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67" r:id="rId4"/>
    <p:sldId id="297" r:id="rId5"/>
    <p:sldId id="298" r:id="rId6"/>
    <p:sldId id="299" r:id="rId7"/>
    <p:sldId id="315" r:id="rId8"/>
    <p:sldId id="316" r:id="rId9"/>
    <p:sldId id="272" r:id="rId10"/>
    <p:sldId id="274" r:id="rId11"/>
    <p:sldId id="273" r:id="rId12"/>
    <p:sldId id="275" r:id="rId13"/>
    <p:sldId id="276" r:id="rId14"/>
    <p:sldId id="290" r:id="rId15"/>
    <p:sldId id="308" r:id="rId16"/>
    <p:sldId id="309" r:id="rId17"/>
    <p:sldId id="310" r:id="rId18"/>
    <p:sldId id="311" r:id="rId19"/>
    <p:sldId id="312" r:id="rId20"/>
    <p:sldId id="313" r:id="rId21"/>
    <p:sldId id="301" r:id="rId22"/>
    <p:sldId id="302" r:id="rId23"/>
    <p:sldId id="306" r:id="rId24"/>
    <p:sldId id="307" r:id="rId25"/>
    <p:sldId id="303" r:id="rId26"/>
    <p:sldId id="305" r:id="rId27"/>
    <p:sldId id="304" r:id="rId28"/>
    <p:sldId id="300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 autoAdjust="0"/>
    <p:restoredTop sz="94495"/>
  </p:normalViewPr>
  <p:slideViewPr>
    <p:cSldViewPr snapToGrid="0" snapToObjects="1">
      <p:cViewPr varScale="1">
        <p:scale>
          <a:sx n="108" d="100"/>
          <a:sy n="108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D8323-4A5B-F442-B1F7-A0A6B44E6041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1A940-635B-BD4D-B0F0-ED4B35A6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7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8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5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3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5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868E-C511-A54B-A90F-7AA821F5E0F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legenius/pg_bitempor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Enhancements to the </a:t>
            </a:r>
            <a:r>
              <a:rPr lang="en-US" dirty="0" err="1"/>
              <a:t>bitemporal</a:t>
            </a:r>
            <a:r>
              <a:rPr lang="en-US" dirty="0"/>
              <a:t> model support: integrity 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Henrietta Dombrovskaya</a:t>
            </a:r>
          </a:p>
          <a:p>
            <a:r>
              <a:rPr lang="en-US" dirty="0" err="1"/>
              <a:t>Braviant</a:t>
            </a:r>
            <a:r>
              <a:rPr lang="en-US" dirty="0"/>
              <a:t> Holdings, Chicago</a:t>
            </a:r>
          </a:p>
          <a:p>
            <a:r>
              <a:rPr lang="en-US" dirty="0"/>
              <a:t>Boris </a:t>
            </a:r>
            <a:r>
              <a:rPr lang="en-US" dirty="0" err="1"/>
              <a:t>Novikov</a:t>
            </a:r>
            <a:endParaRPr lang="en-US" dirty="0"/>
          </a:p>
          <a:p>
            <a:r>
              <a:rPr lang="en-US" dirty="0"/>
              <a:t>Saint Peter    </a:t>
            </a:r>
            <a:r>
              <a:rPr lang="en-US" dirty="0" err="1"/>
              <a:t>sburg</a:t>
            </a:r>
            <a:r>
              <a:rPr lang="en-US" dirty="0"/>
              <a:t> University, Russia</a:t>
            </a:r>
          </a:p>
          <a:p>
            <a:r>
              <a:rPr lang="en-US" dirty="0"/>
              <a:t>Chad Slaughter</a:t>
            </a:r>
          </a:p>
          <a:p>
            <a:r>
              <a:rPr lang="en-US" dirty="0"/>
              <a:t>Scale Genius, Inc.</a:t>
            </a:r>
          </a:p>
        </p:txBody>
      </p:sp>
    </p:spTree>
    <p:extLst>
      <p:ext uri="{BB962C8B-B14F-4D97-AF65-F5344CB8AC3E}">
        <p14:creationId xmlns:p14="http://schemas.microsoft.com/office/powerpoint/2010/main" val="314051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61767" cy="916044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update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4" y="1697454"/>
            <a:ext cx="7704950" cy="4639766"/>
          </a:xfrm>
        </p:spPr>
      </p:pic>
      <p:sp>
        <p:nvSpPr>
          <p:cNvPr id="6" name="Rectangle 5"/>
          <p:cNvSpPr/>
          <p:nvPr/>
        </p:nvSpPr>
        <p:spPr>
          <a:xfrm>
            <a:off x="6749778" y="2313403"/>
            <a:ext cx="1619347" cy="15090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6796" y="2535963"/>
            <a:ext cx="1372330" cy="375572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0912" y="2904840"/>
            <a:ext cx="974253" cy="917651"/>
          </a:xfrm>
          <a:prstGeom prst="rect">
            <a:avLst/>
          </a:prstGeom>
          <a:solidFill>
            <a:schemeClr val="accent5">
              <a:alpha val="3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997506" y="2908188"/>
            <a:ext cx="403738" cy="910956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2151" y="2277424"/>
            <a:ext cx="1619347" cy="15090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26807" y="2497579"/>
            <a:ext cx="1314691" cy="1293222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29519" y="2313402"/>
            <a:ext cx="6176" cy="15090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04371" y="2273136"/>
            <a:ext cx="349006" cy="144952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900" dirty="0"/>
              <a:t>Asserted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55339" y="2134036"/>
            <a:ext cx="1707948" cy="2259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9607" y="1872426"/>
            <a:ext cx="88983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722150" y="2277423"/>
            <a:ext cx="1616545" cy="15090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67943" y="2156627"/>
            <a:ext cx="1707948" cy="2259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34037" y="1872426"/>
            <a:ext cx="846182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734754" y="2300014"/>
            <a:ext cx="1644749" cy="15224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619323" y="2313402"/>
            <a:ext cx="6176" cy="15090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1974" y="2167922"/>
            <a:ext cx="349006" cy="163080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900" dirty="0"/>
              <a:t>Asserted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47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6044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correction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2" y="1475874"/>
            <a:ext cx="7778437" cy="4928967"/>
          </a:xfrm>
        </p:spPr>
      </p:pic>
      <p:sp>
        <p:nvSpPr>
          <p:cNvPr id="6" name="Rectangle 5"/>
          <p:cNvSpPr/>
          <p:nvPr/>
        </p:nvSpPr>
        <p:spPr>
          <a:xfrm>
            <a:off x="7675269" y="2607966"/>
            <a:ext cx="1189219" cy="313005"/>
          </a:xfrm>
          <a:prstGeom prst="rect">
            <a:avLst/>
          </a:prstGeom>
          <a:solidFill>
            <a:schemeClr val="accent5">
              <a:alpha val="35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4692" y="2900676"/>
            <a:ext cx="1189219" cy="811920"/>
          </a:xfrm>
          <a:prstGeom prst="rect">
            <a:avLst/>
          </a:prstGeom>
          <a:solidFill>
            <a:schemeClr val="accent4">
              <a:alpha val="37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6504" y="1951188"/>
            <a:ext cx="1976653" cy="1829929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8025" y="2221067"/>
            <a:ext cx="1675131" cy="455421"/>
          </a:xfrm>
          <a:prstGeom prst="rect">
            <a:avLst/>
          </a:prstGeom>
          <a:solidFill>
            <a:schemeClr val="accent6">
              <a:alpha val="20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68920" y="2662279"/>
            <a:ext cx="1189219" cy="1112748"/>
          </a:xfrm>
          <a:prstGeom prst="rect">
            <a:avLst/>
          </a:prstGeom>
          <a:solidFill>
            <a:schemeClr val="accent5">
              <a:alpha val="35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8664" y="2672427"/>
            <a:ext cx="492821" cy="1104630"/>
          </a:xfrm>
          <a:prstGeom prst="rect">
            <a:avLst/>
          </a:prstGeom>
          <a:solidFill>
            <a:schemeClr val="accent6">
              <a:alpha val="30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86612" y="1761081"/>
            <a:ext cx="2084803" cy="2739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9127" y="1487673"/>
            <a:ext cx="1005733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268165" y="1934953"/>
            <a:ext cx="2007659" cy="1846163"/>
          </a:xfrm>
          <a:prstGeom prst="line">
            <a:avLst/>
          </a:prstGeom>
          <a:ln w="825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27264" y="1951188"/>
            <a:ext cx="7538" cy="182992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37482" y="1984986"/>
            <a:ext cx="376450" cy="167507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/>
              <a:t>Asserted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02241" y="1872519"/>
            <a:ext cx="1976653" cy="1829929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03762" y="2142397"/>
            <a:ext cx="1675131" cy="455421"/>
          </a:xfrm>
          <a:prstGeom prst="rect">
            <a:avLst/>
          </a:prstGeom>
          <a:solidFill>
            <a:schemeClr val="accent6">
              <a:alpha val="20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6887" y="2614053"/>
            <a:ext cx="492821" cy="1104630"/>
          </a:xfrm>
          <a:prstGeom prst="rect">
            <a:avLst/>
          </a:prstGeom>
          <a:solidFill>
            <a:schemeClr val="accent6">
              <a:alpha val="30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802349" y="1682412"/>
            <a:ext cx="2084803" cy="2739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6172" y="1434499"/>
            <a:ext cx="93030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883902" y="1856284"/>
            <a:ext cx="2007659" cy="1846163"/>
          </a:xfrm>
          <a:prstGeom prst="line">
            <a:avLst/>
          </a:prstGeom>
          <a:ln w="825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43001" y="1872519"/>
            <a:ext cx="7538" cy="182992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53219" y="1906317"/>
            <a:ext cx="376450" cy="167507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/>
              <a:t>Asserted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8964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inactivate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0" y="1600200"/>
            <a:ext cx="7581570" cy="4752474"/>
          </a:xfrm>
        </p:spPr>
      </p:pic>
      <p:sp>
        <p:nvSpPr>
          <p:cNvPr id="6" name="Rectangle 5"/>
          <p:cNvSpPr/>
          <p:nvPr/>
        </p:nvSpPr>
        <p:spPr>
          <a:xfrm>
            <a:off x="7835140" y="2804935"/>
            <a:ext cx="1050334" cy="206732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7858373" y="3014571"/>
            <a:ext cx="525148" cy="372672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4231" y="2605889"/>
            <a:ext cx="1050334" cy="226359"/>
          </a:xfrm>
          <a:prstGeom prst="rect">
            <a:avLst/>
          </a:prstGeom>
          <a:solidFill>
            <a:schemeClr val="accent5">
              <a:alpha val="35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8662" y="2824910"/>
            <a:ext cx="1050334" cy="587165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98759" y="2081367"/>
            <a:ext cx="1745806" cy="13233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5067" y="2276537"/>
            <a:ext cx="1479498" cy="329352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7827" y="2617630"/>
            <a:ext cx="435266" cy="798847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10533" y="1943885"/>
            <a:ext cx="1841326" cy="198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9404" y="1631225"/>
            <a:ext cx="694335" cy="259695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2562" y="2069626"/>
            <a:ext cx="1773191" cy="133511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58116" y="2081366"/>
            <a:ext cx="6658" cy="13233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8303" y="1880364"/>
            <a:ext cx="376450" cy="1616331"/>
          </a:xfrm>
          <a:prstGeom prst="rect">
            <a:avLst/>
          </a:prstGeom>
          <a:noFill/>
          <a:ln w="38100"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n-US" sz="1050" dirty="0"/>
              <a:t>Asserted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839571" y="2580878"/>
            <a:ext cx="1050334" cy="226359"/>
          </a:xfrm>
          <a:prstGeom prst="rect">
            <a:avLst/>
          </a:prstGeom>
          <a:solidFill>
            <a:schemeClr val="accent5">
              <a:alpha val="35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39668" y="2055685"/>
            <a:ext cx="1745806" cy="13233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05976" y="2250856"/>
            <a:ext cx="1479498" cy="329352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08736" y="2591949"/>
            <a:ext cx="435266" cy="798847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051442" y="1918204"/>
            <a:ext cx="1841326" cy="198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24258" y="1653689"/>
            <a:ext cx="868229" cy="261610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23471" y="2043944"/>
            <a:ext cx="1773191" cy="133511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999025" y="2055685"/>
            <a:ext cx="6658" cy="13233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00172" y="1862849"/>
            <a:ext cx="385555" cy="1705387"/>
          </a:xfrm>
          <a:prstGeom prst="rect">
            <a:avLst/>
          </a:prstGeom>
          <a:noFill/>
          <a:ln w="38100"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n-US" sz="1100" dirty="0"/>
              <a:t>Asserted</a:t>
            </a:r>
          </a:p>
        </p:txBody>
      </p:sp>
    </p:spTree>
    <p:extLst>
      <p:ext uri="{BB962C8B-B14F-4D97-AF65-F5344CB8AC3E}">
        <p14:creationId xmlns:p14="http://schemas.microsoft.com/office/powerpoint/2010/main" val="289425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8653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delete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4" y="1283291"/>
            <a:ext cx="7663830" cy="4908961"/>
          </a:xfrm>
        </p:spPr>
      </p:pic>
      <p:sp>
        <p:nvSpPr>
          <p:cNvPr id="6" name="Rectangle 5"/>
          <p:cNvSpPr/>
          <p:nvPr/>
        </p:nvSpPr>
        <p:spPr>
          <a:xfrm>
            <a:off x="7624720" y="2953632"/>
            <a:ext cx="482397" cy="272223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4720" y="2956832"/>
            <a:ext cx="923837" cy="29386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7541" y="2731862"/>
            <a:ext cx="923837" cy="247480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7976" y="2982818"/>
            <a:ext cx="461901" cy="446128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19975" y="2469039"/>
            <a:ext cx="923837" cy="270976"/>
          </a:xfrm>
          <a:prstGeom prst="rect">
            <a:avLst/>
          </a:prstGeom>
          <a:solidFill>
            <a:schemeClr val="accent5">
              <a:alpha val="35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5829" y="1834930"/>
            <a:ext cx="1535549" cy="15842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40064" y="2068570"/>
            <a:ext cx="1301314" cy="394269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42492" y="2476894"/>
            <a:ext cx="382845" cy="956305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828229" y="1670350"/>
            <a:ext cx="1619564" cy="2371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60496" y="1431022"/>
            <a:ext cx="839382" cy="26161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891583" y="1820875"/>
            <a:ext cx="1559636" cy="1598269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782125" y="1834930"/>
            <a:ext cx="5856" cy="158421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75361" y="1793333"/>
            <a:ext cx="376450" cy="1965613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n-US" sz="1050" dirty="0"/>
              <a:t>Asserted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29638" y="2709352"/>
            <a:ext cx="923837" cy="247480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9638" y="2451774"/>
            <a:ext cx="923837" cy="270976"/>
          </a:xfrm>
          <a:prstGeom prst="rect">
            <a:avLst/>
          </a:prstGeom>
          <a:solidFill>
            <a:schemeClr val="accent5">
              <a:alpha val="35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7926" y="1812421"/>
            <a:ext cx="1535549" cy="15842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52161" y="2046061"/>
            <a:ext cx="1301314" cy="394269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54588" y="2454384"/>
            <a:ext cx="382845" cy="956305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940326" y="1647840"/>
            <a:ext cx="1619564" cy="2371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2161" y="1327648"/>
            <a:ext cx="854956" cy="26161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03679" y="1798365"/>
            <a:ext cx="1559636" cy="1598269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94221" y="1812420"/>
            <a:ext cx="5856" cy="1584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8659" y="1692632"/>
            <a:ext cx="367216" cy="1666506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n-US" sz="1000" dirty="0"/>
              <a:t>Asserted</a:t>
            </a:r>
          </a:p>
        </p:txBody>
      </p:sp>
    </p:spTree>
    <p:extLst>
      <p:ext uri="{BB962C8B-B14F-4D97-AF65-F5344CB8AC3E}">
        <p14:creationId xmlns:p14="http://schemas.microsoft.com/office/powerpoint/2010/main" val="244788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https://github.com/scalegenius/pg_bitemporal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2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support the following constraint types: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Check – no difference from regular tables</a:t>
            </a:r>
          </a:p>
          <a:p>
            <a:pPr lvl="1"/>
            <a:r>
              <a:rPr lang="en-US" dirty="0"/>
              <a:t>IS/IS NOT NULL – no difference from regular tables</a:t>
            </a:r>
          </a:p>
          <a:p>
            <a:pPr lvl="1"/>
            <a:r>
              <a:rPr lang="en-US" dirty="0"/>
              <a:t>Foreign key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We use </a:t>
            </a:r>
            <a:r>
              <a:rPr lang="en-US" dirty="0" err="1"/>
              <a:t>metacode</a:t>
            </a:r>
            <a:r>
              <a:rPr lang="en-US" dirty="0"/>
              <a:t> to record the presence of the </a:t>
            </a:r>
            <a:r>
              <a:rPr lang="en-US" dirty="0" err="1"/>
              <a:t>bitemporal</a:t>
            </a:r>
            <a:r>
              <a:rPr lang="en-US" dirty="0"/>
              <a:t> constraints?  </a:t>
            </a:r>
          </a:p>
        </p:txBody>
      </p:sp>
    </p:spTree>
    <p:extLst>
      <p:ext uri="{BB962C8B-B14F-4D97-AF65-F5344CB8AC3E}">
        <p14:creationId xmlns:p14="http://schemas.microsoft.com/office/powerpoint/2010/main" val="151902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284" cy="929129"/>
          </a:xfrm>
        </p:spPr>
        <p:txBody>
          <a:bodyPr>
            <a:normAutofit/>
          </a:bodyPr>
          <a:lstStyle/>
          <a:p>
            <a:r>
              <a:rPr lang="en-US" sz="3600" dirty="0"/>
              <a:t>What we’ve done with constraints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Lucida Console"/>
                <a:cs typeface="Lucida Console"/>
              </a:rPr>
              <a:t>PK: select </a:t>
            </a:r>
            <a:r>
              <a:rPr lang="en-US" sz="2000" dirty="0" err="1">
                <a:latin typeface="Lucida Console"/>
                <a:cs typeface="Lucida Console"/>
              </a:rPr>
              <a:t>bitemporal_internal.pk_constraint</a:t>
            </a:r>
            <a:r>
              <a:rPr lang="en-US" sz="2000" dirty="0">
                <a:latin typeface="Lucida Console"/>
                <a:cs typeface="Lucida Console"/>
              </a:rPr>
              <a:t>('</a:t>
            </a:r>
            <a:r>
              <a:rPr lang="en-US" sz="2000" dirty="0" err="1">
                <a:latin typeface="Lucida Console"/>
                <a:cs typeface="Lucida Console"/>
              </a:rPr>
              <a:t>postgres_cluster_id</a:t>
            </a:r>
            <a:r>
              <a:rPr lang="en-US" sz="2000" dirty="0">
                <a:latin typeface="Lucida Console"/>
                <a:cs typeface="Lucida Console"/>
              </a:rPr>
              <a:t>');</a:t>
            </a:r>
          </a:p>
          <a:p>
            <a:r>
              <a:rPr lang="en-US" sz="2000" dirty="0">
                <a:latin typeface="Lucida Console"/>
                <a:cs typeface="Lucida Console"/>
              </a:rPr>
              <a:t>UQ: select </a:t>
            </a:r>
            <a:r>
              <a:rPr lang="en-US" sz="2000" dirty="0" err="1">
                <a:latin typeface="Lucida Console"/>
                <a:cs typeface="Lucida Console"/>
              </a:rPr>
              <a:t>bitemporal_internal.unique_constraint</a:t>
            </a:r>
            <a:r>
              <a:rPr lang="en-US" sz="2000" dirty="0">
                <a:latin typeface="Lucida Console"/>
                <a:cs typeface="Lucida Console"/>
              </a:rPr>
              <a:t>('port');</a:t>
            </a:r>
          </a:p>
          <a:p>
            <a:r>
              <a:rPr lang="en-US" sz="2000" dirty="0">
                <a:latin typeface="Lucida Console"/>
                <a:cs typeface="Lucida Console"/>
              </a:rPr>
              <a:t>FK: why is it especially difficult?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foreign key constraint (bi-temporal referential integrity)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difficulty of verifying the bi-temporal FK is that the PK/UQ in the parent table should be effective and asserted all the time when a dependent record is effective/asserted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latin typeface="Lucida Console"/>
                <a:cs typeface="Lucida Console"/>
              </a:rPr>
              <a:t>CONSTRAINT "</a:t>
            </a:r>
            <a:r>
              <a:rPr lang="en-US" sz="1800" dirty="0" err="1">
                <a:latin typeface="Lucida Console"/>
                <a:cs typeface="Lucida Console"/>
              </a:rPr>
              <a:t>bitemporal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 err="1">
                <a:latin typeface="Lucida Console"/>
                <a:cs typeface="Lucida Console"/>
              </a:rPr>
              <a:t>fk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 err="1">
                <a:latin typeface="Lucida Console"/>
                <a:cs typeface="Lucida Console"/>
              </a:rPr>
              <a:t>postgres_version_database_versionsrelease_version</a:t>
            </a:r>
            <a:r>
              <a:rPr lang="en-US" sz="1800" dirty="0">
                <a:latin typeface="Lucida Console"/>
                <a:cs typeface="Lucida Console"/>
              </a:rPr>
              <a:t>"      check (true or '</a:t>
            </a:r>
            <a:r>
              <a:rPr lang="en-US" sz="1800" dirty="0" err="1">
                <a:latin typeface="Lucida Console"/>
                <a:cs typeface="Lucida Console"/>
              </a:rPr>
              <a:t>fk</a:t>
            </a:r>
            <a:r>
              <a:rPr lang="en-US" sz="1800" dirty="0">
                <a:latin typeface="Lucida Console"/>
                <a:cs typeface="Lucida Console"/>
              </a:rPr>
              <a:t>' &lt;&gt; '@</a:t>
            </a:r>
            <a:r>
              <a:rPr lang="en-US" sz="1800" dirty="0" err="1">
                <a:latin typeface="Lucida Console"/>
                <a:cs typeface="Lucida Console"/>
              </a:rPr>
              <a:t>postgres_version</a:t>
            </a:r>
            <a:r>
              <a:rPr lang="en-US" sz="1800" dirty="0">
                <a:latin typeface="Lucida Console"/>
                <a:cs typeface="Lucida Console"/>
              </a:rPr>
              <a:t> -&gt; </a:t>
            </a:r>
            <a:r>
              <a:rPr lang="en-US" sz="1800" dirty="0" err="1">
                <a:latin typeface="Lucida Console"/>
                <a:cs typeface="Lucida Console"/>
              </a:rPr>
              <a:t>database_versions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 err="1">
                <a:latin typeface="Lucida Console"/>
                <a:cs typeface="Lucida Console"/>
              </a:rPr>
              <a:t>release_version</a:t>
            </a:r>
            <a:r>
              <a:rPr lang="en-US" sz="1800" dirty="0">
                <a:latin typeface="Lucida Console"/>
                <a:cs typeface="Lucida Console"/>
              </a:rPr>
              <a:t>)@'));</a:t>
            </a:r>
          </a:p>
          <a:p>
            <a:pPr marL="0" indent="0">
              <a:buNone/>
            </a:pPr>
            <a:endParaRPr lang="en-US" sz="1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cs typeface="Lucida Console"/>
              </a:rPr>
              <a:t>Function:</a:t>
            </a:r>
          </a:p>
          <a:p>
            <a:pPr marL="0" indent="0">
              <a:buNone/>
            </a:pPr>
            <a:r>
              <a:rPr lang="en-US" sz="2100" dirty="0">
                <a:latin typeface="Lucida Console"/>
                <a:cs typeface="Lucida Console"/>
              </a:rPr>
              <a:t>select </a:t>
            </a:r>
            <a:r>
              <a:rPr lang="en-US" sz="2100" dirty="0" err="1">
                <a:latin typeface="Lucida Console"/>
                <a:cs typeface="Lucida Console"/>
              </a:rPr>
              <a:t>bitemporal_internal.fk_constraint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endParaRPr lang="ru-RU" sz="21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100" dirty="0">
                <a:latin typeface="Lucida Console"/>
                <a:cs typeface="Lucida Console"/>
              </a:rPr>
              <a:t>'</a:t>
            </a:r>
            <a:r>
              <a:rPr lang="en-US" sz="2100" dirty="0" err="1">
                <a:latin typeface="Lucida Console"/>
                <a:cs typeface="Lucida Console"/>
              </a:rPr>
              <a:t>postgres_version</a:t>
            </a:r>
            <a:r>
              <a:rPr lang="en-US" sz="2100" dirty="0">
                <a:latin typeface="Lucida Console"/>
                <a:cs typeface="Lucida Console"/>
              </a:rPr>
              <a:t>’</a:t>
            </a:r>
            <a:endParaRPr lang="ru-RU" sz="21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100" dirty="0">
                <a:latin typeface="Lucida Console"/>
                <a:cs typeface="Lucida Console"/>
              </a:rPr>
              <a:t>,'</a:t>
            </a:r>
            <a:r>
              <a:rPr lang="en-US" sz="2100" dirty="0" err="1">
                <a:latin typeface="Lucida Console"/>
                <a:cs typeface="Lucida Console"/>
              </a:rPr>
              <a:t>database_versions</a:t>
            </a:r>
            <a:r>
              <a:rPr lang="en-US" sz="2100" dirty="0">
                <a:latin typeface="Lucida Console"/>
                <a:cs typeface="Lucida Console"/>
              </a:rPr>
              <a:t>’</a:t>
            </a:r>
            <a:endParaRPr lang="ru-RU" sz="21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100" dirty="0">
                <a:latin typeface="Lucida Console"/>
                <a:cs typeface="Lucida Console"/>
              </a:rPr>
              <a:t>,'</a:t>
            </a:r>
            <a:r>
              <a:rPr lang="en-US" sz="2100" dirty="0" err="1">
                <a:latin typeface="Lucida Console"/>
                <a:cs typeface="Lucida Console"/>
              </a:rPr>
              <a:t>release_version</a:t>
            </a:r>
            <a:r>
              <a:rPr lang="en-US" sz="2100" dirty="0">
                <a:latin typeface="Lucida Console"/>
                <a:cs typeface="Lucida Console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85886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constraint validation internals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What happens, when a new FK is being created: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/>
              <a:t>bitemporal_internal.ll_add_fk</a:t>
            </a:r>
            <a:r>
              <a:rPr lang="en-US" sz="2800" dirty="0"/>
              <a:t>(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p_schema_name</a:t>
            </a:r>
            <a:r>
              <a:rPr lang="en-US" sz="2800" dirty="0"/>
              <a:t> text,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p_table_name</a:t>
            </a:r>
            <a:r>
              <a:rPr lang="en-US" sz="2800" dirty="0"/>
              <a:t> text,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p_column_name</a:t>
            </a:r>
            <a:r>
              <a:rPr lang="en-US" sz="2800" dirty="0"/>
              <a:t> text,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p_source_schema_name</a:t>
            </a:r>
            <a:r>
              <a:rPr lang="en-US" sz="2800" dirty="0"/>
              <a:t> text,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p_source_table_name</a:t>
            </a:r>
            <a:r>
              <a:rPr lang="en-US" sz="2800" dirty="0"/>
              <a:t> text,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p_source_column_name</a:t>
            </a:r>
            <a:r>
              <a:rPr lang="en-US" sz="2800" dirty="0"/>
              <a:t> text)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returns text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9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creation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Check whether the referencing field is a PK/UQ </a:t>
            </a:r>
          </a:p>
          <a:p>
            <a:pPr lvl="1"/>
            <a:r>
              <a:rPr lang="en-US" sz="2000" dirty="0" err="1"/>
              <a:t>validate_bitemporal_pk_uq</a:t>
            </a:r>
            <a:endParaRPr lang="en-US" sz="2000" dirty="0"/>
          </a:p>
          <a:p>
            <a:r>
              <a:rPr lang="en-US" sz="2400" dirty="0"/>
              <a:t>Create check constraint </a:t>
            </a:r>
          </a:p>
          <a:p>
            <a:pPr lvl="1"/>
            <a:r>
              <a:rPr lang="en-US" sz="2400" dirty="0" err="1"/>
              <a:t>fk_constraint</a:t>
            </a:r>
            <a:endParaRPr lang="en-US" sz="2400" dirty="0"/>
          </a:p>
          <a:p>
            <a:r>
              <a:rPr lang="en-US" sz="2400" dirty="0"/>
              <a:t>Check whether the validation on the parent table field already exists</a:t>
            </a:r>
          </a:p>
          <a:p>
            <a:pPr lvl="1"/>
            <a:r>
              <a:rPr lang="en-US" sz="2000" dirty="0" err="1"/>
              <a:t>ll_lookup_validation_function</a:t>
            </a:r>
            <a:endParaRPr lang="en-US" sz="2000" dirty="0"/>
          </a:p>
          <a:p>
            <a:r>
              <a:rPr lang="en-US" sz="2400" dirty="0"/>
              <a:t>If not, create it</a:t>
            </a:r>
          </a:p>
          <a:p>
            <a:pPr lvl="1"/>
            <a:r>
              <a:rPr lang="en-US" sz="2000" dirty="0" err="1"/>
              <a:t>ll_generate_fk_validate</a:t>
            </a:r>
            <a:endParaRPr lang="en-US" sz="2000" dirty="0"/>
          </a:p>
          <a:p>
            <a:r>
              <a:rPr lang="en-US" sz="2400" dirty="0"/>
              <a:t>create trigger on insert/update and a trigger function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Bitemporal</a:t>
            </a:r>
            <a:r>
              <a:rPr lang="en-US" dirty="0"/>
              <a:t> data: making it happen in Postgres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Incorporating time, thereby making the data models temporal, is a hot topic. Many systems are already providing this kind of support (DB2, Oracle) and it is included into the SQL ANSI 2011 standard.</a:t>
            </a:r>
          </a:p>
          <a:p>
            <a:pPr marL="0" indent="0">
              <a:buNone/>
            </a:pPr>
            <a:r>
              <a:rPr lang="en-US" dirty="0"/>
              <a:t>However, Postgres never formally included the time dimensions, and we are going to fix this</a:t>
            </a:r>
          </a:p>
        </p:txBody>
      </p:sp>
    </p:spTree>
    <p:extLst>
      <p:ext uri="{BB962C8B-B14F-4D97-AF65-F5344CB8AC3E}">
        <p14:creationId xmlns:p14="http://schemas.microsoft.com/office/powerpoint/2010/main" val="325375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/>
              <a:t>Start of new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dirty="0"/>
              <a:t>The previous slide was the last slide of the “review”. The next 11-15 slides should describe a new approach and algorithm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6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Bi-</a:t>
            </a:r>
            <a:r>
              <a:rPr lang="en-US" dirty="0" err="1"/>
              <a:t>Temopral</a:t>
            </a:r>
            <a:r>
              <a:rPr lang="en-US" dirty="0"/>
              <a:t> Queries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Dimensions in Query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Snapshot queries</a:t>
            </a:r>
          </a:p>
          <a:p>
            <a:pPr lvl="1"/>
            <a:r>
              <a:rPr lang="en-US" dirty="0"/>
              <a:t>X=10 at a point in 2-D time</a:t>
            </a:r>
          </a:p>
          <a:p>
            <a:pPr lvl="1"/>
            <a:r>
              <a:rPr lang="en-US" dirty="0"/>
              <a:t>TRUE or FALSE at any time</a:t>
            </a:r>
          </a:p>
          <a:p>
            <a:r>
              <a:rPr lang="en-US" dirty="0"/>
              <a:t>Interval queries in selection criteria</a:t>
            </a:r>
          </a:p>
          <a:p>
            <a:pPr lvl="1"/>
            <a:r>
              <a:rPr lang="en-US" dirty="0"/>
              <a:t>What is the value of X in a 2-D time region?</a:t>
            </a:r>
          </a:p>
          <a:p>
            <a:pPr lvl="1"/>
            <a:r>
              <a:rPr lang="en-US" dirty="0"/>
              <a:t>May return multiple rows with time regions</a:t>
            </a:r>
          </a:p>
          <a:p>
            <a:pPr lvl="1"/>
            <a:r>
              <a:rPr lang="en-US" dirty="0"/>
              <a:t>One-dimensional conditions are </a:t>
            </a:r>
            <a:r>
              <a:rPr lang="en-US" dirty="0" err="1"/>
              <a:t>allso</a:t>
            </a:r>
            <a:r>
              <a:rPr lang="en-US" dirty="0"/>
              <a:t> here</a:t>
            </a:r>
          </a:p>
          <a:p>
            <a:r>
              <a:rPr lang="en-US" dirty="0"/>
              <a:t>Implicit time conditions</a:t>
            </a:r>
          </a:p>
          <a:p>
            <a:pPr lvl="1"/>
            <a:r>
              <a:rPr lang="en-US" dirty="0"/>
              <a:t>Temporal join: </a:t>
            </a:r>
            <a:r>
              <a:rPr lang="en-US" dirty="0" err="1"/>
              <a:t>R.a</a:t>
            </a:r>
            <a:r>
              <a:rPr lang="en-US" dirty="0"/>
              <a:t>=</a:t>
            </a:r>
            <a:r>
              <a:rPr lang="en-US" dirty="0" err="1"/>
              <a:t>S.a</a:t>
            </a:r>
            <a:endParaRPr lang="en-US" dirty="0"/>
          </a:p>
          <a:p>
            <a:pPr lvl="1"/>
            <a:r>
              <a:rPr lang="en-US" dirty="0"/>
              <a:t>Values are equal only at time when they are valid in both R and S</a:t>
            </a:r>
          </a:p>
        </p:txBody>
      </p:sp>
    </p:spTree>
    <p:extLst>
      <p:ext uri="{BB962C8B-B14F-4D97-AF65-F5344CB8AC3E}">
        <p14:creationId xmlns:p14="http://schemas.microsoft.com/office/powerpoint/2010/main" val="71743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Query Elements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Conceptually each row has associated  2-D time region </a:t>
            </a:r>
          </a:p>
          <a:p>
            <a:r>
              <a:rPr lang="en-US" dirty="0"/>
              <a:t>The strategy is to perform an operation as in non-temporal DB and calculate region for each tuple of result</a:t>
            </a:r>
          </a:p>
          <a:p>
            <a:r>
              <a:rPr lang="en-US" dirty="0"/>
              <a:t>Operations on time regions:</a:t>
            </a:r>
          </a:p>
          <a:p>
            <a:pPr lvl="1"/>
            <a:r>
              <a:rPr lang="en-US" dirty="0"/>
              <a:t>∩ - intersection</a:t>
            </a:r>
          </a:p>
          <a:p>
            <a:pPr lvl="1"/>
            <a:r>
              <a:rPr lang="en-US" dirty="0"/>
              <a:t>∪ - union</a:t>
            </a:r>
          </a:p>
          <a:p>
            <a:pPr lvl="1"/>
            <a:r>
              <a:rPr lang="en-US" dirty="0"/>
              <a:t>∖ difference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Interval query: intersect query region with tuple regions</a:t>
            </a:r>
          </a:p>
          <a:p>
            <a:pPr lvl="1"/>
            <a:r>
              <a:rPr lang="en-US" dirty="0"/>
              <a:t>Join: find </a:t>
            </a:r>
            <a:r>
              <a:rPr lang="en-US" dirty="0" err="1"/>
              <a:t>mathcing</a:t>
            </a:r>
            <a:r>
              <a:rPr lang="en-US" dirty="0"/>
              <a:t> tuples and intersect their regions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29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are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 </a:t>
            </a:r>
            <a:r>
              <a:rPr lang="en-US" dirty="0" err="1"/>
              <a:t>a_table</a:t>
            </a:r>
            <a:r>
              <a:rPr lang="en-US" dirty="0"/>
              <a:t> SET </a:t>
            </a:r>
            <a:r>
              <a:rPr lang="en-US" dirty="0" err="1"/>
              <a:t>attr</a:t>
            </a:r>
            <a:r>
              <a:rPr lang="en-US" dirty="0"/>
              <a:t> = (expr) WHERE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Time regions for:</a:t>
            </a:r>
          </a:p>
          <a:p>
            <a:pPr lvl="1"/>
            <a:r>
              <a:rPr lang="en-US" dirty="0"/>
              <a:t>S </a:t>
            </a:r>
            <a:r>
              <a:rPr lang="mr-IN" dirty="0"/>
              <a:t>–</a:t>
            </a:r>
            <a:r>
              <a:rPr lang="en-US" dirty="0"/>
              <a:t> the UPDATE statement (for new values to be set)</a:t>
            </a:r>
          </a:p>
          <a:p>
            <a:pPr lvl="1"/>
            <a:r>
              <a:rPr lang="en-US" dirty="0"/>
              <a:t>P -a row with old values (to be updated)</a:t>
            </a:r>
          </a:p>
          <a:p>
            <a:pPr lvl="1"/>
            <a:r>
              <a:rPr lang="en-US" dirty="0"/>
              <a:t>N- a </a:t>
            </a:r>
            <a:r>
              <a:rPr lang="en-US" dirty="0" err="1"/>
              <a:t>rwo</a:t>
            </a:r>
            <a:r>
              <a:rPr lang="en-US" dirty="0"/>
              <a:t> with new </a:t>
            </a:r>
            <a:r>
              <a:rPr lang="en-US" dirty="0" err="1"/>
              <a:t>valuses</a:t>
            </a:r>
            <a:r>
              <a:rPr lang="en-US" dirty="0"/>
              <a:t> (empty of not exists)</a:t>
            </a:r>
          </a:p>
          <a:p>
            <a:pPr lvl="1"/>
            <a:r>
              <a:rPr lang="en-US" dirty="0"/>
              <a:t>P ⋂ N = ⍉</a:t>
            </a:r>
          </a:p>
          <a:p>
            <a:r>
              <a:rPr lang="en-US" dirty="0"/>
              <a:t>After UPDATE the DB </a:t>
            </a:r>
            <a:r>
              <a:rPr lang="en-US" dirty="0" err="1"/>
              <a:t>wil</a:t>
            </a:r>
            <a:r>
              <a:rPr lang="en-US" dirty="0"/>
              <a:t> contain regions:</a:t>
            </a:r>
          </a:p>
          <a:p>
            <a:r>
              <a:rPr lang="en-US" dirty="0"/>
              <a:t>Old values: P ∖ S</a:t>
            </a:r>
          </a:p>
          <a:p>
            <a:r>
              <a:rPr lang="en-US" dirty="0"/>
              <a:t>New values: N  ∪S</a:t>
            </a:r>
          </a:p>
        </p:txBody>
      </p:sp>
    </p:spTree>
    <p:extLst>
      <p:ext uri="{BB962C8B-B14F-4D97-AF65-F5344CB8AC3E}">
        <p14:creationId xmlns:p14="http://schemas.microsoft.com/office/powerpoint/2010/main" val="813831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Operations on time regions:</a:t>
            </a:r>
          </a:p>
          <a:p>
            <a:pPr lvl="1"/>
            <a:r>
              <a:rPr lang="en-US" dirty="0"/>
              <a:t>∩ - intersection</a:t>
            </a:r>
          </a:p>
          <a:p>
            <a:pPr lvl="1"/>
            <a:r>
              <a:rPr lang="en-US" dirty="0"/>
              <a:t>∪ - union</a:t>
            </a:r>
          </a:p>
          <a:p>
            <a:pPr lvl="1"/>
            <a:r>
              <a:rPr lang="en-US" dirty="0"/>
              <a:t>∖ difference</a:t>
            </a:r>
          </a:p>
          <a:p>
            <a:r>
              <a:rPr lang="en-US" dirty="0"/>
              <a:t>Asserted </a:t>
            </a:r>
            <a:r>
              <a:rPr lang="en-US" dirty="0" err="1"/>
              <a:t>inerval</a:t>
            </a:r>
            <a:r>
              <a:rPr lang="en-US" dirty="0"/>
              <a:t> </a:t>
            </a:r>
            <a:r>
              <a:rPr lang="en-US" sz="4300" dirty="0"/>
              <a:t>×</a:t>
            </a:r>
            <a:r>
              <a:rPr lang="en-US" dirty="0"/>
              <a:t> Effective interval = rectangle</a:t>
            </a:r>
          </a:p>
          <a:p>
            <a:pPr lvl="1"/>
            <a:r>
              <a:rPr lang="en-US" dirty="0"/>
              <a:t>Unfortunately, union and difference are of </a:t>
            </a:r>
            <a:r>
              <a:rPr lang="en-US" dirty="0" err="1"/>
              <a:t>rectengles</a:t>
            </a:r>
            <a:r>
              <a:rPr lang="en-US" dirty="0"/>
              <a:t> are not rectangular</a:t>
            </a:r>
          </a:p>
          <a:p>
            <a:r>
              <a:rPr lang="en-US" dirty="0"/>
              <a:t>Sets of non-intersecting rectangles: all </a:t>
            </a:r>
            <a:r>
              <a:rPr lang="en-US" dirty="0" err="1"/>
              <a:t>operationas</a:t>
            </a:r>
            <a:r>
              <a:rPr lang="en-US" dirty="0"/>
              <a:t> produce sets or rectangles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9988" y="2441267"/>
            <a:ext cx="1239563" cy="837511"/>
          </a:xfrm>
          <a:prstGeom prst="rect">
            <a:avLst/>
          </a:prstGeom>
          <a:solidFill>
            <a:schemeClr val="accent4">
              <a:alpha val="5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5165" y="2024743"/>
            <a:ext cx="1163804" cy="835992"/>
          </a:xfrm>
          <a:prstGeom prst="rect">
            <a:avLst/>
          </a:prstGeom>
          <a:solidFill>
            <a:schemeClr val="accent6">
              <a:alpha val="58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5165" y="2024743"/>
            <a:ext cx="1163805" cy="4165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9987" y="2860022"/>
            <a:ext cx="1239564" cy="4165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Conceptual Representation: </a:t>
            </a:r>
            <a:br>
              <a:rPr lang="en-US" dirty="0"/>
            </a:br>
            <a:r>
              <a:rPr lang="en-US" dirty="0"/>
              <a:t>Nested Relational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row contains a cuboid set</a:t>
            </a:r>
          </a:p>
          <a:p>
            <a:r>
              <a:rPr lang="en-US" dirty="0"/>
              <a:t>DB </a:t>
            </a:r>
            <a:r>
              <a:rPr lang="en-US" dirty="0" err="1"/>
              <a:t>primar</a:t>
            </a:r>
            <a:r>
              <a:rPr lang="en-US" dirty="0"/>
              <a:t> key is the entire non-temporal row</a:t>
            </a:r>
          </a:p>
          <a:p>
            <a:r>
              <a:rPr lang="en-US" dirty="0"/>
              <a:t>(business key, non-key attributes)</a:t>
            </a:r>
          </a:p>
          <a:p>
            <a:r>
              <a:rPr lang="en-US" dirty="0"/>
              <a:t>DB foreign keys are </a:t>
            </a:r>
            <a:r>
              <a:rPr lang="en-US" dirty="0" err="1"/>
              <a:t>unsuable</a:t>
            </a:r>
            <a:endParaRPr lang="en-US" dirty="0"/>
          </a:p>
          <a:p>
            <a:r>
              <a:rPr lang="en-US" dirty="0"/>
              <a:t>Updates affect at most 3 rows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629150" y="2226469"/>
          <a:ext cx="3886200" cy="19735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(business) key</a:t>
                      </a: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Non-key</a:t>
                      </a:r>
                      <a:r>
                        <a:rPr lang="en-US" sz="1400" baseline="0" dirty="0"/>
                        <a:t> attributes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Cuboid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25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PG Implementation: </a:t>
            </a:r>
            <a:br>
              <a:rPr lang="en-US" dirty="0"/>
            </a:br>
            <a:r>
              <a:rPr lang="en-US" dirty="0"/>
              <a:t>Flat Relational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26469"/>
            <a:ext cx="4171950" cy="23601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DB primary key </a:t>
            </a:r>
          </a:p>
          <a:p>
            <a:pPr marL="342900" lvl="1" indent="0">
              <a:buNone/>
            </a:pPr>
            <a:r>
              <a:rPr lang="en-US" dirty="0"/>
              <a:t>( </a:t>
            </a:r>
            <a:r>
              <a:rPr lang="en-US" dirty="0" err="1"/>
              <a:t>busines</a:t>
            </a:r>
            <a:r>
              <a:rPr lang="en-US" dirty="0"/>
              <a:t> key, rectangle)</a:t>
            </a:r>
          </a:p>
          <a:p>
            <a:r>
              <a:rPr lang="en-US" dirty="0"/>
              <a:t>PK uniqueness can be supported with indexes</a:t>
            </a:r>
          </a:p>
          <a:p>
            <a:r>
              <a:rPr lang="en-US" dirty="0"/>
              <a:t>DB foreign keys are unusable</a:t>
            </a:r>
          </a:p>
          <a:p>
            <a:r>
              <a:rPr lang="en-US" dirty="0"/>
              <a:t>Updates </a:t>
            </a:r>
            <a:r>
              <a:rPr lang="en-US" dirty="0" err="1"/>
              <a:t>amost</a:t>
            </a:r>
            <a:r>
              <a:rPr lang="en-US" dirty="0"/>
              <a:t> always affect several rows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629150" y="2226469"/>
          <a:ext cx="3886200" cy="19735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(business) key</a:t>
                      </a: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Non-key</a:t>
                      </a:r>
                      <a:r>
                        <a:rPr lang="en-US" sz="1400" baseline="0" dirty="0"/>
                        <a:t> attributes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Cuboid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35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found during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next six slides are from the last year presentation. I am leaving them for now, but they all should be replaced with the new ones, highlighting the new approach. I will try to add more later.</a:t>
            </a:r>
          </a:p>
        </p:txBody>
      </p:sp>
    </p:spTree>
    <p:extLst>
      <p:ext uri="{BB962C8B-B14F-4D97-AF65-F5344CB8AC3E}">
        <p14:creationId xmlns:p14="http://schemas.microsoft.com/office/powerpoint/2010/main" val="333735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09284" cy="41428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1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  <a:r>
              <a:rPr lang="mr-IN" dirty="0"/>
              <a:t>–</a:t>
            </a:r>
            <a:r>
              <a:rPr lang="en-US" dirty="0"/>
              <a:t> these are the last year’s, should be updated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09284" cy="43193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C.J. Date, Hugh </a:t>
            </a:r>
            <a:r>
              <a:rPr lang="en-US" dirty="0" err="1"/>
              <a:t>Darwen</a:t>
            </a:r>
            <a:r>
              <a:rPr lang="en-US" dirty="0"/>
              <a:t>, and Nikos </a:t>
            </a:r>
            <a:r>
              <a:rPr lang="en-US" dirty="0" err="1"/>
              <a:t>Lorentzos</a:t>
            </a:r>
            <a:r>
              <a:rPr lang="en-US" dirty="0"/>
              <a:t>. 2014. </a:t>
            </a:r>
            <a:r>
              <a:rPr lang="en-US" i="1" dirty="0"/>
              <a:t>Time and Relational Theory, Second Edition: Temporal Databases in the Relational Model and SQL (2nd ed.)</a:t>
            </a:r>
            <a:r>
              <a:rPr lang="en-US" dirty="0"/>
              <a:t>. Morgan Kaufmann Publishers Inc., San Francisco, CA, USA.</a:t>
            </a:r>
          </a:p>
          <a:p>
            <a:r>
              <a:rPr lang="en-US" dirty="0"/>
              <a:t>Tom Johnston. 2014. </a:t>
            </a:r>
            <a:r>
              <a:rPr lang="en-US" i="1" dirty="0" err="1"/>
              <a:t>Bitemporal</a:t>
            </a:r>
            <a:r>
              <a:rPr lang="en-US" i="1" dirty="0"/>
              <a:t> Data: Theory and Practice (1st ed.)</a:t>
            </a:r>
            <a:r>
              <a:rPr lang="en-US" dirty="0"/>
              <a:t>. Morgan Kaufmann Publishers Inc., San Francisco, CA, USA.</a:t>
            </a:r>
          </a:p>
          <a:p>
            <a:r>
              <a:rPr lang="en-US" dirty="0"/>
              <a:t>Tom Johnston and Randall Weis. 2010. </a:t>
            </a:r>
            <a:r>
              <a:rPr lang="en-US" i="1" dirty="0"/>
              <a:t>Managing Time in Relational Databases: How to Design, Update and Query Temporal Data</a:t>
            </a:r>
            <a:r>
              <a:rPr lang="en-US" dirty="0"/>
              <a:t>. Morgan Kaufmann Publishers Inc., San Francisco, CA, USA.</a:t>
            </a:r>
          </a:p>
          <a:p>
            <a:r>
              <a:rPr lang="en-US" dirty="0"/>
              <a:t>Krishna Kulkarni and Jan-Eike </a:t>
            </a:r>
            <a:r>
              <a:rPr lang="en-US" dirty="0" err="1"/>
              <a:t>Michels</a:t>
            </a:r>
            <a:r>
              <a:rPr lang="en-US" dirty="0"/>
              <a:t>. 2012. Temporal features in SQL:2011. </a:t>
            </a:r>
            <a:r>
              <a:rPr lang="en-US" i="1" dirty="0"/>
              <a:t>SIGMOD Rec</a:t>
            </a:r>
            <a:r>
              <a:rPr lang="en-US" dirty="0"/>
              <a:t>. 41, 3 (October 2012), 34-43.</a:t>
            </a:r>
          </a:p>
          <a:p>
            <a:r>
              <a:rPr lang="en-US" dirty="0"/>
              <a:t>Richard Thomas Snodgrass. 1999. </a:t>
            </a:r>
            <a:r>
              <a:rPr lang="en-US" i="1" dirty="0"/>
              <a:t>Developing Time-Oriented Database Applications in SQL</a:t>
            </a:r>
            <a:r>
              <a:rPr lang="en-US" dirty="0"/>
              <a:t>. Morgan Kaufmann Publishers Inc., San Francisco, CA, USA.</a:t>
            </a:r>
          </a:p>
          <a:p>
            <a:r>
              <a:rPr lang="en-US" dirty="0"/>
              <a:t>ISO/IEC 9075-2:2011, Information technology — Database languages — SQL , 2011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621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what we did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084"/>
            <a:ext cx="8229600" cy="4387518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surveys (</a:t>
            </a:r>
            <a:r>
              <a:rPr lang="en-US" dirty="0" err="1"/>
              <a:t>Kosman</a:t>
            </a:r>
            <a:r>
              <a:rPr lang="en-US" dirty="0"/>
              <a:t> et al) indicate, that is should be easy to support time in Postgres due to the existence of the GIST indexes. And we’ve utilized this advantage.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year we presented the Postgres-based implementation of asserted versioning framework (Johnston and Weis). We implemented the Allen operations for the time intervals and all basic </a:t>
            </a:r>
            <a:r>
              <a:rPr lang="en-US" dirty="0" err="1"/>
              <a:t>bitemporal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912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our work can be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ts val="0"/>
              </a:spcBef>
              <a:defRPr/>
            </a:pPr>
            <a:r>
              <a:rPr lang="en-US" dirty="0" err="1"/>
              <a:t>pg_bitemporal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repo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operations: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/>
              <a:t>create </a:t>
            </a:r>
            <a:r>
              <a:rPr lang="en-US" dirty="0" err="1"/>
              <a:t>bitemporal</a:t>
            </a:r>
            <a:r>
              <a:rPr lang="en-US" dirty="0"/>
              <a:t> table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 err="1"/>
              <a:t>bitemporal</a:t>
            </a:r>
            <a:r>
              <a:rPr lang="en-US" dirty="0"/>
              <a:t> insert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 err="1"/>
              <a:t>bitemporal</a:t>
            </a:r>
            <a:r>
              <a:rPr lang="en-US" dirty="0"/>
              <a:t> update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 err="1"/>
              <a:t>bitemporal</a:t>
            </a:r>
            <a:r>
              <a:rPr lang="en-US" dirty="0"/>
              <a:t> correction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/>
              <a:t>inactivate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 err="1"/>
              <a:t>bitemporal</a:t>
            </a:r>
            <a:r>
              <a:rPr lang="en-US" dirty="0"/>
              <a:t> delete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support of </a:t>
            </a:r>
            <a:r>
              <a:rPr lang="en-US" dirty="0" err="1"/>
              <a:t>bitemporal</a:t>
            </a:r>
            <a:r>
              <a:rPr lang="en-US" dirty="0"/>
              <a:t> constraints</a:t>
            </a:r>
          </a:p>
        </p:txBody>
      </p:sp>
    </p:spTree>
    <p:extLst>
      <p:ext uri="{BB962C8B-B14F-4D97-AF65-F5344CB8AC3E}">
        <p14:creationId xmlns:p14="http://schemas.microsoft.com/office/powerpoint/2010/main" val="19021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</a:t>
            </a:r>
            <a:r>
              <a:rPr lang="en-US" dirty="0" err="1"/>
              <a:t>bitemporal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next several slides present the basic </a:t>
            </a:r>
            <a:r>
              <a:rPr lang="en-US" dirty="0" err="1"/>
              <a:t>bitamporal</a:t>
            </a:r>
            <a:r>
              <a:rPr lang="en-US" dirty="0"/>
              <a:t> data manipulation operations and explain the differences between </a:t>
            </a:r>
            <a:r>
              <a:rPr lang="en-US" dirty="0" err="1"/>
              <a:t>bitemporal</a:t>
            </a:r>
            <a:r>
              <a:rPr lang="en-US" dirty="0"/>
              <a:t> and conventional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121328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1010992"/>
            <a:ext cx="7886700" cy="776288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Insert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135426" y="1865831"/>
          <a:ext cx="4878877" cy="560070"/>
        </p:xfrm>
        <a:graphic>
          <a:graphicData uri="http://schemas.openxmlformats.org/drawingml/2006/table">
            <a:tbl>
              <a:tblPr/>
              <a:tblGrid>
                <a:gridCol w="14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pPr indent="75692"/>
                      <a:r>
                        <a:rPr lang="en-US" sz="800" b="1">
                          <a:latin typeface="Arial"/>
                        </a:rPr>
                        <a:t>#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 dirty="0">
                          <a:latin typeface="Arial"/>
                        </a:rPr>
                        <a:t>Effective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800" b="1" dirty="0">
                          <a:latin typeface="Arial"/>
                        </a:rPr>
                        <a:t>Assertive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Customer 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800" b="1" dirty="0">
                          <a:latin typeface="Arial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800" b="1">
                          <a:latin typeface="Arial"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indent="75692"/>
                      <a:r>
                        <a:rPr lang="en-US" sz="800" b="1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 dirty="0">
                          <a:latin typeface="Arial"/>
                        </a:rPr>
                        <a:t>[2015-06-01, </a:t>
                      </a:r>
                      <a:r>
                        <a:rPr lang="en-US" sz="800" b="1" dirty="0" err="1">
                          <a:latin typeface="Arial"/>
                        </a:rPr>
                        <a:t>oo</a:t>
                      </a:r>
                      <a:r>
                        <a:rPr lang="en-US" sz="8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010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rial"/>
                        </a:rPr>
                        <a:t>[ 2015-05-01 , </a:t>
                      </a:r>
                      <a:r>
                        <a:rPr lang="en-US" sz="800" b="1" dirty="0" err="1">
                          <a:latin typeface="Arial"/>
                        </a:rPr>
                        <a:t>oo</a:t>
                      </a:r>
                      <a:r>
                        <a:rPr lang="en-US" sz="8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Cl 00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900" dirty="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900" dirty="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9574" y="3587546"/>
            <a:ext cx="431208" cy="222391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350" dirty="0"/>
              <a:t>Asserted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92777" y="3851129"/>
            <a:ext cx="2474141" cy="1824934"/>
            <a:chOff x="1111055" y="3708116"/>
            <a:chExt cx="4786342" cy="2714813"/>
          </a:xfrm>
        </p:grpSpPr>
        <p:sp>
          <p:nvSpPr>
            <p:cNvPr id="15" name="Rectangle 14"/>
            <p:cNvSpPr/>
            <p:nvPr/>
          </p:nvSpPr>
          <p:spPr>
            <a:xfrm>
              <a:off x="1465794" y="3963609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43265" y="3708116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24940" y="3941790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111055" y="3963609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342176" y="3851129"/>
            <a:ext cx="2591663" cy="1810185"/>
            <a:chOff x="7167765" y="3673173"/>
            <a:chExt cx="4786342" cy="2714812"/>
          </a:xfrm>
        </p:grpSpPr>
        <p:sp>
          <p:nvSpPr>
            <p:cNvPr id="24" name="Rectangle 23"/>
            <p:cNvSpPr/>
            <p:nvPr/>
          </p:nvSpPr>
          <p:spPr>
            <a:xfrm>
              <a:off x="7522504" y="3928666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94202" y="4291366"/>
              <a:ext cx="3731686" cy="2096618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299975" y="3673173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81650" y="3906846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167765" y="3928665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943046" y="3587545"/>
            <a:ext cx="937374" cy="3000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350"/>
              <a:t>Effective</a:t>
            </a:r>
            <a:endParaRPr lang="en-US" sz="1350" dirty="0"/>
          </a:p>
        </p:txBody>
      </p:sp>
      <p:sp>
        <p:nvSpPr>
          <p:cNvPr id="33" name="Right Arrow 32"/>
          <p:cNvSpPr/>
          <p:nvPr/>
        </p:nvSpPr>
        <p:spPr>
          <a:xfrm>
            <a:off x="4070329" y="4504669"/>
            <a:ext cx="1568435" cy="402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469191" y="1713357"/>
            <a:ext cx="3059361" cy="90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6764">
              <a:spcBef>
                <a:spcPts val="1418"/>
              </a:spcBef>
              <a:spcAft>
                <a:spcPts val="788"/>
              </a:spcAft>
            </a:pPr>
            <a:r>
              <a:rPr lang="en-US" sz="1050" b="1" spc="-75" dirty="0">
                <a:solidFill>
                  <a:srgbClr val="2A67AC"/>
                </a:solidFill>
                <a:latin typeface="Arial" charset="0"/>
                <a:ea typeface="Arial" charset="0"/>
                <a:cs typeface="Arial" charset="0"/>
              </a:rPr>
              <a:t>now = 2015-05-01</a:t>
            </a:r>
          </a:p>
          <a:p>
            <a:pPr indent="16764">
              <a:spcBef>
                <a:spcPts val="1418"/>
              </a:spcBef>
              <a:spcAft>
                <a:spcPts val="788"/>
              </a:spcAft>
            </a:pPr>
            <a:endParaRPr lang="en-US" sz="2400" b="1" dirty="0">
              <a:solidFill>
                <a:srgbClr val="336931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191" y="2149566"/>
            <a:ext cx="3482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681" indent="-2667">
              <a:lnSpc>
                <a:spcPts val="1242"/>
              </a:lnSpc>
            </a:pPr>
            <a:r>
              <a:rPr lang="en-US" sz="1200" spc="-75" dirty="0"/>
              <a:t>select </a:t>
            </a:r>
            <a:r>
              <a:rPr lang="en-US" sz="1200" spc="-75" dirty="0" err="1"/>
              <a:t>ll_bitemporal_insert</a:t>
            </a:r>
            <a:r>
              <a:rPr lang="en-US" sz="1200" spc="-75" dirty="0"/>
              <a:t>(</a:t>
            </a:r>
          </a:p>
          <a:p>
            <a:pPr marL="381381" indent="2858">
              <a:lnSpc>
                <a:spcPts val="1242"/>
              </a:lnSpc>
            </a:pPr>
            <a:r>
              <a:rPr lang="en-US" sz="1200" spc="-75" dirty="0"/>
              <a:t>'</a:t>
            </a:r>
            <a:r>
              <a:rPr lang="en-US" sz="1200" spc="-75" dirty="0" err="1"/>
              <a:t>customers'</a:t>
            </a:r>
            <a:r>
              <a:rPr lang="en-US" sz="1200" spc="-75" baseline="-25000" dirty="0" err="1"/>
              <a:t>f</a:t>
            </a:r>
            <a:endParaRPr lang="en-US" sz="1200" spc="-75" baseline="-25000" dirty="0"/>
          </a:p>
          <a:p>
            <a:pPr marL="381381" indent="2858">
              <a:lnSpc>
                <a:spcPts val="1242"/>
              </a:lnSpc>
            </a:pPr>
            <a:r>
              <a:rPr lang="en-US" sz="1200" spc="-75" baseline="-25000" dirty="0"/>
              <a:t>,</a:t>
            </a:r>
            <a:r>
              <a:rPr lang="en-US" sz="1200" spc="-75" dirty="0"/>
              <a:t> $$’</a:t>
            </a:r>
            <a:r>
              <a:rPr lang="en-US" sz="1200" spc="-75" dirty="0" err="1"/>
              <a:t>customer_no</a:t>
            </a:r>
            <a:r>
              <a:rPr lang="en-US" sz="1200" spc="-75" dirty="0"/>
              <a:t>’, name', ’type' $$,</a:t>
            </a:r>
            <a:endParaRPr lang="en-US" sz="1200" spc="-75" baseline="-25000" dirty="0"/>
          </a:p>
          <a:p>
            <a:pPr marL="381381" indent="2858">
              <a:lnSpc>
                <a:spcPts val="1242"/>
              </a:lnSpc>
            </a:pPr>
            <a:r>
              <a:rPr lang="en-US" sz="1200" spc="-75" baseline="-25000" dirty="0"/>
              <a:t>,</a:t>
            </a:r>
            <a:r>
              <a:rPr lang="en-US" sz="1200" spc="-75" dirty="0"/>
              <a:t> $$'C100','John Doe', 'Silver' $$,</a:t>
            </a:r>
          </a:p>
          <a:p>
            <a:pPr marL="381381" indent="2858">
              <a:lnSpc>
                <a:spcPts val="1242"/>
              </a:lnSpc>
            </a:pPr>
            <a:r>
              <a:rPr lang="en-US" sz="1200" spc="-75" dirty="0"/>
              <a:t> </a:t>
            </a:r>
            <a:r>
              <a:rPr lang="en-US" sz="1200" spc="-75" dirty="0" err="1"/>
              <a:t>timeperiod</a:t>
            </a:r>
            <a:r>
              <a:rPr lang="en-US" sz="1200" spc="-75" dirty="0"/>
              <a:t>('2015-06-01','infinity'), </a:t>
            </a:r>
          </a:p>
          <a:p>
            <a:pPr marL="381381" indent="2858">
              <a:lnSpc>
                <a:spcPts val="1242"/>
              </a:lnSpc>
            </a:pPr>
            <a:r>
              <a:rPr lang="en-US" sz="1200" spc="-75" dirty="0" err="1"/>
              <a:t>timeperiod</a:t>
            </a:r>
            <a:r>
              <a:rPr lang="en-US" sz="1200" spc="-75" dirty="0"/>
              <a:t>('2015-05-01','infinity')</a:t>
            </a:r>
          </a:p>
        </p:txBody>
      </p:sp>
    </p:spTree>
    <p:extLst>
      <p:ext uri="{BB962C8B-B14F-4D97-AF65-F5344CB8AC3E}">
        <p14:creationId xmlns:p14="http://schemas.microsoft.com/office/powerpoint/2010/main" val="212512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1010992"/>
            <a:ext cx="7886700" cy="776288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Update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17959" y="1736633"/>
          <a:ext cx="4915881" cy="1106424"/>
        </p:xfrm>
        <a:graphic>
          <a:graphicData uri="http://schemas.openxmlformats.org/drawingml/2006/table">
            <a:tbl>
              <a:tblPr/>
              <a:tblGrid>
                <a:gridCol w="18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pPr indent="75692"/>
                      <a:r>
                        <a:rPr lang="en-US" sz="800" b="1">
                          <a:latin typeface="Arial"/>
                        </a:rPr>
                        <a:t>#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>
                          <a:latin typeface="Arial"/>
                        </a:rPr>
                        <a:t>Effective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800" b="1" dirty="0">
                          <a:latin typeface="Arial"/>
                        </a:rPr>
                        <a:t>Assertive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Customer 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800" b="1" dirty="0">
                          <a:latin typeface="Arial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800" b="1">
                          <a:latin typeface="Arial"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indent="75692"/>
                      <a:r>
                        <a:rPr lang="en-US" sz="800" b="1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>
                          <a:latin typeface="Arial"/>
                        </a:rPr>
                        <a:t>[2015-06-01, oo)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800" b="1" dirty="0">
                          <a:latin typeface="Arial"/>
                        </a:rPr>
                        <a:t>[2015-05-01,2015-09-15)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Cl 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90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900" dirty="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75692"/>
                      <a:r>
                        <a:rPr lang="en-US" sz="800" b="1" dirty="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 dirty="0">
                          <a:latin typeface="Arial"/>
                        </a:rPr>
                        <a:t>[2015-06-01,2015-09-15)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800" b="1" dirty="0">
                          <a:latin typeface="Arial"/>
                        </a:rPr>
                        <a:t>[2015-09-15, </a:t>
                      </a:r>
                      <a:r>
                        <a:rPr lang="en-US" sz="800" b="1" dirty="0" err="1">
                          <a:latin typeface="Arial"/>
                        </a:rPr>
                        <a:t>oo</a:t>
                      </a:r>
                      <a:r>
                        <a:rPr lang="en-US" sz="8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Cl 00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900" dirty="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900" dirty="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indent="75692"/>
                      <a:r>
                        <a:rPr lang="en-US" sz="800" b="1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>
                          <a:latin typeface="Arial"/>
                        </a:rPr>
                        <a:t>[2015-09-15, oo)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010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rial"/>
                        </a:rPr>
                        <a:t>[ 2015-09-15, </a:t>
                      </a:r>
                      <a:r>
                        <a:rPr lang="en-US" sz="800" b="1" dirty="0" err="1">
                          <a:latin typeface="Arial"/>
                        </a:rPr>
                        <a:t>oo</a:t>
                      </a:r>
                      <a:r>
                        <a:rPr lang="en-US" sz="800" b="1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Cl 00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90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900" dirty="0">
                          <a:latin typeface="Arial"/>
                        </a:rPr>
                        <a:t>Gold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9574" y="3587546"/>
            <a:ext cx="431208" cy="222391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350" dirty="0"/>
              <a:t>Asserted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34632" y="3875877"/>
            <a:ext cx="2632286" cy="1800185"/>
            <a:chOff x="1111055" y="3708116"/>
            <a:chExt cx="4786342" cy="2714813"/>
          </a:xfrm>
        </p:grpSpPr>
        <p:sp>
          <p:nvSpPr>
            <p:cNvPr id="15" name="Rectangle 14"/>
            <p:cNvSpPr/>
            <p:nvPr/>
          </p:nvSpPr>
          <p:spPr>
            <a:xfrm>
              <a:off x="1465794" y="3963609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7493" y="4326310"/>
              <a:ext cx="3731686" cy="2092563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43265" y="3708116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24940" y="3941790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111055" y="3963609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342176" y="3900289"/>
            <a:ext cx="2591663" cy="1775773"/>
            <a:chOff x="7167765" y="3673173"/>
            <a:chExt cx="4786342" cy="2736630"/>
          </a:xfrm>
        </p:grpSpPr>
        <p:sp>
          <p:nvSpPr>
            <p:cNvPr id="23" name="Rectangle 22"/>
            <p:cNvSpPr/>
            <p:nvPr/>
          </p:nvSpPr>
          <p:spPr>
            <a:xfrm>
              <a:off x="9276667" y="4921192"/>
              <a:ext cx="2649221" cy="1466792"/>
            </a:xfrm>
            <a:prstGeom prst="rect">
              <a:avLst/>
            </a:prstGeom>
            <a:solidFill>
              <a:schemeClr val="accent5">
                <a:alpha val="35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5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22504" y="3928666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94203" y="4291366"/>
              <a:ext cx="3731686" cy="61206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01164" y="4925244"/>
              <a:ext cx="1097857" cy="148455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299975" y="3673173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81650" y="3906846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167765" y="3928665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943046" y="3587545"/>
            <a:ext cx="867170" cy="3000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350"/>
              <a:t>Effective</a:t>
            </a:r>
            <a:endParaRPr lang="en-US" sz="1350" dirty="0"/>
          </a:p>
        </p:txBody>
      </p:sp>
      <p:sp>
        <p:nvSpPr>
          <p:cNvPr id="33" name="Right Arrow 32"/>
          <p:cNvSpPr/>
          <p:nvPr/>
        </p:nvSpPr>
        <p:spPr>
          <a:xfrm>
            <a:off x="4070329" y="4504669"/>
            <a:ext cx="1568435" cy="402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511350" y="1723074"/>
            <a:ext cx="2031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now()=‘2015-09-15’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575" y="2202741"/>
            <a:ext cx="3011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ll_bitemporal_update</a:t>
            </a:r>
            <a:r>
              <a:rPr lang="en-US" sz="1200" dirty="0"/>
              <a:t>(‘customers’,</a:t>
            </a:r>
          </a:p>
          <a:p>
            <a:r>
              <a:rPr lang="en-US" sz="1200" dirty="0"/>
              <a:t>‘type’, ‘Gold’,</a:t>
            </a:r>
          </a:p>
          <a:p>
            <a:r>
              <a:rPr lang="en-US" sz="1200" dirty="0"/>
              <a:t>‘</a:t>
            </a:r>
            <a:r>
              <a:rPr lang="en-US" sz="1200" dirty="0" err="1"/>
              <a:t>customer_no</a:t>
            </a:r>
            <a:r>
              <a:rPr lang="en-US" sz="1200" dirty="0"/>
              <a:t>’, ‘C100’, </a:t>
            </a:r>
          </a:p>
          <a:p>
            <a:r>
              <a:rPr lang="en-US" sz="1200" dirty="0" err="1"/>
              <a:t>timeperiod</a:t>
            </a:r>
            <a:r>
              <a:rPr lang="en-US" sz="1200" dirty="0"/>
              <a:t>(‘2015-09-15’, ;infinity’), </a:t>
            </a:r>
          </a:p>
          <a:p>
            <a:r>
              <a:rPr lang="en-US" sz="1200" dirty="0" err="1"/>
              <a:t>timeperiod</a:t>
            </a:r>
            <a:r>
              <a:rPr lang="en-US" sz="1200" dirty="0"/>
              <a:t>(‘2015-09-15’, ;infinity’))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93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insert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7137"/>
            <a:ext cx="8229600" cy="3872088"/>
          </a:xfrm>
        </p:spPr>
      </p:pic>
      <p:sp>
        <p:nvSpPr>
          <p:cNvPr id="6" name="Rectangle 5"/>
          <p:cNvSpPr/>
          <p:nvPr/>
        </p:nvSpPr>
        <p:spPr>
          <a:xfrm>
            <a:off x="4152991" y="1932545"/>
            <a:ext cx="1907477" cy="1377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23070" y="1920325"/>
            <a:ext cx="1937398" cy="13895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24281" y="1920326"/>
            <a:ext cx="1907477" cy="1377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3145" y="2121260"/>
            <a:ext cx="1554073" cy="1176400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31143" y="1932544"/>
            <a:ext cx="7274" cy="137733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2366" y="1789457"/>
            <a:ext cx="367216" cy="162932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00" dirty="0"/>
              <a:t>Asserted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61558" y="1768838"/>
            <a:ext cx="2011842" cy="206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15167" y="1953163"/>
            <a:ext cx="7274" cy="137733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2285" y="1857479"/>
            <a:ext cx="367216" cy="156130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00" dirty="0"/>
              <a:t>Asserted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745582" y="1789457"/>
            <a:ext cx="2011842" cy="206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24281" y="1920325"/>
            <a:ext cx="1933143" cy="137733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0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40538</TotalTime>
  <Words>1253</Words>
  <Application>Microsoft Macintosh PowerPoint</Application>
  <PresentationFormat>On-screen Show (4:3)</PresentationFormat>
  <Paragraphs>299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Lucida Console</vt:lpstr>
      <vt:lpstr>Office Theme</vt:lpstr>
      <vt:lpstr>Enhancements to the bitemporal model support: integrity constraints</vt:lpstr>
      <vt:lpstr>Bitemporal data: making it happen in Postgres</vt:lpstr>
      <vt:lpstr>References – these are the last year’s, should be updated</vt:lpstr>
      <vt:lpstr>Overview: what we did so far</vt:lpstr>
      <vt:lpstr>Where our work can be found</vt:lpstr>
      <vt:lpstr>Overview of bitemporal operations</vt:lpstr>
      <vt:lpstr>Bitemporal Insert</vt:lpstr>
      <vt:lpstr>Bitemporal Update</vt:lpstr>
      <vt:lpstr>Bitemporal insert</vt:lpstr>
      <vt:lpstr>Bitemporal update</vt:lpstr>
      <vt:lpstr>Bitemporal correction</vt:lpstr>
      <vt:lpstr>Bitemporal inactivate</vt:lpstr>
      <vt:lpstr>Bitemporal delete</vt:lpstr>
      <vt:lpstr>Repo:</vt:lpstr>
      <vt:lpstr>How to define constraints</vt:lpstr>
      <vt:lpstr>What we’ve done with constraints so far</vt:lpstr>
      <vt:lpstr>Define foreign key constraint (bi-temporal referential integrity)</vt:lpstr>
      <vt:lpstr>FK constraint validation internals</vt:lpstr>
      <vt:lpstr>FK creation steps</vt:lpstr>
      <vt:lpstr> Start of new material</vt:lpstr>
      <vt:lpstr>Understanding Bi-Temopral Queries</vt:lpstr>
      <vt:lpstr>Time Dimensions in Query Results</vt:lpstr>
      <vt:lpstr>Specifying Query Elements</vt:lpstr>
      <vt:lpstr>Updates are Tricky</vt:lpstr>
      <vt:lpstr>Time Regions</vt:lpstr>
      <vt:lpstr>Conceptual Representation:  Nested Relational</vt:lpstr>
      <vt:lpstr>Current PG Implementation:  Flat Relational</vt:lpstr>
      <vt:lpstr>What we found during implementation</vt:lpstr>
      <vt:lpstr>Future work</vt:lpstr>
    </vt:vector>
  </TitlesOfParts>
  <Company>Enova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Bi-temporal model</dc:title>
  <dc:creator>Enova User</dc:creator>
  <cp:lastModifiedBy>Microsoft Office User</cp:lastModifiedBy>
  <cp:revision>117</cp:revision>
  <cp:lastPrinted>2016-03-15T07:38:53Z</cp:lastPrinted>
  <dcterms:created xsi:type="dcterms:W3CDTF">2015-12-09T15:15:55Z</dcterms:created>
  <dcterms:modified xsi:type="dcterms:W3CDTF">2019-05-29T21:37:45Z</dcterms:modified>
</cp:coreProperties>
</file>