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63" r:id="rId3"/>
    <p:sldId id="264" r:id="rId4"/>
    <p:sldId id="314" r:id="rId5"/>
    <p:sldId id="271" r:id="rId6"/>
    <p:sldId id="272" r:id="rId7"/>
    <p:sldId id="311" r:id="rId8"/>
    <p:sldId id="312" r:id="rId9"/>
    <p:sldId id="315" r:id="rId10"/>
    <p:sldId id="282" r:id="rId11"/>
    <p:sldId id="309" r:id="rId12"/>
    <p:sldId id="308" r:id="rId13"/>
    <p:sldId id="310" r:id="rId14"/>
    <p:sldId id="303" r:id="rId15"/>
    <p:sldId id="304" r:id="rId16"/>
    <p:sldId id="305" r:id="rId17"/>
    <p:sldId id="306" r:id="rId18"/>
    <p:sldId id="313" r:id="rId19"/>
    <p:sldId id="270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\Desktop\robotic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Accident Prevention in Railway</a:t>
            </a:r>
            <a:endParaRPr lang="en-IN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25-42F7-A51A-07C4721A0ED0}"/>
              </c:ext>
            </c:extLst>
          </c:dPt>
          <c:cat>
            <c:strRef>
              <c:f>Sheet1!$A$2:$A$8</c:f>
              <c:strCache>
                <c:ptCount val="7"/>
                <c:pt idx="0">
                  <c:v>Research on railway accident</c:v>
                </c:pt>
                <c:pt idx="1">
                  <c:v>Prototype planning</c:v>
                </c:pt>
                <c:pt idx="2">
                  <c:v>Designing Robotics System</c:v>
                </c:pt>
                <c:pt idx="3">
                  <c:v>Assembling Robotics Components</c:v>
                </c:pt>
                <c:pt idx="4">
                  <c:v>Programming</c:v>
                </c:pt>
                <c:pt idx="5">
                  <c:v>Making Model</c:v>
                </c:pt>
                <c:pt idx="6">
                  <c:v> Testing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44941</c:v>
                </c:pt>
                <c:pt idx="1">
                  <c:v>45005</c:v>
                </c:pt>
                <c:pt idx="2">
                  <c:v>45017</c:v>
                </c:pt>
                <c:pt idx="3">
                  <c:v>45034</c:v>
                </c:pt>
                <c:pt idx="4">
                  <c:v>45078</c:v>
                </c:pt>
                <c:pt idx="5">
                  <c:v>45089</c:v>
                </c:pt>
                <c:pt idx="6">
                  <c:v>45275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25-42F7-A51A-07C4721A0ED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Research on railway accident</c:v>
                </c:pt>
                <c:pt idx="1">
                  <c:v>Prototype planning</c:v>
                </c:pt>
                <c:pt idx="2">
                  <c:v>Designing Robotics System</c:v>
                </c:pt>
                <c:pt idx="3">
                  <c:v>Assembling Robotics Components</c:v>
                </c:pt>
                <c:pt idx="4">
                  <c:v>Programming</c:v>
                </c:pt>
                <c:pt idx="5">
                  <c:v>Making Model</c:v>
                </c:pt>
                <c:pt idx="6">
                  <c:v> Testing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64</c:v>
                </c:pt>
                <c:pt idx="1">
                  <c:v>10</c:v>
                </c:pt>
                <c:pt idx="2">
                  <c:v>16</c:v>
                </c:pt>
                <c:pt idx="3">
                  <c:v>44</c:v>
                </c:pt>
                <c:pt idx="4">
                  <c:v>10</c:v>
                </c:pt>
                <c:pt idx="5">
                  <c:v>33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25-42F7-A51A-07C4721A0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3098351"/>
        <c:axId val="1469934015"/>
      </c:barChart>
      <c:catAx>
        <c:axId val="1573098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934015"/>
        <c:crosses val="autoZero"/>
        <c:auto val="1"/>
        <c:lblAlgn val="ctr"/>
        <c:lblOffset val="100"/>
        <c:noMultiLvlLbl val="0"/>
      </c:catAx>
      <c:valAx>
        <c:axId val="1469934015"/>
        <c:scaling>
          <c:orientation val="minMax"/>
          <c:max val="45155"/>
          <c:min val="4494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098351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76FE57-61DE-427C-3FCC-49D6DF9F46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AFCBB-4BAF-DC57-17B2-1838C42E20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431A889-3D50-4EC5-847B-236C76519373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5EE599-F69A-4C49-1C90-687B3DB84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90365E0-3DF4-23C2-6FBD-D744742D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618C-BCC1-BD26-D075-7DC4E5A20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8736-2701-0649-D0A5-5AED1F074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EAF5DD-E985-4DA6-8E41-E58011D3211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B7B1-486E-99DF-B6DD-A8AAC698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EDBFD-AF4F-4C8A-AE5C-119500FC3BA0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5AE8-43AD-C974-B1F5-A2CDA0BD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EED1-0872-98B5-95E8-06E8ABFF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859F-043C-4818-9544-66F4E6FF563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884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9648-C368-A099-2566-5B011BE7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3AA-3AC6-42E3-9BE3-5C29E8B56A6E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C206-8381-DC62-D686-58298AB1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3B01-657B-8652-94C1-0346FBF2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A80E9-DA89-4B46-81E9-CB2AB78FB1D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0815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1499-8ED1-98F4-DB8E-E6238673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5828-AE8F-43A0-A852-10FADC344FD8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383DC-5F6F-BC38-6B9B-035828D5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8B9F-FFC6-FA94-2BB8-A8C0BC2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ED44D-C29C-4D74-A0DE-58BF965A06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BFFF-17DF-A4CF-BA11-B33AA44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7A93C-DEA0-49DA-81F2-3065B90008A0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4836-D1E1-FBB8-7045-B0D20AC1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45BB-3367-2A92-C7A5-36AC9501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BAB3A-C32A-4392-81BC-5F3EA1AA33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5224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C74-3E32-4902-866D-344D7FC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7080-8FD8-432B-918B-F70D9177FE43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126A-7E4C-050B-44BB-09DF01EE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6111-8A70-4197-7581-A038356B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CF66-A76F-403D-9A4A-CDE5A8FF002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08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989735-07CD-99EB-DA71-3B6AFCF7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4BEE-45DD-41CE-A758-41829EE26199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FC796B-766D-5E44-5522-9423E0C4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EDF364-E3CA-1535-11D0-7B197282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F5DE3-194B-4D01-8DD6-EC92540322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07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904998-F2D4-77B8-1ED4-C9FB8EF3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343B-72D4-4404-9A09-ECCFB0F298F5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71083A-8417-E712-A888-D064FFCB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06934C-2150-9078-69B6-8DC98F70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334A-3AB0-4F92-A039-55615413F99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475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8B3C16-A4D2-A97C-7DF0-7AB0E659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68D4-3833-4281-9A8E-272271B1CEFB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6B84E4-57DB-24D7-66A1-7095904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9DC7E-5C6A-A4AD-C84F-23132827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E4C74-F481-405C-82C6-96403C88448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13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78C8A0-C35F-1E4F-26D2-E7F6635B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DDCCD-2277-421C-A44B-EB2CFBCF6266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37AF49E-E903-ADF4-116D-C259DC65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22A281-C0CA-2D15-FFC5-A83A0188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8C60-CEE1-4DFD-BBEC-83FACE4963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987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F5FC65-A6E3-30D8-F70F-316884C8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8EF0C-CB34-49C6-8A2D-BD48CBECF1CD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6F79C0-F4EE-0817-CA91-D4D317B0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41885-FC06-BF21-AC7B-BFCCCED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7D86-F4B0-4046-95CF-F570351D246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186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CB2CCC-4850-FC49-BA86-12C08A15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7A89A-91C2-453F-A522-6DF1DB018A34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064E79-46E5-C7CF-C61E-2B010B79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5D8839-F1DC-19A4-BBCA-418D241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30945-9FF4-4D0B-B47D-2C1B37F738F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080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00CB96D-7E03-C9B3-1375-6ADAFE2384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8B6F39-7A12-412B-CA04-316A0F3DE1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FA0B-7C47-1DE6-004A-42E44EF11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125E38-8A3C-46EB-A198-19EB9BC7E1F0}" type="datetimeFigureOut">
              <a:rPr lang="en-IN"/>
              <a:pPr>
                <a:defRPr/>
              </a:pPr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772C-BCF6-09AB-7FF6-76B7A35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FC27-6CF4-7C51-0D4F-7C86830C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C4FEE4-04BD-4628-9E2A-52EA6FF28B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djyYePezDKf-glorious-esboo-jaiks/editel" TargetMode="External"/><Relationship Id="rId2" Type="http://schemas.openxmlformats.org/officeDocument/2006/relationships/hyperlink" Target="https://harishprojectss.blogspot.com/2020/12/smart-railway-station-accid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AAF65E8-6B1C-2AE6-81B9-6CD90D2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225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IN" altLang="en-US" b="1" u="sng"/>
              <a:t> </a:t>
            </a:r>
            <a:r>
              <a:rPr lang="en-I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in Railway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3EA7F0C-A790-3964-DECD-A868C9D5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813"/>
            <a:ext cx="10904538" cy="1325562"/>
          </a:xfrm>
        </p:spPr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CODE UPLOADING STEPS</a:t>
            </a:r>
            <a:br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0D6A4B-E977-EEB2-F0D6-AFBEBA1E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350" y="1849438"/>
            <a:ext cx="10515600" cy="4351337"/>
          </a:xfrm>
        </p:spPr>
        <p:txBody>
          <a:bodyPr/>
          <a:lstStyle/>
          <a:p>
            <a:r>
              <a:rPr lang="en-US" altLang="en-US" b="1"/>
              <a:t>Step 1: Connect Arduino using a USB Cable</a:t>
            </a:r>
          </a:p>
          <a:p>
            <a:endParaRPr lang="en-US" altLang="en-US"/>
          </a:p>
        </p:txBody>
      </p:sp>
      <p:pic>
        <p:nvPicPr>
          <p:cNvPr id="17412" name="Picture 8">
            <a:extLst>
              <a:ext uri="{FF2B5EF4-FFF2-40B4-BE49-F238E27FC236}">
                <a16:creationId xmlns:a16="http://schemas.microsoft.com/office/drawing/2014/main" id="{AABE2631-7BDF-B767-C4AE-41DD0D81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57463"/>
            <a:ext cx="57007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BCAA-D18E-432D-7880-43F6F05D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75" y="1574800"/>
            <a:ext cx="497046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/>
              <a:t>First up all,  open the browser and search Arduino software on the Google search engine. You will find the official software link to download</a:t>
            </a:r>
            <a:endParaRPr lang="en-IN" sz="2400" dirty="0"/>
          </a:p>
        </p:txBody>
      </p:sp>
      <p:pic>
        <p:nvPicPr>
          <p:cNvPr id="18435" name="Picture 2" descr="Arduino software official ">
            <a:extLst>
              <a:ext uri="{FF2B5EF4-FFF2-40B4-BE49-F238E27FC236}">
                <a16:creationId xmlns:a16="http://schemas.microsoft.com/office/drawing/2014/main" id="{A0559ED8-AF73-9E39-9765-BE5682B2FB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0075" y="3001963"/>
            <a:ext cx="5241925" cy="3181350"/>
          </a:xfrm>
        </p:spPr>
      </p:pic>
      <p:sp>
        <p:nvSpPr>
          <p:cNvPr id="18436" name="TextBox 3">
            <a:extLst>
              <a:ext uri="{FF2B5EF4-FFF2-40B4-BE49-F238E27FC236}">
                <a16:creationId xmlns:a16="http://schemas.microsoft.com/office/drawing/2014/main" id="{3A4A77A2-8791-CA28-7850-FABDD9BD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84188"/>
            <a:ext cx="351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Download IDE</a:t>
            </a:r>
            <a:endParaRPr lang="en-IN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1700847-4385-8754-559A-54DC923C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238" y="496888"/>
            <a:ext cx="11112500" cy="5864225"/>
          </a:xfrm>
        </p:spPr>
        <p:txBody>
          <a:bodyPr/>
          <a:lstStyle/>
          <a:p>
            <a:r>
              <a:rPr lang="en-US" altLang="en-US" b="1"/>
              <a:t>Step 2: Open the Arduino IDE</a:t>
            </a:r>
          </a:p>
          <a:p>
            <a:endParaRPr lang="en-IN" altLang="en-US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04AA4B64-1975-BB49-59F3-802771D9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5875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91AE-ECDD-0F7C-29AA-70EAFA23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0" y="777875"/>
            <a:ext cx="52578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/>
              <a:t>After the successful software installation, open the installed Arduino software. This will look like as below picture where you can edit code.</a:t>
            </a:r>
            <a:endParaRPr lang="en-IN" sz="2400" dirty="0"/>
          </a:p>
        </p:txBody>
      </p:sp>
      <p:pic>
        <p:nvPicPr>
          <p:cNvPr id="20483" name="Content Placeholder 3">
            <a:extLst>
              <a:ext uri="{FF2B5EF4-FFF2-40B4-BE49-F238E27FC236}">
                <a16:creationId xmlns:a16="http://schemas.microsoft.com/office/drawing/2014/main" id="{8B6D241B-9C13-75B2-D505-1B6096007E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2413" y="2428875"/>
            <a:ext cx="5768975" cy="3155950"/>
          </a:xfrm>
        </p:spPr>
      </p:pic>
      <p:sp>
        <p:nvSpPr>
          <p:cNvPr id="20484" name="TextBox 4">
            <a:extLst>
              <a:ext uri="{FF2B5EF4-FFF2-40B4-BE49-F238E27FC236}">
                <a16:creationId xmlns:a16="http://schemas.microsoft.com/office/drawing/2014/main" id="{E3B49813-D241-B2E7-886E-4DD047B9C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131763"/>
            <a:ext cx="3944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Write a code</a:t>
            </a:r>
            <a:endParaRPr lang="en-IN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69AA81F-97DC-F15A-7CE4-301FA403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575" y="496888"/>
            <a:ext cx="11110913" cy="5864225"/>
          </a:xfrm>
        </p:spPr>
        <p:txBody>
          <a:bodyPr/>
          <a:lstStyle/>
          <a:p>
            <a:r>
              <a:rPr lang="en-US" altLang="en-US" b="1"/>
              <a:t>Step 3: Select the Arduino Board and Port</a:t>
            </a:r>
          </a:p>
          <a:p>
            <a:endParaRPr lang="en-IN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ABB283C6-323A-F695-EA1F-B3A39B3D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1757363"/>
            <a:ext cx="6670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BFCE558-2311-228B-E790-4F42C6D7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775" y="619125"/>
            <a:ext cx="11110913" cy="5862638"/>
          </a:xfrm>
        </p:spPr>
        <p:txBody>
          <a:bodyPr/>
          <a:lstStyle/>
          <a:p>
            <a:r>
              <a:rPr lang="en-US" altLang="en-US" b="1"/>
              <a:t>Step 4: Prepare a Sketch (or write some code)</a:t>
            </a:r>
          </a:p>
          <a:p>
            <a:endParaRPr lang="en-IN" altLang="en-US"/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92548DA7-C3FD-42DF-2FB1-7D758B87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693863"/>
            <a:ext cx="6778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34F2E38-FCE4-9FE5-2288-C4F3EE01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96888"/>
            <a:ext cx="11112500" cy="5864225"/>
          </a:xfrm>
        </p:spPr>
        <p:txBody>
          <a:bodyPr/>
          <a:lstStyle/>
          <a:p>
            <a:r>
              <a:rPr lang="en-US" altLang="en-US" b="1"/>
              <a:t>Step 5: Upload Sketch (look for the Tx and Rx LEDs flashing)</a:t>
            </a:r>
          </a:p>
          <a:p>
            <a:pPr algn="just"/>
            <a:endParaRPr lang="en-IN" altLang="en-US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410B4C0E-8B95-4F27-6550-7B773F32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66875"/>
            <a:ext cx="6418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F1BA6D7-D784-FEDB-76A9-6102B369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8" y="331788"/>
            <a:ext cx="7253287" cy="5862637"/>
          </a:xfrm>
        </p:spPr>
        <p:txBody>
          <a:bodyPr/>
          <a:lstStyle/>
          <a:p>
            <a:pPr algn="just"/>
            <a:r>
              <a:rPr lang="en-US" altLang="en-US"/>
              <a:t>Finishing Up</a:t>
            </a:r>
          </a:p>
          <a:p>
            <a:pPr algn="just"/>
            <a:r>
              <a:rPr lang="en-US" altLang="en-US"/>
              <a:t>After following these steps, you should now have: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An Arduino connected to your computer</a:t>
            </a:r>
          </a:p>
          <a:p>
            <a:pPr algn="just"/>
            <a:r>
              <a:rPr lang="en-US" altLang="en-US"/>
              <a:t>An IDE that uploads code/sketches from your computer to your Arduino</a:t>
            </a:r>
          </a:p>
          <a:p>
            <a:pPr algn="just"/>
            <a:r>
              <a:rPr lang="en-US" altLang="en-US"/>
              <a:t>An Arduino that executes the code that was uploaded to it</a:t>
            </a:r>
          </a:p>
          <a:p>
            <a:pPr algn="just"/>
            <a:endParaRPr lang="en-US" altLang="en-US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7FFEC9B2-3E9C-4FB7-C257-64FD2602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5021263"/>
            <a:ext cx="7315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01830-14DE-B134-7A73-6B0F98807078}"/>
              </a:ext>
            </a:extLst>
          </p:cNvPr>
          <p:cNvSpPr txBox="1"/>
          <p:nvPr/>
        </p:nvSpPr>
        <p:spPr>
          <a:xfrm>
            <a:off x="3048000" y="0"/>
            <a:ext cx="6096000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 GHANTT CHART</a:t>
            </a:r>
            <a:endParaRPr lang="en-IN" sz="2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9FB05E-A3D8-0716-92C3-3CB13154A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80624"/>
              </p:ext>
            </p:extLst>
          </p:nvPr>
        </p:nvGraphicFramePr>
        <p:xfrm>
          <a:off x="2475417" y="1293091"/>
          <a:ext cx="7241165" cy="3913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10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1ADF4BE-EC25-4E9A-355D-7F0D27FC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pPr algn="ctr"/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9F76-7A93-9A1D-7E20-7D171569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8"/>
            <a:ext cx="10515600" cy="4351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/>
              <a:t>Acts automatically to prevent collisions.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/>
              <a:t>Economical and cost effective.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/>
              <a:t>Elimination of human error as no inputs are to be fed by the crew.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C0D9E70-E8AD-AD5E-38B0-FBA754F8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altLang="en-US" b="1" u="sng"/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472314BF-41F1-FB9A-9057-8066AE9E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59038"/>
            <a:ext cx="6096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 Project For Avoid Railway Accidents And Provide Safety</a:t>
            </a:r>
            <a:endParaRPr lang="en-IN" altLang="en-US" sz="4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5281361-BAC2-5D88-1713-07B1A5AA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pPr algn="ctr"/>
            <a:r>
              <a:rPr lang="en-US" sz="4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</a:t>
            </a:r>
            <a:endParaRPr lang="en-IN" altLang="en-US" b="1" u="sng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835C301-C741-FC9E-06C1-2E3314CE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19875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/>
              <a:t> A disadvantage with “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IN" altLang="en-US" b="1"/>
              <a:t>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in Railway”</a:t>
            </a:r>
            <a:endParaRPr lang="en-US" altLang="en-US" b="1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➢ System cannot work efficiently in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rough</a:t>
            </a:r>
            <a:r>
              <a:rPr lang="en-US" altLang="en-US"/>
              <a:t> environments.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59A3DA9-29A0-E117-99A2-816FC2EA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US" altLang="en-US" sz="32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APPLICATIONS</a:t>
            </a:r>
            <a:endParaRPr lang="en-IN" altLang="en-US" sz="3200" b="1" u="sng"/>
          </a:p>
        </p:txBody>
      </p:sp>
      <p:pic>
        <p:nvPicPr>
          <p:cNvPr id="27651" name="Content Placeholder 4">
            <a:extLst>
              <a:ext uri="{FF2B5EF4-FFF2-40B4-BE49-F238E27FC236}">
                <a16:creationId xmlns:a16="http://schemas.microsoft.com/office/drawing/2014/main" id="{4B186306-3D83-C77D-216C-7D4DAC79D9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647950"/>
            <a:ext cx="6096000" cy="3429000"/>
          </a:xfrm>
        </p:spPr>
      </p:pic>
      <p:sp>
        <p:nvSpPr>
          <p:cNvPr id="27652" name="TextBox 6">
            <a:extLst>
              <a:ext uri="{FF2B5EF4-FFF2-40B4-BE49-F238E27FC236}">
                <a16:creationId xmlns:a16="http://schemas.microsoft.com/office/drawing/2014/main" id="{A39DA533-7E3A-19A4-9B21-35412A5A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81163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Railway Station</a:t>
            </a:r>
            <a:r>
              <a:rPr lang="en-IN" altLang="en-US" sz="18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7653" name="Picture 8">
            <a:extLst>
              <a:ext uri="{FF2B5EF4-FFF2-40B4-BE49-F238E27FC236}">
                <a16:creationId xmlns:a16="http://schemas.microsoft.com/office/drawing/2014/main" id="{0C416F80-7EF2-8D97-E798-09A764C6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647950"/>
            <a:ext cx="57642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10">
            <a:extLst>
              <a:ext uri="{FF2B5EF4-FFF2-40B4-BE49-F238E27FC236}">
                <a16:creationId xmlns:a16="http://schemas.microsoft.com/office/drawing/2014/main" id="{7DE7AC05-B245-15D5-F3A3-AF6C452B2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213" y="1722438"/>
            <a:ext cx="617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Metro Station</a:t>
            </a:r>
            <a:r>
              <a:rPr lang="en-IN" altLang="en-US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8B91756-21F0-8F14-3DE2-4882E71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(PROTOTYPE WORK LEARNING)</a:t>
            </a:r>
            <a:endParaRPr lang="en-IN" altLang="en-US" b="1" u="sng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D01D96A-B2F8-DF7C-3A38-FE7DA30E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088"/>
            <a:ext cx="10515600" cy="3354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This project provides an module that detects obstacles coming in its path.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For object detection, ultrasonic sensors have been used that provides a wider field of view.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Servo motor has been used for rotating the sensor.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0971F38-3D13-693C-8BB3-CF71B63E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 FUTURE ENHANCEMENT </a:t>
            </a:r>
            <a:endParaRPr lang="en-IN" alt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8DC2-72D3-33F2-8092-74024462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2688"/>
            <a:ext cx="10515600" cy="1952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algn="ctr">
              <a:buFont typeface="Wingdings" panose="05000000000000000000" pitchFamily="2" charset="2"/>
              <a:buChar char="§"/>
              <a:defRPr/>
            </a:pPr>
            <a:r>
              <a:rPr lang="en-US" dirty="0"/>
              <a:t>Add more “</a:t>
            </a:r>
            <a:r>
              <a:rPr lang="en-US" b="1" dirty="0"/>
              <a:t>Sensor</a:t>
            </a:r>
            <a:r>
              <a:rPr lang="en-US" dirty="0"/>
              <a:t>” for Efficiency.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CB3F655-C6FE-186E-BEF1-2F1E069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b="1" u="sng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0A74875-A0F5-A98E-9CC0-E117F0A4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155825"/>
          </a:xfrm>
        </p:spPr>
        <p:txBody>
          <a:bodyPr/>
          <a:lstStyle/>
          <a:p>
            <a:r>
              <a:rPr lang="en-IN" altLang="en-US">
                <a:hlinkClick r:id="rId2"/>
              </a:rPr>
              <a:t>https://harishprojectss.blogspot.com/2020/12/smart-railway-station-accident.html</a:t>
            </a:r>
            <a:endParaRPr lang="en-IN" altLang="en-US"/>
          </a:p>
          <a:p>
            <a:r>
              <a:rPr lang="en-IN" altLang="en-US">
                <a:hlinkClick r:id="rId3"/>
              </a:rPr>
              <a:t>https://www.tinkercad.com/things/djyYePezDKf-glorious-esboo-jaiks/editel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FB1DF0E-7B23-4314-A47D-E4BDEDA0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325563"/>
          </a:xfrm>
        </p:spPr>
        <p:txBody>
          <a:bodyPr/>
          <a:lstStyle/>
          <a:p>
            <a:pPr algn="ctr"/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OVERVIEW</a:t>
            </a:r>
            <a:endParaRPr lang="en-IN" altLang="en-US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DA425-6893-E232-0E87-152DD54EAFFE}"/>
              </a:ext>
            </a:extLst>
          </p:cNvPr>
          <p:cNvSpPr txBox="1"/>
          <p:nvPr/>
        </p:nvSpPr>
        <p:spPr>
          <a:xfrm>
            <a:off x="1884363" y="2305050"/>
            <a:ext cx="8423275" cy="224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IN" altLang="en-US" sz="2000" b="1" dirty="0"/>
              <a:t> </a:t>
            </a: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in Railway :-</a:t>
            </a:r>
          </a:p>
          <a:p>
            <a:pPr>
              <a:defRPr/>
            </a:pPr>
            <a:r>
              <a:rPr lang="en-US" sz="2000" dirty="0"/>
              <a:t>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designed, constructed and programmed which may be potentially used for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“Avoid Railway Accidents And Provide Safety”.</a:t>
            </a:r>
          </a:p>
          <a:p>
            <a:pPr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This project will move platform side wall of railway station for providing safety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C5E3D8-52FF-FCAE-B4CE-CF9AACC4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892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PROTOTYPE COMPONENTS COST SPECFICATION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00B9D0C6-C941-362A-6D43-CE4C73EC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38685"/>
              </p:ext>
            </p:extLst>
          </p:nvPr>
        </p:nvGraphicFramePr>
        <p:xfrm>
          <a:off x="772391" y="2593686"/>
          <a:ext cx="105013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6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COMPONENTS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94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 Sensor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75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 Motor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F42BE26-0099-7817-140D-6F64CA3D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US" altLang="en-US" sz="32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CIRCUIT DIAGRAM</a:t>
            </a:r>
            <a:endParaRPr lang="en-IN" altLang="en-US" sz="3200" b="1" u="sng"/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472D3007-547E-F3A6-B972-5EF9F7A90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0150" y="1690688"/>
            <a:ext cx="10428288" cy="43513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A7003E9-9067-15E5-BA81-E5E791B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US" altLang="en-US" sz="28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CIRCUIT DIAGRAM</a:t>
            </a:r>
            <a:endParaRPr lang="en-IN" altLang="en-US" sz="2800" b="1" u="sng"/>
          </a:p>
        </p:txBody>
      </p:sp>
      <p:pic>
        <p:nvPicPr>
          <p:cNvPr id="14339" name="Picture 1">
            <a:extLst>
              <a:ext uri="{FF2B5EF4-FFF2-40B4-BE49-F238E27FC236}">
                <a16:creationId xmlns:a16="http://schemas.microsoft.com/office/drawing/2014/main" id="{83DCB202-9214-C2DC-6633-DCAC27CA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401763"/>
            <a:ext cx="625157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4">
            <a:extLst>
              <a:ext uri="{FF2B5EF4-FFF2-40B4-BE49-F238E27FC236}">
                <a16:creationId xmlns:a16="http://schemas.microsoft.com/office/drawing/2014/main" id="{F559144F-FBB7-8752-ADBE-495EC9AD4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64" y="1173018"/>
            <a:ext cx="10026271" cy="5684982"/>
          </a:xfrm>
        </p:spPr>
      </p:pic>
      <p:sp>
        <p:nvSpPr>
          <p:cNvPr id="15363" name="TextBox 6">
            <a:extLst>
              <a:ext uri="{FF2B5EF4-FFF2-40B4-BE49-F238E27FC236}">
                <a16:creationId xmlns:a16="http://schemas.microsoft.com/office/drawing/2014/main" id="{6632C5DA-C138-7EE2-578C-522A812D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122238"/>
            <a:ext cx="60960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PROTOTYPE HARDWARE COMPONENT ASSEMBLED LABELLED DISPLAY</a:t>
            </a:r>
            <a:endParaRPr lang="en-IN" altLang="en-US" sz="1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5393-1E6F-386F-CE74-330C389A3AA9}"/>
              </a:ext>
            </a:extLst>
          </p:cNvPr>
          <p:cNvSpPr txBox="1"/>
          <p:nvPr/>
        </p:nvSpPr>
        <p:spPr>
          <a:xfrm>
            <a:off x="2396690" y="3506622"/>
            <a:ext cx="1299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ultrasonic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B3DE-5D17-AA7B-574C-4BED88C05F2F}"/>
              </a:ext>
            </a:extLst>
          </p:cNvPr>
          <p:cNvSpPr txBox="1"/>
          <p:nvPr/>
        </p:nvSpPr>
        <p:spPr>
          <a:xfrm>
            <a:off x="3734604" y="3506622"/>
            <a:ext cx="868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servo 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67319-C364-6AC9-754F-1B04CDAE4075}"/>
              </a:ext>
            </a:extLst>
          </p:cNvPr>
          <p:cNvSpPr txBox="1"/>
          <p:nvPr/>
        </p:nvSpPr>
        <p:spPr>
          <a:xfrm>
            <a:off x="5262613" y="2067644"/>
            <a:ext cx="637673" cy="665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LED light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D7B2E69C-63EA-869D-CAE2-ACAC365B7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65734"/>
            <a:ext cx="6096000" cy="512653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Servo.h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// Trigger pin of the ultrasonic sensor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Echo pin of the ultrasonic sensor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servoPin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Servo control pin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You can choose any digital pin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Servo 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myservo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Create a servo object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OUTPUT);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INPUT);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myservo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servoPin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Attaches the servo to the </a:t>
            </a:r>
            <a:r>
              <a:rPr lang="en-IN" sz="1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servoPin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OUTPUT);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Set LED pin as output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duration, distance;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388" name="TextBox 7">
            <a:extLst>
              <a:ext uri="{FF2B5EF4-FFF2-40B4-BE49-F238E27FC236}">
                <a16:creationId xmlns:a16="http://schemas.microsoft.com/office/drawing/2014/main" id="{57EDFB1B-8FA1-AD98-2EC2-2A10A2F3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0"/>
            <a:ext cx="609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CODE</a:t>
            </a:r>
            <a:endParaRPr lang="en-IN" altLang="en-US" sz="4000" b="1" u="sng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3EBC1C-1DD9-F346-1A50-4428E5E3E16D}"/>
              </a:ext>
            </a:extLst>
          </p:cNvPr>
          <p:cNvSpPr txBox="1"/>
          <p:nvPr/>
        </p:nvSpPr>
        <p:spPr>
          <a:xfrm>
            <a:off x="0" y="0"/>
            <a:ext cx="9144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Send a pulse to the ultrasonic sensor to trigger a measurement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Measure the time it takes for the echo to return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duration =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Calculate the distance in </a:t>
            </a:r>
            <a:r>
              <a:rPr lang="en-IN" sz="1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centimeters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distance = (duration /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29.1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Print the distance to the Serial Monitor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"Distance: "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(distance);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 cm"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If an object is detected within a certain range, move the servo 90 degrees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(distance &lt;= 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You can adjust the distance threshold as needed00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myservo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Rotate the servo to 90 degrees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Wait for the servo to reach the desired position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 Object detected, blink the LED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Adjust delay for desired blink rate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myservo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Rotate the servo back to 0 degrees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// Wait for the servo to reach the desired position</a:t>
            </a:r>
            <a:endParaRPr lang="en-IN" sz="1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1199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787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Accident Prevention in Railway</vt:lpstr>
      <vt:lpstr>PROTOTYPE DEFINITION</vt:lpstr>
      <vt:lpstr>PROTOTYPE OVERVIEW</vt:lpstr>
      <vt:lpstr>PROTOTYPE COMPONENTS COST SPECFICATION</vt:lpstr>
      <vt:lpstr>PROTOTYPE BLOCK CIRCUIT DIAGRAM</vt:lpstr>
      <vt:lpstr>PROTOTYPE SCHEMATIC CIRCUIT DIAGRAM</vt:lpstr>
      <vt:lpstr>PowerPoint Presentation</vt:lpstr>
      <vt:lpstr>PowerPoint Presentation</vt:lpstr>
      <vt:lpstr>PowerPoint Presentation</vt:lpstr>
      <vt:lpstr>PROTOTYPE CODE UPLOADING STEPS </vt:lpstr>
      <vt:lpstr>First up all,  open the browser and search Arduino software on the Google search engine. You will find the official software link to download</vt:lpstr>
      <vt:lpstr>PowerPoint Presentation</vt:lpstr>
      <vt:lpstr>After the successful software installation, open the installed Arduino software. This will look like as below picture where you can edit code.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PROTOTYPE REAL LIFE APPLICATIONS</vt:lpstr>
      <vt:lpstr>CONCLUSION (PROTOTYPE WORK LEARNING)</vt:lpstr>
      <vt:lpstr>PROTOTYPE  FUTURE ENHANCEMENT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bhoraniya</dc:creator>
  <cp:lastModifiedBy>Het Trivedi</cp:lastModifiedBy>
  <cp:revision>59</cp:revision>
  <dcterms:created xsi:type="dcterms:W3CDTF">2022-02-04T08:56:24Z</dcterms:created>
  <dcterms:modified xsi:type="dcterms:W3CDTF">2025-06-22T13:38:21Z</dcterms:modified>
</cp:coreProperties>
</file>