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304"/>
  </p:normalViewPr>
  <p:slideViewPr>
    <p:cSldViewPr snapToGrid="0" snapToObjects="1">
      <p:cViewPr>
        <p:scale>
          <a:sx n="80" d="100"/>
          <a:sy n="80" d="100"/>
        </p:scale>
        <p:origin x="1264" y="584"/>
      </p:cViewPr>
      <p:guideLst>
        <p:guide orient="horz" pos="1848"/>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solidFill>
                <a:latin typeface="+mn-lt"/>
                <a:ea typeface="+mn-ea"/>
                <a:cs typeface="+mn-cs"/>
              </a:defRPr>
            </a:pPr>
            <a:r>
              <a:rPr lang="en-US" dirty="0" smtClean="0"/>
              <a:t>H-MINIMAX</a:t>
            </a:r>
            <a:r>
              <a:rPr lang="en-US" baseline="0" dirty="0" smtClean="0"/>
              <a:t> (seconds)</a:t>
            </a:r>
            <a:endParaRPr lang="en-US" dirty="0"/>
          </a:p>
        </c:rich>
      </c:tx>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1"/>
          <c:order val="0"/>
          <c:tx>
            <c:strRef>
              <c:f>Sheet1!$C$2</c:f>
              <c:strCache>
                <c:ptCount val="1"/>
                <c:pt idx="0">
                  <c:v>H-MINIMAX</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Sheet1!$A$3:$A$6</c:f>
              <c:numCache>
                <c:formatCode>General</c:formatCode>
                <c:ptCount val="4"/>
                <c:pt idx="0">
                  <c:v>3.0</c:v>
                </c:pt>
                <c:pt idx="1">
                  <c:v>4.0</c:v>
                </c:pt>
                <c:pt idx="2">
                  <c:v>5.0</c:v>
                </c:pt>
                <c:pt idx="3">
                  <c:v>6.0</c:v>
                </c:pt>
              </c:numCache>
            </c:numRef>
          </c:cat>
          <c:val>
            <c:numRef>
              <c:f>Sheet1!$C$3:$C$6</c:f>
              <c:numCache>
                <c:formatCode>General</c:formatCode>
                <c:ptCount val="4"/>
                <c:pt idx="0">
                  <c:v>0.72</c:v>
                </c:pt>
                <c:pt idx="1">
                  <c:v>6.54</c:v>
                </c:pt>
                <c:pt idx="2">
                  <c:v>52.27</c:v>
                </c:pt>
                <c:pt idx="3">
                  <c:v>427.49</c:v>
                </c:pt>
              </c:numCache>
            </c:numRef>
          </c:val>
          <c:smooth val="0"/>
        </c:ser>
        <c:dLbls>
          <c:showLegendKey val="0"/>
          <c:showVal val="0"/>
          <c:showCatName val="0"/>
          <c:showSerName val="0"/>
          <c:showPercent val="0"/>
          <c:showBubbleSize val="0"/>
        </c:dLbls>
        <c:smooth val="0"/>
        <c:axId val="2145793040"/>
        <c:axId val="2146310800"/>
      </c:lineChart>
      <c:catAx>
        <c:axId val="214579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146310800"/>
        <c:crosses val="autoZero"/>
        <c:auto val="1"/>
        <c:lblAlgn val="ctr"/>
        <c:lblOffset val="100"/>
        <c:noMultiLvlLbl val="0"/>
      </c:catAx>
      <c:valAx>
        <c:axId val="21463108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145793040"/>
        <c:crosses val="autoZero"/>
        <c:crossBetween val="between"/>
      </c:valAx>
      <c:spPr>
        <a:noFill/>
        <a:ln>
          <a:noFill/>
        </a:ln>
        <a:effectLst/>
      </c:spPr>
    </c:plotArea>
    <c:plotVisOnly val="1"/>
    <c:dispBlanksAs val="gap"/>
    <c:showDLblsOverMax val="0"/>
  </c:chart>
  <c:spPr>
    <a:noFill/>
    <a:ln>
      <a:noFill/>
    </a:ln>
    <a:effectLst/>
  </c:spPr>
  <c:txPr>
    <a:bodyPr/>
    <a:lstStyle/>
    <a:p>
      <a:pPr>
        <a:defRPr sz="11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Comparison of H-MINIMAX with and without pruning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Sheet1!$B$2</c:f>
              <c:strCache>
                <c:ptCount val="1"/>
                <c:pt idx="0">
                  <c:v>H-MINIMAX &amp; alpha-beta pruning</c:v>
                </c:pt>
              </c:strCache>
            </c:strRef>
          </c:tx>
          <c:spPr>
            <a:ln w="28575" cap="rnd">
              <a:solidFill>
                <a:schemeClr val="accent1"/>
              </a:solidFill>
              <a:round/>
            </a:ln>
            <a:effectLst/>
          </c:spPr>
          <c:marker>
            <c:symbol val="none"/>
          </c:marker>
          <c:dLbls>
            <c:dLbl>
              <c:idx val="2"/>
              <c:layout>
                <c:manualLayout>
                  <c:x val="-0.0348982208502306"/>
                  <c:y val="-0.026785714285714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442044130769588"/>
                  <c:y val="-0.0238095238095238"/>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442044130769587"/>
                  <c:y val="-0.0357142857142857"/>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Sheet1!$A$3:$A$9</c:f>
              <c:numCache>
                <c:formatCode>General</c:formatCode>
                <c:ptCount val="7"/>
                <c:pt idx="0">
                  <c:v>3.0</c:v>
                </c:pt>
                <c:pt idx="1">
                  <c:v>4.0</c:v>
                </c:pt>
                <c:pt idx="2">
                  <c:v>5.0</c:v>
                </c:pt>
                <c:pt idx="3">
                  <c:v>6.0</c:v>
                </c:pt>
                <c:pt idx="4">
                  <c:v>7.0</c:v>
                </c:pt>
                <c:pt idx="5">
                  <c:v>8.0</c:v>
                </c:pt>
                <c:pt idx="6">
                  <c:v>9.0</c:v>
                </c:pt>
              </c:numCache>
            </c:numRef>
          </c:cat>
          <c:val>
            <c:numRef>
              <c:f>Sheet1!$B$3:$B$9</c:f>
              <c:numCache>
                <c:formatCode>General</c:formatCode>
                <c:ptCount val="7"/>
                <c:pt idx="0">
                  <c:v>0.04</c:v>
                </c:pt>
                <c:pt idx="1">
                  <c:v>0.18</c:v>
                </c:pt>
                <c:pt idx="2">
                  <c:v>0.51</c:v>
                </c:pt>
                <c:pt idx="3">
                  <c:v>3.67</c:v>
                </c:pt>
                <c:pt idx="4">
                  <c:v>8.11</c:v>
                </c:pt>
                <c:pt idx="5">
                  <c:v>32.7</c:v>
                </c:pt>
                <c:pt idx="6">
                  <c:v>107.29</c:v>
                </c:pt>
              </c:numCache>
            </c:numRef>
          </c:val>
          <c:smooth val="0"/>
        </c:ser>
        <c:ser>
          <c:idx val="1"/>
          <c:order val="1"/>
          <c:tx>
            <c:strRef>
              <c:f>Sheet1!$C$2</c:f>
              <c:strCache>
                <c:ptCount val="1"/>
                <c:pt idx="0">
                  <c:v>H-MINIMAX</c:v>
                </c:pt>
              </c:strCache>
            </c:strRef>
          </c:tx>
          <c:spPr>
            <a:ln w="28575" cap="rnd">
              <a:solidFill>
                <a:schemeClr val="accent2"/>
              </a:solidFill>
              <a:round/>
            </a:ln>
            <a:effectLst/>
          </c:spPr>
          <c:marker>
            <c:symbol val="none"/>
          </c:marker>
          <c:dLbls>
            <c:dLbl>
              <c:idx val="0"/>
              <c:layout>
                <c:manualLayout>
                  <c:x val="-0.0209389325101384"/>
                  <c:y val="-0.0267857142857143"/>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395513169635946"/>
                  <c:y val="-0.0476190476190476"/>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Sheet1!$A$3:$A$9</c:f>
              <c:numCache>
                <c:formatCode>General</c:formatCode>
                <c:ptCount val="7"/>
                <c:pt idx="0">
                  <c:v>3.0</c:v>
                </c:pt>
                <c:pt idx="1">
                  <c:v>4.0</c:v>
                </c:pt>
                <c:pt idx="2">
                  <c:v>5.0</c:v>
                </c:pt>
                <c:pt idx="3">
                  <c:v>6.0</c:v>
                </c:pt>
                <c:pt idx="4">
                  <c:v>7.0</c:v>
                </c:pt>
                <c:pt idx="5">
                  <c:v>8.0</c:v>
                </c:pt>
                <c:pt idx="6">
                  <c:v>9.0</c:v>
                </c:pt>
              </c:numCache>
            </c:numRef>
          </c:cat>
          <c:val>
            <c:numRef>
              <c:f>Sheet1!$C$3:$C$9</c:f>
              <c:numCache>
                <c:formatCode>General</c:formatCode>
                <c:ptCount val="7"/>
                <c:pt idx="0">
                  <c:v>0.72</c:v>
                </c:pt>
                <c:pt idx="1">
                  <c:v>6.54</c:v>
                </c:pt>
                <c:pt idx="2">
                  <c:v>52.27</c:v>
                </c:pt>
                <c:pt idx="3">
                  <c:v>427.49</c:v>
                </c:pt>
              </c:numCache>
            </c:numRef>
          </c:val>
          <c:smooth val="0"/>
        </c:ser>
        <c:dLbls>
          <c:showLegendKey val="0"/>
          <c:showVal val="0"/>
          <c:showCatName val="0"/>
          <c:showSerName val="0"/>
          <c:showPercent val="0"/>
          <c:showBubbleSize val="0"/>
        </c:dLbls>
        <c:smooth val="0"/>
        <c:axId val="2142271024"/>
        <c:axId val="2142264176"/>
      </c:lineChart>
      <c:catAx>
        <c:axId val="214227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42264176"/>
        <c:crosses val="autoZero"/>
        <c:auto val="1"/>
        <c:lblAlgn val="ctr"/>
        <c:lblOffset val="100"/>
        <c:noMultiLvlLbl val="0"/>
      </c:catAx>
      <c:valAx>
        <c:axId val="2142264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42271024"/>
        <c:crosses val="autoZero"/>
        <c:crossBetween val="between"/>
      </c:valAx>
      <c:spPr>
        <a:noFill/>
        <a:ln>
          <a:noFill/>
        </a:ln>
        <a:effectLst/>
      </c:spPr>
    </c:plotArea>
    <c:legend>
      <c:legendPos val="b"/>
      <c:layout>
        <c:manualLayout>
          <c:xMode val="edge"/>
          <c:yMode val="edge"/>
          <c:x val="0.603298642120302"/>
          <c:y val="0.196800243719535"/>
          <c:w val="0.379692642850509"/>
          <c:h val="0.145461661042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A7C62-FBF4-6B4D-B0B5-5063F943BE89}" type="datetimeFigureOut">
              <a:rPr lang="en-US" smtClean="0"/>
              <a:t>9/26/17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5BD19-D0E1-7B47-9323-892F8077DA7F}" type="slidenum">
              <a:rPr lang="en-US" smtClean="0"/>
              <a:t>‹#›</a:t>
            </a:fld>
            <a:endParaRPr lang="en-US"/>
          </a:p>
        </p:txBody>
      </p:sp>
    </p:spTree>
    <p:extLst>
      <p:ext uri="{BB962C8B-B14F-4D97-AF65-F5344CB8AC3E}">
        <p14:creationId xmlns:p14="http://schemas.microsoft.com/office/powerpoint/2010/main" val="99243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放一个</a:t>
            </a:r>
            <a:r>
              <a:rPr lang="en-US" altLang="zh-CN" dirty="0" err="1" smtClean="0"/>
              <a:t>ttt</a:t>
            </a:r>
            <a:r>
              <a:rPr lang="zh-CN" altLang="en-US" dirty="0" smtClean="0"/>
              <a:t>的图片当背景也可以</a:t>
            </a:r>
            <a:endParaRPr lang="en-US" dirty="0"/>
          </a:p>
        </p:txBody>
      </p:sp>
      <p:sp>
        <p:nvSpPr>
          <p:cNvPr id="4" name="Slide Number Placeholder 3"/>
          <p:cNvSpPr>
            <a:spLocks noGrp="1"/>
          </p:cNvSpPr>
          <p:nvPr>
            <p:ph type="sldNum" sz="quarter" idx="10"/>
          </p:nvPr>
        </p:nvSpPr>
        <p:spPr/>
        <p:txBody>
          <a:bodyPr/>
          <a:lstStyle/>
          <a:p>
            <a:fld id="{AD15BD19-D0E1-7B47-9323-892F8077DA7F}" type="slidenum">
              <a:rPr lang="en-US" smtClean="0"/>
              <a:t>1</a:t>
            </a:fld>
            <a:endParaRPr lang="en-US"/>
          </a:p>
        </p:txBody>
      </p:sp>
    </p:spTree>
    <p:extLst>
      <p:ext uri="{BB962C8B-B14F-4D97-AF65-F5344CB8AC3E}">
        <p14:creationId xmlns:p14="http://schemas.microsoft.com/office/powerpoint/2010/main" val="35492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AD15BD19-D0E1-7B47-9323-892F8077DA7F}" type="slidenum">
              <a:rPr lang="en-US" smtClean="0"/>
              <a:t>4</a:t>
            </a:fld>
            <a:endParaRPr lang="en-US"/>
          </a:p>
        </p:txBody>
      </p:sp>
    </p:spTree>
    <p:extLst>
      <p:ext uri="{BB962C8B-B14F-4D97-AF65-F5344CB8AC3E}">
        <p14:creationId xmlns:p14="http://schemas.microsoft.com/office/powerpoint/2010/main" val="231638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15BD19-D0E1-7B47-9323-892F8077DA7F}" type="slidenum">
              <a:rPr lang="en-US" smtClean="0"/>
              <a:t>5</a:t>
            </a:fld>
            <a:endParaRPr lang="en-US"/>
          </a:p>
        </p:txBody>
      </p:sp>
    </p:spTree>
    <p:extLst>
      <p:ext uri="{BB962C8B-B14F-4D97-AF65-F5344CB8AC3E}">
        <p14:creationId xmlns:p14="http://schemas.microsoft.com/office/powerpoint/2010/main" val="123651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15BD19-D0E1-7B47-9323-892F8077DA7F}" type="slidenum">
              <a:rPr lang="en-US" smtClean="0"/>
              <a:t>7</a:t>
            </a:fld>
            <a:endParaRPr lang="en-US"/>
          </a:p>
        </p:txBody>
      </p:sp>
    </p:spTree>
    <p:extLst>
      <p:ext uri="{BB962C8B-B14F-4D97-AF65-F5344CB8AC3E}">
        <p14:creationId xmlns:p14="http://schemas.microsoft.com/office/powerpoint/2010/main" val="36080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补足分数</a:t>
            </a:r>
            <a:endParaRPr lang="en-US" dirty="0"/>
          </a:p>
        </p:txBody>
      </p:sp>
      <p:sp>
        <p:nvSpPr>
          <p:cNvPr id="4" name="Slide Number Placeholder 3"/>
          <p:cNvSpPr>
            <a:spLocks noGrp="1"/>
          </p:cNvSpPr>
          <p:nvPr>
            <p:ph type="sldNum" sz="quarter" idx="10"/>
          </p:nvPr>
        </p:nvSpPr>
        <p:spPr/>
        <p:txBody>
          <a:bodyPr/>
          <a:lstStyle/>
          <a:p>
            <a:fld id="{AD15BD19-D0E1-7B47-9323-892F8077DA7F}" type="slidenum">
              <a:rPr lang="en-US" smtClean="0"/>
              <a:t>8</a:t>
            </a:fld>
            <a:endParaRPr lang="en-US"/>
          </a:p>
        </p:txBody>
      </p:sp>
    </p:spTree>
    <p:extLst>
      <p:ext uri="{BB962C8B-B14F-4D97-AF65-F5344CB8AC3E}">
        <p14:creationId xmlns:p14="http://schemas.microsoft.com/office/powerpoint/2010/main" val="20440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01589-BEED-FA46-803C-4BC08E3C18B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93914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01589-BEED-FA46-803C-4BC08E3C18B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200122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01589-BEED-FA46-803C-4BC08E3C18B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72687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01589-BEED-FA46-803C-4BC08E3C18B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9550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01589-BEED-FA46-803C-4BC08E3C18B9}" type="datetimeFigureOut">
              <a:rPr lang="en-US" smtClean="0"/>
              <a:t>9/26/17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105823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F01589-BEED-FA46-803C-4BC08E3C18B9}"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29839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F01589-BEED-FA46-803C-4BC08E3C18B9}" type="datetimeFigureOut">
              <a:rPr lang="en-US" smtClean="0"/>
              <a:t>9/26/17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83300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01589-BEED-FA46-803C-4BC08E3C18B9}" type="datetimeFigureOut">
              <a:rPr lang="en-US" smtClean="0"/>
              <a:t>9/26/17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87315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01589-BEED-FA46-803C-4BC08E3C18B9}" type="datetimeFigureOut">
              <a:rPr lang="en-US" smtClean="0"/>
              <a:t>9/26/17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139528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01589-BEED-FA46-803C-4BC08E3C18B9}"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1019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01589-BEED-FA46-803C-4BC08E3C18B9}" type="datetimeFigureOut">
              <a:rPr lang="en-US" smtClean="0"/>
              <a:t>9/26/17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5DB1B-CED3-8D4D-B4C6-1EC61916826E}" type="slidenum">
              <a:rPr lang="en-US" smtClean="0"/>
              <a:t>‹#›</a:t>
            </a:fld>
            <a:endParaRPr lang="en-US"/>
          </a:p>
        </p:txBody>
      </p:sp>
    </p:spTree>
    <p:extLst>
      <p:ext uri="{BB962C8B-B14F-4D97-AF65-F5344CB8AC3E}">
        <p14:creationId xmlns:p14="http://schemas.microsoft.com/office/powerpoint/2010/main" val="1632676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01589-BEED-FA46-803C-4BC08E3C18B9}" type="datetimeFigureOut">
              <a:rPr lang="en-US" smtClean="0"/>
              <a:t>9/26/17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5DB1B-CED3-8D4D-B4C6-1EC61916826E}" type="slidenum">
              <a:rPr lang="en-US" smtClean="0"/>
              <a:t>‹#›</a:t>
            </a:fld>
            <a:endParaRPr lang="en-US"/>
          </a:p>
        </p:txBody>
      </p:sp>
    </p:spTree>
    <p:extLst>
      <p:ext uri="{BB962C8B-B14F-4D97-AF65-F5344CB8AC3E}">
        <p14:creationId xmlns:p14="http://schemas.microsoft.com/office/powerpoint/2010/main" val="71034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iff"/><Relationship Id="rId4" Type="http://schemas.openxmlformats.org/officeDocument/2006/relationships/image" Target="../media/image14.tiff"/><Relationship Id="rId5" Type="http://schemas.openxmlformats.org/officeDocument/2006/relationships/image" Target="../media/image15.tiff"/><Relationship Id="rId6" Type="http://schemas.openxmlformats.org/officeDocument/2006/relationships/image" Target="../media/image16.tiff"/><Relationship Id="rId7" Type="http://schemas.openxmlformats.org/officeDocument/2006/relationships/image" Target="../media/image17.tiff"/><Relationship Id="rId8" Type="http://schemas.openxmlformats.org/officeDocument/2006/relationships/image" Target="../media/image18.tiff"/><Relationship Id="rId9" Type="http://schemas.openxmlformats.org/officeDocument/2006/relationships/image" Target="../media/image19.tiff"/><Relationship Id="rId10" Type="http://schemas.openxmlformats.org/officeDocument/2006/relationships/image" Target="../media/image20.tiff"/><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1" Type="http://schemas.openxmlformats.org/officeDocument/2006/relationships/image" Target="../media/image9.tiff"/><Relationship Id="rId12"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3.tiff"/><Relationship Id="rId6" Type="http://schemas.openxmlformats.org/officeDocument/2006/relationships/image" Target="../media/image4.tiff"/><Relationship Id="rId7" Type="http://schemas.openxmlformats.org/officeDocument/2006/relationships/image" Target="../media/image5.tiff"/><Relationship Id="rId8" Type="http://schemas.openxmlformats.org/officeDocument/2006/relationships/image" Target="../media/image6.tiff"/><Relationship Id="rId9" Type="http://schemas.openxmlformats.org/officeDocument/2006/relationships/image" Target="../media/image7.tiff"/><Relationship Id="rId10" Type="http://schemas.openxmlformats.org/officeDocument/2006/relationships/image" Target="../media/image8.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Project 1: Tic </a:t>
            </a:r>
            <a:r>
              <a:rPr lang="en-US" dirty="0" err="1" smtClean="0">
                <a:latin typeface="+mn-lt"/>
              </a:rPr>
              <a:t>Tac</a:t>
            </a:r>
            <a:r>
              <a:rPr lang="en-US" dirty="0" smtClean="0">
                <a:latin typeface="+mn-lt"/>
              </a:rPr>
              <a:t> Toe</a:t>
            </a:r>
            <a:endParaRPr lang="en-US" dirty="0">
              <a:latin typeface="+mn-lt"/>
            </a:endParaRPr>
          </a:p>
        </p:txBody>
      </p:sp>
      <p:sp>
        <p:nvSpPr>
          <p:cNvPr id="4" name="TextBox 3"/>
          <p:cNvSpPr txBox="1"/>
          <p:nvPr/>
        </p:nvSpPr>
        <p:spPr>
          <a:xfrm>
            <a:off x="9292892" y="5673892"/>
            <a:ext cx="1983685" cy="461665"/>
          </a:xfrm>
          <a:prstGeom prst="rect">
            <a:avLst/>
          </a:prstGeom>
          <a:noFill/>
        </p:spPr>
        <p:txBody>
          <a:bodyPr wrap="none" rtlCol="0">
            <a:spAutoFit/>
          </a:bodyPr>
          <a:lstStyle/>
          <a:p>
            <a:r>
              <a:rPr lang="en-US" sz="2400" dirty="0" smtClean="0"/>
              <a:t>By </a:t>
            </a:r>
            <a:r>
              <a:rPr lang="en-US" sz="2400" dirty="0" err="1" smtClean="0"/>
              <a:t>Haiting</a:t>
            </a:r>
            <a:r>
              <a:rPr lang="en-US" sz="2400" dirty="0" smtClean="0"/>
              <a:t> </a:t>
            </a:r>
            <a:r>
              <a:rPr lang="en-US" sz="2400" dirty="0" smtClean="0"/>
              <a:t>Zhu</a:t>
            </a:r>
          </a:p>
        </p:txBody>
      </p:sp>
    </p:spTree>
    <p:extLst>
      <p:ext uri="{BB962C8B-B14F-4D97-AF65-F5344CB8AC3E}">
        <p14:creationId xmlns:p14="http://schemas.microsoft.com/office/powerpoint/2010/main" val="141141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II: Advanced Tic-Tac-Toe </a:t>
            </a:r>
            <a:br>
              <a:rPr lang="en-US" dirty="0"/>
            </a:br>
            <a:r>
              <a:rPr lang="en-US" sz="3000" dirty="0"/>
              <a:t>Competition between human and </a:t>
            </a:r>
            <a:r>
              <a:rPr lang="en-US" sz="3000" dirty="0" smtClean="0"/>
              <a:t>AI* </a:t>
            </a:r>
            <a:endParaRPr lang="en-US" sz="3000" dirty="0"/>
          </a:p>
        </p:txBody>
      </p:sp>
      <p:pic>
        <p:nvPicPr>
          <p:cNvPr id="3" name="Picture 2"/>
          <p:cNvPicPr>
            <a:picLocks noChangeAspect="1"/>
          </p:cNvPicPr>
          <p:nvPr/>
        </p:nvPicPr>
        <p:blipFill>
          <a:blip r:embed="rId2"/>
          <a:stretch>
            <a:fillRect/>
          </a:stretch>
        </p:blipFill>
        <p:spPr>
          <a:xfrm>
            <a:off x="643800" y="1738313"/>
            <a:ext cx="1683516" cy="1720278"/>
          </a:xfrm>
          <a:prstGeom prst="rect">
            <a:avLst/>
          </a:prstGeom>
        </p:spPr>
      </p:pic>
      <p:sp>
        <p:nvSpPr>
          <p:cNvPr id="4" name="TextBox 3"/>
          <p:cNvSpPr txBox="1"/>
          <p:nvPr/>
        </p:nvSpPr>
        <p:spPr>
          <a:xfrm>
            <a:off x="904710" y="3458591"/>
            <a:ext cx="1031051" cy="307777"/>
          </a:xfrm>
          <a:prstGeom prst="rect">
            <a:avLst/>
          </a:prstGeom>
          <a:noFill/>
        </p:spPr>
        <p:txBody>
          <a:bodyPr wrap="none" rtlCol="0">
            <a:spAutoFit/>
          </a:bodyPr>
          <a:lstStyle/>
          <a:p>
            <a:r>
              <a:rPr lang="en-US" altLang="zh-CN" sz="1400" smtClean="0"/>
              <a:t>Human: </a:t>
            </a:r>
            <a:r>
              <a:rPr lang="en-US" sz="1400" smtClean="0"/>
              <a:t>5,5</a:t>
            </a:r>
            <a:endParaRPr lang="en-US" sz="1400" dirty="0"/>
          </a:p>
        </p:txBody>
      </p:sp>
      <p:pic>
        <p:nvPicPr>
          <p:cNvPr id="5" name="Picture 4"/>
          <p:cNvPicPr>
            <a:picLocks noChangeAspect="1"/>
          </p:cNvPicPr>
          <p:nvPr/>
        </p:nvPicPr>
        <p:blipFill rotWithShape="1">
          <a:blip r:embed="rId3"/>
          <a:srcRect t="8092"/>
          <a:stretch/>
        </p:blipFill>
        <p:spPr>
          <a:xfrm>
            <a:off x="2632255" y="1738313"/>
            <a:ext cx="1802172" cy="1720278"/>
          </a:xfrm>
          <a:prstGeom prst="rect">
            <a:avLst/>
          </a:prstGeom>
        </p:spPr>
      </p:pic>
      <p:pic>
        <p:nvPicPr>
          <p:cNvPr id="6" name="Picture 5"/>
          <p:cNvPicPr>
            <a:picLocks noChangeAspect="1"/>
          </p:cNvPicPr>
          <p:nvPr/>
        </p:nvPicPr>
        <p:blipFill>
          <a:blip r:embed="rId4"/>
          <a:stretch>
            <a:fillRect/>
          </a:stretch>
        </p:blipFill>
        <p:spPr>
          <a:xfrm>
            <a:off x="4739366" y="1764616"/>
            <a:ext cx="1832489" cy="1666228"/>
          </a:xfrm>
          <a:prstGeom prst="rect">
            <a:avLst/>
          </a:prstGeom>
        </p:spPr>
      </p:pic>
      <p:sp>
        <p:nvSpPr>
          <p:cNvPr id="7" name="TextBox 6"/>
          <p:cNvSpPr txBox="1"/>
          <p:nvPr/>
        </p:nvSpPr>
        <p:spPr>
          <a:xfrm>
            <a:off x="5142993" y="3458591"/>
            <a:ext cx="1031051" cy="307777"/>
          </a:xfrm>
          <a:prstGeom prst="rect">
            <a:avLst/>
          </a:prstGeom>
          <a:noFill/>
        </p:spPr>
        <p:txBody>
          <a:bodyPr wrap="none" rtlCol="0">
            <a:spAutoFit/>
          </a:bodyPr>
          <a:lstStyle/>
          <a:p>
            <a:r>
              <a:rPr lang="en-US" sz="1400" dirty="0" smtClean="0"/>
              <a:t>Human: 1,1</a:t>
            </a:r>
            <a:endParaRPr lang="en-US" sz="1400" dirty="0"/>
          </a:p>
        </p:txBody>
      </p:sp>
      <p:pic>
        <p:nvPicPr>
          <p:cNvPr id="8" name="Picture 7"/>
          <p:cNvPicPr>
            <a:picLocks noChangeAspect="1"/>
          </p:cNvPicPr>
          <p:nvPr/>
        </p:nvPicPr>
        <p:blipFill rotWithShape="1">
          <a:blip r:embed="rId5"/>
          <a:srcRect t="8243"/>
          <a:stretch/>
        </p:blipFill>
        <p:spPr>
          <a:xfrm>
            <a:off x="6876794" y="1727200"/>
            <a:ext cx="1914298" cy="1703644"/>
          </a:xfrm>
          <a:prstGeom prst="rect">
            <a:avLst/>
          </a:prstGeom>
        </p:spPr>
      </p:pic>
      <p:pic>
        <p:nvPicPr>
          <p:cNvPr id="9" name="Picture 8"/>
          <p:cNvPicPr>
            <a:picLocks noChangeAspect="1"/>
          </p:cNvPicPr>
          <p:nvPr/>
        </p:nvPicPr>
        <p:blipFill>
          <a:blip r:embed="rId6"/>
          <a:stretch>
            <a:fillRect/>
          </a:stretch>
        </p:blipFill>
        <p:spPr>
          <a:xfrm>
            <a:off x="9096031" y="1690688"/>
            <a:ext cx="1840006" cy="1740156"/>
          </a:xfrm>
          <a:prstGeom prst="rect">
            <a:avLst/>
          </a:prstGeom>
        </p:spPr>
      </p:pic>
      <p:sp>
        <p:nvSpPr>
          <p:cNvPr id="10" name="TextBox 9"/>
          <p:cNvSpPr txBox="1"/>
          <p:nvPr/>
        </p:nvSpPr>
        <p:spPr>
          <a:xfrm>
            <a:off x="9518398" y="3458591"/>
            <a:ext cx="1031051" cy="307777"/>
          </a:xfrm>
          <a:prstGeom prst="rect">
            <a:avLst/>
          </a:prstGeom>
          <a:noFill/>
        </p:spPr>
        <p:txBody>
          <a:bodyPr wrap="none" rtlCol="0">
            <a:spAutoFit/>
          </a:bodyPr>
          <a:lstStyle/>
          <a:p>
            <a:r>
              <a:rPr lang="en-US" sz="1400" smtClean="0"/>
              <a:t>Human: 2,5</a:t>
            </a:r>
            <a:endParaRPr lang="en-US" sz="1400" dirty="0"/>
          </a:p>
        </p:txBody>
      </p:sp>
      <p:sp>
        <p:nvSpPr>
          <p:cNvPr id="18" name="TextBox 17"/>
          <p:cNvSpPr txBox="1"/>
          <p:nvPr/>
        </p:nvSpPr>
        <p:spPr>
          <a:xfrm>
            <a:off x="3129661" y="3458591"/>
            <a:ext cx="649537" cy="307777"/>
          </a:xfrm>
          <a:prstGeom prst="rect">
            <a:avLst/>
          </a:prstGeom>
          <a:noFill/>
        </p:spPr>
        <p:txBody>
          <a:bodyPr wrap="none" rtlCol="0">
            <a:spAutoFit/>
          </a:bodyPr>
          <a:lstStyle/>
          <a:p>
            <a:r>
              <a:rPr lang="en-US" sz="1400" dirty="0" smtClean="0"/>
              <a:t>AI: 5,1</a:t>
            </a:r>
            <a:endParaRPr lang="en-US" sz="1400" dirty="0"/>
          </a:p>
        </p:txBody>
      </p:sp>
      <p:sp>
        <p:nvSpPr>
          <p:cNvPr id="19" name="TextBox 18"/>
          <p:cNvSpPr txBox="1"/>
          <p:nvPr/>
        </p:nvSpPr>
        <p:spPr>
          <a:xfrm>
            <a:off x="7522183" y="3458591"/>
            <a:ext cx="649537" cy="307777"/>
          </a:xfrm>
          <a:prstGeom prst="rect">
            <a:avLst/>
          </a:prstGeom>
          <a:noFill/>
        </p:spPr>
        <p:txBody>
          <a:bodyPr wrap="none" rtlCol="0">
            <a:spAutoFit/>
          </a:bodyPr>
          <a:lstStyle/>
          <a:p>
            <a:r>
              <a:rPr lang="en-US" sz="1400" dirty="0" smtClean="0"/>
              <a:t>AI: 1,2</a:t>
            </a:r>
            <a:endParaRPr lang="en-US" sz="1400" dirty="0"/>
          </a:p>
        </p:txBody>
      </p:sp>
      <p:sp>
        <p:nvSpPr>
          <p:cNvPr id="20" name="TextBox 19"/>
          <p:cNvSpPr txBox="1"/>
          <p:nvPr/>
        </p:nvSpPr>
        <p:spPr>
          <a:xfrm>
            <a:off x="11180561" y="2376100"/>
            <a:ext cx="343364" cy="369332"/>
          </a:xfrm>
          <a:prstGeom prst="rect">
            <a:avLst/>
          </a:prstGeom>
          <a:noFill/>
        </p:spPr>
        <p:txBody>
          <a:bodyPr wrap="none" rtlCol="0">
            <a:spAutoFit/>
          </a:bodyPr>
          <a:lstStyle/>
          <a:p>
            <a:r>
              <a:rPr lang="en-US" altLang="zh-CN" dirty="0" smtClean="0"/>
              <a:t>…</a:t>
            </a:r>
            <a:endParaRPr lang="en-US" dirty="0"/>
          </a:p>
        </p:txBody>
      </p:sp>
      <p:pic>
        <p:nvPicPr>
          <p:cNvPr id="21" name="Picture 20"/>
          <p:cNvPicPr>
            <a:picLocks noChangeAspect="1"/>
          </p:cNvPicPr>
          <p:nvPr/>
        </p:nvPicPr>
        <p:blipFill>
          <a:blip r:embed="rId7"/>
          <a:stretch>
            <a:fillRect/>
          </a:stretch>
        </p:blipFill>
        <p:spPr>
          <a:xfrm>
            <a:off x="1666288" y="4150711"/>
            <a:ext cx="1778086" cy="1897164"/>
          </a:xfrm>
          <a:prstGeom prst="rect">
            <a:avLst/>
          </a:prstGeom>
        </p:spPr>
      </p:pic>
      <p:pic>
        <p:nvPicPr>
          <p:cNvPr id="23" name="Picture 22"/>
          <p:cNvPicPr>
            <a:picLocks noChangeAspect="1"/>
          </p:cNvPicPr>
          <p:nvPr/>
        </p:nvPicPr>
        <p:blipFill rotWithShape="1">
          <a:blip r:embed="rId8"/>
          <a:srcRect t="7390"/>
          <a:stretch/>
        </p:blipFill>
        <p:spPr>
          <a:xfrm>
            <a:off x="3860223" y="4150711"/>
            <a:ext cx="1719580" cy="1902967"/>
          </a:xfrm>
          <a:prstGeom prst="rect">
            <a:avLst/>
          </a:prstGeom>
        </p:spPr>
      </p:pic>
      <p:pic>
        <p:nvPicPr>
          <p:cNvPr id="24" name="Picture 23"/>
          <p:cNvPicPr>
            <a:picLocks noChangeAspect="1"/>
          </p:cNvPicPr>
          <p:nvPr/>
        </p:nvPicPr>
        <p:blipFill>
          <a:blip r:embed="rId9"/>
          <a:stretch>
            <a:fillRect/>
          </a:stretch>
        </p:blipFill>
        <p:spPr>
          <a:xfrm>
            <a:off x="5934556" y="4150711"/>
            <a:ext cx="1774988" cy="1897164"/>
          </a:xfrm>
          <a:prstGeom prst="rect">
            <a:avLst/>
          </a:prstGeom>
        </p:spPr>
      </p:pic>
      <p:sp>
        <p:nvSpPr>
          <p:cNvPr id="26" name="TextBox 25"/>
          <p:cNvSpPr txBox="1"/>
          <p:nvPr/>
        </p:nvSpPr>
        <p:spPr>
          <a:xfrm>
            <a:off x="2000860" y="6226391"/>
            <a:ext cx="1031051" cy="307777"/>
          </a:xfrm>
          <a:prstGeom prst="rect">
            <a:avLst/>
          </a:prstGeom>
          <a:noFill/>
        </p:spPr>
        <p:txBody>
          <a:bodyPr wrap="none" rtlCol="0">
            <a:spAutoFit/>
          </a:bodyPr>
          <a:lstStyle/>
          <a:p>
            <a:r>
              <a:rPr lang="en-US" altLang="zh-CN" sz="1400" dirty="0" smtClean="0"/>
              <a:t>Human: 7,7</a:t>
            </a:r>
            <a:endParaRPr lang="en-US" sz="1400" dirty="0"/>
          </a:p>
        </p:txBody>
      </p:sp>
      <p:sp>
        <p:nvSpPr>
          <p:cNvPr id="27" name="TextBox 26"/>
          <p:cNvSpPr txBox="1"/>
          <p:nvPr/>
        </p:nvSpPr>
        <p:spPr>
          <a:xfrm>
            <a:off x="876254" y="4986526"/>
            <a:ext cx="343364" cy="369332"/>
          </a:xfrm>
          <a:prstGeom prst="rect">
            <a:avLst/>
          </a:prstGeom>
          <a:noFill/>
        </p:spPr>
        <p:txBody>
          <a:bodyPr wrap="none" rtlCol="0">
            <a:spAutoFit/>
          </a:bodyPr>
          <a:lstStyle/>
          <a:p>
            <a:r>
              <a:rPr lang="en-US" altLang="zh-CN" dirty="0" smtClean="0"/>
              <a:t>…</a:t>
            </a:r>
            <a:endParaRPr lang="en-US" dirty="0"/>
          </a:p>
        </p:txBody>
      </p:sp>
      <p:sp>
        <p:nvSpPr>
          <p:cNvPr id="28" name="TextBox 27"/>
          <p:cNvSpPr txBox="1"/>
          <p:nvPr/>
        </p:nvSpPr>
        <p:spPr>
          <a:xfrm>
            <a:off x="4292085" y="6226390"/>
            <a:ext cx="649537" cy="307777"/>
          </a:xfrm>
          <a:prstGeom prst="rect">
            <a:avLst/>
          </a:prstGeom>
          <a:noFill/>
        </p:spPr>
        <p:txBody>
          <a:bodyPr wrap="none" rtlCol="0">
            <a:spAutoFit/>
          </a:bodyPr>
          <a:lstStyle/>
          <a:p>
            <a:r>
              <a:rPr lang="en-US" altLang="zh-CN" sz="1400" dirty="0" smtClean="0"/>
              <a:t>AI: 7,6</a:t>
            </a:r>
            <a:endParaRPr lang="en-US" sz="1400" dirty="0"/>
          </a:p>
        </p:txBody>
      </p:sp>
      <p:sp>
        <p:nvSpPr>
          <p:cNvPr id="29" name="TextBox 28"/>
          <p:cNvSpPr txBox="1"/>
          <p:nvPr/>
        </p:nvSpPr>
        <p:spPr>
          <a:xfrm>
            <a:off x="6271799" y="6226390"/>
            <a:ext cx="1031051" cy="307777"/>
          </a:xfrm>
          <a:prstGeom prst="rect">
            <a:avLst/>
          </a:prstGeom>
          <a:noFill/>
        </p:spPr>
        <p:txBody>
          <a:bodyPr wrap="none" rtlCol="0">
            <a:spAutoFit/>
          </a:bodyPr>
          <a:lstStyle/>
          <a:p>
            <a:r>
              <a:rPr lang="en-US" altLang="zh-CN" sz="1400" dirty="0" smtClean="0"/>
              <a:t>Human</a:t>
            </a:r>
            <a:r>
              <a:rPr lang="en-US" altLang="zh-CN" sz="1400" smtClean="0"/>
              <a:t>: 6,3</a:t>
            </a:r>
            <a:endParaRPr lang="en-US" sz="1400" dirty="0"/>
          </a:p>
        </p:txBody>
      </p:sp>
      <p:sp>
        <p:nvSpPr>
          <p:cNvPr id="30" name="TextBox 29"/>
          <p:cNvSpPr txBox="1"/>
          <p:nvPr/>
        </p:nvSpPr>
        <p:spPr>
          <a:xfrm>
            <a:off x="7886497" y="4986526"/>
            <a:ext cx="406603" cy="369332"/>
          </a:xfrm>
          <a:prstGeom prst="rect">
            <a:avLst/>
          </a:prstGeom>
          <a:noFill/>
        </p:spPr>
        <p:txBody>
          <a:bodyPr wrap="square" rtlCol="0">
            <a:spAutoFit/>
          </a:bodyPr>
          <a:lstStyle/>
          <a:p>
            <a:r>
              <a:rPr lang="en-US" altLang="zh-CN" dirty="0" smtClean="0"/>
              <a:t>…</a:t>
            </a:r>
            <a:endParaRPr lang="en-US" dirty="0"/>
          </a:p>
        </p:txBody>
      </p:sp>
      <p:pic>
        <p:nvPicPr>
          <p:cNvPr id="31" name="Picture 30"/>
          <p:cNvPicPr>
            <a:picLocks noChangeAspect="1"/>
          </p:cNvPicPr>
          <p:nvPr/>
        </p:nvPicPr>
        <p:blipFill>
          <a:blip r:embed="rId10"/>
          <a:stretch>
            <a:fillRect/>
          </a:stretch>
        </p:blipFill>
        <p:spPr>
          <a:xfrm>
            <a:off x="8576879" y="4150712"/>
            <a:ext cx="1982788" cy="1897164"/>
          </a:xfrm>
          <a:prstGeom prst="rect">
            <a:avLst/>
          </a:prstGeom>
        </p:spPr>
      </p:pic>
      <p:sp>
        <p:nvSpPr>
          <p:cNvPr id="32" name="TextBox 31"/>
          <p:cNvSpPr txBox="1"/>
          <p:nvPr/>
        </p:nvSpPr>
        <p:spPr>
          <a:xfrm>
            <a:off x="9188697" y="6226389"/>
            <a:ext cx="649537" cy="307777"/>
          </a:xfrm>
          <a:prstGeom prst="rect">
            <a:avLst/>
          </a:prstGeom>
          <a:noFill/>
        </p:spPr>
        <p:txBody>
          <a:bodyPr wrap="none" rtlCol="0">
            <a:spAutoFit/>
          </a:bodyPr>
          <a:lstStyle/>
          <a:p>
            <a:r>
              <a:rPr lang="en-US" altLang="zh-CN" sz="1400" dirty="0" smtClean="0"/>
              <a:t>AI: 3,7</a:t>
            </a:r>
            <a:endParaRPr lang="en-US" sz="1400" dirty="0"/>
          </a:p>
        </p:txBody>
      </p:sp>
      <p:sp>
        <p:nvSpPr>
          <p:cNvPr id="33" name="TextBox 32"/>
          <p:cNvSpPr txBox="1"/>
          <p:nvPr/>
        </p:nvSpPr>
        <p:spPr>
          <a:xfrm rot="20444351">
            <a:off x="9153607" y="3596559"/>
            <a:ext cx="2598212" cy="584775"/>
          </a:xfrm>
          <a:prstGeom prst="rect">
            <a:avLst/>
          </a:prstGeom>
          <a:noFill/>
        </p:spPr>
        <p:txBody>
          <a:bodyPr wrap="none" rtlCol="0">
            <a:spAutoFit/>
          </a:bodyPr>
          <a:lstStyle/>
          <a:p>
            <a:r>
              <a:rPr lang="en-US" altLang="zh-CN" sz="3200" i="1" smtClean="0">
                <a:solidFill>
                  <a:srgbClr val="FF0000"/>
                </a:solidFill>
              </a:rPr>
              <a:t>Result</a:t>
            </a:r>
            <a:r>
              <a:rPr lang="en-US" altLang="zh-CN" sz="3200" i="1" smtClean="0">
                <a:solidFill>
                  <a:srgbClr val="FF0000"/>
                </a:solidFill>
              </a:rPr>
              <a:t>: AI wins</a:t>
            </a:r>
            <a:endParaRPr lang="en-US" sz="3200" i="1" dirty="0">
              <a:solidFill>
                <a:srgbClr val="FF0000"/>
              </a:solidFill>
            </a:endParaRPr>
          </a:p>
        </p:txBody>
      </p:sp>
      <p:sp>
        <p:nvSpPr>
          <p:cNvPr id="34" name="TextBox 33"/>
          <p:cNvSpPr txBox="1"/>
          <p:nvPr/>
        </p:nvSpPr>
        <p:spPr>
          <a:xfrm>
            <a:off x="10452713" y="6109054"/>
            <a:ext cx="1750763" cy="646331"/>
          </a:xfrm>
          <a:prstGeom prst="rect">
            <a:avLst/>
          </a:prstGeom>
          <a:noFill/>
        </p:spPr>
        <p:txBody>
          <a:bodyPr wrap="square" rtlCol="0">
            <a:spAutoFit/>
          </a:bodyPr>
          <a:lstStyle/>
          <a:p>
            <a:r>
              <a:rPr lang="en-US" sz="1200" dirty="0" smtClean="0"/>
              <a:t>* Full game is in file “advanced TTT between human and </a:t>
            </a:r>
            <a:r>
              <a:rPr lang="en-US" sz="1200" dirty="0" err="1" smtClean="0"/>
              <a:t>AI.txt</a:t>
            </a:r>
            <a:r>
              <a:rPr lang="en-US" sz="1200" dirty="0" smtClean="0"/>
              <a:t>”</a:t>
            </a:r>
            <a:endParaRPr lang="en-US" sz="1200" dirty="0"/>
          </a:p>
        </p:txBody>
      </p:sp>
      <p:sp>
        <p:nvSpPr>
          <p:cNvPr id="35" name="Down Arrow 34"/>
          <p:cNvSpPr/>
          <p:nvPr/>
        </p:nvSpPr>
        <p:spPr>
          <a:xfrm rot="16200000" flipH="1">
            <a:off x="2318962" y="2445537"/>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rot="16200000" flipH="1">
            <a:off x="4422567" y="2445537"/>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rot="16200000" flipH="1">
            <a:off x="6562456" y="2445537"/>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rot="16200000" flipH="1">
            <a:off x="8782738" y="2445537"/>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rot="16200000" flipH="1">
            <a:off x="1266718" y="5091192"/>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rot="16200000" flipH="1">
            <a:off x="3498160" y="5087911"/>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6200000" flipH="1">
            <a:off x="5620217" y="5087911"/>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rot="16200000" flipH="1">
            <a:off x="8195472" y="5083972"/>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980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Self-examination</a:t>
            </a:r>
            <a:endParaRPr lang="en-US" dirty="0"/>
          </a:p>
        </p:txBody>
      </p:sp>
      <p:sp>
        <p:nvSpPr>
          <p:cNvPr id="3" name="Content Placeholder 2"/>
          <p:cNvSpPr>
            <a:spLocks noGrp="1"/>
          </p:cNvSpPr>
          <p:nvPr>
            <p:ph idx="1"/>
          </p:nvPr>
        </p:nvSpPr>
        <p:spPr/>
        <p:txBody>
          <a:bodyPr/>
          <a:lstStyle/>
          <a:p>
            <a:r>
              <a:rPr lang="en-US" dirty="0" smtClean="0"/>
              <a:t>1. </a:t>
            </a:r>
            <a:r>
              <a:rPr lang="en-US" dirty="0" smtClean="0"/>
              <a:t>Should </a:t>
            </a:r>
            <a:r>
              <a:rPr lang="en-US" dirty="0"/>
              <a:t>t</a:t>
            </a:r>
            <a:r>
              <a:rPr lang="en-US" dirty="0" smtClean="0"/>
              <a:t>ry </a:t>
            </a:r>
            <a:r>
              <a:rPr lang="en-US" dirty="0" smtClean="0"/>
              <a:t>more evaluation </a:t>
            </a:r>
            <a:r>
              <a:rPr lang="en-US" dirty="0" smtClean="0"/>
              <a:t>function. </a:t>
            </a:r>
            <a:r>
              <a:rPr lang="en-US" dirty="0" smtClean="0"/>
              <a:t>I</a:t>
            </a:r>
            <a:r>
              <a:rPr lang="en-US" dirty="0" smtClean="0"/>
              <a:t>n </a:t>
            </a:r>
            <a:r>
              <a:rPr lang="en-US" dirty="0" smtClean="0"/>
              <a:t>this case, </a:t>
            </a:r>
            <a:r>
              <a:rPr lang="en-US" dirty="0" smtClean="0"/>
              <a:t>my AI beats human and another AI(from </a:t>
            </a:r>
            <a:r>
              <a:rPr lang="en-US" dirty="0" err="1" smtClean="0"/>
              <a:t>Xuexun</a:t>
            </a:r>
            <a:r>
              <a:rPr lang="en-US" dirty="0" smtClean="0"/>
              <a:t> Xiao), which indicates that this function is acceptable and also simple. But actually, this simple function should be polished and have better performance;</a:t>
            </a:r>
            <a:endParaRPr lang="en-US" dirty="0" smtClean="0"/>
          </a:p>
          <a:p>
            <a:r>
              <a:rPr lang="en-US" dirty="0" smtClean="0"/>
              <a:t>2. </a:t>
            </a:r>
            <a:r>
              <a:rPr lang="en-US" dirty="0" smtClean="0"/>
              <a:t>Should t</a:t>
            </a:r>
            <a:r>
              <a:rPr lang="en-US" dirty="0" smtClean="0"/>
              <a:t>ry to improve </a:t>
            </a:r>
            <a:r>
              <a:rPr lang="en-US" dirty="0" smtClean="0"/>
              <a:t>alpha-beta pruning algorithm by sorting the value of the </a:t>
            </a:r>
            <a:r>
              <a:rPr lang="en-US" dirty="0" err="1" smtClean="0"/>
              <a:t>subtree</a:t>
            </a:r>
            <a:r>
              <a:rPr lang="en-US" dirty="0" smtClean="0"/>
              <a:t>, which will improve the program’s performance;</a:t>
            </a:r>
            <a:endParaRPr lang="en-US" dirty="0" smtClean="0"/>
          </a:p>
          <a:p>
            <a:r>
              <a:rPr lang="en-US" dirty="0" smtClean="0"/>
              <a:t>3. </a:t>
            </a:r>
            <a:r>
              <a:rPr lang="en-US" dirty="0" smtClean="0"/>
              <a:t>The coding style is not that good, which needs more practice</a:t>
            </a:r>
            <a:r>
              <a:rPr lang="mr-IN" dirty="0" smtClean="0"/>
              <a:t>…</a:t>
            </a:r>
            <a:endParaRPr lang="en-US" dirty="0"/>
          </a:p>
        </p:txBody>
      </p:sp>
    </p:spTree>
    <p:extLst>
      <p:ext uri="{BB962C8B-B14F-4D97-AF65-F5344CB8AC3E}">
        <p14:creationId xmlns:p14="http://schemas.microsoft.com/office/powerpoint/2010/main" val="1658125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smtClean="0"/>
              <a:t>Project Summary</a:t>
            </a:r>
          </a:p>
          <a:p>
            <a:pPr marL="514350" indent="-514350">
              <a:buFont typeface="+mj-lt"/>
              <a:buAutoNum type="arabicParenR"/>
            </a:pPr>
            <a:r>
              <a:rPr lang="en-US" dirty="0" smtClean="0"/>
              <a:t>Part I: Basic Tic-Tac-Toe</a:t>
            </a:r>
          </a:p>
          <a:p>
            <a:pPr marL="971550" lvl="1" indent="-514350">
              <a:buFont typeface="+mj-lt"/>
              <a:buAutoNum type="alphaLcParenR"/>
            </a:pPr>
            <a:r>
              <a:rPr lang="en-US" dirty="0" smtClean="0"/>
              <a:t>Algorithm: MINIMAX</a:t>
            </a:r>
          </a:p>
          <a:p>
            <a:pPr marL="971550" lvl="1" indent="-514350">
              <a:buFont typeface="+mj-lt"/>
              <a:buAutoNum type="alphaLcParenR"/>
            </a:pPr>
            <a:r>
              <a:rPr lang="en-US" dirty="0" smtClean="0"/>
              <a:t>Competition between Human and AI</a:t>
            </a:r>
          </a:p>
          <a:p>
            <a:pPr marL="514350" indent="-514350">
              <a:buFont typeface="+mj-lt"/>
              <a:buAutoNum type="arabicParenR"/>
            </a:pPr>
            <a:r>
              <a:rPr lang="en-US" dirty="0" smtClean="0"/>
              <a:t>Part II: Advanced Tic-Tac-Toe</a:t>
            </a:r>
          </a:p>
          <a:p>
            <a:pPr marL="971550" lvl="1" indent="-514350">
              <a:buFont typeface="+mj-lt"/>
              <a:buAutoNum type="alphaLcParenR"/>
            </a:pPr>
            <a:r>
              <a:rPr lang="en-US" dirty="0" smtClean="0"/>
              <a:t>Program structure </a:t>
            </a:r>
          </a:p>
          <a:p>
            <a:pPr marL="971550" lvl="1" indent="-514350">
              <a:buFont typeface="+mj-lt"/>
              <a:buAutoNum type="alphaLcParenR"/>
            </a:pPr>
            <a:r>
              <a:rPr lang="en-US" dirty="0" smtClean="0"/>
              <a:t>Algorithm explanation: H-MINIMAX, alpha-beta pruning</a:t>
            </a:r>
          </a:p>
          <a:p>
            <a:pPr marL="971550" lvl="1" indent="-514350">
              <a:buFont typeface="+mj-lt"/>
              <a:buAutoNum type="alphaLcParenR"/>
            </a:pPr>
            <a:r>
              <a:rPr lang="en-US" dirty="0" smtClean="0"/>
              <a:t>Competition between Human and AI</a:t>
            </a:r>
          </a:p>
          <a:p>
            <a:pPr marL="514350" indent="-514350">
              <a:buFont typeface="+mj-lt"/>
              <a:buAutoNum type="arabicParenR"/>
            </a:pPr>
            <a:r>
              <a:rPr lang="en-US" dirty="0" smtClean="0"/>
              <a:t>Self-examination</a:t>
            </a:r>
            <a:endParaRPr lang="en-US" dirty="0" smtClean="0"/>
          </a:p>
        </p:txBody>
      </p:sp>
    </p:spTree>
    <p:extLst>
      <p:ext uri="{BB962C8B-B14F-4D97-AF65-F5344CB8AC3E}">
        <p14:creationId xmlns:p14="http://schemas.microsoft.com/office/powerpoint/2010/main" val="476766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sp>
        <p:nvSpPr>
          <p:cNvPr id="3" name="Content Placeholder 2"/>
          <p:cNvSpPr>
            <a:spLocks noGrp="1"/>
          </p:cNvSpPr>
          <p:nvPr>
            <p:ph idx="1"/>
          </p:nvPr>
        </p:nvSpPr>
        <p:spPr/>
        <p:txBody>
          <a:bodyPr/>
          <a:lstStyle/>
          <a:p>
            <a:r>
              <a:rPr lang="en-US" dirty="0" smtClean="0"/>
              <a:t>Aim: Construct the program to play Tic-Tac-Toe with human</a:t>
            </a:r>
          </a:p>
          <a:p>
            <a:r>
              <a:rPr lang="en-US" dirty="0" smtClean="0"/>
              <a:t>Tool(Language): Python 3</a:t>
            </a:r>
          </a:p>
          <a:p>
            <a:r>
              <a:rPr lang="en-US" dirty="0" smtClean="0"/>
              <a:t>Individual work</a:t>
            </a:r>
          </a:p>
          <a:p>
            <a:r>
              <a:rPr lang="en-US" dirty="0" smtClean="0"/>
              <a:t>Result: Works most optimally in basic Tic-Tac-Toe game while makes several mistakes in advanced Tic-Tac-Toe game(but works pretty good under most conditions)</a:t>
            </a:r>
            <a:endParaRPr lang="en-US" dirty="0"/>
          </a:p>
        </p:txBody>
      </p:sp>
    </p:spTree>
    <p:extLst>
      <p:ext uri="{BB962C8B-B14F-4D97-AF65-F5344CB8AC3E}">
        <p14:creationId xmlns:p14="http://schemas.microsoft.com/office/powerpoint/2010/main" val="1032858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Basic Tic-Tac-Toe</a:t>
            </a:r>
            <a:br>
              <a:rPr lang="en-US" dirty="0" smtClean="0"/>
            </a:br>
            <a:r>
              <a:rPr lang="en-US" sz="3000" dirty="0" smtClean="0"/>
              <a:t>Algorithm </a:t>
            </a:r>
            <a:endParaRPr lang="en-US" sz="3000" dirty="0"/>
          </a:p>
        </p:txBody>
      </p:sp>
      <p:graphicFrame>
        <p:nvGraphicFramePr>
          <p:cNvPr id="10" name="Table 9"/>
          <p:cNvGraphicFramePr>
            <a:graphicFrameLocks noGrp="1"/>
          </p:cNvGraphicFramePr>
          <p:nvPr>
            <p:extLst>
              <p:ext uri="{D42A27DB-BD31-4B8C-83A1-F6EECF244321}">
                <p14:modId xmlns:p14="http://schemas.microsoft.com/office/powerpoint/2010/main" val="1610021240"/>
              </p:ext>
            </p:extLst>
          </p:nvPr>
        </p:nvGraphicFramePr>
        <p:xfrm>
          <a:off x="685918" y="1968126"/>
          <a:ext cx="2743200" cy="2743200"/>
        </p:xfrm>
        <a:graphic>
          <a:graphicData uri="http://schemas.openxmlformats.org/drawingml/2006/table">
            <a:tbl>
              <a:tblPr firstRow="1" bandRow="1">
                <a:tableStyleId>{5C22544A-7EE6-4342-B048-85BDC9FD1C3A}</a:tableStyleId>
              </a:tblPr>
              <a:tblGrid>
                <a:gridCol w="914400"/>
                <a:gridCol w="914400"/>
                <a:gridCol w="914400"/>
              </a:tblGrid>
              <a:tr h="914400">
                <a:tc>
                  <a:txBody>
                    <a:bodyPr/>
                    <a:lstStyle/>
                    <a:p>
                      <a:pPr algn="ctr"/>
                      <a:endParaRPr lang="en-US" sz="4800" b="1" dirty="0">
                        <a:solidFill>
                          <a:schemeClr val="tx1"/>
                        </a:solidFill>
                      </a:endParaRPr>
                    </a:p>
                  </a:txBody>
                  <a:tcPr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b="1" dirty="0" smtClean="0">
                          <a:solidFill>
                            <a:srgbClr val="00B0F0"/>
                          </a:solidFill>
                        </a:rPr>
                        <a:t>O</a:t>
                      </a:r>
                      <a:endParaRPr lang="en-US" sz="4800" b="1" dirty="0">
                        <a:solidFill>
                          <a:srgbClr val="00B0F0"/>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4800" b="1"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1" dirty="0" smtClean="0">
                          <a:solidFill>
                            <a:srgbClr val="00B0F0"/>
                          </a:solidFill>
                        </a:rPr>
                        <a:t>O</a:t>
                      </a:r>
                    </a:p>
                  </a:txBody>
                  <a:tcPr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b="1" dirty="0" smtClean="0">
                          <a:solidFill>
                            <a:srgbClr val="FF0000"/>
                          </a:solidFill>
                        </a:rPr>
                        <a:t>X</a:t>
                      </a:r>
                      <a:endParaRPr lang="en-US" sz="4800" b="1" dirty="0">
                        <a:solidFill>
                          <a:srgbClr val="FF0000"/>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b="1" dirty="0" smtClean="0">
                          <a:solidFill>
                            <a:srgbClr val="FF0000"/>
                          </a:solidFill>
                        </a:rPr>
                        <a:t>X</a:t>
                      </a:r>
                      <a:endParaRPr lang="en-US" sz="4800" b="1"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914400">
                <a:tc>
                  <a:txBody>
                    <a:bodyPr/>
                    <a:lstStyle/>
                    <a:p>
                      <a:pPr algn="ctr"/>
                      <a:endParaRPr lang="en-US" sz="4800" b="1" dirty="0">
                        <a:solidFill>
                          <a:schemeClr val="tx1"/>
                        </a:solidFill>
                      </a:endParaRPr>
                    </a:p>
                  </a:txBody>
                  <a:tcPr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4800" b="1"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4800" b="1" dirty="0">
                        <a:solidFill>
                          <a:schemeClr val="tx1"/>
                        </a:solidFill>
                      </a:endParaRPr>
                    </a:p>
                  </a:txBody>
                  <a:tcPr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42138643"/>
              </p:ext>
            </p:extLst>
          </p:nvPr>
        </p:nvGraphicFramePr>
        <p:xfrm>
          <a:off x="6838973" y="2094879"/>
          <a:ext cx="1110900" cy="1110900"/>
        </p:xfrm>
        <a:graphic>
          <a:graphicData uri="http://schemas.openxmlformats.org/drawingml/2006/table">
            <a:tbl>
              <a:tblPr firstRow="1" bandRow="1">
                <a:tableStyleId>{5C22544A-7EE6-4342-B048-85BDC9FD1C3A}</a:tableStyleId>
              </a:tblPr>
              <a:tblGrid>
                <a:gridCol w="370300"/>
                <a:gridCol w="370300"/>
                <a:gridCol w="370300"/>
              </a:tblGrid>
              <a:tr h="370300">
                <a:tc>
                  <a:txBody>
                    <a:bodyPr/>
                    <a:lstStyle/>
                    <a:p>
                      <a:pPr algn="ctr"/>
                      <a:r>
                        <a:rPr lang="en-US" sz="1900" b="1" dirty="0" smtClean="0">
                          <a:solidFill>
                            <a:srgbClr val="FF0000"/>
                          </a:solidFill>
                        </a:rPr>
                        <a:t>X</a:t>
                      </a:r>
                      <a:endParaRPr lang="en-US" sz="1900" b="1" dirty="0">
                        <a:solidFill>
                          <a:srgbClr val="FF0000"/>
                        </a:solidFill>
                      </a:endParaRP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00B0F0"/>
                          </a:solidFill>
                        </a:rPr>
                        <a:t>O</a:t>
                      </a:r>
                      <a:endParaRPr lang="en-US" sz="1900" b="1" dirty="0">
                        <a:solidFill>
                          <a:srgbClr val="00B0F0"/>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dirty="0" smtClean="0">
                          <a:solidFill>
                            <a:srgbClr val="00B0F0"/>
                          </a:solidFill>
                        </a:rPr>
                        <a:t>O</a:t>
                      </a: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rgbClr val="FF0000"/>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300">
                <a:tc>
                  <a:txBody>
                    <a:bodyPr/>
                    <a:lstStyle/>
                    <a:p>
                      <a:pPr algn="ctr"/>
                      <a:endParaRPr lang="en-US" sz="1900" b="1" dirty="0">
                        <a:solidFill>
                          <a:schemeClr val="tx1"/>
                        </a:solidFill>
                      </a:endParaRP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30754281"/>
              </p:ext>
            </p:extLst>
          </p:nvPr>
        </p:nvGraphicFramePr>
        <p:xfrm>
          <a:off x="8505848" y="2094879"/>
          <a:ext cx="1110900" cy="1110900"/>
        </p:xfrm>
        <a:graphic>
          <a:graphicData uri="http://schemas.openxmlformats.org/drawingml/2006/table">
            <a:tbl>
              <a:tblPr firstRow="1" bandRow="1">
                <a:tableStyleId>{5C22544A-7EE6-4342-B048-85BDC9FD1C3A}</a:tableStyleId>
              </a:tblPr>
              <a:tblGrid>
                <a:gridCol w="370300"/>
                <a:gridCol w="370300"/>
                <a:gridCol w="370300"/>
              </a:tblGrid>
              <a:tr h="370300">
                <a:tc>
                  <a:txBody>
                    <a:bodyPr/>
                    <a:lstStyle/>
                    <a:p>
                      <a:pPr algn="ctr"/>
                      <a:endParaRPr lang="en-US" sz="1900" b="1" dirty="0">
                        <a:solidFill>
                          <a:srgbClr val="FF0000"/>
                        </a:solidFill>
                      </a:endParaRP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00B0F0"/>
                          </a:solidFill>
                        </a:rPr>
                        <a:t>O</a:t>
                      </a:r>
                      <a:endParaRPr lang="en-US" sz="1900" b="1" dirty="0">
                        <a:solidFill>
                          <a:srgbClr val="00B0F0"/>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dirty="0" smtClean="0">
                          <a:solidFill>
                            <a:srgbClr val="00B0F0"/>
                          </a:solidFill>
                        </a:rPr>
                        <a:t>O</a:t>
                      </a: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rgbClr val="FF0000"/>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300">
                <a:tc>
                  <a:txBody>
                    <a:bodyPr/>
                    <a:lstStyle/>
                    <a:p>
                      <a:pPr algn="ctr"/>
                      <a:endParaRPr lang="en-US" sz="1900" b="1" dirty="0">
                        <a:solidFill>
                          <a:schemeClr val="tx1"/>
                        </a:solidFill>
                      </a:endParaRP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363930419"/>
              </p:ext>
            </p:extLst>
          </p:nvPr>
        </p:nvGraphicFramePr>
        <p:xfrm>
          <a:off x="9979538" y="2094879"/>
          <a:ext cx="1110900" cy="1110900"/>
        </p:xfrm>
        <a:graphic>
          <a:graphicData uri="http://schemas.openxmlformats.org/drawingml/2006/table">
            <a:tbl>
              <a:tblPr firstRow="1" bandRow="1">
                <a:tableStyleId>{5C22544A-7EE6-4342-B048-85BDC9FD1C3A}</a:tableStyleId>
              </a:tblPr>
              <a:tblGrid>
                <a:gridCol w="370300"/>
                <a:gridCol w="370300"/>
                <a:gridCol w="370300"/>
              </a:tblGrid>
              <a:tr h="370300">
                <a:tc>
                  <a:txBody>
                    <a:bodyPr/>
                    <a:lstStyle/>
                    <a:p>
                      <a:pPr algn="ctr"/>
                      <a:endParaRPr lang="en-US" sz="1900" b="1" dirty="0">
                        <a:solidFill>
                          <a:srgbClr val="FF0000"/>
                        </a:solidFill>
                      </a:endParaRP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00B0F0"/>
                          </a:solidFill>
                        </a:rPr>
                        <a:t>O</a:t>
                      </a:r>
                      <a:endParaRPr lang="en-US" sz="1900" b="1" dirty="0">
                        <a:solidFill>
                          <a:srgbClr val="00B0F0"/>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dirty="0" smtClean="0">
                          <a:solidFill>
                            <a:srgbClr val="00B0F0"/>
                          </a:solidFill>
                        </a:rPr>
                        <a:t>O</a:t>
                      </a: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rgbClr val="FF0000"/>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dirty="0" smtClean="0">
                          <a:solidFill>
                            <a:srgbClr val="FF0000"/>
                          </a:solidFill>
                        </a:rPr>
                        <a:t>X</a:t>
                      </a: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14" name="TextBox 13"/>
          <p:cNvSpPr txBox="1"/>
          <p:nvPr/>
        </p:nvSpPr>
        <p:spPr>
          <a:xfrm flipH="1">
            <a:off x="11656475" y="2419946"/>
            <a:ext cx="797244" cy="369332"/>
          </a:xfrm>
          <a:prstGeom prst="rect">
            <a:avLst/>
          </a:prstGeom>
          <a:noFill/>
        </p:spPr>
        <p:txBody>
          <a:bodyPr wrap="square" rtlCol="0">
            <a:spAutoFit/>
          </a:bodyPr>
          <a:lstStyle/>
          <a:p>
            <a:r>
              <a:rPr lang="en-US" altLang="zh-CN" smtClean="0"/>
              <a:t>…</a:t>
            </a: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797012102"/>
              </p:ext>
            </p:extLst>
          </p:nvPr>
        </p:nvGraphicFramePr>
        <p:xfrm>
          <a:off x="8505848" y="797308"/>
          <a:ext cx="1110900" cy="1110900"/>
        </p:xfrm>
        <a:graphic>
          <a:graphicData uri="http://schemas.openxmlformats.org/drawingml/2006/table">
            <a:tbl>
              <a:tblPr firstRow="1" bandRow="1">
                <a:tableStyleId>{5C22544A-7EE6-4342-B048-85BDC9FD1C3A}</a:tableStyleId>
              </a:tblPr>
              <a:tblGrid>
                <a:gridCol w="370300"/>
                <a:gridCol w="370300"/>
                <a:gridCol w="370300"/>
              </a:tblGrid>
              <a:tr h="370300">
                <a:tc>
                  <a:txBody>
                    <a:bodyPr/>
                    <a:lstStyle/>
                    <a:p>
                      <a:pPr algn="ctr"/>
                      <a:endParaRPr lang="en-US" sz="1900" b="1" dirty="0">
                        <a:solidFill>
                          <a:srgbClr val="FF0000"/>
                        </a:solidFill>
                      </a:endParaRP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00B0F0"/>
                          </a:solidFill>
                        </a:rPr>
                        <a:t>O</a:t>
                      </a:r>
                      <a:endParaRPr lang="en-US" sz="1900" b="1" dirty="0">
                        <a:solidFill>
                          <a:srgbClr val="00B0F0"/>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dirty="0" smtClean="0">
                          <a:solidFill>
                            <a:srgbClr val="00B0F0"/>
                          </a:solidFill>
                        </a:rPr>
                        <a:t>O</a:t>
                      </a: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rgbClr val="FF0000"/>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900" b="1" dirty="0" smtClean="0">
                          <a:solidFill>
                            <a:srgbClr val="FF0000"/>
                          </a:solidFill>
                        </a:rPr>
                        <a:t>X</a:t>
                      </a: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300">
                <a:tc>
                  <a:txBody>
                    <a:bodyPr/>
                    <a:lstStyle/>
                    <a:p>
                      <a:pPr algn="ctr"/>
                      <a:endParaRPr lang="en-US" sz="1900" b="1" dirty="0">
                        <a:solidFill>
                          <a:schemeClr val="tx1"/>
                        </a:solidFill>
                      </a:endParaRPr>
                    </a:p>
                  </a:txBody>
                  <a:tcPr marL="37030" marR="37030" marT="18515" marB="18515"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900" b="1" dirty="0">
                        <a:solidFill>
                          <a:schemeClr val="tx1"/>
                        </a:solidFill>
                      </a:endParaRPr>
                    </a:p>
                  </a:txBody>
                  <a:tcPr marL="37030" marR="37030" marT="18515" marB="18515"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17" name="Straight Connector 16"/>
          <p:cNvCxnSpPr>
            <a:stCxn id="15" idx="2"/>
            <a:endCxn id="11" idx="0"/>
          </p:cNvCxnSpPr>
          <p:nvPr/>
        </p:nvCxnSpPr>
        <p:spPr>
          <a:xfrm flipH="1">
            <a:off x="7394423" y="1908208"/>
            <a:ext cx="1666875" cy="18667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2"/>
            <a:endCxn id="12" idx="0"/>
          </p:cNvCxnSpPr>
          <p:nvPr/>
        </p:nvCxnSpPr>
        <p:spPr>
          <a:xfrm>
            <a:off x="9061298" y="1908208"/>
            <a:ext cx="0" cy="18667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2"/>
            <a:endCxn id="13" idx="0"/>
          </p:cNvCxnSpPr>
          <p:nvPr/>
        </p:nvCxnSpPr>
        <p:spPr>
          <a:xfrm>
            <a:off x="9061298" y="1908208"/>
            <a:ext cx="1473690" cy="18667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2"/>
          </p:cNvCxnSpPr>
          <p:nvPr/>
        </p:nvCxnSpPr>
        <p:spPr>
          <a:xfrm>
            <a:off x="9061298" y="1908208"/>
            <a:ext cx="2749724" cy="18667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71804" y="1170633"/>
            <a:ext cx="1470659" cy="369332"/>
          </a:xfrm>
          <a:prstGeom prst="rect">
            <a:avLst/>
          </a:prstGeom>
          <a:noFill/>
        </p:spPr>
        <p:txBody>
          <a:bodyPr wrap="none" rtlCol="0">
            <a:spAutoFit/>
          </a:bodyPr>
          <a:lstStyle/>
          <a:p>
            <a:r>
              <a:rPr lang="en-US" b="1" i="1" smtClean="0"/>
              <a:t>Max-value(X)</a:t>
            </a:r>
            <a:endParaRPr lang="en-US" b="1" i="1" dirty="0"/>
          </a:p>
        </p:txBody>
      </p:sp>
      <p:graphicFrame>
        <p:nvGraphicFramePr>
          <p:cNvPr id="31" name="Table 30"/>
          <p:cNvGraphicFramePr>
            <a:graphicFrameLocks noGrp="1"/>
          </p:cNvGraphicFramePr>
          <p:nvPr>
            <p:extLst>
              <p:ext uri="{D42A27DB-BD31-4B8C-83A1-F6EECF244321}">
                <p14:modId xmlns:p14="http://schemas.microsoft.com/office/powerpoint/2010/main" val="1715602722"/>
              </p:ext>
            </p:extLst>
          </p:nvPr>
        </p:nvGraphicFramePr>
        <p:xfrm>
          <a:off x="6143342" y="3407676"/>
          <a:ext cx="841353" cy="841353"/>
        </p:xfrm>
        <a:graphic>
          <a:graphicData uri="http://schemas.openxmlformats.org/drawingml/2006/table">
            <a:tbl>
              <a:tblPr firstRow="1" bandRow="1">
                <a:tableStyleId>{5C22544A-7EE6-4342-B048-85BDC9FD1C3A}</a:tableStyleId>
              </a:tblPr>
              <a:tblGrid>
                <a:gridCol w="280451"/>
                <a:gridCol w="280451"/>
                <a:gridCol w="280451"/>
              </a:tblGrid>
              <a:tr h="280451">
                <a:tc>
                  <a:txBody>
                    <a:bodyPr/>
                    <a:lstStyle/>
                    <a:p>
                      <a:pPr algn="ctr"/>
                      <a:r>
                        <a:rPr lang="en-US" sz="1400" b="1" dirty="0" smtClean="0">
                          <a:solidFill>
                            <a:srgbClr val="FF0000"/>
                          </a:solidFill>
                        </a:rPr>
                        <a:t>X</a:t>
                      </a:r>
                      <a:endParaRPr lang="en-US" sz="1400" b="1" dirty="0">
                        <a:solidFill>
                          <a:srgbClr val="FF0000"/>
                        </a:solidFill>
                      </a:endParaRP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00B0F0"/>
                          </a:solidFill>
                        </a:rPr>
                        <a:t>O</a:t>
                      </a:r>
                      <a:endParaRPr lang="en-US" sz="1400" b="1" dirty="0">
                        <a:solidFill>
                          <a:srgbClr val="00B0F0"/>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04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F0"/>
                          </a:solidFill>
                        </a:rPr>
                        <a:t>O</a:t>
                      </a: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FF0000"/>
                          </a:solidFill>
                        </a:rPr>
                        <a:t>X</a:t>
                      </a:r>
                      <a:endParaRPr lang="en-US" sz="1400" b="1" dirty="0">
                        <a:solidFill>
                          <a:srgbClr val="FF0000"/>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FF0000"/>
                          </a:solidFill>
                        </a:rPr>
                        <a:t>X</a:t>
                      </a: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0451">
                <a:tc>
                  <a:txBody>
                    <a:bodyPr/>
                    <a:lstStyle/>
                    <a:p>
                      <a:pPr algn="ctr"/>
                      <a:r>
                        <a:rPr lang="en-US" sz="1400" b="1" dirty="0" smtClean="0">
                          <a:solidFill>
                            <a:srgbClr val="00B0F0"/>
                          </a:solidFill>
                        </a:rPr>
                        <a:t>O</a:t>
                      </a:r>
                      <a:endParaRPr lang="en-US" sz="1400" b="1" dirty="0">
                        <a:solidFill>
                          <a:schemeClr val="tx1"/>
                        </a:solidFill>
                      </a:endParaRP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975948983"/>
              </p:ext>
            </p:extLst>
          </p:nvPr>
        </p:nvGraphicFramePr>
        <p:xfrm>
          <a:off x="7151052" y="3407676"/>
          <a:ext cx="841353" cy="841353"/>
        </p:xfrm>
        <a:graphic>
          <a:graphicData uri="http://schemas.openxmlformats.org/drawingml/2006/table">
            <a:tbl>
              <a:tblPr firstRow="1" bandRow="1">
                <a:tableStyleId>{5C22544A-7EE6-4342-B048-85BDC9FD1C3A}</a:tableStyleId>
              </a:tblPr>
              <a:tblGrid>
                <a:gridCol w="280451"/>
                <a:gridCol w="280451"/>
                <a:gridCol w="280451"/>
              </a:tblGrid>
              <a:tr h="280451">
                <a:tc>
                  <a:txBody>
                    <a:bodyPr/>
                    <a:lstStyle/>
                    <a:p>
                      <a:pPr algn="ctr"/>
                      <a:r>
                        <a:rPr lang="en-US" sz="1400" b="1" dirty="0" smtClean="0">
                          <a:solidFill>
                            <a:srgbClr val="FF0000"/>
                          </a:solidFill>
                        </a:rPr>
                        <a:t>X</a:t>
                      </a:r>
                      <a:endParaRPr lang="en-US" sz="1400" b="1" dirty="0">
                        <a:solidFill>
                          <a:srgbClr val="FF0000"/>
                        </a:solidFill>
                      </a:endParaRP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00B0F0"/>
                          </a:solidFill>
                        </a:rPr>
                        <a:t>O</a:t>
                      </a:r>
                      <a:endParaRPr lang="en-US" sz="1400" b="1" dirty="0">
                        <a:solidFill>
                          <a:srgbClr val="00B0F0"/>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04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F0"/>
                          </a:solidFill>
                        </a:rPr>
                        <a:t>O</a:t>
                      </a: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FF0000"/>
                          </a:solidFill>
                        </a:rPr>
                        <a:t>X</a:t>
                      </a:r>
                      <a:endParaRPr lang="en-US" sz="1400" b="1" dirty="0">
                        <a:solidFill>
                          <a:srgbClr val="FF0000"/>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FF0000"/>
                          </a:solidFill>
                        </a:rPr>
                        <a:t>X</a:t>
                      </a: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0451">
                <a:tc>
                  <a:txBody>
                    <a:bodyPr/>
                    <a:lstStyle/>
                    <a:p>
                      <a:pPr algn="ctr"/>
                      <a:endParaRPr lang="en-US" sz="1400" b="1" dirty="0">
                        <a:solidFill>
                          <a:schemeClr val="tx1"/>
                        </a:solidFill>
                      </a:endParaRP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rgbClr val="00B0F0"/>
                          </a:solidFill>
                        </a:rPr>
                        <a:t>O</a:t>
                      </a: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422285864"/>
              </p:ext>
            </p:extLst>
          </p:nvPr>
        </p:nvGraphicFramePr>
        <p:xfrm>
          <a:off x="8286353" y="3407675"/>
          <a:ext cx="841353" cy="841353"/>
        </p:xfrm>
        <a:graphic>
          <a:graphicData uri="http://schemas.openxmlformats.org/drawingml/2006/table">
            <a:tbl>
              <a:tblPr firstRow="1" bandRow="1">
                <a:tableStyleId>{5C22544A-7EE6-4342-B048-85BDC9FD1C3A}</a:tableStyleId>
              </a:tblPr>
              <a:tblGrid>
                <a:gridCol w="280451"/>
                <a:gridCol w="280451"/>
                <a:gridCol w="280451"/>
              </a:tblGrid>
              <a:tr h="280451">
                <a:tc>
                  <a:txBody>
                    <a:bodyPr/>
                    <a:lstStyle/>
                    <a:p>
                      <a:pPr algn="ctr"/>
                      <a:r>
                        <a:rPr lang="en-US" sz="1400" b="1" dirty="0" smtClean="0">
                          <a:solidFill>
                            <a:srgbClr val="FF0000"/>
                          </a:solidFill>
                        </a:rPr>
                        <a:t>X</a:t>
                      </a:r>
                      <a:endParaRPr lang="en-US" sz="1400" b="1" dirty="0">
                        <a:solidFill>
                          <a:srgbClr val="FF0000"/>
                        </a:solidFill>
                      </a:endParaRP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00B0F0"/>
                          </a:solidFill>
                        </a:rPr>
                        <a:t>O</a:t>
                      </a:r>
                      <a:endParaRPr lang="en-US" sz="1400" b="1" dirty="0">
                        <a:solidFill>
                          <a:srgbClr val="00B0F0"/>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04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F0"/>
                          </a:solidFill>
                        </a:rPr>
                        <a:t>O</a:t>
                      </a: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FF0000"/>
                          </a:solidFill>
                        </a:rPr>
                        <a:t>X</a:t>
                      </a:r>
                      <a:endParaRPr lang="en-US" sz="1400" b="1" dirty="0">
                        <a:solidFill>
                          <a:srgbClr val="FF0000"/>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FF0000"/>
                          </a:solidFill>
                        </a:rPr>
                        <a:t>X</a:t>
                      </a: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0451">
                <a:tc>
                  <a:txBody>
                    <a:bodyPr/>
                    <a:lstStyle/>
                    <a:p>
                      <a:pPr algn="ctr"/>
                      <a:endParaRPr lang="en-US" sz="1400" b="1" dirty="0">
                        <a:solidFill>
                          <a:schemeClr val="tx1"/>
                        </a:solidFill>
                      </a:endParaRP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smtClean="0">
                          <a:solidFill>
                            <a:srgbClr val="00B0F0"/>
                          </a:solidFill>
                        </a:rPr>
                        <a:t>O</a:t>
                      </a: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35" name="TextBox 34"/>
          <p:cNvSpPr txBox="1"/>
          <p:nvPr/>
        </p:nvSpPr>
        <p:spPr>
          <a:xfrm>
            <a:off x="5193355" y="2465663"/>
            <a:ext cx="1454244" cy="369332"/>
          </a:xfrm>
          <a:prstGeom prst="rect">
            <a:avLst/>
          </a:prstGeom>
          <a:noFill/>
        </p:spPr>
        <p:txBody>
          <a:bodyPr wrap="none" rtlCol="0">
            <a:spAutoFit/>
          </a:bodyPr>
          <a:lstStyle/>
          <a:p>
            <a:r>
              <a:rPr lang="en-US" b="1" i="1" dirty="0" smtClean="0"/>
              <a:t>Min-value(O)</a:t>
            </a:r>
            <a:endParaRPr lang="en-US" b="1" i="1" dirty="0"/>
          </a:p>
        </p:txBody>
      </p:sp>
      <p:graphicFrame>
        <p:nvGraphicFramePr>
          <p:cNvPr id="36" name="Table 35"/>
          <p:cNvGraphicFramePr>
            <a:graphicFrameLocks noGrp="1"/>
          </p:cNvGraphicFramePr>
          <p:nvPr>
            <p:extLst>
              <p:ext uri="{D42A27DB-BD31-4B8C-83A1-F6EECF244321}">
                <p14:modId xmlns:p14="http://schemas.microsoft.com/office/powerpoint/2010/main" val="1683490298"/>
              </p:ext>
            </p:extLst>
          </p:nvPr>
        </p:nvGraphicFramePr>
        <p:xfrm>
          <a:off x="9478655" y="3407675"/>
          <a:ext cx="841353" cy="841353"/>
        </p:xfrm>
        <a:graphic>
          <a:graphicData uri="http://schemas.openxmlformats.org/drawingml/2006/table">
            <a:tbl>
              <a:tblPr firstRow="1" bandRow="1">
                <a:tableStyleId>{5C22544A-7EE6-4342-B048-85BDC9FD1C3A}</a:tableStyleId>
              </a:tblPr>
              <a:tblGrid>
                <a:gridCol w="280451"/>
                <a:gridCol w="280451"/>
                <a:gridCol w="280451"/>
              </a:tblGrid>
              <a:tr h="280451">
                <a:tc>
                  <a:txBody>
                    <a:bodyPr/>
                    <a:lstStyle/>
                    <a:p>
                      <a:pPr algn="ctr"/>
                      <a:r>
                        <a:rPr lang="en-US" sz="1400" b="1" dirty="0" smtClean="0">
                          <a:solidFill>
                            <a:srgbClr val="FF0000"/>
                          </a:solidFill>
                        </a:rPr>
                        <a:t>X</a:t>
                      </a:r>
                      <a:endParaRPr lang="en-US" sz="1400" b="1" dirty="0">
                        <a:solidFill>
                          <a:srgbClr val="FF0000"/>
                        </a:solidFill>
                      </a:endParaRP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00B0F0"/>
                          </a:solidFill>
                        </a:rPr>
                        <a:t>O</a:t>
                      </a:r>
                      <a:endParaRPr lang="en-US" sz="1400" b="1" dirty="0">
                        <a:solidFill>
                          <a:srgbClr val="00B0F0"/>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F0"/>
                          </a:solidFill>
                        </a:rPr>
                        <a:t>O</a:t>
                      </a:r>
                      <a:endParaRPr lang="en-US" sz="1400" b="1" dirty="0" smtClean="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04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B0F0"/>
                          </a:solidFill>
                        </a:rPr>
                        <a:t>O</a:t>
                      </a: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FF0000"/>
                          </a:solidFill>
                        </a:rPr>
                        <a:t>X</a:t>
                      </a:r>
                      <a:endParaRPr lang="en-US" sz="1400" b="1" dirty="0">
                        <a:solidFill>
                          <a:srgbClr val="FF0000"/>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rgbClr val="FF0000"/>
                          </a:solidFill>
                        </a:rPr>
                        <a:t>X</a:t>
                      </a: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0451">
                <a:tc>
                  <a:txBody>
                    <a:bodyPr/>
                    <a:lstStyle/>
                    <a:p>
                      <a:pPr algn="ctr"/>
                      <a:endParaRPr lang="en-US" sz="1400" b="1" dirty="0">
                        <a:solidFill>
                          <a:schemeClr val="tx1"/>
                        </a:solidFill>
                      </a:endParaRPr>
                    </a:p>
                  </a:txBody>
                  <a:tcPr marL="28045" marR="28045" marT="14023" marB="14023"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400" b="1" dirty="0">
                        <a:solidFill>
                          <a:schemeClr val="tx1"/>
                        </a:solidFill>
                      </a:endParaRPr>
                    </a:p>
                  </a:txBody>
                  <a:tcPr marL="28045" marR="28045" marT="14023" marB="14023"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37" name="Straight Connector 36"/>
          <p:cNvCxnSpPr>
            <a:stCxn id="11" idx="2"/>
            <a:endCxn id="31" idx="0"/>
          </p:cNvCxnSpPr>
          <p:nvPr/>
        </p:nvCxnSpPr>
        <p:spPr>
          <a:xfrm flipH="1">
            <a:off x="6564018" y="3205779"/>
            <a:ext cx="830405" cy="20189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2"/>
            <a:endCxn id="32" idx="0"/>
          </p:cNvCxnSpPr>
          <p:nvPr/>
        </p:nvCxnSpPr>
        <p:spPr>
          <a:xfrm>
            <a:off x="7394423" y="3205779"/>
            <a:ext cx="177305" cy="20189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2"/>
            <a:endCxn id="33" idx="0"/>
          </p:cNvCxnSpPr>
          <p:nvPr/>
        </p:nvCxnSpPr>
        <p:spPr>
          <a:xfrm>
            <a:off x="7394423" y="3205779"/>
            <a:ext cx="1312606" cy="20189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 idx="2"/>
            <a:endCxn id="36" idx="0"/>
          </p:cNvCxnSpPr>
          <p:nvPr/>
        </p:nvCxnSpPr>
        <p:spPr>
          <a:xfrm>
            <a:off x="7394423" y="3205779"/>
            <a:ext cx="2504908" cy="20189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9" name="Table 48"/>
          <p:cNvGraphicFramePr>
            <a:graphicFrameLocks noGrp="1"/>
          </p:cNvGraphicFramePr>
          <p:nvPr>
            <p:extLst>
              <p:ext uri="{D42A27DB-BD31-4B8C-83A1-F6EECF244321}">
                <p14:modId xmlns:p14="http://schemas.microsoft.com/office/powerpoint/2010/main" val="1661140218"/>
              </p:ext>
            </p:extLst>
          </p:nvPr>
        </p:nvGraphicFramePr>
        <p:xfrm>
          <a:off x="5521102" y="4464369"/>
          <a:ext cx="707967" cy="707967"/>
        </p:xfrm>
        <a:graphic>
          <a:graphicData uri="http://schemas.openxmlformats.org/drawingml/2006/table">
            <a:tbl>
              <a:tblPr firstRow="1" bandRow="1">
                <a:tableStyleId>{5C22544A-7EE6-4342-B048-85BDC9FD1C3A}</a:tableStyleId>
              </a:tblPr>
              <a:tblGrid>
                <a:gridCol w="235989"/>
                <a:gridCol w="235989"/>
                <a:gridCol w="235989"/>
              </a:tblGrid>
              <a:tr h="235989">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00B0F0"/>
                          </a:solidFill>
                        </a:rPr>
                        <a:t>O</a:t>
                      </a:r>
                      <a:endParaRPr lang="en-US" sz="1200" b="1" dirty="0">
                        <a:solidFill>
                          <a:srgbClr val="00B0F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X</a:t>
                      </a: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35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rPr>
                        <a:t>O</a:t>
                      </a: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35989">
                <a:tc>
                  <a:txBody>
                    <a:bodyPr/>
                    <a:lstStyle/>
                    <a:p>
                      <a:pPr algn="ctr"/>
                      <a:r>
                        <a:rPr lang="en-US" sz="1200" b="1" dirty="0" smtClean="0">
                          <a:solidFill>
                            <a:srgbClr val="00B0F0"/>
                          </a:solidFill>
                        </a:rPr>
                        <a:t>O</a:t>
                      </a:r>
                      <a:endParaRPr lang="en-US" sz="1200" b="1" dirty="0">
                        <a:solidFill>
                          <a:schemeClr val="tx1"/>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1496232926"/>
              </p:ext>
            </p:extLst>
          </p:nvPr>
        </p:nvGraphicFramePr>
        <p:xfrm>
          <a:off x="6504024" y="4464369"/>
          <a:ext cx="707967" cy="707967"/>
        </p:xfrm>
        <a:graphic>
          <a:graphicData uri="http://schemas.openxmlformats.org/drawingml/2006/table">
            <a:tbl>
              <a:tblPr firstRow="1" bandRow="1">
                <a:tableStyleId>{5C22544A-7EE6-4342-B048-85BDC9FD1C3A}</a:tableStyleId>
              </a:tblPr>
              <a:tblGrid>
                <a:gridCol w="235989"/>
                <a:gridCol w="235989"/>
                <a:gridCol w="235989"/>
              </a:tblGrid>
              <a:tr h="235989">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00B0F0"/>
                          </a:solidFill>
                        </a:rPr>
                        <a:t>O</a:t>
                      </a:r>
                      <a:endParaRPr lang="en-US" sz="1200" b="1" dirty="0">
                        <a:solidFill>
                          <a:srgbClr val="00B0F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FF000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35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rPr>
                        <a:t>O</a:t>
                      </a: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35989">
                <a:tc>
                  <a:txBody>
                    <a:bodyPr/>
                    <a:lstStyle/>
                    <a:p>
                      <a:pPr algn="ctr"/>
                      <a:r>
                        <a:rPr lang="en-US" sz="1200" b="1" dirty="0" smtClean="0">
                          <a:solidFill>
                            <a:srgbClr val="00B0F0"/>
                          </a:solidFill>
                        </a:rPr>
                        <a:t>O</a:t>
                      </a:r>
                      <a:endParaRPr lang="en-US" sz="1200" b="1" dirty="0">
                        <a:solidFill>
                          <a:schemeClr val="tx1"/>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153280912"/>
              </p:ext>
            </p:extLst>
          </p:nvPr>
        </p:nvGraphicFramePr>
        <p:xfrm>
          <a:off x="7451458" y="4464369"/>
          <a:ext cx="707967" cy="707967"/>
        </p:xfrm>
        <a:graphic>
          <a:graphicData uri="http://schemas.openxmlformats.org/drawingml/2006/table">
            <a:tbl>
              <a:tblPr firstRow="1" bandRow="1">
                <a:tableStyleId>{5C22544A-7EE6-4342-B048-85BDC9FD1C3A}</a:tableStyleId>
              </a:tblPr>
              <a:tblGrid>
                <a:gridCol w="235989"/>
                <a:gridCol w="235989"/>
                <a:gridCol w="235989"/>
              </a:tblGrid>
              <a:tr h="235989">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00B0F0"/>
                          </a:solidFill>
                        </a:rPr>
                        <a:t>O</a:t>
                      </a:r>
                      <a:endParaRPr lang="en-US" sz="1200" b="1" dirty="0">
                        <a:solidFill>
                          <a:srgbClr val="00B0F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FF000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359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rPr>
                        <a:t>O</a:t>
                      </a: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35989">
                <a:tc>
                  <a:txBody>
                    <a:bodyPr/>
                    <a:lstStyle/>
                    <a:p>
                      <a:pPr algn="ctr"/>
                      <a:r>
                        <a:rPr lang="en-US" sz="1200" b="1" dirty="0" smtClean="0">
                          <a:solidFill>
                            <a:srgbClr val="00B0F0"/>
                          </a:solidFill>
                        </a:rPr>
                        <a:t>O</a:t>
                      </a:r>
                      <a:endParaRPr lang="en-US" sz="1200" b="1" dirty="0">
                        <a:solidFill>
                          <a:schemeClr val="tx1"/>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b="1" smtClean="0">
                          <a:solidFill>
                            <a:srgbClr val="FF0000"/>
                          </a:solidFill>
                        </a:rPr>
                        <a:t>X</a:t>
                      </a: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53" name="Straight Connector 52"/>
          <p:cNvCxnSpPr>
            <a:stCxn id="31" idx="2"/>
            <a:endCxn id="49" idx="0"/>
          </p:cNvCxnSpPr>
          <p:nvPr/>
        </p:nvCxnSpPr>
        <p:spPr>
          <a:xfrm flipH="1">
            <a:off x="5875085" y="4249029"/>
            <a:ext cx="688933" cy="2153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1" idx="2"/>
            <a:endCxn id="50" idx="0"/>
          </p:cNvCxnSpPr>
          <p:nvPr/>
        </p:nvCxnSpPr>
        <p:spPr>
          <a:xfrm>
            <a:off x="6564018" y="4249029"/>
            <a:ext cx="293989" cy="2153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1" idx="2"/>
            <a:endCxn id="51" idx="0"/>
          </p:cNvCxnSpPr>
          <p:nvPr/>
        </p:nvCxnSpPr>
        <p:spPr>
          <a:xfrm>
            <a:off x="6564018" y="4249029"/>
            <a:ext cx="1241423" cy="2153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518972" y="4587519"/>
            <a:ext cx="1169038" cy="461665"/>
          </a:xfrm>
          <a:prstGeom prst="rect">
            <a:avLst/>
          </a:prstGeom>
          <a:noFill/>
        </p:spPr>
        <p:txBody>
          <a:bodyPr wrap="none" rtlCol="0">
            <a:spAutoFit/>
          </a:bodyPr>
          <a:lstStyle/>
          <a:p>
            <a:r>
              <a:rPr lang="en-US" sz="1200" b="1" dirty="0" smtClean="0">
                <a:solidFill>
                  <a:srgbClr val="FF0000"/>
                </a:solidFill>
              </a:rPr>
              <a:t>Terminal state</a:t>
            </a:r>
          </a:p>
          <a:p>
            <a:r>
              <a:rPr lang="en-US" sz="1200" b="1" dirty="0" smtClean="0">
                <a:solidFill>
                  <a:srgbClr val="FF0000"/>
                </a:solidFill>
              </a:rPr>
              <a:t>Return Utility:1</a:t>
            </a:r>
            <a:endParaRPr lang="en-US" sz="1200" b="1" dirty="0">
              <a:solidFill>
                <a:srgbClr val="FF0000"/>
              </a:solidFill>
            </a:endParaRPr>
          </a:p>
        </p:txBody>
      </p:sp>
      <p:sp>
        <p:nvSpPr>
          <p:cNvPr id="63" name="Down Arrow 62"/>
          <p:cNvSpPr/>
          <p:nvPr/>
        </p:nvSpPr>
        <p:spPr>
          <a:xfrm rot="16200000" flipV="1">
            <a:off x="8214574" y="4664836"/>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6" name="Table 65"/>
          <p:cNvGraphicFramePr>
            <a:graphicFrameLocks noGrp="1"/>
          </p:cNvGraphicFramePr>
          <p:nvPr>
            <p:extLst>
              <p:ext uri="{D42A27DB-BD31-4B8C-83A1-F6EECF244321}">
                <p14:modId xmlns:p14="http://schemas.microsoft.com/office/powerpoint/2010/main" val="1359395231"/>
              </p:ext>
            </p:extLst>
          </p:nvPr>
        </p:nvGraphicFramePr>
        <p:xfrm>
          <a:off x="5199103" y="5425158"/>
          <a:ext cx="577911" cy="619440"/>
        </p:xfrm>
        <a:graphic>
          <a:graphicData uri="http://schemas.openxmlformats.org/drawingml/2006/table">
            <a:tbl>
              <a:tblPr firstRow="1" bandRow="1">
                <a:tableStyleId>{5C22544A-7EE6-4342-B048-85BDC9FD1C3A}</a:tableStyleId>
              </a:tblPr>
              <a:tblGrid>
                <a:gridCol w="192637"/>
                <a:gridCol w="192637"/>
                <a:gridCol w="192637"/>
              </a:tblGrid>
              <a:tr h="203737">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00B0F0"/>
                          </a:solidFill>
                        </a:rPr>
                        <a:t>O</a:t>
                      </a:r>
                      <a:endParaRPr lang="en-US" sz="1200" b="1" dirty="0">
                        <a:solidFill>
                          <a:srgbClr val="00B0F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X</a:t>
                      </a: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037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rPr>
                        <a:t>O</a:t>
                      </a: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03737">
                <a:tc>
                  <a:txBody>
                    <a:bodyPr/>
                    <a:lstStyle/>
                    <a:p>
                      <a:pPr algn="ctr"/>
                      <a:r>
                        <a:rPr lang="en-US" sz="1200" b="1" dirty="0" smtClean="0">
                          <a:solidFill>
                            <a:srgbClr val="00B0F0"/>
                          </a:solidFill>
                        </a:rPr>
                        <a:t>O</a:t>
                      </a:r>
                      <a:endParaRPr lang="en-US" sz="1200" b="1" dirty="0">
                        <a:solidFill>
                          <a:schemeClr val="tx1"/>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rPr>
                        <a:t>O</a:t>
                      </a:r>
                      <a:endParaRPr lang="en-US" sz="1200" b="1" dirty="0" smtClean="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277126984"/>
              </p:ext>
            </p:extLst>
          </p:nvPr>
        </p:nvGraphicFramePr>
        <p:xfrm>
          <a:off x="5920477" y="5425545"/>
          <a:ext cx="577911" cy="619440"/>
        </p:xfrm>
        <a:graphic>
          <a:graphicData uri="http://schemas.openxmlformats.org/drawingml/2006/table">
            <a:tbl>
              <a:tblPr firstRow="1" bandRow="1">
                <a:tableStyleId>{5C22544A-7EE6-4342-B048-85BDC9FD1C3A}</a:tableStyleId>
              </a:tblPr>
              <a:tblGrid>
                <a:gridCol w="192637"/>
                <a:gridCol w="192637"/>
                <a:gridCol w="192637"/>
              </a:tblGrid>
              <a:tr h="203737">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00B0F0"/>
                          </a:solidFill>
                        </a:rPr>
                        <a:t>O</a:t>
                      </a:r>
                      <a:endParaRPr lang="en-US" sz="1200" b="1" dirty="0">
                        <a:solidFill>
                          <a:srgbClr val="00B0F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X</a:t>
                      </a: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037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rPr>
                        <a:t>O</a:t>
                      </a: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rgbClr val="FF0000"/>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smtClean="0">
                          <a:solidFill>
                            <a:srgbClr val="FF0000"/>
                          </a:solidFill>
                        </a:rPr>
                        <a:t>X</a:t>
                      </a: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03737">
                <a:tc>
                  <a:txBody>
                    <a:bodyPr/>
                    <a:lstStyle/>
                    <a:p>
                      <a:pPr algn="ctr"/>
                      <a:r>
                        <a:rPr lang="en-US" sz="1200" b="1" dirty="0" smtClean="0">
                          <a:solidFill>
                            <a:srgbClr val="00B0F0"/>
                          </a:solidFill>
                        </a:rPr>
                        <a:t>O</a:t>
                      </a:r>
                      <a:endParaRPr lang="en-US" sz="1200" b="1" dirty="0">
                        <a:solidFill>
                          <a:schemeClr val="tx1"/>
                        </a:solidFill>
                      </a:endParaRPr>
                    </a:p>
                  </a:txBody>
                  <a:tcPr marL="23599" marR="23599" marT="11800" marB="11800"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b="1" dirty="0" smtClean="0">
                          <a:solidFill>
                            <a:srgbClr val="00B0F0"/>
                          </a:solidFill>
                        </a:rPr>
                        <a:t>O</a:t>
                      </a:r>
                      <a:endParaRPr lang="en-US" sz="1200" b="1" dirty="0">
                        <a:solidFill>
                          <a:schemeClr val="tx1"/>
                        </a:solidFill>
                      </a:endParaRPr>
                    </a:p>
                  </a:txBody>
                  <a:tcPr marL="23599" marR="23599" marT="11800" marB="11800"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70" name="Straight Connector 69"/>
          <p:cNvCxnSpPr>
            <a:stCxn id="49" idx="2"/>
            <a:endCxn id="66" idx="0"/>
          </p:cNvCxnSpPr>
          <p:nvPr/>
        </p:nvCxnSpPr>
        <p:spPr>
          <a:xfrm flipH="1">
            <a:off x="5488058" y="5172336"/>
            <a:ext cx="387027" cy="25282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9" idx="2"/>
            <a:endCxn id="68" idx="0"/>
          </p:cNvCxnSpPr>
          <p:nvPr/>
        </p:nvCxnSpPr>
        <p:spPr>
          <a:xfrm>
            <a:off x="5875085" y="5172336"/>
            <a:ext cx="334347" cy="25320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448801" y="4249661"/>
            <a:ext cx="774699" cy="276999"/>
          </a:xfrm>
          <a:prstGeom prst="rect">
            <a:avLst/>
          </a:prstGeom>
          <a:noFill/>
        </p:spPr>
        <p:txBody>
          <a:bodyPr wrap="none" rtlCol="0">
            <a:spAutoFit/>
          </a:bodyPr>
          <a:lstStyle/>
          <a:p>
            <a:r>
              <a:rPr lang="en-US" sz="1200" b="1" smtClean="0">
                <a:solidFill>
                  <a:srgbClr val="FF0000"/>
                </a:solidFill>
              </a:rPr>
              <a:t>Return: 0</a:t>
            </a:r>
            <a:endParaRPr lang="en-US" sz="1200" b="1" dirty="0">
              <a:solidFill>
                <a:srgbClr val="FF0000"/>
              </a:solidFill>
            </a:endParaRPr>
          </a:p>
        </p:txBody>
      </p:sp>
      <p:sp>
        <p:nvSpPr>
          <p:cNvPr id="77" name="TextBox 76"/>
          <p:cNvSpPr txBox="1"/>
          <p:nvPr/>
        </p:nvSpPr>
        <p:spPr>
          <a:xfrm>
            <a:off x="5487735" y="4239545"/>
            <a:ext cx="774699" cy="276999"/>
          </a:xfrm>
          <a:prstGeom prst="rect">
            <a:avLst/>
          </a:prstGeom>
          <a:noFill/>
        </p:spPr>
        <p:txBody>
          <a:bodyPr wrap="none" rtlCol="0">
            <a:spAutoFit/>
          </a:bodyPr>
          <a:lstStyle/>
          <a:p>
            <a:r>
              <a:rPr lang="en-US" sz="1200" b="1" dirty="0" smtClean="0">
                <a:solidFill>
                  <a:srgbClr val="FF0000"/>
                </a:solidFill>
              </a:rPr>
              <a:t>Return: 0</a:t>
            </a:r>
            <a:endParaRPr lang="en-US" sz="1200" b="1" dirty="0">
              <a:solidFill>
                <a:srgbClr val="FF0000"/>
              </a:solidFill>
            </a:endParaRPr>
          </a:p>
        </p:txBody>
      </p:sp>
      <p:sp>
        <p:nvSpPr>
          <p:cNvPr id="78" name="TextBox 77"/>
          <p:cNvSpPr txBox="1"/>
          <p:nvPr/>
        </p:nvSpPr>
        <p:spPr>
          <a:xfrm>
            <a:off x="6141960" y="3182034"/>
            <a:ext cx="774699" cy="276999"/>
          </a:xfrm>
          <a:prstGeom prst="rect">
            <a:avLst/>
          </a:prstGeom>
          <a:noFill/>
        </p:spPr>
        <p:txBody>
          <a:bodyPr wrap="none" rtlCol="0">
            <a:spAutoFit/>
          </a:bodyPr>
          <a:lstStyle/>
          <a:p>
            <a:r>
              <a:rPr lang="en-US" sz="1200" b="1" dirty="0" smtClean="0">
                <a:solidFill>
                  <a:srgbClr val="FF0000"/>
                </a:solidFill>
              </a:rPr>
              <a:t>Return: 1</a:t>
            </a:r>
            <a:endParaRPr lang="en-US" sz="1200" b="1" dirty="0">
              <a:solidFill>
                <a:srgbClr val="FF0000"/>
              </a:solidFill>
            </a:endParaRPr>
          </a:p>
        </p:txBody>
      </p:sp>
      <p:sp>
        <p:nvSpPr>
          <p:cNvPr id="79" name="TextBox 78"/>
          <p:cNvSpPr txBox="1"/>
          <p:nvPr/>
        </p:nvSpPr>
        <p:spPr>
          <a:xfrm>
            <a:off x="547917" y="4852436"/>
            <a:ext cx="3096320" cy="1815882"/>
          </a:xfrm>
          <a:prstGeom prst="rect">
            <a:avLst/>
          </a:prstGeom>
          <a:noFill/>
        </p:spPr>
        <p:txBody>
          <a:bodyPr wrap="square" rtlCol="0">
            <a:spAutoFit/>
          </a:bodyPr>
          <a:lstStyle/>
          <a:p>
            <a:r>
              <a:rPr lang="en-US" sz="1600" dirty="0" smtClean="0"/>
              <a:t>Algorithm in basic TTT program:</a:t>
            </a:r>
          </a:p>
          <a:p>
            <a:r>
              <a:rPr lang="en-US" sz="1600" dirty="0" smtClean="0"/>
              <a:t>Explore every possible state and </a:t>
            </a:r>
            <a:r>
              <a:rPr lang="en-US" sz="1600" dirty="0"/>
              <a:t>u</a:t>
            </a:r>
            <a:r>
              <a:rPr lang="en-US" sz="1600" dirty="0" smtClean="0"/>
              <a:t>se MINIMAX function to simulate the game as every player perform most optimally. Under such a condition, the program return the wisest move for AI.</a:t>
            </a:r>
            <a:endParaRPr lang="en-US" sz="1600" dirty="0"/>
          </a:p>
        </p:txBody>
      </p:sp>
      <p:sp>
        <p:nvSpPr>
          <p:cNvPr id="41" name="TextBox 40"/>
          <p:cNvSpPr txBox="1"/>
          <p:nvPr/>
        </p:nvSpPr>
        <p:spPr>
          <a:xfrm>
            <a:off x="4367550" y="3585629"/>
            <a:ext cx="1470659" cy="369332"/>
          </a:xfrm>
          <a:prstGeom prst="rect">
            <a:avLst/>
          </a:prstGeom>
          <a:noFill/>
        </p:spPr>
        <p:txBody>
          <a:bodyPr wrap="none" rtlCol="0">
            <a:spAutoFit/>
          </a:bodyPr>
          <a:lstStyle/>
          <a:p>
            <a:r>
              <a:rPr lang="en-US" b="1" i="1" smtClean="0"/>
              <a:t>Max-value(X)</a:t>
            </a:r>
            <a:endParaRPr lang="en-US" b="1" i="1" dirty="0"/>
          </a:p>
        </p:txBody>
      </p:sp>
      <p:sp>
        <p:nvSpPr>
          <p:cNvPr id="42" name="TextBox 41"/>
          <p:cNvSpPr txBox="1"/>
          <p:nvPr/>
        </p:nvSpPr>
        <p:spPr>
          <a:xfrm>
            <a:off x="4021982" y="4526660"/>
            <a:ext cx="1454244" cy="369332"/>
          </a:xfrm>
          <a:prstGeom prst="rect">
            <a:avLst/>
          </a:prstGeom>
          <a:noFill/>
        </p:spPr>
        <p:txBody>
          <a:bodyPr wrap="none" rtlCol="0">
            <a:spAutoFit/>
          </a:bodyPr>
          <a:lstStyle/>
          <a:p>
            <a:r>
              <a:rPr lang="en-US" b="1" i="1" dirty="0" smtClean="0"/>
              <a:t>Min-value(O)</a:t>
            </a:r>
            <a:endParaRPr lang="en-US" b="1" i="1" dirty="0"/>
          </a:p>
        </p:txBody>
      </p:sp>
      <p:sp>
        <p:nvSpPr>
          <p:cNvPr id="44" name="TextBox 43"/>
          <p:cNvSpPr txBox="1"/>
          <p:nvPr/>
        </p:nvSpPr>
        <p:spPr>
          <a:xfrm>
            <a:off x="3659060" y="5509895"/>
            <a:ext cx="1470659" cy="369332"/>
          </a:xfrm>
          <a:prstGeom prst="rect">
            <a:avLst/>
          </a:prstGeom>
          <a:noFill/>
        </p:spPr>
        <p:txBody>
          <a:bodyPr wrap="none" rtlCol="0">
            <a:spAutoFit/>
          </a:bodyPr>
          <a:lstStyle/>
          <a:p>
            <a:r>
              <a:rPr lang="en-US" b="1" i="1" dirty="0" smtClean="0"/>
              <a:t>Max-value(X)</a:t>
            </a:r>
            <a:endParaRPr lang="en-US" b="1" i="1" dirty="0"/>
          </a:p>
        </p:txBody>
      </p:sp>
      <p:graphicFrame>
        <p:nvGraphicFramePr>
          <p:cNvPr id="45" name="Table 44"/>
          <p:cNvGraphicFramePr>
            <a:graphicFrameLocks noGrp="1"/>
          </p:cNvGraphicFramePr>
          <p:nvPr>
            <p:extLst>
              <p:ext uri="{D42A27DB-BD31-4B8C-83A1-F6EECF244321}">
                <p14:modId xmlns:p14="http://schemas.microsoft.com/office/powerpoint/2010/main" val="758174343"/>
              </p:ext>
            </p:extLst>
          </p:nvPr>
        </p:nvGraphicFramePr>
        <p:xfrm>
          <a:off x="5250409" y="6198650"/>
          <a:ext cx="466394" cy="514842"/>
        </p:xfrm>
        <a:graphic>
          <a:graphicData uri="http://schemas.openxmlformats.org/drawingml/2006/table">
            <a:tbl>
              <a:tblPr firstRow="1" bandRow="1">
                <a:tableStyleId>{5C22544A-7EE6-4342-B048-85BDC9FD1C3A}</a:tableStyleId>
              </a:tblPr>
              <a:tblGrid>
                <a:gridCol w="156834"/>
                <a:gridCol w="152726"/>
                <a:gridCol w="156834"/>
              </a:tblGrid>
              <a:tr h="168104">
                <a:tc>
                  <a:txBody>
                    <a:bodyPr/>
                    <a:lstStyle/>
                    <a:p>
                      <a:pPr algn="ctr"/>
                      <a:r>
                        <a:rPr lang="en-US" sz="1000" b="1" dirty="0" smtClean="0">
                          <a:solidFill>
                            <a:srgbClr val="FF0000"/>
                          </a:solidFill>
                        </a:rPr>
                        <a:t>X</a:t>
                      </a:r>
                      <a:endParaRPr lang="en-US" sz="1000" b="1" dirty="0">
                        <a:solidFill>
                          <a:srgbClr val="FF0000"/>
                        </a:solidFill>
                      </a:endParaRPr>
                    </a:p>
                  </a:txBody>
                  <a:tcPr marL="19213" marR="19213" marT="9607" marB="9607"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00B0F0"/>
                          </a:solidFill>
                        </a:rPr>
                        <a:t>O</a:t>
                      </a:r>
                      <a:endParaRPr lang="en-US" sz="1000" b="1" dirty="0">
                        <a:solidFill>
                          <a:srgbClr val="00B0F0"/>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X</a:t>
                      </a:r>
                    </a:p>
                  </a:txBody>
                  <a:tcPr marL="19213" marR="19213" marT="9607" marB="9607"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68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00B0F0"/>
                          </a:solidFill>
                        </a:rPr>
                        <a:t>O</a:t>
                      </a:r>
                    </a:p>
                  </a:txBody>
                  <a:tcPr marL="19213" marR="19213" marT="9607" marB="9607"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rPr>
                        <a:t>X</a:t>
                      </a:r>
                      <a:endParaRPr lang="en-US" sz="1000" b="1" dirty="0">
                        <a:solidFill>
                          <a:srgbClr val="FF0000"/>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rPr>
                        <a:t>X</a:t>
                      </a:r>
                      <a:endParaRPr lang="en-US" sz="1000" b="1" dirty="0">
                        <a:solidFill>
                          <a:schemeClr val="tx1"/>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68104">
                <a:tc>
                  <a:txBody>
                    <a:bodyPr/>
                    <a:lstStyle/>
                    <a:p>
                      <a:pPr algn="ctr"/>
                      <a:r>
                        <a:rPr lang="en-US" sz="1000" b="1" dirty="0" smtClean="0">
                          <a:solidFill>
                            <a:srgbClr val="00B0F0"/>
                          </a:solidFill>
                        </a:rPr>
                        <a:t>O</a:t>
                      </a:r>
                      <a:endParaRPr lang="en-US" sz="1000" b="1" dirty="0">
                        <a:solidFill>
                          <a:schemeClr val="tx1"/>
                        </a:solidFill>
                      </a:endParaRPr>
                    </a:p>
                  </a:txBody>
                  <a:tcPr marL="19213" marR="19213" marT="9607" marB="9607"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00B0F0"/>
                          </a:solidFill>
                        </a:rPr>
                        <a:t>O</a:t>
                      </a:r>
                      <a:endParaRPr lang="en-US" sz="1000" b="1" dirty="0" smtClean="0">
                        <a:solidFill>
                          <a:schemeClr val="tx1"/>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X</a:t>
                      </a:r>
                      <a:endParaRPr lang="en-US" sz="1000" b="1" dirty="0" smtClean="0">
                        <a:solidFill>
                          <a:schemeClr val="tx1"/>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cxnSp>
        <p:nvCxnSpPr>
          <p:cNvPr id="47" name="Straight Connector 46"/>
          <p:cNvCxnSpPr>
            <a:stCxn id="66" idx="2"/>
            <a:endCxn id="45" idx="0"/>
          </p:cNvCxnSpPr>
          <p:nvPr/>
        </p:nvCxnSpPr>
        <p:spPr>
          <a:xfrm flipH="1">
            <a:off x="5483606" y="6044598"/>
            <a:ext cx="4452" cy="154052"/>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4" name="Table 53"/>
          <p:cNvGraphicFramePr>
            <a:graphicFrameLocks noGrp="1"/>
          </p:cNvGraphicFramePr>
          <p:nvPr>
            <p:extLst>
              <p:ext uri="{D42A27DB-BD31-4B8C-83A1-F6EECF244321}">
                <p14:modId xmlns:p14="http://schemas.microsoft.com/office/powerpoint/2010/main" val="739830321"/>
              </p:ext>
            </p:extLst>
          </p:nvPr>
        </p:nvGraphicFramePr>
        <p:xfrm>
          <a:off x="5982407" y="6198650"/>
          <a:ext cx="466394" cy="514842"/>
        </p:xfrm>
        <a:graphic>
          <a:graphicData uri="http://schemas.openxmlformats.org/drawingml/2006/table">
            <a:tbl>
              <a:tblPr firstRow="1" bandRow="1">
                <a:tableStyleId>{5C22544A-7EE6-4342-B048-85BDC9FD1C3A}</a:tableStyleId>
              </a:tblPr>
              <a:tblGrid>
                <a:gridCol w="156834"/>
                <a:gridCol w="152726"/>
                <a:gridCol w="156834"/>
              </a:tblGrid>
              <a:tr h="168104">
                <a:tc>
                  <a:txBody>
                    <a:bodyPr/>
                    <a:lstStyle/>
                    <a:p>
                      <a:pPr algn="ctr"/>
                      <a:r>
                        <a:rPr lang="en-US" sz="1000" b="1" dirty="0" smtClean="0">
                          <a:solidFill>
                            <a:srgbClr val="FF0000"/>
                          </a:solidFill>
                        </a:rPr>
                        <a:t>X</a:t>
                      </a:r>
                      <a:endParaRPr lang="en-US" sz="1000" b="1" dirty="0">
                        <a:solidFill>
                          <a:srgbClr val="FF0000"/>
                        </a:solidFill>
                      </a:endParaRPr>
                    </a:p>
                  </a:txBody>
                  <a:tcPr marL="19213" marR="19213" marT="9607" marB="9607" anchor="ctr">
                    <a:lnL w="12700" cmpd="sng">
                      <a:noFill/>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00B0F0"/>
                          </a:solidFill>
                        </a:rPr>
                        <a:t>O</a:t>
                      </a:r>
                      <a:endParaRPr lang="en-US" sz="1000" b="1" dirty="0">
                        <a:solidFill>
                          <a:srgbClr val="00B0F0"/>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X</a:t>
                      </a:r>
                    </a:p>
                  </a:txBody>
                  <a:tcPr marL="19213" marR="19213" marT="9607" marB="9607" anchor="ctr">
                    <a:lnL w="28575" cap="flat" cmpd="sng" algn="ctr">
                      <a:solidFill>
                        <a:schemeClr val="bg1">
                          <a:lumMod val="50000"/>
                        </a:schemeClr>
                      </a:solidFill>
                      <a:prstDash val="solid"/>
                      <a:round/>
                      <a:headEnd type="none" w="med" len="med"/>
                      <a:tailEnd type="none" w="med" len="med"/>
                    </a:lnL>
                    <a:lnR w="12700" cmpd="sng">
                      <a:noFill/>
                    </a:lnR>
                    <a:lnT w="12700" cmpd="sng">
                      <a:noFill/>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681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00B0F0"/>
                          </a:solidFill>
                        </a:rPr>
                        <a:t>O</a:t>
                      </a:r>
                    </a:p>
                  </a:txBody>
                  <a:tcPr marL="19213" marR="19213" marT="9607" marB="9607"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rPr>
                        <a:t>X</a:t>
                      </a:r>
                      <a:endParaRPr lang="en-US" sz="1000" b="1" dirty="0">
                        <a:solidFill>
                          <a:srgbClr val="FF0000"/>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dirty="0" smtClean="0">
                          <a:solidFill>
                            <a:srgbClr val="FF0000"/>
                          </a:solidFill>
                        </a:rPr>
                        <a:t>X</a:t>
                      </a:r>
                      <a:endParaRPr lang="en-US" sz="1000" b="1" dirty="0">
                        <a:solidFill>
                          <a:schemeClr val="tx1"/>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68104">
                <a:tc>
                  <a:txBody>
                    <a:bodyPr/>
                    <a:lstStyle/>
                    <a:p>
                      <a:pPr algn="ctr"/>
                      <a:r>
                        <a:rPr lang="en-US" sz="1000" b="1" dirty="0" smtClean="0">
                          <a:solidFill>
                            <a:srgbClr val="00B0F0"/>
                          </a:solidFill>
                        </a:rPr>
                        <a:t>O</a:t>
                      </a:r>
                      <a:endParaRPr lang="en-US" sz="1000" b="1" dirty="0">
                        <a:solidFill>
                          <a:schemeClr val="tx1"/>
                        </a:solidFill>
                      </a:endParaRPr>
                    </a:p>
                  </a:txBody>
                  <a:tcPr marL="19213" marR="19213" marT="9607" marB="9607" anchor="ctr">
                    <a:lnL w="12700" cmpd="sng">
                      <a:noFill/>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rPr>
                        <a:t>X</a:t>
                      </a:r>
                      <a:endParaRPr lang="en-US" sz="1000" b="1" dirty="0" smtClean="0">
                        <a:solidFill>
                          <a:schemeClr val="tx1"/>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00B0F0"/>
                          </a:solidFill>
                        </a:rPr>
                        <a:t>O</a:t>
                      </a:r>
                      <a:endParaRPr lang="en-US" sz="1000" b="1" dirty="0" smtClean="0">
                        <a:solidFill>
                          <a:schemeClr val="tx1"/>
                        </a:solidFill>
                      </a:endParaRPr>
                    </a:p>
                  </a:txBody>
                  <a:tcPr marL="19213" marR="19213" marT="9607" marB="9607" anchor="ctr">
                    <a:lnL w="28575" cap="flat" cmpd="sng" algn="ctr">
                      <a:solidFill>
                        <a:schemeClr val="bg1">
                          <a:lumMod val="50000"/>
                        </a:schemeClr>
                      </a:solidFill>
                      <a:prstDash val="solid"/>
                      <a:round/>
                      <a:headEnd type="none" w="med" len="med"/>
                      <a:tailEnd type="none" w="med" len="med"/>
                    </a:lnL>
                    <a:lnR w="12700" cmpd="sng">
                      <a:noFill/>
                    </a:lnR>
                    <a:lnT w="28575"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5" name="TextBox 54"/>
          <p:cNvSpPr txBox="1"/>
          <p:nvPr/>
        </p:nvSpPr>
        <p:spPr>
          <a:xfrm>
            <a:off x="6610843" y="6219545"/>
            <a:ext cx="1169038" cy="461665"/>
          </a:xfrm>
          <a:prstGeom prst="rect">
            <a:avLst/>
          </a:prstGeom>
          <a:noFill/>
        </p:spPr>
        <p:txBody>
          <a:bodyPr wrap="none" rtlCol="0">
            <a:spAutoFit/>
          </a:bodyPr>
          <a:lstStyle/>
          <a:p>
            <a:r>
              <a:rPr lang="en-US" sz="1200" b="1" dirty="0" smtClean="0">
                <a:solidFill>
                  <a:srgbClr val="FF0000"/>
                </a:solidFill>
              </a:rPr>
              <a:t>Terminal state</a:t>
            </a:r>
          </a:p>
          <a:p>
            <a:r>
              <a:rPr lang="en-US" sz="1200" b="1" dirty="0" smtClean="0">
                <a:solidFill>
                  <a:srgbClr val="FF0000"/>
                </a:solidFill>
              </a:rPr>
              <a:t>Return Utility:0</a:t>
            </a:r>
            <a:endParaRPr lang="en-US" sz="1200" b="1" dirty="0">
              <a:solidFill>
                <a:srgbClr val="FF0000"/>
              </a:solidFill>
            </a:endParaRPr>
          </a:p>
        </p:txBody>
      </p:sp>
      <p:sp>
        <p:nvSpPr>
          <p:cNvPr id="57" name="Down Arrow 56"/>
          <p:cNvSpPr>
            <a:spLocks noChangeAspect="1"/>
          </p:cNvSpPr>
          <p:nvPr/>
        </p:nvSpPr>
        <p:spPr>
          <a:xfrm rot="16200000" flipV="1">
            <a:off x="6460699" y="6362506"/>
            <a:ext cx="185909" cy="182880"/>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983225" y="6234511"/>
            <a:ext cx="1169038" cy="461665"/>
          </a:xfrm>
          <a:prstGeom prst="rect">
            <a:avLst/>
          </a:prstGeom>
          <a:noFill/>
        </p:spPr>
        <p:txBody>
          <a:bodyPr wrap="none" rtlCol="0">
            <a:spAutoFit/>
          </a:bodyPr>
          <a:lstStyle/>
          <a:p>
            <a:r>
              <a:rPr lang="en-US" sz="1200" b="1" dirty="0" smtClean="0">
                <a:solidFill>
                  <a:srgbClr val="FF0000"/>
                </a:solidFill>
              </a:rPr>
              <a:t>Terminal state</a:t>
            </a:r>
          </a:p>
          <a:p>
            <a:r>
              <a:rPr lang="en-US" sz="1200" b="1" dirty="0" smtClean="0">
                <a:solidFill>
                  <a:srgbClr val="FF0000"/>
                </a:solidFill>
              </a:rPr>
              <a:t>Return Utility:1</a:t>
            </a:r>
            <a:endParaRPr lang="en-US" sz="1200" b="1" dirty="0">
              <a:solidFill>
                <a:srgbClr val="FF0000"/>
              </a:solidFill>
            </a:endParaRPr>
          </a:p>
        </p:txBody>
      </p:sp>
      <p:sp>
        <p:nvSpPr>
          <p:cNvPr id="60" name="Down Arrow 59"/>
          <p:cNvSpPr>
            <a:spLocks noChangeAspect="1"/>
          </p:cNvSpPr>
          <p:nvPr/>
        </p:nvSpPr>
        <p:spPr>
          <a:xfrm rot="5400000" flipH="1" flipV="1">
            <a:off x="5059309" y="6355955"/>
            <a:ext cx="185909" cy="182880"/>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762718" y="5209913"/>
            <a:ext cx="774699" cy="276999"/>
          </a:xfrm>
          <a:prstGeom prst="rect">
            <a:avLst/>
          </a:prstGeom>
          <a:noFill/>
        </p:spPr>
        <p:txBody>
          <a:bodyPr wrap="none" rtlCol="0">
            <a:spAutoFit/>
          </a:bodyPr>
          <a:lstStyle/>
          <a:p>
            <a:r>
              <a:rPr lang="en-US" sz="1200" b="1" smtClean="0">
                <a:solidFill>
                  <a:srgbClr val="FF0000"/>
                </a:solidFill>
              </a:rPr>
              <a:t>Return: 1</a:t>
            </a:r>
            <a:endParaRPr lang="en-US" sz="1200" b="1" dirty="0">
              <a:solidFill>
                <a:srgbClr val="FF0000"/>
              </a:solidFill>
            </a:endParaRPr>
          </a:p>
        </p:txBody>
      </p:sp>
      <p:sp>
        <p:nvSpPr>
          <p:cNvPr id="64" name="TextBox 63"/>
          <p:cNvSpPr txBox="1"/>
          <p:nvPr/>
        </p:nvSpPr>
        <p:spPr>
          <a:xfrm>
            <a:off x="6115883" y="5209913"/>
            <a:ext cx="774699" cy="276999"/>
          </a:xfrm>
          <a:prstGeom prst="rect">
            <a:avLst/>
          </a:prstGeom>
          <a:noFill/>
        </p:spPr>
        <p:txBody>
          <a:bodyPr wrap="none" rtlCol="0">
            <a:spAutoFit/>
          </a:bodyPr>
          <a:lstStyle/>
          <a:p>
            <a:r>
              <a:rPr lang="en-US" sz="1200" b="1" dirty="0" smtClean="0">
                <a:solidFill>
                  <a:srgbClr val="FF0000"/>
                </a:solidFill>
              </a:rPr>
              <a:t>Return: </a:t>
            </a:r>
            <a:r>
              <a:rPr lang="en-US" sz="1200" b="1" dirty="0">
                <a:solidFill>
                  <a:srgbClr val="FF0000"/>
                </a:solidFill>
              </a:rPr>
              <a:t>0</a:t>
            </a:r>
          </a:p>
        </p:txBody>
      </p:sp>
      <p:sp>
        <p:nvSpPr>
          <p:cNvPr id="67" name="TextBox 66"/>
          <p:cNvSpPr txBox="1"/>
          <p:nvPr/>
        </p:nvSpPr>
        <p:spPr>
          <a:xfrm>
            <a:off x="7163584" y="3182034"/>
            <a:ext cx="774699" cy="276999"/>
          </a:xfrm>
          <a:prstGeom prst="rect">
            <a:avLst/>
          </a:prstGeom>
          <a:noFill/>
        </p:spPr>
        <p:txBody>
          <a:bodyPr wrap="none" rtlCol="0">
            <a:spAutoFit/>
          </a:bodyPr>
          <a:lstStyle/>
          <a:p>
            <a:r>
              <a:rPr lang="en-US" sz="1200" b="1" dirty="0" smtClean="0">
                <a:solidFill>
                  <a:srgbClr val="FF0000"/>
                </a:solidFill>
              </a:rPr>
              <a:t>Return: 1</a:t>
            </a:r>
            <a:endParaRPr lang="en-US" sz="1200" b="1" dirty="0">
              <a:solidFill>
                <a:srgbClr val="FF0000"/>
              </a:solidFill>
            </a:endParaRPr>
          </a:p>
        </p:txBody>
      </p:sp>
      <p:sp>
        <p:nvSpPr>
          <p:cNvPr id="69" name="TextBox 68"/>
          <p:cNvSpPr txBox="1"/>
          <p:nvPr/>
        </p:nvSpPr>
        <p:spPr>
          <a:xfrm>
            <a:off x="8277160" y="3182034"/>
            <a:ext cx="739433" cy="276999"/>
          </a:xfrm>
          <a:prstGeom prst="rect">
            <a:avLst/>
          </a:prstGeom>
          <a:noFill/>
        </p:spPr>
        <p:txBody>
          <a:bodyPr wrap="none" rtlCol="0">
            <a:spAutoFit/>
          </a:bodyPr>
          <a:lstStyle/>
          <a:p>
            <a:r>
              <a:rPr lang="en-US" sz="1200" b="1" smtClean="0">
                <a:solidFill>
                  <a:srgbClr val="FF0000"/>
                </a:solidFill>
              </a:rPr>
              <a:t>Return:0</a:t>
            </a:r>
            <a:endParaRPr lang="en-US" sz="1200" b="1" dirty="0">
              <a:solidFill>
                <a:srgbClr val="FF0000"/>
              </a:solidFill>
            </a:endParaRPr>
          </a:p>
        </p:txBody>
      </p:sp>
      <p:sp>
        <p:nvSpPr>
          <p:cNvPr id="71" name="TextBox 70"/>
          <p:cNvSpPr txBox="1"/>
          <p:nvPr/>
        </p:nvSpPr>
        <p:spPr>
          <a:xfrm>
            <a:off x="9486265" y="3182034"/>
            <a:ext cx="739433" cy="276999"/>
          </a:xfrm>
          <a:prstGeom prst="rect">
            <a:avLst/>
          </a:prstGeom>
          <a:noFill/>
        </p:spPr>
        <p:txBody>
          <a:bodyPr wrap="none" rtlCol="0">
            <a:spAutoFit/>
          </a:bodyPr>
          <a:lstStyle/>
          <a:p>
            <a:r>
              <a:rPr lang="en-US" sz="1200" b="1" dirty="0" smtClean="0">
                <a:solidFill>
                  <a:srgbClr val="FF0000"/>
                </a:solidFill>
              </a:rPr>
              <a:t>Return:1</a:t>
            </a:r>
            <a:endParaRPr lang="en-US" sz="1200" b="1" dirty="0">
              <a:solidFill>
                <a:srgbClr val="FF0000"/>
              </a:solidFill>
            </a:endParaRPr>
          </a:p>
        </p:txBody>
      </p:sp>
      <p:sp>
        <p:nvSpPr>
          <p:cNvPr id="72" name="TextBox 71"/>
          <p:cNvSpPr txBox="1"/>
          <p:nvPr/>
        </p:nvSpPr>
        <p:spPr>
          <a:xfrm>
            <a:off x="7022154" y="1829626"/>
            <a:ext cx="774699" cy="276999"/>
          </a:xfrm>
          <a:prstGeom prst="rect">
            <a:avLst/>
          </a:prstGeom>
          <a:noFill/>
        </p:spPr>
        <p:txBody>
          <a:bodyPr wrap="none" rtlCol="0">
            <a:spAutoFit/>
          </a:bodyPr>
          <a:lstStyle/>
          <a:p>
            <a:r>
              <a:rPr lang="en-US" sz="1200" b="1" dirty="0" smtClean="0">
                <a:solidFill>
                  <a:srgbClr val="FF0000"/>
                </a:solidFill>
              </a:rPr>
              <a:t>Return</a:t>
            </a:r>
            <a:r>
              <a:rPr lang="en-US" sz="1200" b="1" smtClean="0">
                <a:solidFill>
                  <a:srgbClr val="FF0000"/>
                </a:solidFill>
              </a:rPr>
              <a:t>: </a:t>
            </a:r>
            <a:r>
              <a:rPr lang="en-US" sz="1200" b="1" smtClean="0">
                <a:solidFill>
                  <a:srgbClr val="FF0000"/>
                </a:solidFill>
              </a:rPr>
              <a:t>0</a:t>
            </a:r>
            <a:endParaRPr lang="en-US" sz="1200" b="1" dirty="0">
              <a:solidFill>
                <a:srgbClr val="FF0000"/>
              </a:solidFill>
            </a:endParaRPr>
          </a:p>
        </p:txBody>
      </p:sp>
    </p:spTree>
    <p:extLst>
      <p:ext uri="{BB962C8B-B14F-4D97-AF65-F5344CB8AC3E}">
        <p14:creationId xmlns:p14="http://schemas.microsoft.com/office/powerpoint/2010/main" val="2021045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Basic Tic-Tac-Toe</a:t>
            </a:r>
            <a:br>
              <a:rPr lang="en-US" dirty="0"/>
            </a:br>
            <a:r>
              <a:rPr lang="en-US" sz="3000" dirty="0"/>
              <a:t>C</a:t>
            </a:r>
            <a:r>
              <a:rPr lang="en-US" sz="3000" dirty="0" smtClean="0"/>
              <a:t>ompetition between human and AI </a:t>
            </a:r>
            <a:endParaRPr lang="en-US" dirty="0"/>
          </a:p>
        </p:txBody>
      </p:sp>
      <p:pic>
        <p:nvPicPr>
          <p:cNvPr id="5" name="Picture 4"/>
          <p:cNvPicPr>
            <a:picLocks noChangeAspect="1"/>
          </p:cNvPicPr>
          <p:nvPr/>
        </p:nvPicPr>
        <p:blipFill>
          <a:blip r:embed="rId3"/>
          <a:stretch>
            <a:fillRect/>
          </a:stretch>
        </p:blipFill>
        <p:spPr>
          <a:xfrm>
            <a:off x="952502" y="2019297"/>
            <a:ext cx="1647825" cy="1399765"/>
          </a:xfrm>
          <a:prstGeom prst="rect">
            <a:avLst/>
          </a:prstGeom>
        </p:spPr>
      </p:pic>
      <p:pic>
        <p:nvPicPr>
          <p:cNvPr id="6" name="Picture 5"/>
          <p:cNvPicPr>
            <a:picLocks noChangeAspect="1"/>
          </p:cNvPicPr>
          <p:nvPr/>
        </p:nvPicPr>
        <p:blipFill rotWithShape="1">
          <a:blip r:embed="rId4"/>
          <a:srcRect b="73610"/>
          <a:stretch/>
        </p:blipFill>
        <p:spPr>
          <a:xfrm>
            <a:off x="2986094" y="3433350"/>
            <a:ext cx="1585912" cy="417001"/>
          </a:xfrm>
          <a:prstGeom prst="rect">
            <a:avLst/>
          </a:prstGeom>
        </p:spPr>
      </p:pic>
      <p:pic>
        <p:nvPicPr>
          <p:cNvPr id="7" name="Picture 6"/>
          <p:cNvPicPr>
            <a:picLocks noChangeAspect="1"/>
          </p:cNvPicPr>
          <p:nvPr/>
        </p:nvPicPr>
        <p:blipFill>
          <a:blip r:embed="rId5"/>
          <a:stretch>
            <a:fillRect/>
          </a:stretch>
        </p:blipFill>
        <p:spPr>
          <a:xfrm>
            <a:off x="2986094" y="2004805"/>
            <a:ext cx="1585912" cy="1351629"/>
          </a:xfrm>
          <a:prstGeom prst="rect">
            <a:avLst/>
          </a:prstGeom>
        </p:spPr>
      </p:pic>
      <p:sp>
        <p:nvSpPr>
          <p:cNvPr id="8" name="Down Arrow 7"/>
          <p:cNvSpPr/>
          <p:nvPr/>
        </p:nvSpPr>
        <p:spPr>
          <a:xfrm rot="16200000" flipH="1">
            <a:off x="2610953" y="2527104"/>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stretch>
            <a:fillRect/>
          </a:stretch>
        </p:blipFill>
        <p:spPr>
          <a:xfrm>
            <a:off x="4987926" y="2033585"/>
            <a:ext cx="1499761" cy="1252742"/>
          </a:xfrm>
          <a:prstGeom prst="rect">
            <a:avLst/>
          </a:prstGeom>
        </p:spPr>
      </p:pic>
      <p:sp>
        <p:nvSpPr>
          <p:cNvPr id="10" name="Down Arrow 9"/>
          <p:cNvSpPr/>
          <p:nvPr/>
        </p:nvSpPr>
        <p:spPr>
          <a:xfrm rot="16200000" flipH="1">
            <a:off x="4605328" y="2527104"/>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7"/>
          <a:srcRect t="26616" r="16843"/>
          <a:stretch/>
        </p:blipFill>
        <p:spPr>
          <a:xfrm>
            <a:off x="6903607" y="2033381"/>
            <a:ext cx="1483151" cy="1281522"/>
          </a:xfrm>
          <a:prstGeom prst="rect">
            <a:avLst/>
          </a:prstGeom>
        </p:spPr>
      </p:pic>
      <p:pic>
        <p:nvPicPr>
          <p:cNvPr id="12" name="Picture 11"/>
          <p:cNvPicPr>
            <a:picLocks noChangeAspect="1"/>
          </p:cNvPicPr>
          <p:nvPr/>
        </p:nvPicPr>
        <p:blipFill rotWithShape="1">
          <a:blip r:embed="rId7"/>
          <a:srcRect b="72853"/>
          <a:stretch/>
        </p:blipFill>
        <p:spPr>
          <a:xfrm>
            <a:off x="6903608" y="3412662"/>
            <a:ext cx="1483151" cy="436563"/>
          </a:xfrm>
          <a:prstGeom prst="rect">
            <a:avLst/>
          </a:prstGeom>
        </p:spPr>
      </p:pic>
      <p:sp>
        <p:nvSpPr>
          <p:cNvPr id="13" name="Down Arrow 12"/>
          <p:cNvSpPr/>
          <p:nvPr/>
        </p:nvSpPr>
        <p:spPr>
          <a:xfrm rot="16200000" flipH="1">
            <a:off x="6523242" y="2527105"/>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8"/>
          <a:stretch>
            <a:fillRect/>
          </a:stretch>
        </p:blipFill>
        <p:spPr>
          <a:xfrm>
            <a:off x="8785230" y="2045415"/>
            <a:ext cx="1593243" cy="1281522"/>
          </a:xfrm>
          <a:prstGeom prst="rect">
            <a:avLst/>
          </a:prstGeom>
        </p:spPr>
      </p:pic>
      <p:sp>
        <p:nvSpPr>
          <p:cNvPr id="15" name="Down Arrow 14"/>
          <p:cNvSpPr/>
          <p:nvPr/>
        </p:nvSpPr>
        <p:spPr>
          <a:xfrm rot="16200000" flipH="1">
            <a:off x="8485180" y="2506442"/>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rotWithShape="1">
          <a:blip r:embed="rId9"/>
          <a:srcRect t="27753" r="20102"/>
          <a:stretch/>
        </p:blipFill>
        <p:spPr>
          <a:xfrm>
            <a:off x="952502" y="4266503"/>
            <a:ext cx="1647824" cy="1305616"/>
          </a:xfrm>
          <a:prstGeom prst="rect">
            <a:avLst/>
          </a:prstGeom>
        </p:spPr>
      </p:pic>
      <p:pic>
        <p:nvPicPr>
          <p:cNvPr id="17" name="Picture 16"/>
          <p:cNvPicPr>
            <a:picLocks noChangeAspect="1"/>
          </p:cNvPicPr>
          <p:nvPr/>
        </p:nvPicPr>
        <p:blipFill rotWithShape="1">
          <a:blip r:embed="rId9"/>
          <a:srcRect b="70202"/>
          <a:stretch/>
        </p:blipFill>
        <p:spPr>
          <a:xfrm>
            <a:off x="1024155" y="5700730"/>
            <a:ext cx="1594106" cy="485752"/>
          </a:xfrm>
          <a:prstGeom prst="rect">
            <a:avLst/>
          </a:prstGeom>
        </p:spPr>
      </p:pic>
      <p:pic>
        <p:nvPicPr>
          <p:cNvPr id="18" name="Picture 17"/>
          <p:cNvPicPr>
            <a:picLocks noChangeAspect="1"/>
          </p:cNvPicPr>
          <p:nvPr/>
        </p:nvPicPr>
        <p:blipFill>
          <a:blip r:embed="rId10"/>
          <a:stretch>
            <a:fillRect/>
          </a:stretch>
        </p:blipFill>
        <p:spPr>
          <a:xfrm>
            <a:off x="2986093" y="4252215"/>
            <a:ext cx="1585913" cy="1443730"/>
          </a:xfrm>
          <a:prstGeom prst="rect">
            <a:avLst/>
          </a:prstGeom>
        </p:spPr>
      </p:pic>
      <p:pic>
        <p:nvPicPr>
          <p:cNvPr id="19" name="Picture 18"/>
          <p:cNvPicPr>
            <a:picLocks noChangeAspect="1"/>
          </p:cNvPicPr>
          <p:nvPr/>
        </p:nvPicPr>
        <p:blipFill rotWithShape="1">
          <a:blip r:embed="rId11"/>
          <a:srcRect t="27095" r="20177"/>
          <a:stretch/>
        </p:blipFill>
        <p:spPr>
          <a:xfrm>
            <a:off x="4919667" y="4269231"/>
            <a:ext cx="1568020" cy="1345752"/>
          </a:xfrm>
          <a:prstGeom prst="rect">
            <a:avLst/>
          </a:prstGeom>
        </p:spPr>
      </p:pic>
      <p:pic>
        <p:nvPicPr>
          <p:cNvPr id="20" name="Picture 19"/>
          <p:cNvPicPr>
            <a:picLocks noChangeAspect="1"/>
          </p:cNvPicPr>
          <p:nvPr/>
        </p:nvPicPr>
        <p:blipFill rotWithShape="1">
          <a:blip r:embed="rId11"/>
          <a:srcRect b="72767"/>
          <a:stretch/>
        </p:blipFill>
        <p:spPr>
          <a:xfrm>
            <a:off x="4939838" y="5695945"/>
            <a:ext cx="1590713" cy="490537"/>
          </a:xfrm>
          <a:prstGeom prst="rect">
            <a:avLst/>
          </a:prstGeom>
        </p:spPr>
      </p:pic>
      <p:sp>
        <p:nvSpPr>
          <p:cNvPr id="21" name="Down Arrow 20"/>
          <p:cNvSpPr/>
          <p:nvPr/>
        </p:nvSpPr>
        <p:spPr>
          <a:xfrm rot="16200000" flipH="1">
            <a:off x="2634530" y="4910565"/>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6200000" flipH="1">
            <a:off x="4564697" y="4910565"/>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12"/>
          <a:stretch>
            <a:fillRect/>
          </a:stretch>
        </p:blipFill>
        <p:spPr>
          <a:xfrm>
            <a:off x="6903607" y="4280790"/>
            <a:ext cx="1483151" cy="1348481"/>
          </a:xfrm>
          <a:prstGeom prst="rect">
            <a:avLst/>
          </a:prstGeom>
        </p:spPr>
      </p:pic>
      <p:sp>
        <p:nvSpPr>
          <p:cNvPr id="24" name="Down Arrow 23"/>
          <p:cNvSpPr/>
          <p:nvPr/>
        </p:nvSpPr>
        <p:spPr>
          <a:xfrm rot="16200000" flipH="1">
            <a:off x="6480378" y="4906248"/>
            <a:ext cx="321648" cy="30702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20444351">
            <a:off x="8851276" y="3863796"/>
            <a:ext cx="2303259" cy="584775"/>
          </a:xfrm>
          <a:prstGeom prst="rect">
            <a:avLst/>
          </a:prstGeom>
          <a:noFill/>
        </p:spPr>
        <p:txBody>
          <a:bodyPr wrap="none" rtlCol="0">
            <a:spAutoFit/>
          </a:bodyPr>
          <a:lstStyle/>
          <a:p>
            <a:r>
              <a:rPr lang="en-US" altLang="zh-CN" sz="3200" i="1" dirty="0" smtClean="0">
                <a:solidFill>
                  <a:srgbClr val="FF0000"/>
                </a:solidFill>
              </a:rPr>
              <a:t>Result: Draw</a:t>
            </a:r>
            <a:endParaRPr lang="en-US" sz="3200" i="1" dirty="0">
              <a:solidFill>
                <a:srgbClr val="FF0000"/>
              </a:solidFill>
            </a:endParaRPr>
          </a:p>
        </p:txBody>
      </p:sp>
      <p:sp>
        <p:nvSpPr>
          <p:cNvPr id="26" name="TextBox 25"/>
          <p:cNvSpPr txBox="1"/>
          <p:nvPr/>
        </p:nvSpPr>
        <p:spPr>
          <a:xfrm>
            <a:off x="8492489" y="4898938"/>
            <a:ext cx="3485158" cy="1815882"/>
          </a:xfrm>
          <a:prstGeom prst="rect">
            <a:avLst/>
          </a:prstGeom>
          <a:noFill/>
        </p:spPr>
        <p:txBody>
          <a:bodyPr wrap="square" rtlCol="0">
            <a:spAutoFit/>
          </a:bodyPr>
          <a:lstStyle/>
          <a:p>
            <a:r>
              <a:rPr lang="en-US" sz="1600" dirty="0" smtClean="0"/>
              <a:t>In another case where AI plays first, it cost about 4 seconds to find the first move while other moves will only cost less than 0.1 second. This is because it will construct the biggest(deepest) tree to find the first move which needs about 9!=362880 Operations.</a:t>
            </a:r>
            <a:endParaRPr lang="en-US" sz="1600" dirty="0"/>
          </a:p>
        </p:txBody>
      </p:sp>
      <p:sp>
        <p:nvSpPr>
          <p:cNvPr id="3" name="TextBox 2"/>
          <p:cNvSpPr txBox="1"/>
          <p:nvPr/>
        </p:nvSpPr>
        <p:spPr>
          <a:xfrm>
            <a:off x="1323405" y="3477054"/>
            <a:ext cx="906017" cy="307777"/>
          </a:xfrm>
          <a:prstGeom prst="rect">
            <a:avLst/>
          </a:prstGeom>
          <a:noFill/>
        </p:spPr>
        <p:txBody>
          <a:bodyPr wrap="none" rtlCol="0">
            <a:spAutoFit/>
          </a:bodyPr>
          <a:lstStyle/>
          <a:p>
            <a:r>
              <a:rPr lang="en-US" sz="1400" b="1" dirty="0" smtClean="0"/>
              <a:t>Human: 5</a:t>
            </a:r>
            <a:endParaRPr lang="en-US" sz="1400" b="1" dirty="0"/>
          </a:p>
        </p:txBody>
      </p:sp>
      <p:sp>
        <p:nvSpPr>
          <p:cNvPr id="27" name="TextBox 26"/>
          <p:cNvSpPr txBox="1"/>
          <p:nvPr/>
        </p:nvSpPr>
        <p:spPr>
          <a:xfrm>
            <a:off x="5257209" y="3487961"/>
            <a:ext cx="906017" cy="307777"/>
          </a:xfrm>
          <a:prstGeom prst="rect">
            <a:avLst/>
          </a:prstGeom>
          <a:noFill/>
        </p:spPr>
        <p:txBody>
          <a:bodyPr wrap="none" rtlCol="0">
            <a:spAutoFit/>
          </a:bodyPr>
          <a:lstStyle/>
          <a:p>
            <a:r>
              <a:rPr lang="en-US" sz="1400" b="1" dirty="0" smtClean="0"/>
              <a:t>Human: 2</a:t>
            </a:r>
            <a:endParaRPr lang="en-US" sz="1400" b="1" dirty="0"/>
          </a:p>
        </p:txBody>
      </p:sp>
      <p:sp>
        <p:nvSpPr>
          <p:cNvPr id="28" name="TextBox 27"/>
          <p:cNvSpPr txBox="1"/>
          <p:nvPr/>
        </p:nvSpPr>
        <p:spPr>
          <a:xfrm>
            <a:off x="9096888" y="3471897"/>
            <a:ext cx="906017" cy="307777"/>
          </a:xfrm>
          <a:prstGeom prst="rect">
            <a:avLst/>
          </a:prstGeom>
          <a:noFill/>
        </p:spPr>
        <p:txBody>
          <a:bodyPr wrap="none" rtlCol="0">
            <a:spAutoFit/>
          </a:bodyPr>
          <a:lstStyle/>
          <a:p>
            <a:r>
              <a:rPr lang="en-US" sz="1400" b="1" dirty="0" smtClean="0"/>
              <a:t>Human: 7</a:t>
            </a:r>
            <a:endParaRPr lang="en-US" sz="1400" b="1" dirty="0"/>
          </a:p>
        </p:txBody>
      </p:sp>
      <p:sp>
        <p:nvSpPr>
          <p:cNvPr id="29" name="TextBox 28"/>
          <p:cNvSpPr txBox="1"/>
          <p:nvPr/>
        </p:nvSpPr>
        <p:spPr>
          <a:xfrm>
            <a:off x="3326040" y="5787324"/>
            <a:ext cx="906017" cy="307777"/>
          </a:xfrm>
          <a:prstGeom prst="rect">
            <a:avLst/>
          </a:prstGeom>
          <a:noFill/>
        </p:spPr>
        <p:txBody>
          <a:bodyPr wrap="none" rtlCol="0">
            <a:spAutoFit/>
          </a:bodyPr>
          <a:lstStyle/>
          <a:p>
            <a:r>
              <a:rPr lang="en-US" sz="1400" b="1" dirty="0" smtClean="0"/>
              <a:t>Human</a:t>
            </a:r>
            <a:r>
              <a:rPr lang="en-US" sz="1400" b="1" smtClean="0"/>
              <a:t>: 4</a:t>
            </a:r>
            <a:endParaRPr lang="en-US" sz="1400" b="1" dirty="0"/>
          </a:p>
        </p:txBody>
      </p:sp>
      <p:sp>
        <p:nvSpPr>
          <p:cNvPr id="30" name="TextBox 29"/>
          <p:cNvSpPr txBox="1"/>
          <p:nvPr/>
        </p:nvSpPr>
        <p:spPr>
          <a:xfrm>
            <a:off x="7192173" y="5787323"/>
            <a:ext cx="906017" cy="307777"/>
          </a:xfrm>
          <a:prstGeom prst="rect">
            <a:avLst/>
          </a:prstGeom>
          <a:noFill/>
        </p:spPr>
        <p:txBody>
          <a:bodyPr wrap="none" rtlCol="0">
            <a:spAutoFit/>
          </a:bodyPr>
          <a:lstStyle/>
          <a:p>
            <a:r>
              <a:rPr lang="en-US" sz="1400" b="1" dirty="0" smtClean="0"/>
              <a:t>Human: 9</a:t>
            </a:r>
            <a:endParaRPr lang="en-US" sz="1400" b="1" dirty="0"/>
          </a:p>
        </p:txBody>
      </p:sp>
    </p:spTree>
    <p:extLst>
      <p:ext uri="{BB962C8B-B14F-4D97-AF65-F5344CB8AC3E}">
        <p14:creationId xmlns:p14="http://schemas.microsoft.com/office/powerpoint/2010/main" val="210729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Advanced Tic-Tac-Toe</a:t>
            </a:r>
            <a:endParaRPr lang="en-US" dirty="0"/>
          </a:p>
        </p:txBody>
      </p:sp>
      <p:sp>
        <p:nvSpPr>
          <p:cNvPr id="4" name="TextBox 3"/>
          <p:cNvSpPr txBox="1"/>
          <p:nvPr/>
        </p:nvSpPr>
        <p:spPr>
          <a:xfrm>
            <a:off x="838200" y="1506022"/>
            <a:ext cx="1648849" cy="400110"/>
          </a:xfrm>
          <a:prstGeom prst="rect">
            <a:avLst/>
          </a:prstGeom>
          <a:noFill/>
        </p:spPr>
        <p:txBody>
          <a:bodyPr wrap="none" rtlCol="0">
            <a:spAutoFit/>
          </a:bodyPr>
          <a:lstStyle/>
          <a:p>
            <a:r>
              <a:rPr lang="en-US" sz="2000" b="1" dirty="0" smtClean="0"/>
              <a:t>Rule changes:</a:t>
            </a:r>
            <a:endParaRPr lang="en-US" sz="2000" b="1" dirty="0"/>
          </a:p>
        </p:txBody>
      </p:sp>
      <p:sp>
        <p:nvSpPr>
          <p:cNvPr id="5" name="TextBox 4"/>
          <p:cNvSpPr txBox="1"/>
          <p:nvPr/>
        </p:nvSpPr>
        <p:spPr>
          <a:xfrm>
            <a:off x="838201" y="1943099"/>
            <a:ext cx="10763250" cy="1200329"/>
          </a:xfrm>
          <a:prstGeom prst="rect">
            <a:avLst/>
          </a:prstGeom>
          <a:noFill/>
        </p:spPr>
        <p:txBody>
          <a:bodyPr wrap="square" rtlCol="0">
            <a:spAutoFit/>
          </a:bodyPr>
          <a:lstStyle/>
          <a:p>
            <a:r>
              <a:rPr lang="en-US" dirty="0" smtClean="0"/>
              <a:t>Grid: 3*3 </a:t>
            </a:r>
            <a:r>
              <a:rPr lang="en-US" dirty="0" smtClean="0">
                <a:sym typeface="Wingdings"/>
              </a:rPr>
              <a:t> 9*9</a:t>
            </a:r>
          </a:p>
          <a:p>
            <a:r>
              <a:rPr lang="en-US" dirty="0" smtClean="0">
                <a:sym typeface="Wingdings"/>
              </a:rPr>
              <a:t>Move constraint: play in the corresponding board decided by the previous player, but if the small board is full, the move can be anywhere </a:t>
            </a:r>
          </a:p>
          <a:p>
            <a:r>
              <a:rPr lang="en-US" dirty="0" smtClean="0">
                <a:sym typeface="Wingdings"/>
              </a:rPr>
              <a:t>How to win: win a single small board like in basic TTT</a:t>
            </a:r>
          </a:p>
        </p:txBody>
      </p:sp>
      <p:sp>
        <p:nvSpPr>
          <p:cNvPr id="7" name="TextBox 6"/>
          <p:cNvSpPr txBox="1"/>
          <p:nvPr/>
        </p:nvSpPr>
        <p:spPr>
          <a:xfrm>
            <a:off x="838200" y="3267247"/>
            <a:ext cx="2102435" cy="400110"/>
          </a:xfrm>
          <a:prstGeom prst="rect">
            <a:avLst/>
          </a:prstGeom>
          <a:noFill/>
        </p:spPr>
        <p:txBody>
          <a:bodyPr wrap="none" rtlCol="0">
            <a:spAutoFit/>
          </a:bodyPr>
          <a:lstStyle/>
          <a:p>
            <a:r>
              <a:rPr lang="en-US" sz="2000" b="1" dirty="0"/>
              <a:t>D</a:t>
            </a:r>
            <a:r>
              <a:rPr lang="en-US" sz="2000" b="1" dirty="0" smtClean="0"/>
              <a:t>ifficulty comes</a:t>
            </a:r>
            <a:r>
              <a:rPr lang="mr-IN" sz="2000" b="1" dirty="0" smtClean="0"/>
              <a:t>…</a:t>
            </a:r>
            <a:endParaRPr lang="en-US" sz="2000" b="1" dirty="0"/>
          </a:p>
        </p:txBody>
      </p:sp>
      <p:sp>
        <p:nvSpPr>
          <p:cNvPr id="8" name="TextBox 7"/>
          <p:cNvSpPr txBox="1"/>
          <p:nvPr/>
        </p:nvSpPr>
        <p:spPr>
          <a:xfrm>
            <a:off x="838200" y="3762600"/>
            <a:ext cx="10763250" cy="646331"/>
          </a:xfrm>
          <a:prstGeom prst="rect">
            <a:avLst/>
          </a:prstGeom>
          <a:noFill/>
        </p:spPr>
        <p:txBody>
          <a:bodyPr wrap="square" rtlCol="0">
            <a:spAutoFit/>
          </a:bodyPr>
          <a:lstStyle/>
          <a:p>
            <a:r>
              <a:rPr lang="en-US" dirty="0" smtClean="0">
                <a:sym typeface="Wingdings"/>
              </a:rPr>
              <a:t>Only MINIMAX can not solve the problem in acceptable time, the depth of the search can be as big as 81 (in basic TTT, it is only 9 and will cost 4 seconds to get the result)</a:t>
            </a:r>
          </a:p>
        </p:txBody>
      </p:sp>
      <p:sp>
        <p:nvSpPr>
          <p:cNvPr id="9" name="TextBox 8"/>
          <p:cNvSpPr txBox="1"/>
          <p:nvPr/>
        </p:nvSpPr>
        <p:spPr>
          <a:xfrm>
            <a:off x="838200" y="4604190"/>
            <a:ext cx="2696444" cy="400110"/>
          </a:xfrm>
          <a:prstGeom prst="rect">
            <a:avLst/>
          </a:prstGeom>
          <a:noFill/>
        </p:spPr>
        <p:txBody>
          <a:bodyPr wrap="none" rtlCol="0">
            <a:spAutoFit/>
          </a:bodyPr>
          <a:lstStyle/>
          <a:p>
            <a:r>
              <a:rPr lang="en-US" sz="2000" b="1" dirty="0" smtClean="0"/>
              <a:t>New algorithm needed:</a:t>
            </a:r>
          </a:p>
        </p:txBody>
      </p:sp>
      <p:sp>
        <p:nvSpPr>
          <p:cNvPr id="10" name="Rectangle 9"/>
          <p:cNvSpPr/>
          <p:nvPr/>
        </p:nvSpPr>
        <p:spPr>
          <a:xfrm>
            <a:off x="1836970" y="5457826"/>
            <a:ext cx="2014537" cy="6000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H-MINIMAX</a:t>
            </a:r>
            <a:endParaRPr lang="en-US"/>
          </a:p>
        </p:txBody>
      </p:sp>
      <p:sp>
        <p:nvSpPr>
          <p:cNvPr id="11" name="Rectangle 10"/>
          <p:cNvSpPr/>
          <p:nvPr/>
        </p:nvSpPr>
        <p:spPr>
          <a:xfrm>
            <a:off x="4846873" y="5457826"/>
            <a:ext cx="2239733" cy="6000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Alpha-beta pruning</a:t>
            </a:r>
            <a:endParaRPr lang="en-US" dirty="0"/>
          </a:p>
        </p:txBody>
      </p:sp>
      <p:sp>
        <p:nvSpPr>
          <p:cNvPr id="12" name="Rectangle 11"/>
          <p:cNvSpPr/>
          <p:nvPr/>
        </p:nvSpPr>
        <p:spPr>
          <a:xfrm>
            <a:off x="7981956" y="5457826"/>
            <a:ext cx="2762244" cy="6000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Small tactics for move under </a:t>
            </a:r>
            <a:r>
              <a:rPr lang="en-US" smtClean="0"/>
              <a:t>certain condition</a:t>
            </a:r>
            <a:endParaRPr lang="en-US" dirty="0"/>
          </a:p>
        </p:txBody>
      </p:sp>
      <p:sp>
        <p:nvSpPr>
          <p:cNvPr id="13" name="TextBox 12"/>
          <p:cNvSpPr txBox="1"/>
          <p:nvPr/>
        </p:nvSpPr>
        <p:spPr>
          <a:xfrm>
            <a:off x="4142023" y="5411570"/>
            <a:ext cx="514350" cy="646331"/>
          </a:xfrm>
          <a:prstGeom prst="rect">
            <a:avLst/>
          </a:prstGeom>
          <a:noFill/>
        </p:spPr>
        <p:txBody>
          <a:bodyPr wrap="square" rtlCol="0">
            <a:spAutoFit/>
          </a:bodyPr>
          <a:lstStyle/>
          <a:p>
            <a:r>
              <a:rPr lang="en-US" sz="3600" b="1" dirty="0" smtClean="0"/>
              <a:t>+</a:t>
            </a:r>
            <a:endParaRPr lang="en-US" sz="3600" b="1" dirty="0"/>
          </a:p>
        </p:txBody>
      </p:sp>
      <p:sp>
        <p:nvSpPr>
          <p:cNvPr id="14" name="TextBox 13"/>
          <p:cNvSpPr txBox="1"/>
          <p:nvPr/>
        </p:nvSpPr>
        <p:spPr>
          <a:xfrm>
            <a:off x="7291394" y="5411569"/>
            <a:ext cx="514350" cy="646331"/>
          </a:xfrm>
          <a:prstGeom prst="rect">
            <a:avLst/>
          </a:prstGeom>
          <a:noFill/>
        </p:spPr>
        <p:txBody>
          <a:bodyPr wrap="square" rtlCol="0">
            <a:spAutoFit/>
          </a:bodyPr>
          <a:lstStyle/>
          <a:p>
            <a:r>
              <a:rPr lang="en-US" sz="3600" b="1" dirty="0" smtClean="0"/>
              <a:t>+</a:t>
            </a:r>
            <a:endParaRPr lang="en-US" sz="3600" b="1" dirty="0"/>
          </a:p>
        </p:txBody>
      </p:sp>
    </p:spTree>
    <p:extLst>
      <p:ext uri="{BB962C8B-B14F-4D97-AF65-F5344CB8AC3E}">
        <p14:creationId xmlns:p14="http://schemas.microsoft.com/office/powerpoint/2010/main" val="1789140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Advanced Tic-Tac-Toe</a:t>
            </a:r>
            <a:br>
              <a:rPr lang="en-US" dirty="0" smtClean="0"/>
            </a:br>
            <a:r>
              <a:rPr lang="en-US" sz="3000" dirty="0" smtClean="0"/>
              <a:t>program structure </a:t>
            </a:r>
            <a:endParaRPr lang="en-US" sz="3000" dirty="0"/>
          </a:p>
        </p:txBody>
      </p:sp>
      <p:sp>
        <p:nvSpPr>
          <p:cNvPr id="4" name="Rectangle 3"/>
          <p:cNvSpPr/>
          <p:nvPr/>
        </p:nvSpPr>
        <p:spPr>
          <a:xfrm>
            <a:off x="280976" y="1647821"/>
            <a:ext cx="2014537" cy="4143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Initial State</a:t>
            </a:r>
            <a:endParaRPr lang="en-US" sz="1600" dirty="0"/>
          </a:p>
        </p:txBody>
      </p:sp>
      <p:sp>
        <p:nvSpPr>
          <p:cNvPr id="5" name="Rectangle 4"/>
          <p:cNvSpPr/>
          <p:nvPr/>
        </p:nvSpPr>
        <p:spPr>
          <a:xfrm>
            <a:off x="280976" y="2540795"/>
            <a:ext cx="2014537" cy="4143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Actions</a:t>
            </a:r>
            <a:endParaRPr lang="en-US" sz="1600" dirty="0"/>
          </a:p>
        </p:txBody>
      </p:sp>
      <p:sp>
        <p:nvSpPr>
          <p:cNvPr id="6" name="Rectangle 5"/>
          <p:cNvSpPr/>
          <p:nvPr/>
        </p:nvSpPr>
        <p:spPr>
          <a:xfrm>
            <a:off x="280976" y="3290893"/>
            <a:ext cx="2014537" cy="4143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Result</a:t>
            </a:r>
            <a:endParaRPr lang="en-US" sz="1600" dirty="0"/>
          </a:p>
        </p:txBody>
      </p:sp>
      <p:sp>
        <p:nvSpPr>
          <p:cNvPr id="7" name="Rectangle 6"/>
          <p:cNvSpPr/>
          <p:nvPr/>
        </p:nvSpPr>
        <p:spPr>
          <a:xfrm>
            <a:off x="280975" y="4155294"/>
            <a:ext cx="2014537" cy="4143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Terminal test</a:t>
            </a:r>
            <a:endParaRPr lang="en-US" sz="1600" dirty="0"/>
          </a:p>
        </p:txBody>
      </p:sp>
      <p:sp>
        <p:nvSpPr>
          <p:cNvPr id="8" name="Rectangle 7"/>
          <p:cNvSpPr/>
          <p:nvPr/>
        </p:nvSpPr>
        <p:spPr>
          <a:xfrm>
            <a:off x="280975" y="5119706"/>
            <a:ext cx="2014537" cy="4143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a:t>
            </a:r>
            <a:r>
              <a:rPr lang="en-US" sz="1600" dirty="0" smtClean="0"/>
              <a:t>tility</a:t>
            </a:r>
            <a:endParaRPr lang="en-US" sz="1600" dirty="0"/>
          </a:p>
        </p:txBody>
      </p:sp>
      <p:sp>
        <p:nvSpPr>
          <p:cNvPr id="9" name="TextBox 8"/>
          <p:cNvSpPr txBox="1"/>
          <p:nvPr/>
        </p:nvSpPr>
        <p:spPr>
          <a:xfrm>
            <a:off x="2385991" y="1647821"/>
            <a:ext cx="7725220" cy="338554"/>
          </a:xfrm>
          <a:prstGeom prst="rect">
            <a:avLst/>
          </a:prstGeom>
          <a:noFill/>
        </p:spPr>
        <p:txBody>
          <a:bodyPr wrap="square" rtlCol="0">
            <a:spAutoFit/>
          </a:bodyPr>
          <a:lstStyle/>
          <a:p>
            <a:r>
              <a:rPr lang="en-US" sz="1600" dirty="0" smtClean="0"/>
              <a:t>Use the list to construct a two-dimension board </a:t>
            </a:r>
            <a:endParaRPr lang="en-US" sz="1600" dirty="0"/>
          </a:p>
        </p:txBody>
      </p:sp>
      <p:sp>
        <p:nvSpPr>
          <p:cNvPr id="10" name="TextBox 9"/>
          <p:cNvSpPr txBox="1"/>
          <p:nvPr/>
        </p:nvSpPr>
        <p:spPr>
          <a:xfrm>
            <a:off x="2385991" y="2550072"/>
            <a:ext cx="9620833" cy="338554"/>
          </a:xfrm>
          <a:prstGeom prst="rect">
            <a:avLst/>
          </a:prstGeom>
          <a:noFill/>
        </p:spPr>
        <p:txBody>
          <a:bodyPr wrap="square" rtlCol="0">
            <a:spAutoFit/>
          </a:bodyPr>
          <a:lstStyle/>
          <a:p>
            <a:r>
              <a:rPr lang="en-US" sz="1600" dirty="0"/>
              <a:t>2</a:t>
            </a:r>
            <a:r>
              <a:rPr lang="en-US" sz="1600" dirty="0" smtClean="0"/>
              <a:t>. Get previous player’s move and find possible moves in the corresponding small board(if that board is not </a:t>
            </a:r>
            <a:r>
              <a:rPr lang="en-US" sz="1600" dirty="0" smtClean="0"/>
              <a:t>full</a:t>
            </a:r>
            <a:r>
              <a:rPr lang="en-US" sz="1600" dirty="0"/>
              <a:t>)</a:t>
            </a:r>
            <a:endParaRPr lang="en-US" sz="1600" dirty="0"/>
          </a:p>
        </p:txBody>
      </p:sp>
      <p:sp>
        <p:nvSpPr>
          <p:cNvPr id="11" name="TextBox 10"/>
          <p:cNvSpPr txBox="1"/>
          <p:nvPr/>
        </p:nvSpPr>
        <p:spPr>
          <a:xfrm>
            <a:off x="2385991" y="2876542"/>
            <a:ext cx="8773365" cy="338554"/>
          </a:xfrm>
          <a:prstGeom prst="rect">
            <a:avLst/>
          </a:prstGeom>
          <a:noFill/>
        </p:spPr>
        <p:txBody>
          <a:bodyPr wrap="square" rtlCol="0">
            <a:spAutoFit/>
          </a:bodyPr>
          <a:lstStyle/>
          <a:p>
            <a:r>
              <a:rPr lang="en-US" sz="1600" b="1" dirty="0" smtClean="0"/>
              <a:t>3. If that small board is full, choose 9 random moves</a:t>
            </a:r>
            <a:endParaRPr lang="en-US" sz="1600" b="1" dirty="0"/>
          </a:p>
        </p:txBody>
      </p:sp>
      <p:sp>
        <p:nvSpPr>
          <p:cNvPr id="12" name="TextBox 11"/>
          <p:cNvSpPr txBox="1"/>
          <p:nvPr/>
        </p:nvSpPr>
        <p:spPr>
          <a:xfrm>
            <a:off x="2385990" y="2021930"/>
            <a:ext cx="9530357" cy="584775"/>
          </a:xfrm>
          <a:prstGeom prst="rect">
            <a:avLst/>
          </a:prstGeom>
          <a:noFill/>
        </p:spPr>
        <p:txBody>
          <a:bodyPr wrap="square" rtlCol="0">
            <a:spAutoFit/>
          </a:bodyPr>
          <a:lstStyle/>
          <a:p>
            <a:r>
              <a:rPr lang="en-US" sz="1600" b="1" dirty="0" smtClean="0"/>
              <a:t>1. If AI plays first, the first move is the center of the board(5,5), this grid has the biggest possibility to win (similar to the basic TTT)</a:t>
            </a:r>
            <a:endParaRPr lang="en-US" sz="1600" b="1" dirty="0"/>
          </a:p>
        </p:txBody>
      </p:sp>
      <p:cxnSp>
        <p:nvCxnSpPr>
          <p:cNvPr id="14" name="Straight Connector 13"/>
          <p:cNvCxnSpPr/>
          <p:nvPr/>
        </p:nvCxnSpPr>
        <p:spPr>
          <a:xfrm>
            <a:off x="2414565" y="2031442"/>
            <a:ext cx="9418320"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14565" y="3233739"/>
            <a:ext cx="9418320"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85991" y="3322649"/>
            <a:ext cx="6385926" cy="338554"/>
          </a:xfrm>
          <a:prstGeom prst="rect">
            <a:avLst/>
          </a:prstGeom>
          <a:noFill/>
        </p:spPr>
        <p:txBody>
          <a:bodyPr wrap="square" rtlCol="0">
            <a:spAutoFit/>
          </a:bodyPr>
          <a:lstStyle/>
          <a:p>
            <a:r>
              <a:rPr lang="en-US" sz="1600" dirty="0" smtClean="0"/>
              <a:t>Use the list to represent the result state</a:t>
            </a:r>
            <a:endParaRPr lang="en-US" sz="1600" dirty="0"/>
          </a:p>
        </p:txBody>
      </p:sp>
      <p:cxnSp>
        <p:nvCxnSpPr>
          <p:cNvPr id="17" name="Straight Connector 16"/>
          <p:cNvCxnSpPr/>
          <p:nvPr/>
        </p:nvCxnSpPr>
        <p:spPr>
          <a:xfrm>
            <a:off x="2414565" y="3729043"/>
            <a:ext cx="9418320"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85991" y="3766952"/>
            <a:ext cx="8773365" cy="338554"/>
          </a:xfrm>
          <a:prstGeom prst="rect">
            <a:avLst/>
          </a:prstGeom>
          <a:noFill/>
        </p:spPr>
        <p:txBody>
          <a:bodyPr wrap="square" rtlCol="0">
            <a:spAutoFit/>
          </a:bodyPr>
          <a:lstStyle/>
          <a:p>
            <a:r>
              <a:rPr lang="en-US" sz="1600" dirty="0" smtClean="0"/>
              <a:t>1. Test whether game is over and return result of the game</a:t>
            </a:r>
          </a:p>
        </p:txBody>
      </p:sp>
      <p:sp>
        <p:nvSpPr>
          <p:cNvPr id="19" name="TextBox 18"/>
          <p:cNvSpPr txBox="1"/>
          <p:nvPr/>
        </p:nvSpPr>
        <p:spPr>
          <a:xfrm>
            <a:off x="2385991" y="4102772"/>
            <a:ext cx="9312372" cy="830997"/>
          </a:xfrm>
          <a:prstGeom prst="rect">
            <a:avLst/>
          </a:prstGeom>
          <a:noFill/>
        </p:spPr>
        <p:txBody>
          <a:bodyPr wrap="square" rtlCol="0">
            <a:spAutoFit/>
          </a:bodyPr>
          <a:lstStyle/>
          <a:p>
            <a:r>
              <a:rPr lang="en-US" sz="1600" b="1" dirty="0" smtClean="0">
                <a:solidFill>
                  <a:srgbClr val="FF0000"/>
                </a:solidFill>
              </a:rPr>
              <a:t>2. Cutoff test: as mentioned above, to ask program to explore every move is impractical(the search tree is too deep), the program should stop searching under certain condition and make decision. In this program, I limit the search depth(depth &lt;= </a:t>
            </a:r>
            <a:r>
              <a:rPr lang="en-US" sz="1600" b="1" dirty="0" smtClean="0">
                <a:solidFill>
                  <a:srgbClr val="FF0000"/>
                </a:solidFill>
              </a:rPr>
              <a:t>6)</a:t>
            </a:r>
            <a:endParaRPr lang="en-US" sz="1600" b="1" dirty="0" smtClean="0">
              <a:solidFill>
                <a:srgbClr val="FF0000"/>
              </a:solidFill>
            </a:endParaRPr>
          </a:p>
        </p:txBody>
      </p:sp>
      <p:cxnSp>
        <p:nvCxnSpPr>
          <p:cNvPr id="20" name="Straight Connector 19"/>
          <p:cNvCxnSpPr/>
          <p:nvPr/>
        </p:nvCxnSpPr>
        <p:spPr>
          <a:xfrm>
            <a:off x="2414565" y="4926084"/>
            <a:ext cx="9418320"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85990" y="4991030"/>
            <a:ext cx="9705996" cy="584775"/>
          </a:xfrm>
          <a:prstGeom prst="rect">
            <a:avLst/>
          </a:prstGeom>
          <a:noFill/>
        </p:spPr>
        <p:txBody>
          <a:bodyPr wrap="square" rtlCol="0">
            <a:spAutoFit/>
          </a:bodyPr>
          <a:lstStyle/>
          <a:p>
            <a:r>
              <a:rPr lang="en-US" sz="1600" dirty="0" smtClean="0"/>
              <a:t>1. For terminal state, return the final numeric value of the game for AI</a:t>
            </a:r>
          </a:p>
          <a:p>
            <a:r>
              <a:rPr lang="en-US" sz="1600" b="1" dirty="0" smtClean="0">
                <a:solidFill>
                  <a:srgbClr val="FF0000"/>
                </a:solidFill>
              </a:rPr>
              <a:t>2. For non-terminal state, return the evaluation result of the game for AI, namely, the chance to win</a:t>
            </a:r>
          </a:p>
        </p:txBody>
      </p:sp>
      <p:sp>
        <p:nvSpPr>
          <p:cNvPr id="35" name="Rectangle 34"/>
          <p:cNvSpPr/>
          <p:nvPr/>
        </p:nvSpPr>
        <p:spPr>
          <a:xfrm>
            <a:off x="280975" y="6155567"/>
            <a:ext cx="2014537" cy="4143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t>
            </a:r>
            <a:r>
              <a:rPr lang="en-US" sz="1600" dirty="0" smtClean="0"/>
              <a:t>trategy</a:t>
            </a:r>
            <a:endParaRPr lang="en-US" sz="1600" dirty="0"/>
          </a:p>
        </p:txBody>
      </p:sp>
      <p:cxnSp>
        <p:nvCxnSpPr>
          <p:cNvPr id="36" name="Straight Connector 35"/>
          <p:cNvCxnSpPr/>
          <p:nvPr/>
        </p:nvCxnSpPr>
        <p:spPr>
          <a:xfrm>
            <a:off x="2414565" y="5604034"/>
            <a:ext cx="9418320"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385990" y="5644021"/>
            <a:ext cx="9677423" cy="584775"/>
          </a:xfrm>
          <a:prstGeom prst="rect">
            <a:avLst/>
          </a:prstGeom>
          <a:noFill/>
        </p:spPr>
        <p:txBody>
          <a:bodyPr wrap="square" rtlCol="0">
            <a:spAutoFit/>
          </a:bodyPr>
          <a:lstStyle/>
          <a:p>
            <a:r>
              <a:rPr lang="en-US" sz="1600" b="1" dirty="0" smtClean="0">
                <a:solidFill>
                  <a:srgbClr val="FF0000"/>
                </a:solidFill>
              </a:rPr>
              <a:t>1. H-MINIMAX(like basic TTT): suppose every player will make the wisest decision, simulate the game (not the whole game) and find the move with most possibility to </a:t>
            </a:r>
            <a:r>
              <a:rPr lang="en-US" sz="1600" b="1" dirty="0" smtClean="0">
                <a:solidFill>
                  <a:srgbClr val="FF0000"/>
                </a:solidFill>
              </a:rPr>
              <a:t>win</a:t>
            </a:r>
            <a:endParaRPr lang="en-US" sz="1600" b="1" dirty="0" smtClean="0">
              <a:solidFill>
                <a:srgbClr val="FF0000"/>
              </a:solidFill>
            </a:endParaRPr>
          </a:p>
        </p:txBody>
      </p:sp>
      <p:sp>
        <p:nvSpPr>
          <p:cNvPr id="38" name="TextBox 37"/>
          <p:cNvSpPr txBox="1"/>
          <p:nvPr/>
        </p:nvSpPr>
        <p:spPr>
          <a:xfrm>
            <a:off x="2385990" y="6188071"/>
            <a:ext cx="9677423" cy="584775"/>
          </a:xfrm>
          <a:prstGeom prst="rect">
            <a:avLst/>
          </a:prstGeom>
          <a:noFill/>
        </p:spPr>
        <p:txBody>
          <a:bodyPr wrap="square" rtlCol="0">
            <a:spAutoFit/>
          </a:bodyPr>
          <a:lstStyle/>
          <a:p>
            <a:r>
              <a:rPr lang="en-US" sz="1600" b="1" dirty="0" smtClean="0">
                <a:solidFill>
                  <a:srgbClr val="FF0000"/>
                </a:solidFill>
              </a:rPr>
              <a:t>2. alpha-beta pruning: record the best choice for AI and human along the path and thus eliminate some search if next move definitely won’t be considered as the best choice for AI or human </a:t>
            </a:r>
          </a:p>
        </p:txBody>
      </p:sp>
    </p:spTree>
    <p:extLst>
      <p:ext uri="{BB962C8B-B14F-4D97-AF65-F5344CB8AC3E}">
        <p14:creationId xmlns:p14="http://schemas.microsoft.com/office/powerpoint/2010/main" val="990937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Advanced Tic-Tac-Toe </a:t>
            </a:r>
            <a:br>
              <a:rPr lang="en-US" dirty="0" smtClean="0"/>
            </a:br>
            <a:r>
              <a:rPr lang="en-US" sz="3000" dirty="0" smtClean="0"/>
              <a:t>Algorithm explanation(1/2)</a:t>
            </a:r>
            <a:endParaRPr lang="en-US" sz="3000" dirty="0"/>
          </a:p>
        </p:txBody>
      </p:sp>
      <p:sp>
        <p:nvSpPr>
          <p:cNvPr id="3" name="Rectangle 2"/>
          <p:cNvSpPr/>
          <p:nvPr/>
        </p:nvSpPr>
        <p:spPr>
          <a:xfrm>
            <a:off x="3653848" y="3371864"/>
            <a:ext cx="2224571" cy="3714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Cutoff-test</a:t>
            </a:r>
            <a:endParaRPr lang="en-US" dirty="0"/>
          </a:p>
        </p:txBody>
      </p:sp>
      <p:grpSp>
        <p:nvGrpSpPr>
          <p:cNvPr id="8" name="Group 7"/>
          <p:cNvGrpSpPr/>
          <p:nvPr/>
        </p:nvGrpSpPr>
        <p:grpSpPr>
          <a:xfrm>
            <a:off x="941696" y="1864329"/>
            <a:ext cx="10263116" cy="1201221"/>
            <a:chOff x="1135118" y="2410247"/>
            <a:chExt cx="6638093" cy="1201221"/>
          </a:xfrm>
        </p:grpSpPr>
        <mc:AlternateContent xmlns:mc="http://schemas.openxmlformats.org/markup-compatibility/2006" xmlns:a14="http://schemas.microsoft.com/office/drawing/2010/main">
          <mc:Choice Requires="a14">
            <p:sp>
              <p:nvSpPr>
                <p:cNvPr id="4" name="TextBox 3"/>
                <p:cNvSpPr txBox="1"/>
                <p:nvPr/>
              </p:nvSpPr>
              <p:spPr>
                <a:xfrm>
                  <a:off x="1373206" y="2411139"/>
                  <a:ext cx="3600540" cy="1200329"/>
                </a:xfrm>
                <a:prstGeom prst="rect">
                  <a:avLst/>
                </a:prstGeom>
                <a:noFill/>
              </p:spPr>
              <p:txBody>
                <a:bodyPr wrap="none" rtlCol="0">
                  <a:spAutoFit/>
                </a:bodyPr>
                <a:lstStyle/>
                <a:p>
                  <a:r>
                    <a:rPr lang="en-US" dirty="0" smtClean="0"/>
                    <a:t>UTILITY(s)               </a:t>
                  </a:r>
                </a:p>
                <a:p>
                  <a:r>
                    <a:rPr lang="en-US" dirty="0" smtClean="0">
                      <a:solidFill>
                        <a:srgbClr val="FF0000"/>
                      </a:solidFill>
                    </a:rPr>
                    <a:t>EVAL(s)</a:t>
                  </a:r>
                </a:p>
                <a:p>
                  <a:r>
                    <a:rPr lang="en-US" dirty="0"/>
                    <a:t>m</a:t>
                  </a:r>
                  <a:r>
                    <a:rPr lang="en-US" dirty="0" smtClean="0"/>
                    <a:t>ax</a:t>
                  </a:r>
                  <a14:m>
                    <m:oMath xmlns:m="http://schemas.openxmlformats.org/officeDocument/2006/math">
                      <m:r>
                        <a:rPr lang="en-US" b="0" i="1" smtClean="0">
                          <a:latin typeface="Cambria Math" charset="0"/>
                        </a:rPr>
                        <m:t>𝑎</m:t>
                      </m:r>
                      <m:r>
                        <a:rPr lang="en-US" b="0" i="1" smtClean="0">
                          <a:latin typeface="Cambria Math" charset="0"/>
                          <a:ea typeface="Cambria Math" charset="0"/>
                          <a:cs typeface="Cambria Math" charset="0"/>
                        </a:rPr>
                        <m:t>𝜖</m:t>
                      </m:r>
                      <m:r>
                        <a:rPr lang="en-US" b="0" i="1" smtClean="0">
                          <a:latin typeface="Cambria Math" charset="0"/>
                          <a:ea typeface="Cambria Math" charset="0"/>
                          <a:cs typeface="Cambria Math" charset="0"/>
                        </a:rPr>
                        <m:t>𝐴𝑐𝑡𝑖𝑜𝑛𝑠</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𝑠</m:t>
                          </m:r>
                        </m:e>
                      </m:d>
                    </m:oMath>
                  </a14:m>
                  <a:r>
                    <a:rPr lang="en-US" dirty="0" smtClean="0"/>
                    <a:t>H-MINIMAX(RESULT(s,a),d+1)</a:t>
                  </a:r>
                </a:p>
                <a:p>
                  <a:r>
                    <a:rPr lang="en-US" dirty="0" smtClean="0"/>
                    <a:t>min</a:t>
                  </a:r>
                  <a14:m>
                    <m:oMath xmlns:m="http://schemas.openxmlformats.org/officeDocument/2006/math">
                      <m:r>
                        <a:rPr lang="en-US" i="1">
                          <a:latin typeface="Cambria Math" charset="0"/>
                        </a:rPr>
                        <m:t>𝑎</m:t>
                      </m:r>
                      <m:r>
                        <a:rPr lang="en-US" i="1">
                          <a:latin typeface="Cambria Math" charset="0"/>
                          <a:ea typeface="Cambria Math" charset="0"/>
                          <a:cs typeface="Cambria Math" charset="0"/>
                        </a:rPr>
                        <m:t>𝜖</m:t>
                      </m:r>
                      <m:r>
                        <a:rPr lang="en-US" i="1">
                          <a:latin typeface="Cambria Math" charset="0"/>
                          <a:ea typeface="Cambria Math" charset="0"/>
                          <a:cs typeface="Cambria Math" charset="0"/>
                        </a:rPr>
                        <m:t>𝐴𝑐𝑡𝑖𝑜𝑛𝑠</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𝑠</m:t>
                          </m:r>
                        </m:e>
                      </m:d>
                      <m:r>
                        <m:rPr>
                          <m:nor/>
                        </m:rPr>
                        <a:rPr lang="en-US" b="0" i="0" smtClean="0">
                          <a:ea typeface="Cambria Math" charset="0"/>
                          <a:cs typeface="Cambria Math" charset="0"/>
                        </a:rPr>
                        <m:t> </m:t>
                      </m:r>
                      <m:r>
                        <m:rPr>
                          <m:nor/>
                        </m:rPr>
                        <a:rPr lang="en-US" dirty="0"/>
                        <m:t>H</m:t>
                      </m:r>
                      <m:r>
                        <m:rPr>
                          <m:nor/>
                        </m:rPr>
                        <a:rPr lang="en-US" dirty="0"/>
                        <m:t>−</m:t>
                      </m:r>
                      <m:r>
                        <m:rPr>
                          <m:nor/>
                        </m:rPr>
                        <a:rPr lang="en-US" dirty="0"/>
                        <m:t>MINIMAX</m:t>
                      </m:r>
                      <m:r>
                        <m:rPr>
                          <m:nor/>
                        </m:rPr>
                        <a:rPr lang="en-US" dirty="0"/>
                        <m:t>(</m:t>
                      </m:r>
                      <m:r>
                        <m:rPr>
                          <m:nor/>
                        </m:rPr>
                        <a:rPr lang="en-US" dirty="0"/>
                        <m:t>RESULT</m:t>
                      </m:r>
                      <m:r>
                        <m:rPr>
                          <m:nor/>
                        </m:rPr>
                        <a:rPr lang="en-US" dirty="0"/>
                        <m:t>(</m:t>
                      </m:r>
                      <m:r>
                        <m:rPr>
                          <m:nor/>
                        </m:rPr>
                        <a:rPr lang="en-US" dirty="0"/>
                        <m:t>s</m:t>
                      </m:r>
                      <m:r>
                        <m:rPr>
                          <m:nor/>
                        </m:rPr>
                        <a:rPr lang="en-US" dirty="0"/>
                        <m:t>,</m:t>
                      </m:r>
                      <m:r>
                        <m:rPr>
                          <m:nor/>
                        </m:rPr>
                        <a:rPr lang="en-US" dirty="0"/>
                        <m:t>a</m:t>
                      </m:r>
                      <m:r>
                        <m:rPr>
                          <m:nor/>
                        </m:rPr>
                        <a:rPr lang="en-US" dirty="0"/>
                        <m:t>),</m:t>
                      </m:r>
                      <m:r>
                        <m:rPr>
                          <m:nor/>
                        </m:rPr>
                        <a:rPr lang="en-US" dirty="0"/>
                        <m:t>d</m:t>
                      </m:r>
                      <m:r>
                        <m:rPr>
                          <m:nor/>
                        </m:rPr>
                        <a:rPr lang="en-US" dirty="0"/>
                        <m:t>+1)</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373206" y="2411139"/>
                  <a:ext cx="3600540" cy="1200329"/>
                </a:xfrm>
                <a:prstGeom prst="rect">
                  <a:avLst/>
                </a:prstGeom>
                <a:blipFill rotWithShape="0">
                  <a:blip r:embed="rId3"/>
                  <a:stretch>
                    <a:fillRect l="-986" t="-3046" b="-7107"/>
                  </a:stretch>
                </a:blipFill>
              </p:spPr>
              <p:txBody>
                <a:bodyPr/>
                <a:lstStyle/>
                <a:p>
                  <a:r>
                    <a:rPr lang="en-US">
                      <a:noFill/>
                    </a:rPr>
                    <a:t> </a:t>
                  </a:r>
                </a:p>
              </p:txBody>
            </p:sp>
          </mc:Fallback>
        </mc:AlternateContent>
        <p:sp>
          <p:nvSpPr>
            <p:cNvPr id="6" name="Left Brace 5"/>
            <p:cNvSpPr/>
            <p:nvPr/>
          </p:nvSpPr>
          <p:spPr>
            <a:xfrm>
              <a:off x="1135118" y="2569780"/>
              <a:ext cx="238088" cy="882869"/>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168942" y="2410247"/>
              <a:ext cx="1604269" cy="1200329"/>
            </a:xfrm>
            <a:prstGeom prst="rect">
              <a:avLst/>
            </a:prstGeom>
            <a:noFill/>
          </p:spPr>
          <p:txBody>
            <a:bodyPr wrap="none" rtlCol="0">
              <a:spAutoFit/>
            </a:bodyPr>
            <a:lstStyle/>
            <a:p>
              <a:r>
                <a:rPr lang="en-US" dirty="0" smtClean="0"/>
                <a:t>If TERMINAL-TEST(s)</a:t>
              </a:r>
            </a:p>
            <a:p>
              <a:r>
                <a:rPr lang="en-US" dirty="0" smtClean="0">
                  <a:solidFill>
                    <a:srgbClr val="FF0000"/>
                  </a:solidFill>
                </a:rPr>
                <a:t>If CUTOFF-TEST(</a:t>
              </a:r>
              <a:r>
                <a:rPr lang="en-US" dirty="0" err="1" smtClean="0">
                  <a:solidFill>
                    <a:srgbClr val="FF0000"/>
                  </a:solidFill>
                </a:rPr>
                <a:t>s,d</a:t>
              </a:r>
              <a:r>
                <a:rPr lang="en-US" dirty="0" smtClean="0">
                  <a:solidFill>
                    <a:srgbClr val="FF0000"/>
                  </a:solidFill>
                </a:rPr>
                <a:t>)</a:t>
              </a:r>
            </a:p>
            <a:p>
              <a:r>
                <a:rPr lang="en-US" dirty="0" smtClean="0"/>
                <a:t>If PLAYER(s)=MAX</a:t>
              </a:r>
            </a:p>
            <a:p>
              <a:r>
                <a:rPr lang="en-US" dirty="0"/>
                <a:t>If PLAYER(s</a:t>
              </a:r>
              <a:r>
                <a:rPr lang="en-US" dirty="0" smtClean="0"/>
                <a:t>)=MIN</a:t>
              </a:r>
              <a:endParaRPr lang="en-US" dirty="0"/>
            </a:p>
          </p:txBody>
        </p:sp>
      </p:grpSp>
      <p:sp>
        <p:nvSpPr>
          <p:cNvPr id="9" name="TextBox 8"/>
          <p:cNvSpPr txBox="1"/>
          <p:nvPr/>
        </p:nvSpPr>
        <p:spPr>
          <a:xfrm>
            <a:off x="1271321" y="3020477"/>
            <a:ext cx="6123279" cy="307777"/>
          </a:xfrm>
          <a:prstGeom prst="rect">
            <a:avLst/>
          </a:prstGeom>
          <a:noFill/>
        </p:spPr>
        <p:txBody>
          <a:bodyPr wrap="none" rtlCol="0">
            <a:spAutoFit/>
          </a:bodyPr>
          <a:lstStyle/>
          <a:p>
            <a:r>
              <a:rPr lang="en-US" sz="1400" dirty="0" smtClean="0"/>
              <a:t>* Except the function with red color, other functions are same as that in basic TTT</a:t>
            </a:r>
            <a:endParaRPr lang="en-US" sz="1400" dirty="0"/>
          </a:p>
        </p:txBody>
      </p:sp>
      <p:pic>
        <p:nvPicPr>
          <p:cNvPr id="10" name="Picture 9"/>
          <p:cNvPicPr>
            <a:picLocks noChangeAspect="1"/>
          </p:cNvPicPr>
          <p:nvPr/>
        </p:nvPicPr>
        <p:blipFill>
          <a:blip r:embed="rId4"/>
          <a:stretch>
            <a:fillRect/>
          </a:stretch>
        </p:blipFill>
        <p:spPr>
          <a:xfrm>
            <a:off x="981419" y="3402644"/>
            <a:ext cx="2537286" cy="2512380"/>
          </a:xfrm>
          <a:prstGeom prst="rect">
            <a:avLst/>
          </a:prstGeom>
        </p:spPr>
      </p:pic>
      <p:sp>
        <p:nvSpPr>
          <p:cNvPr id="11" name="Rectangle 10"/>
          <p:cNvSpPr/>
          <p:nvPr/>
        </p:nvSpPr>
        <p:spPr>
          <a:xfrm>
            <a:off x="5050635" y="1678273"/>
            <a:ext cx="2011680" cy="36980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rPr>
              <a:t>H-MINIMAX</a:t>
            </a:r>
            <a:endParaRPr lang="en-US" sz="2000" i="1" dirty="0">
              <a:solidFill>
                <a:schemeClr val="tx1"/>
              </a:solidFill>
            </a:endParaRPr>
          </a:p>
        </p:txBody>
      </p:sp>
      <p:sp>
        <p:nvSpPr>
          <p:cNvPr id="13" name="TextBox 12"/>
          <p:cNvSpPr txBox="1"/>
          <p:nvPr/>
        </p:nvSpPr>
        <p:spPr>
          <a:xfrm>
            <a:off x="3558429" y="3755972"/>
            <a:ext cx="7943010" cy="584775"/>
          </a:xfrm>
          <a:prstGeom prst="rect">
            <a:avLst/>
          </a:prstGeom>
          <a:noFill/>
        </p:spPr>
        <p:txBody>
          <a:bodyPr wrap="square" rtlCol="0">
            <a:spAutoFit/>
          </a:bodyPr>
          <a:lstStyle/>
          <a:p>
            <a:r>
              <a:rPr lang="en-US" sz="1600" dirty="0" smtClean="0"/>
              <a:t>Assign a specific depth as the indicator that the program should stop running. </a:t>
            </a:r>
            <a:r>
              <a:rPr lang="en-US" sz="1600" dirty="0"/>
              <a:t>A</a:t>
            </a:r>
            <a:r>
              <a:rPr lang="en-US" sz="1600" dirty="0" smtClean="0"/>
              <a:t>ccording to the performance of different depth, the program is limited to depth 6(see next page). </a:t>
            </a:r>
            <a:endParaRPr lang="en-US" sz="1600" dirty="0"/>
          </a:p>
        </p:txBody>
      </p:sp>
      <p:sp>
        <p:nvSpPr>
          <p:cNvPr id="14" name="TextBox 13"/>
          <p:cNvSpPr txBox="1"/>
          <p:nvPr/>
        </p:nvSpPr>
        <p:spPr>
          <a:xfrm>
            <a:off x="3558429" y="4781932"/>
            <a:ext cx="7943010" cy="1815882"/>
          </a:xfrm>
          <a:prstGeom prst="rect">
            <a:avLst/>
          </a:prstGeom>
          <a:noFill/>
        </p:spPr>
        <p:txBody>
          <a:bodyPr wrap="square" rtlCol="0">
            <a:spAutoFit/>
          </a:bodyPr>
          <a:lstStyle/>
          <a:p>
            <a:r>
              <a:rPr lang="en-US" sz="1600" dirty="0" smtClean="0"/>
              <a:t>Return an estimated chance for AI to win:</a:t>
            </a:r>
          </a:p>
          <a:p>
            <a:r>
              <a:rPr lang="en-US" sz="1600" dirty="0" smtClean="0"/>
              <a:t>Scan every small board, check each row, column and diagonal line. If there are two moves from same player and the other box is blank, then that player gets two </a:t>
            </a:r>
            <a:r>
              <a:rPr lang="en-US" sz="1600" dirty="0" smtClean="0"/>
              <a:t>points;</a:t>
            </a:r>
            <a:endParaRPr lang="en-US" sz="1600" dirty="0" smtClean="0"/>
          </a:p>
          <a:p>
            <a:r>
              <a:rPr lang="en-US" sz="1600" dirty="0" smtClean="0"/>
              <a:t>Calculate the scores of two players respectively and the estimated chance for AI to win is (AI’s score </a:t>
            </a:r>
            <a:r>
              <a:rPr lang="mr-IN" sz="1600" dirty="0" smtClean="0"/>
              <a:t>–</a:t>
            </a:r>
            <a:r>
              <a:rPr lang="en-US" sz="1600" dirty="0" smtClean="0"/>
              <a:t> human’s score</a:t>
            </a:r>
            <a:r>
              <a:rPr lang="en-US" sz="1600" dirty="0" smtClean="0"/>
              <a:t>);</a:t>
            </a:r>
            <a:endParaRPr lang="en-US" sz="1600" dirty="0" smtClean="0"/>
          </a:p>
          <a:p>
            <a:r>
              <a:rPr lang="en-US" sz="1600" dirty="0" smtClean="0"/>
              <a:t>The result is not accurate, but it is close to the real result. As AI has more points than human, it has more opportunity to make up the final blank box with its flag and win the game.</a:t>
            </a:r>
            <a:endParaRPr lang="en-US" sz="1600" dirty="0"/>
          </a:p>
        </p:txBody>
      </p:sp>
      <p:sp>
        <p:nvSpPr>
          <p:cNvPr id="15" name="TextBox 14"/>
          <p:cNvSpPr txBox="1"/>
          <p:nvPr/>
        </p:nvSpPr>
        <p:spPr>
          <a:xfrm>
            <a:off x="955984" y="5909824"/>
            <a:ext cx="3311222" cy="646331"/>
          </a:xfrm>
          <a:prstGeom prst="rect">
            <a:avLst/>
          </a:prstGeom>
          <a:noFill/>
        </p:spPr>
        <p:txBody>
          <a:bodyPr wrap="square" rtlCol="0">
            <a:spAutoFit/>
          </a:bodyPr>
          <a:lstStyle/>
          <a:p>
            <a:r>
              <a:rPr lang="en-US" sz="1200" dirty="0" smtClean="0"/>
              <a:t>For this non-terminal state:</a:t>
            </a:r>
          </a:p>
          <a:p>
            <a:r>
              <a:rPr lang="en-US" sz="1200" dirty="0" smtClean="0"/>
              <a:t>AI(X): 8 points  </a:t>
            </a:r>
            <a:r>
              <a:rPr lang="en-US" sz="1200" dirty="0" smtClean="0"/>
              <a:t>Human(O): </a:t>
            </a:r>
            <a:r>
              <a:rPr lang="en-US" sz="1200" dirty="0" smtClean="0"/>
              <a:t>12 points</a:t>
            </a:r>
          </a:p>
          <a:p>
            <a:r>
              <a:rPr lang="en-US" sz="1200" dirty="0" smtClean="0"/>
              <a:t>AI-Human: -4 points</a:t>
            </a:r>
          </a:p>
        </p:txBody>
      </p:sp>
      <p:sp>
        <p:nvSpPr>
          <p:cNvPr id="16" name="Rectangle 15"/>
          <p:cNvSpPr/>
          <p:nvPr/>
        </p:nvSpPr>
        <p:spPr>
          <a:xfrm>
            <a:off x="3653848" y="4414655"/>
            <a:ext cx="2227429" cy="3714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Evaluation Function</a:t>
            </a:r>
            <a:endParaRPr lang="en-US" dirty="0"/>
          </a:p>
        </p:txBody>
      </p:sp>
    </p:spTree>
    <p:extLst>
      <p:ext uri="{BB962C8B-B14F-4D97-AF65-F5344CB8AC3E}">
        <p14:creationId xmlns:p14="http://schemas.microsoft.com/office/powerpoint/2010/main" val="1244869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II: Advanced Tic-Tac-Toe </a:t>
            </a:r>
            <a:br>
              <a:rPr lang="en-US" dirty="0"/>
            </a:br>
            <a:r>
              <a:rPr lang="en-US" sz="3000" dirty="0"/>
              <a:t>Algorithm </a:t>
            </a:r>
            <a:r>
              <a:rPr lang="en-US" sz="3000" dirty="0" smtClean="0"/>
              <a:t>explanation(2/2</a:t>
            </a:r>
            <a:r>
              <a:rPr lang="en-US" sz="3000" dirty="0"/>
              <a:t>)</a:t>
            </a:r>
            <a:endParaRPr lang="en-US" dirty="0"/>
          </a:p>
        </p:txBody>
      </p:sp>
      <p:sp>
        <p:nvSpPr>
          <p:cNvPr id="6" name="TextBox 5"/>
          <p:cNvSpPr txBox="1"/>
          <p:nvPr/>
        </p:nvSpPr>
        <p:spPr>
          <a:xfrm>
            <a:off x="570912" y="1857715"/>
            <a:ext cx="4934108" cy="400110"/>
          </a:xfrm>
          <a:prstGeom prst="rect">
            <a:avLst/>
          </a:prstGeom>
          <a:noFill/>
        </p:spPr>
        <p:txBody>
          <a:bodyPr wrap="none" rtlCol="0">
            <a:spAutoFit/>
          </a:bodyPr>
          <a:lstStyle/>
          <a:p>
            <a:r>
              <a:rPr lang="en-US" sz="2000" b="1" dirty="0" smtClean="0"/>
              <a:t>Only H-MINIMAX can not solve the problem:</a:t>
            </a:r>
          </a:p>
        </p:txBody>
      </p:sp>
      <p:graphicFrame>
        <p:nvGraphicFramePr>
          <p:cNvPr id="7" name="Chart 6"/>
          <p:cNvGraphicFramePr>
            <a:graphicFrameLocks/>
          </p:cNvGraphicFramePr>
          <p:nvPr>
            <p:extLst>
              <p:ext uri="{D42A27DB-BD31-4B8C-83A1-F6EECF244321}">
                <p14:modId xmlns:p14="http://schemas.microsoft.com/office/powerpoint/2010/main" val="523149239"/>
              </p:ext>
            </p:extLst>
          </p:nvPr>
        </p:nvGraphicFramePr>
        <p:xfrm>
          <a:off x="751966" y="2686929"/>
          <a:ext cx="4572000" cy="315551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2428312" y="5842444"/>
            <a:ext cx="1219308" cy="307777"/>
          </a:xfrm>
          <a:prstGeom prst="rect">
            <a:avLst/>
          </a:prstGeom>
          <a:noFill/>
        </p:spPr>
        <p:txBody>
          <a:bodyPr wrap="none" rtlCol="0">
            <a:spAutoFit/>
          </a:bodyPr>
          <a:lstStyle/>
          <a:p>
            <a:r>
              <a:rPr lang="en-US" sz="1400" smtClean="0"/>
              <a:t>Limited Depth</a:t>
            </a:r>
            <a:endParaRPr lang="en-US" sz="1400" dirty="0"/>
          </a:p>
        </p:txBody>
      </p:sp>
      <p:sp>
        <p:nvSpPr>
          <p:cNvPr id="10" name="TextBox 9"/>
          <p:cNvSpPr txBox="1"/>
          <p:nvPr/>
        </p:nvSpPr>
        <p:spPr>
          <a:xfrm rot="20866484">
            <a:off x="2255027" y="3844832"/>
            <a:ext cx="1565878" cy="461665"/>
          </a:xfrm>
          <a:prstGeom prst="rect">
            <a:avLst/>
          </a:prstGeom>
          <a:noFill/>
        </p:spPr>
        <p:txBody>
          <a:bodyPr wrap="none" rtlCol="0">
            <a:spAutoFit/>
          </a:bodyPr>
          <a:lstStyle/>
          <a:p>
            <a:r>
              <a:rPr lang="en-US" sz="2400" dirty="0">
                <a:solidFill>
                  <a:srgbClr val="FF0000"/>
                </a:solidFill>
              </a:rPr>
              <a:t>I</a:t>
            </a:r>
            <a:r>
              <a:rPr lang="en-US" sz="2400" dirty="0" smtClean="0">
                <a:solidFill>
                  <a:srgbClr val="FF0000"/>
                </a:solidFill>
              </a:rPr>
              <a:t>mpractical</a:t>
            </a:r>
            <a:endParaRPr lang="en-US" sz="2400" dirty="0">
              <a:solidFill>
                <a:srgbClr val="FF0000"/>
              </a:solidFill>
            </a:endParaRPr>
          </a:p>
        </p:txBody>
      </p:sp>
      <p:sp>
        <p:nvSpPr>
          <p:cNvPr id="11" name="Oval 10"/>
          <p:cNvSpPr/>
          <p:nvPr/>
        </p:nvSpPr>
        <p:spPr>
          <a:xfrm>
            <a:off x="4600134" y="3080825"/>
            <a:ext cx="723832" cy="42203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16200000" flipH="1">
            <a:off x="4714568" y="3917956"/>
            <a:ext cx="1946583" cy="272323"/>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856250" y="1857715"/>
            <a:ext cx="5972084" cy="400110"/>
          </a:xfrm>
          <a:prstGeom prst="rect">
            <a:avLst/>
          </a:prstGeom>
          <a:noFill/>
        </p:spPr>
        <p:txBody>
          <a:bodyPr wrap="none" rtlCol="0">
            <a:spAutoFit/>
          </a:bodyPr>
          <a:lstStyle/>
          <a:p>
            <a:r>
              <a:rPr lang="en-US" sz="2000" b="1" dirty="0" smtClean="0"/>
              <a:t>Need pruning (use </a:t>
            </a:r>
            <a:r>
              <a:rPr lang="en-US" sz="2000" b="1" i="1" dirty="0" smtClean="0"/>
              <a:t>alpha-beta pruning </a:t>
            </a:r>
            <a:r>
              <a:rPr lang="en-US" sz="2000" b="1" dirty="0" smtClean="0"/>
              <a:t>from textbook):</a:t>
            </a:r>
          </a:p>
        </p:txBody>
      </p:sp>
      <p:graphicFrame>
        <p:nvGraphicFramePr>
          <p:cNvPr id="14" name="Chart 13"/>
          <p:cNvGraphicFramePr>
            <a:graphicFrameLocks/>
          </p:cNvGraphicFramePr>
          <p:nvPr>
            <p:extLst>
              <p:ext uri="{D42A27DB-BD31-4B8C-83A1-F6EECF244321}">
                <p14:modId xmlns:p14="http://schemas.microsoft.com/office/powerpoint/2010/main" val="2105589912"/>
              </p:ext>
            </p:extLst>
          </p:nvPr>
        </p:nvGraphicFramePr>
        <p:xfrm>
          <a:off x="6175251" y="2257825"/>
          <a:ext cx="5458731"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8463774" y="6150221"/>
            <a:ext cx="1777506" cy="307777"/>
          </a:xfrm>
          <a:prstGeom prst="rect">
            <a:avLst/>
          </a:prstGeom>
          <a:noFill/>
        </p:spPr>
        <p:txBody>
          <a:bodyPr wrap="square" rtlCol="0">
            <a:spAutoFit/>
          </a:bodyPr>
          <a:lstStyle/>
          <a:p>
            <a:r>
              <a:rPr lang="en-US" sz="1400" smtClean="0"/>
              <a:t>Limited Depth</a:t>
            </a:r>
            <a:endParaRPr lang="en-US" sz="1400" dirty="0"/>
          </a:p>
        </p:txBody>
      </p:sp>
      <p:sp>
        <p:nvSpPr>
          <p:cNvPr id="16" name="TextBox 15"/>
          <p:cNvSpPr txBox="1"/>
          <p:nvPr/>
        </p:nvSpPr>
        <p:spPr>
          <a:xfrm rot="20866484">
            <a:off x="8764004" y="4033853"/>
            <a:ext cx="1844479" cy="461665"/>
          </a:xfrm>
          <a:prstGeom prst="rect">
            <a:avLst/>
          </a:prstGeom>
          <a:noFill/>
        </p:spPr>
        <p:txBody>
          <a:bodyPr wrap="none" rtlCol="0">
            <a:spAutoFit/>
          </a:bodyPr>
          <a:lstStyle/>
          <a:p>
            <a:r>
              <a:rPr lang="en-US" sz="2400" dirty="0" smtClean="0">
                <a:solidFill>
                  <a:srgbClr val="FF0000"/>
                </a:solidFill>
              </a:rPr>
              <a:t>Much better!</a:t>
            </a:r>
            <a:endParaRPr lang="en-US" sz="2400" dirty="0">
              <a:solidFill>
                <a:srgbClr val="FF0000"/>
              </a:solidFill>
            </a:endParaRPr>
          </a:p>
        </p:txBody>
      </p:sp>
      <p:sp>
        <p:nvSpPr>
          <p:cNvPr id="18" name="Rectangle 17"/>
          <p:cNvSpPr/>
          <p:nvPr/>
        </p:nvSpPr>
        <p:spPr>
          <a:xfrm>
            <a:off x="8736037" y="5598942"/>
            <a:ext cx="478301" cy="55127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379366" y="4793598"/>
            <a:ext cx="1974453" cy="584775"/>
          </a:xfrm>
          <a:prstGeom prst="rect">
            <a:avLst/>
          </a:prstGeom>
          <a:noFill/>
        </p:spPr>
        <p:txBody>
          <a:bodyPr wrap="square" rtlCol="0">
            <a:spAutoFit/>
          </a:bodyPr>
          <a:lstStyle/>
          <a:p>
            <a:pPr algn="ctr"/>
            <a:r>
              <a:rPr lang="en-US" sz="1600" dirty="0" smtClean="0"/>
              <a:t>Depth 6 is practical, use it in program</a:t>
            </a:r>
            <a:endParaRPr lang="en-US" sz="1600" dirty="0"/>
          </a:p>
        </p:txBody>
      </p:sp>
      <p:cxnSp>
        <p:nvCxnSpPr>
          <p:cNvPr id="21" name="Straight Arrow Connector 20"/>
          <p:cNvCxnSpPr>
            <a:stCxn id="18" idx="0"/>
            <a:endCxn id="19" idx="2"/>
          </p:cNvCxnSpPr>
          <p:nvPr/>
        </p:nvCxnSpPr>
        <p:spPr>
          <a:xfrm flipV="1">
            <a:off x="8975188" y="5378373"/>
            <a:ext cx="391405" cy="220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29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1148</Words>
  <Application>Microsoft Macintosh PowerPoint</Application>
  <PresentationFormat>Widescreen</PresentationFormat>
  <Paragraphs>244</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Calibri Light</vt:lpstr>
      <vt:lpstr>Cambria Math</vt:lpstr>
      <vt:lpstr>DengXian</vt:lpstr>
      <vt:lpstr>Mangal</vt:lpstr>
      <vt:lpstr>Wingdings</vt:lpstr>
      <vt:lpstr>Arial</vt:lpstr>
      <vt:lpstr>Office Theme</vt:lpstr>
      <vt:lpstr>Project 1: Tic Tac Toe</vt:lpstr>
      <vt:lpstr>Content</vt:lpstr>
      <vt:lpstr>Project Summary</vt:lpstr>
      <vt:lpstr>Part I: Basic Tic-Tac-Toe Algorithm </vt:lpstr>
      <vt:lpstr>Part I: Basic Tic-Tac-Toe Competition between human and AI </vt:lpstr>
      <vt:lpstr>Part II: Advanced Tic-Tac-Toe</vt:lpstr>
      <vt:lpstr>Part II: Advanced Tic-Tac-Toe program structure </vt:lpstr>
      <vt:lpstr>Part II: Advanced Tic-Tac-Toe  Algorithm explanation(1/2)</vt:lpstr>
      <vt:lpstr>Part II: Advanced Tic-Tac-Toe  Algorithm explanation(2/2)</vt:lpstr>
      <vt:lpstr>Part II: Advanced Tic-Tac-Toe  Competition between human and AI* </vt:lpstr>
      <vt:lpstr>Self-examination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Tic Tac Toe</dc:title>
  <dc:creator>A1387</dc:creator>
  <cp:lastModifiedBy>A1387</cp:lastModifiedBy>
  <cp:revision>76</cp:revision>
  <dcterms:created xsi:type="dcterms:W3CDTF">2017-09-23T21:15:30Z</dcterms:created>
  <dcterms:modified xsi:type="dcterms:W3CDTF">2017-09-26T05:09:20Z</dcterms:modified>
</cp:coreProperties>
</file>