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Inter SemiBold"/>
      <p:regular r:id="rId22"/>
      <p:bold r:id="rId23"/>
      <p:italic r:id="rId24"/>
      <p:boldItalic r:id="rId25"/>
    </p:embeddedFont>
    <p:embeddedFont>
      <p:font typeface="Inter Light"/>
      <p:regular r:id="rId26"/>
      <p:bold r:id="rId27"/>
      <p:italic r:id="rId28"/>
      <p:boldItalic r:id="rId29"/>
    </p:embeddedFont>
    <p:embeddedFont>
      <p:font typeface="Inter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nter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InterSemiBold-italic.fntdata"/><Relationship Id="rId23" Type="http://schemas.openxmlformats.org/officeDocument/2006/relationships/font" Target="fonts/Inter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Light-regular.fntdata"/><Relationship Id="rId25" Type="http://schemas.openxmlformats.org/officeDocument/2006/relationships/font" Target="fonts/InterSemiBold-boldItalic.fntdata"/><Relationship Id="rId28" Type="http://schemas.openxmlformats.org/officeDocument/2006/relationships/font" Target="fonts/InterLight-italic.fntdata"/><Relationship Id="rId27" Type="http://schemas.openxmlformats.org/officeDocument/2006/relationships/font" Target="fonts/Inter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33" Type="http://schemas.openxmlformats.org/officeDocument/2006/relationships/font" Target="fonts/Inter-boldItalic.fntdata"/><Relationship Id="rId10" Type="http://schemas.openxmlformats.org/officeDocument/2006/relationships/slide" Target="slides/slide5.xml"/><Relationship Id="rId32" Type="http://schemas.openxmlformats.org/officeDocument/2006/relationships/font" Target="fonts/Int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0ddb1ac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0ddb1ac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40ddb1ac67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40ddb1ac67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40ddb1ac6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40ddb1ac6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40ddb1ac67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40ddb1ac67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40ddb1ac67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40ddb1ac67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40ddb1ac67_7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40ddb1ac67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40ddb1ac67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40ddb1ac67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40ddb1ac6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40ddb1ac6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40ddb1ac67_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40ddb1ac67_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0ddb1ac67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0ddb1ac6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40ddb1ac67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40ddb1ac67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40ddb1ac67_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40ddb1ac67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40ddb1ac67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40ddb1ac67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40ddb1ac67_7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40ddb1ac67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40ddb1ac67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40ddb1ac67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40e3d9a5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40e3d9a5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41"/>
          <p:cNvSpPr txBox="1"/>
          <p:nvPr>
            <p:ph type="title"/>
          </p:nvPr>
        </p:nvSpPr>
        <p:spPr>
          <a:xfrm>
            <a:off x="173700" y="1694875"/>
            <a:ext cx="4710900" cy="16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Times New Roman"/>
                <a:ea typeface="Times New Roman"/>
                <a:cs typeface="Times New Roman"/>
                <a:sym typeface="Times New Roman"/>
              </a:rPr>
              <a:t>CompliTracker</a:t>
            </a:r>
            <a:endParaRPr sz="4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Ensuring Accuracy, Empowering Compliance.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Two people standing and looking at a tablet computer together." id="341" name="Google Shape;341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35429" r="16594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0"/>
          <p:cNvSpPr txBox="1"/>
          <p:nvPr>
            <p:ph type="title"/>
          </p:nvPr>
        </p:nvSpPr>
        <p:spPr>
          <a:xfrm>
            <a:off x="1145275" y="326100"/>
            <a:ext cx="70938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Key Stats of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Sterilization     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consent form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9" name="Google Shape;399;p50"/>
          <p:cNvSpPr txBox="1"/>
          <p:nvPr>
            <p:ph idx="1" type="body"/>
          </p:nvPr>
        </p:nvSpPr>
        <p:spPr>
          <a:xfrm>
            <a:off x="164775" y="3774675"/>
            <a:ext cx="29964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Across 36 the states rejection rate for 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Sterilization consent form is between 10%- 30%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50"/>
          <p:cNvSpPr txBox="1"/>
          <p:nvPr>
            <p:ph idx="2" type="body"/>
          </p:nvPr>
        </p:nvSpPr>
        <p:spPr>
          <a:xfrm>
            <a:off x="3502875" y="3774675"/>
            <a:ext cx="26193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Ex: </a:t>
            </a: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incorrect dates or time on the SCF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50"/>
          <p:cNvSpPr/>
          <p:nvPr/>
        </p:nvSpPr>
        <p:spPr>
          <a:xfrm>
            <a:off x="6601959" y="2061750"/>
            <a:ext cx="1503600" cy="1503600"/>
          </a:xfrm>
          <a:prstGeom prst="flowChartConnector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Respondents</a:t>
            </a:r>
            <a:br>
              <a:rPr lang="en" sz="16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2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12</a:t>
            </a:r>
            <a:r>
              <a:rPr lang="en" sz="2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%</a:t>
            </a:r>
            <a:endParaRPr sz="20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Loss in </a:t>
            </a:r>
            <a:endParaRPr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rPr>
              <a:t>Globe fee</a:t>
            </a:r>
            <a:endParaRPr sz="13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2" name="Google Shape;402;p50"/>
          <p:cNvSpPr/>
          <p:nvPr/>
        </p:nvSpPr>
        <p:spPr>
          <a:xfrm>
            <a:off x="450850" y="1942050"/>
            <a:ext cx="2009100" cy="1743000"/>
          </a:xfrm>
          <a:prstGeom prst="flowChartConnecto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10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% to 3</a:t>
            </a:r>
            <a:r>
              <a:rPr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0%</a:t>
            </a:r>
            <a:endParaRPr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3" name="Google Shape;403;p50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50"/>
          <p:cNvSpPr txBox="1"/>
          <p:nvPr>
            <p:ph type="title"/>
          </p:nvPr>
        </p:nvSpPr>
        <p:spPr>
          <a:xfrm>
            <a:off x="744475" y="2968850"/>
            <a:ext cx="2492400" cy="5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Rejection</a:t>
            </a:r>
            <a:r>
              <a:rPr lang="en" sz="1600"/>
              <a:t> rate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       of SCF</a:t>
            </a:r>
            <a:endParaRPr sz="1600"/>
          </a:p>
        </p:txBody>
      </p:sp>
      <p:sp>
        <p:nvSpPr>
          <p:cNvPr id="405" name="Google Shape;405;p50"/>
          <p:cNvSpPr/>
          <p:nvPr/>
        </p:nvSpPr>
        <p:spPr>
          <a:xfrm>
            <a:off x="3632325" y="1942050"/>
            <a:ext cx="2009100" cy="1743000"/>
          </a:xfrm>
          <a:prstGeom prst="flowChartConnector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85%</a:t>
            </a:r>
            <a:endParaRPr sz="25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6" name="Google Shape;406;p50"/>
          <p:cNvSpPr txBox="1"/>
          <p:nvPr/>
        </p:nvSpPr>
        <p:spPr>
          <a:xfrm>
            <a:off x="3977675" y="3035725"/>
            <a:ext cx="300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mismatching</a:t>
            </a: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1" sz="1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    of info </a:t>
            </a:r>
            <a:endParaRPr/>
          </a:p>
        </p:txBody>
      </p:sp>
      <p:sp>
        <p:nvSpPr>
          <p:cNvPr id="407" name="Google Shape;407;p50"/>
          <p:cNvSpPr txBox="1"/>
          <p:nvPr>
            <p:ph idx="2" type="body"/>
          </p:nvPr>
        </p:nvSpPr>
        <p:spPr>
          <a:xfrm>
            <a:off x="6232900" y="3685050"/>
            <a:ext cx="26193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a rejected SCF resulted in the loss of the entire obstetrical global payment for the provider and the facility</a:t>
            </a:r>
            <a:endParaRPr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son standing on the sidewalk." id="412" name="Google Shape;412;p5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3444" l="18142" r="23913" t="3454"/>
          <a:stretch/>
        </p:blipFill>
        <p:spPr>
          <a:xfrm>
            <a:off x="6445900" y="626975"/>
            <a:ext cx="1932900" cy="2070000"/>
          </a:xfrm>
          <a:prstGeom prst="roundRect">
            <a:avLst>
              <a:gd fmla="val 16667" name="adj"/>
            </a:avLst>
          </a:prstGeom>
        </p:spPr>
      </p:pic>
      <p:pic>
        <p:nvPicPr>
          <p:cNvPr id="413" name="Google Shape;413;p51" title="download-1.jpg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6186" r="6186" t="0"/>
          <a:stretch/>
        </p:blipFill>
        <p:spPr>
          <a:xfrm>
            <a:off x="4210025" y="626975"/>
            <a:ext cx="1932900" cy="2070000"/>
          </a:xfrm>
          <a:prstGeom prst="roundRect">
            <a:avLst>
              <a:gd fmla="val 16667" name="adj"/>
            </a:avLst>
          </a:prstGeom>
        </p:spPr>
      </p:pic>
      <p:sp>
        <p:nvSpPr>
          <p:cNvPr id="414" name="Google Shape;414;p51"/>
          <p:cNvSpPr txBox="1"/>
          <p:nvPr>
            <p:ph type="title"/>
          </p:nvPr>
        </p:nvSpPr>
        <p:spPr>
          <a:xfrm>
            <a:off x="450850" y="596800"/>
            <a:ext cx="37593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Target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Customer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51"/>
          <p:cNvSpPr txBox="1"/>
          <p:nvPr>
            <p:ph idx="1" type="subTitle"/>
          </p:nvPr>
        </p:nvSpPr>
        <p:spPr>
          <a:xfrm>
            <a:off x="4210025" y="2802675"/>
            <a:ext cx="19068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Healthcare Providers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16" name="Google Shape;416;p51"/>
          <p:cNvSpPr txBox="1"/>
          <p:nvPr>
            <p:ph idx="4" type="body"/>
          </p:nvPr>
        </p:nvSpPr>
        <p:spPr>
          <a:xfrm>
            <a:off x="4210025" y="3441550"/>
            <a:ext cx="19329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CompliTrack will allow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Healthcare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providers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to catch mistakes due to patient errors before it is to late saving them both time and money.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51"/>
          <p:cNvSpPr txBox="1"/>
          <p:nvPr>
            <p:ph idx="5" type="subTitle"/>
          </p:nvPr>
        </p:nvSpPr>
        <p:spPr>
          <a:xfrm>
            <a:off x="6458950" y="2802675"/>
            <a:ext cx="1906800" cy="6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Patients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8" name="Google Shape;418;p51"/>
          <p:cNvSpPr txBox="1"/>
          <p:nvPr>
            <p:ph idx="6" type="body"/>
          </p:nvPr>
        </p:nvSpPr>
        <p:spPr>
          <a:xfrm>
            <a:off x="6458950" y="3441550"/>
            <a:ext cx="19329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Patients will be more well informed about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sterilization consent forms that they are signing.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51"/>
          <p:cNvSpPr txBox="1"/>
          <p:nvPr>
            <p:ph idx="7" type="body"/>
          </p:nvPr>
        </p:nvSpPr>
        <p:spPr>
          <a:xfrm>
            <a:off x="450850" y="1875400"/>
            <a:ext cx="30480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Medical Billing Departments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Healthcare Providers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Patients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5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2"/>
          <p:cNvSpPr txBox="1"/>
          <p:nvPr>
            <p:ph idx="2" type="body"/>
          </p:nvPr>
        </p:nvSpPr>
        <p:spPr>
          <a:xfrm>
            <a:off x="965150" y="3064750"/>
            <a:ext cx="18600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the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platform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inside healthcare providers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health record (EHR) system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a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premium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version also regular web browser version for  patients/other use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52"/>
          <p:cNvSpPr txBox="1"/>
          <p:nvPr>
            <p:ph idx="4" type="body"/>
          </p:nvPr>
        </p:nvSpPr>
        <p:spPr>
          <a:xfrm>
            <a:off x="5504375" y="3064750"/>
            <a:ext cx="18600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training modules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Reinforcing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best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practices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across consent discussion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models that are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customizable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52"/>
          <p:cNvSpPr txBox="1"/>
          <p:nvPr>
            <p:ph type="title"/>
          </p:nvPr>
        </p:nvSpPr>
        <p:spPr>
          <a:xfrm>
            <a:off x="450850" y="596800"/>
            <a:ext cx="6767700" cy="8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Business Model and Future plans</a:t>
            </a:r>
            <a:endParaRPr sz="3200"/>
          </a:p>
        </p:txBody>
      </p:sp>
      <p:sp>
        <p:nvSpPr>
          <p:cNvPr id="428" name="Google Shape;428;p52"/>
          <p:cNvSpPr/>
          <p:nvPr/>
        </p:nvSpPr>
        <p:spPr>
          <a:xfrm>
            <a:off x="1091450" y="1296038"/>
            <a:ext cx="1607400" cy="1607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Business</a:t>
            </a:r>
            <a:br>
              <a:rPr b="1" lang="en" sz="2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</a:t>
            </a:r>
            <a:r>
              <a:rPr b="1"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hrough</a:t>
            </a:r>
            <a:endParaRPr b="1"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integration</a:t>
            </a:r>
            <a:endParaRPr b="1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9" name="Google Shape;429;p52"/>
          <p:cNvSpPr/>
          <p:nvPr/>
        </p:nvSpPr>
        <p:spPr>
          <a:xfrm>
            <a:off x="5756975" y="1372238"/>
            <a:ext cx="1607400" cy="16074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Additional</a:t>
            </a:r>
            <a:br>
              <a:rPr b="1" lang="en" sz="25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1" lang="en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features</a:t>
            </a:r>
            <a:endParaRPr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/>
          <p:nvPr/>
        </p:nvSpPr>
        <p:spPr>
          <a:xfrm>
            <a:off x="2897500" y="222475"/>
            <a:ext cx="3000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Demo Time</a:t>
            </a:r>
            <a:endParaRPr b="1" sz="2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5" name="Google Shape;435;p53"/>
          <p:cNvSpPr txBox="1"/>
          <p:nvPr/>
        </p:nvSpPr>
        <p:spPr>
          <a:xfrm>
            <a:off x="202225" y="1068975"/>
            <a:ext cx="85227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mes New Roman"/>
              <a:buChar char="●"/>
            </a:pPr>
            <a:r>
              <a:rPr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Demo Showcasing Form Upload, Error Detection , And Correction Process</a:t>
            </a: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8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Times New Roman"/>
              <a:buChar char="●"/>
            </a:pPr>
            <a:r>
              <a:rPr lang="en" sz="33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Walkthrough Of Dashboard Functionalities </a:t>
            </a:r>
            <a:endParaRPr sz="33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Conclusion/ </a:t>
            </a:r>
            <a:r>
              <a:rPr lang="en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endParaRPr sz="31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: Reducing Claim Rejection Through AI - Driven Accuracy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Plans : 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Expanding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Database Coverage , Improving AI Accuracy , And Integrating with more 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Join Us : Get in Touch to Collaborate Or Pilot CompliTrack At Your Hospital.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5"/>
          <p:cNvSpPr txBox="1"/>
          <p:nvPr/>
        </p:nvSpPr>
        <p:spPr>
          <a:xfrm>
            <a:off x="2447575" y="1678950"/>
            <a:ext cx="3848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Final Thoughts</a:t>
            </a:r>
            <a:endParaRPr b="1" sz="52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6"/>
          <p:cNvSpPr txBox="1"/>
          <p:nvPr/>
        </p:nvSpPr>
        <p:spPr>
          <a:xfrm>
            <a:off x="3436875" y="400200"/>
            <a:ext cx="30000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Citations</a:t>
            </a:r>
            <a:endParaRPr b="1" sz="26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3" name="Google Shape;453;p56"/>
          <p:cNvSpPr txBox="1"/>
          <p:nvPr/>
        </p:nvSpPr>
        <p:spPr>
          <a:xfrm>
            <a:off x="494350" y="1447700"/>
            <a:ext cx="79449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Inter"/>
              <a:buAutoNum type="arabicPeriod"/>
            </a:pPr>
            <a:r>
              <a:rPr lang="en" sz="1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rPr>
              <a:t>Russell, C. B., Evans, M. L., Qasba, N., Frankel, A., &amp; Arora, K. S. (2020, December). Medicaid sterilization consent forms: Variation in rejection and payment consequences. American journal of obstetrics and gynecology. https://pmc.ncbi.nlm.nih.gov/articles/PMC7704718/</a:t>
            </a:r>
            <a:endParaRPr sz="1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idx="1" type="subTitle"/>
          </p:nvPr>
        </p:nvSpPr>
        <p:spPr>
          <a:xfrm>
            <a:off x="337725" y="2167475"/>
            <a:ext cx="4045200" cy="22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Sayam Pelrecha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	  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Hetu Chauhan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Pragalv Bhattarai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Terrell Davis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Raymond Quan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42"/>
          <p:cNvSpPr txBox="1"/>
          <p:nvPr>
            <p:ph type="title"/>
          </p:nvPr>
        </p:nvSpPr>
        <p:spPr>
          <a:xfrm>
            <a:off x="77725" y="2942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 The Team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8" name="Google Shape;34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3000" y="1776522"/>
            <a:ext cx="2047550" cy="20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Char char="●"/>
            </a:pPr>
            <a:r>
              <a:rPr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Hospitals face frequent form rejections due to incorrect or missing information.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Char char="●"/>
            </a:pPr>
            <a:r>
              <a:rPr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Rejected forms delay insurance claims, impacting hospital revenue and efficiency.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imes New Roman"/>
              <a:buChar char="●"/>
            </a:pPr>
            <a:r>
              <a:rPr lang="en" sz="2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error-checking is time-consuming and prone to mistakes.</a:t>
            </a:r>
            <a:endParaRPr sz="2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idx="1" type="body"/>
          </p:nvPr>
        </p:nvSpPr>
        <p:spPr>
          <a:xfrm>
            <a:off x="452575" y="2059600"/>
            <a:ext cx="41193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Form Validation : Upload completed PDF forms , and our system will analyze them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Detection : Identify potential rejections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highlight incorrect fields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Actionable Insights: Provide specific Help and display errors before submission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erson working on a laptop while holding a smartphone." id="360" name="Google Shape;360;p4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877" l="0" r="0" t="5877"/>
          <a:stretch/>
        </p:blipFill>
        <p:spPr>
          <a:xfrm>
            <a:off x="5039775" y="203250"/>
            <a:ext cx="3905400" cy="2298600"/>
          </a:xfrm>
          <a:prstGeom prst="roundRect">
            <a:avLst>
              <a:gd fmla="val 16667" name="adj"/>
            </a:avLst>
          </a:prstGeom>
        </p:spPr>
      </p:pic>
      <p:pic>
        <p:nvPicPr>
          <p:cNvPr descr="Office workers collaborating around a computer." id="361" name="Google Shape;361;p4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531" l="0" r="0" t="3531"/>
          <a:stretch/>
        </p:blipFill>
        <p:spPr>
          <a:xfrm>
            <a:off x="5039775" y="2624675"/>
            <a:ext cx="3905400" cy="2298600"/>
          </a:xfrm>
          <a:prstGeom prst="roundRect">
            <a:avLst>
              <a:gd fmla="val 16667" name="adj"/>
            </a:avLst>
          </a:prstGeom>
        </p:spPr>
      </p:pic>
      <p:sp>
        <p:nvSpPr>
          <p:cNvPr id="362" name="Google Shape;362;p4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</a:t>
            </a:r>
            <a:r>
              <a:rPr lang="en">
                <a:solidFill>
                  <a:schemeClr val="lt1"/>
                </a:solidFill>
              </a:rPr>
              <a:t>  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is </a:t>
            </a:r>
            <a:r>
              <a:rPr lang="en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CompliTracker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4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Based Validation - AI determines acceptance Probability 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Error Detection: Finds Missing or Inaccurate Fields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Integration - Checks Against Hospital And Patient Records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- Friendly Dashboard - Displays Flagged Forms And Necessary Corrections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Claim Approval Rates : Reduced Rejected Claims And Increases 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Reimbursements</a:t>
            </a:r>
            <a:r>
              <a:rPr lang="en" sz="1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Hospitals </a:t>
            </a:r>
            <a:endParaRPr sz="19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 Forms: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Hospitals upload completed forms into our system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Powered Analysis: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Our ML model evaluates each form for potential errors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Validation: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Our 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will Query hospital and patient databases for missing or incorrect information.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Identification: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Highlights incorrect Fields and Suggests Necessary Corrections 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b="1"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Resubmission Ready : </a:t>
            </a:r>
            <a:r>
              <a:rPr lang="en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Forms are corrected before submission to insurance providers</a:t>
            </a:r>
            <a:endParaRPr sz="2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Works</a:t>
            </a:r>
            <a:endParaRPr sz="3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Technology Stack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1" name="Google Shape;38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- HTML, Javascript, Tailwind, NodeJS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Scripting Language - Python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- Random Forest Classifier, sklearn, numpy 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Additional - Chatgpt API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Benefit For Hospitals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7" name="Google Shape;38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Claim Approval Rates - Ensures Accurate Submissions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Faster Processing - Reduces Manual Effort And Submission Delays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Revenue - Minimizes Losses From Rejected Claims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Seamless Integration - Works with JSON Files and Current Hospital Databases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3" name="Google Shape;39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38" y="1065525"/>
            <a:ext cx="8159918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