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华文细黑"/>
        <a:ea typeface="华文细黑"/>
        <a:cs typeface="华文细黑"/>
        <a:sym typeface="华文细黑"/>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华文细黑"/>
        <a:ea typeface="华文细黑"/>
        <a:cs typeface="华文细黑"/>
        <a:sym typeface="华文细黑"/>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华文细黑"/>
        <a:ea typeface="华文细黑"/>
        <a:cs typeface="华文细黑"/>
        <a:sym typeface="华文细黑"/>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华文细黑"/>
        <a:ea typeface="华文细黑"/>
        <a:cs typeface="华文细黑"/>
        <a:sym typeface="华文细黑"/>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华文细黑"/>
        <a:ea typeface="华文细黑"/>
        <a:cs typeface="华文细黑"/>
        <a:sym typeface="华文细黑"/>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华文细黑"/>
        <a:ea typeface="华文细黑"/>
        <a:cs typeface="华文细黑"/>
        <a:sym typeface="华文细黑"/>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华文细黑"/>
        <a:ea typeface="华文细黑"/>
        <a:cs typeface="华文细黑"/>
        <a:sym typeface="华文细黑"/>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华文细黑"/>
        <a:ea typeface="华文细黑"/>
        <a:cs typeface="华文细黑"/>
        <a:sym typeface="华文细黑"/>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华文细黑"/>
        <a:ea typeface="华文细黑"/>
        <a:cs typeface="华文细黑"/>
        <a:sym typeface="华文细黑"/>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华文细黑"/>
          <a:ea typeface="华文细黑"/>
          <a:cs typeface="华文细黑"/>
        </a:font>
        <a:schemeClr val="accent1"/>
      </a:tcTxStyle>
      <a:tcStyle>
        <a:tcBdr>
          <a:left>
            <a:ln w="12700" cap="flat">
              <a:solidFill>
                <a:schemeClr val="accent2">
                  <a:lumOff val="44000"/>
                </a:schemeClr>
              </a:solidFill>
              <a:prstDash val="solid"/>
              <a:round/>
            </a:ln>
          </a:left>
          <a:right>
            <a:ln w="12700" cap="flat">
              <a:solidFill>
                <a:schemeClr val="accent2">
                  <a:lumOff val="44000"/>
                </a:schemeClr>
              </a:solidFill>
              <a:prstDash val="solid"/>
              <a:round/>
            </a:ln>
          </a:right>
          <a:top>
            <a:ln w="12700" cap="flat">
              <a:solidFill>
                <a:schemeClr val="accent2">
                  <a:lumOff val="44000"/>
                </a:schemeClr>
              </a:solidFill>
              <a:prstDash val="solid"/>
              <a:round/>
            </a:ln>
          </a:top>
          <a:bottom>
            <a:ln w="12700" cap="flat">
              <a:solidFill>
                <a:schemeClr val="accent2">
                  <a:lumOff val="44000"/>
                </a:schemeClr>
              </a:solidFill>
              <a:prstDash val="solid"/>
              <a:round/>
            </a:ln>
          </a:bottom>
          <a:insideH>
            <a:ln w="12700" cap="flat">
              <a:solidFill>
                <a:schemeClr val="accent2">
                  <a:lumOff val="44000"/>
                </a:schemeClr>
              </a:solidFill>
              <a:prstDash val="solid"/>
              <a:round/>
            </a:ln>
          </a:insideH>
          <a:insideV>
            <a:ln w="12700" cap="flat">
              <a:solidFill>
                <a:schemeClr val="accent2">
                  <a:lumOff val="44000"/>
                </a:schemeClr>
              </a:solidFill>
              <a:prstDash val="solid"/>
              <a:round/>
            </a:ln>
          </a:insideV>
        </a:tcBdr>
        <a:fill>
          <a:solidFill>
            <a:srgbClr val="CBCFD6"/>
          </a:solidFill>
        </a:fill>
      </a:tcStyle>
    </a:wholeTbl>
    <a:band2H>
      <a:tcTxStyle b="def" i="def"/>
      <a:tcStyle>
        <a:tcBdr/>
        <a:fill>
          <a:solidFill>
            <a:srgbClr val="E7E8EC"/>
          </a:solidFill>
        </a:fill>
      </a:tcStyle>
    </a:band2H>
    <a:firstCol>
      <a:tcTxStyle b="on" i="off">
        <a:font>
          <a:latin typeface="华文细黑"/>
          <a:ea typeface="华文细黑"/>
          <a:cs typeface="华文细黑"/>
        </a:font>
        <a:schemeClr val="accent2">
          <a:lumOff val="44000"/>
        </a:schemeClr>
      </a:tcTxStyle>
      <a:tcStyle>
        <a:tcBdr>
          <a:left>
            <a:ln w="12700" cap="flat">
              <a:solidFill>
                <a:schemeClr val="accent2">
                  <a:lumOff val="44000"/>
                </a:schemeClr>
              </a:solidFill>
              <a:prstDash val="solid"/>
              <a:round/>
            </a:ln>
          </a:left>
          <a:right>
            <a:ln w="12700" cap="flat">
              <a:solidFill>
                <a:schemeClr val="accent2">
                  <a:lumOff val="44000"/>
                </a:schemeClr>
              </a:solidFill>
              <a:prstDash val="solid"/>
              <a:round/>
            </a:ln>
          </a:right>
          <a:top>
            <a:ln w="12700" cap="flat">
              <a:solidFill>
                <a:schemeClr val="accent2">
                  <a:lumOff val="44000"/>
                </a:schemeClr>
              </a:solidFill>
              <a:prstDash val="solid"/>
              <a:round/>
            </a:ln>
          </a:top>
          <a:bottom>
            <a:ln w="12700" cap="flat">
              <a:solidFill>
                <a:schemeClr val="accent2">
                  <a:lumOff val="44000"/>
                </a:schemeClr>
              </a:solidFill>
              <a:prstDash val="solid"/>
              <a:round/>
            </a:ln>
          </a:bottom>
          <a:insideH>
            <a:ln w="12700" cap="flat">
              <a:solidFill>
                <a:schemeClr val="accent2">
                  <a:lumOff val="44000"/>
                </a:schemeClr>
              </a:solidFill>
              <a:prstDash val="solid"/>
              <a:round/>
            </a:ln>
          </a:insideH>
          <a:insideV>
            <a:ln w="12700" cap="flat">
              <a:solidFill>
                <a:schemeClr val="accent2">
                  <a:lumOff val="44000"/>
                </a:schemeClr>
              </a:solidFill>
              <a:prstDash val="solid"/>
              <a:round/>
            </a:ln>
          </a:insideV>
        </a:tcBdr>
        <a:fill>
          <a:solidFill>
            <a:schemeClr val="accent1"/>
          </a:solidFill>
        </a:fill>
      </a:tcStyle>
    </a:firstCol>
    <a:lastRow>
      <a:tcTxStyle b="on" i="off">
        <a:font>
          <a:latin typeface="华文细黑"/>
          <a:ea typeface="华文细黑"/>
          <a:cs typeface="华文细黑"/>
        </a:font>
        <a:schemeClr val="accent2">
          <a:lumOff val="44000"/>
        </a:schemeClr>
      </a:tcTxStyle>
      <a:tcStyle>
        <a:tcBdr>
          <a:left>
            <a:ln w="12700" cap="flat">
              <a:solidFill>
                <a:schemeClr val="accent2">
                  <a:lumOff val="44000"/>
                </a:schemeClr>
              </a:solidFill>
              <a:prstDash val="solid"/>
              <a:round/>
            </a:ln>
          </a:left>
          <a:right>
            <a:ln w="12700" cap="flat">
              <a:solidFill>
                <a:schemeClr val="accent2">
                  <a:lumOff val="44000"/>
                </a:schemeClr>
              </a:solidFill>
              <a:prstDash val="solid"/>
              <a:round/>
            </a:ln>
          </a:right>
          <a:top>
            <a:ln w="38100" cap="flat">
              <a:solidFill>
                <a:schemeClr val="accent2">
                  <a:lumOff val="44000"/>
                </a:schemeClr>
              </a:solidFill>
              <a:prstDash val="solid"/>
              <a:round/>
            </a:ln>
          </a:top>
          <a:bottom>
            <a:ln w="12700" cap="flat">
              <a:solidFill>
                <a:schemeClr val="accent2">
                  <a:lumOff val="44000"/>
                </a:schemeClr>
              </a:solidFill>
              <a:prstDash val="solid"/>
              <a:round/>
            </a:ln>
          </a:bottom>
          <a:insideH>
            <a:ln w="12700" cap="flat">
              <a:solidFill>
                <a:schemeClr val="accent2">
                  <a:lumOff val="44000"/>
                </a:schemeClr>
              </a:solidFill>
              <a:prstDash val="solid"/>
              <a:round/>
            </a:ln>
          </a:insideH>
          <a:insideV>
            <a:ln w="12700" cap="flat">
              <a:solidFill>
                <a:schemeClr val="accent2">
                  <a:lumOff val="44000"/>
                </a:schemeClr>
              </a:solidFill>
              <a:prstDash val="solid"/>
              <a:round/>
            </a:ln>
          </a:insideV>
        </a:tcBdr>
        <a:fill>
          <a:solidFill>
            <a:schemeClr val="accent1"/>
          </a:solidFill>
        </a:fill>
      </a:tcStyle>
    </a:lastRow>
    <a:firstRow>
      <a:tcTxStyle b="on" i="off">
        <a:font>
          <a:latin typeface="华文细黑"/>
          <a:ea typeface="华文细黑"/>
          <a:cs typeface="华文细黑"/>
        </a:font>
        <a:schemeClr val="accent2">
          <a:lumOff val="44000"/>
        </a:schemeClr>
      </a:tcTxStyle>
      <a:tcStyle>
        <a:tcBdr>
          <a:left>
            <a:ln w="12700" cap="flat">
              <a:solidFill>
                <a:schemeClr val="accent2">
                  <a:lumOff val="44000"/>
                </a:schemeClr>
              </a:solidFill>
              <a:prstDash val="solid"/>
              <a:round/>
            </a:ln>
          </a:left>
          <a:right>
            <a:ln w="12700" cap="flat">
              <a:solidFill>
                <a:schemeClr val="accent2">
                  <a:lumOff val="44000"/>
                </a:schemeClr>
              </a:solidFill>
              <a:prstDash val="solid"/>
              <a:round/>
            </a:ln>
          </a:right>
          <a:top>
            <a:ln w="12700" cap="flat">
              <a:solidFill>
                <a:schemeClr val="accent2">
                  <a:lumOff val="44000"/>
                </a:schemeClr>
              </a:solidFill>
              <a:prstDash val="solid"/>
              <a:round/>
            </a:ln>
          </a:top>
          <a:bottom>
            <a:ln w="38100" cap="flat">
              <a:solidFill>
                <a:schemeClr val="accent2">
                  <a:lumOff val="44000"/>
                </a:schemeClr>
              </a:solidFill>
              <a:prstDash val="solid"/>
              <a:round/>
            </a:ln>
          </a:bottom>
          <a:insideH>
            <a:ln w="12700" cap="flat">
              <a:solidFill>
                <a:schemeClr val="accent2">
                  <a:lumOff val="44000"/>
                </a:schemeClr>
              </a:solidFill>
              <a:prstDash val="solid"/>
              <a:round/>
            </a:ln>
          </a:insideH>
          <a:insideV>
            <a:ln w="12700" cap="flat">
              <a:solidFill>
                <a:schemeClr val="accent2">
                  <a:lumOff val="44000"/>
                </a:schemeClr>
              </a:solidFill>
              <a:prstDash val="solid"/>
              <a:round/>
            </a:ln>
          </a:insideV>
        </a:tcBdr>
        <a:fill>
          <a:solidFill>
            <a:schemeClr val="accent1"/>
          </a:solidFill>
        </a:fill>
      </a:tcStyle>
    </a:firstRow>
  </a:tblStyle>
  <a:tblStyle styleId="{C7B018BB-80A7-4F77-B60F-C8B233D01FF8}" styleName="">
    <a:tblBg/>
    <a:wholeTbl>
      <a:tcTxStyle b="off" i="off">
        <a:font>
          <a:latin typeface="华文细黑"/>
          <a:ea typeface="华文细黑"/>
          <a:cs typeface="华文细黑"/>
        </a:font>
        <a:schemeClr val="accent1"/>
      </a:tcTxStyle>
      <a:tcStyle>
        <a:tcBdr>
          <a:left>
            <a:ln w="12700" cap="flat">
              <a:solidFill>
                <a:schemeClr val="accent2">
                  <a:lumOff val="44000"/>
                </a:schemeClr>
              </a:solidFill>
              <a:prstDash val="solid"/>
              <a:round/>
            </a:ln>
          </a:left>
          <a:right>
            <a:ln w="12700" cap="flat">
              <a:solidFill>
                <a:schemeClr val="accent2">
                  <a:lumOff val="44000"/>
                </a:schemeClr>
              </a:solidFill>
              <a:prstDash val="solid"/>
              <a:round/>
            </a:ln>
          </a:right>
          <a:top>
            <a:ln w="12700" cap="flat">
              <a:solidFill>
                <a:schemeClr val="accent2">
                  <a:lumOff val="44000"/>
                </a:schemeClr>
              </a:solidFill>
              <a:prstDash val="solid"/>
              <a:round/>
            </a:ln>
          </a:top>
          <a:bottom>
            <a:ln w="12700" cap="flat">
              <a:solidFill>
                <a:schemeClr val="accent2">
                  <a:lumOff val="44000"/>
                </a:schemeClr>
              </a:solidFill>
              <a:prstDash val="solid"/>
              <a:round/>
            </a:ln>
          </a:bottom>
          <a:insideH>
            <a:ln w="12700" cap="flat">
              <a:solidFill>
                <a:schemeClr val="accent2">
                  <a:lumOff val="44000"/>
                </a:schemeClr>
              </a:solidFill>
              <a:prstDash val="solid"/>
              <a:round/>
            </a:ln>
          </a:insideH>
          <a:insideV>
            <a:ln w="12700" cap="flat">
              <a:solidFill>
                <a:schemeClr val="accent2">
                  <a:lumOff val="44000"/>
                </a:schemeClr>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
          <a:latin typeface="华文细黑"/>
          <a:ea typeface="华文细黑"/>
          <a:cs typeface="华文细黑"/>
        </a:font>
        <a:schemeClr val="accent2">
          <a:lumOff val="44000"/>
        </a:schemeClr>
      </a:tcTxStyle>
      <a:tcStyle>
        <a:tcBdr>
          <a:left>
            <a:ln w="12700" cap="flat">
              <a:solidFill>
                <a:schemeClr val="accent2">
                  <a:lumOff val="44000"/>
                </a:schemeClr>
              </a:solidFill>
              <a:prstDash val="solid"/>
              <a:round/>
            </a:ln>
          </a:left>
          <a:right>
            <a:ln w="12700" cap="flat">
              <a:solidFill>
                <a:schemeClr val="accent2">
                  <a:lumOff val="44000"/>
                </a:schemeClr>
              </a:solidFill>
              <a:prstDash val="solid"/>
              <a:round/>
            </a:ln>
          </a:right>
          <a:top>
            <a:ln w="12700" cap="flat">
              <a:solidFill>
                <a:schemeClr val="accent2">
                  <a:lumOff val="44000"/>
                </a:schemeClr>
              </a:solidFill>
              <a:prstDash val="solid"/>
              <a:round/>
            </a:ln>
          </a:top>
          <a:bottom>
            <a:ln w="12700" cap="flat">
              <a:solidFill>
                <a:schemeClr val="accent2">
                  <a:lumOff val="44000"/>
                </a:schemeClr>
              </a:solidFill>
              <a:prstDash val="solid"/>
              <a:round/>
            </a:ln>
          </a:bottom>
          <a:insideH>
            <a:ln w="12700" cap="flat">
              <a:solidFill>
                <a:schemeClr val="accent2">
                  <a:lumOff val="44000"/>
                </a:schemeClr>
              </a:solidFill>
              <a:prstDash val="solid"/>
              <a:round/>
            </a:ln>
          </a:insideH>
          <a:insideV>
            <a:ln w="12700" cap="flat">
              <a:solidFill>
                <a:schemeClr val="accent2">
                  <a:lumOff val="44000"/>
                </a:schemeClr>
              </a:solidFill>
              <a:prstDash val="solid"/>
              <a:round/>
            </a:ln>
          </a:insideV>
        </a:tcBdr>
        <a:fill>
          <a:solidFill>
            <a:schemeClr val="accent3"/>
          </a:solidFill>
        </a:fill>
      </a:tcStyle>
    </a:firstCol>
    <a:lastRow>
      <a:tcTxStyle b="on" i="off">
        <a:font>
          <a:latin typeface="华文细黑"/>
          <a:ea typeface="华文细黑"/>
          <a:cs typeface="华文细黑"/>
        </a:font>
        <a:schemeClr val="accent2">
          <a:lumOff val="44000"/>
        </a:schemeClr>
      </a:tcTxStyle>
      <a:tcStyle>
        <a:tcBdr>
          <a:left>
            <a:ln w="12700" cap="flat">
              <a:solidFill>
                <a:schemeClr val="accent2">
                  <a:lumOff val="44000"/>
                </a:schemeClr>
              </a:solidFill>
              <a:prstDash val="solid"/>
              <a:round/>
            </a:ln>
          </a:left>
          <a:right>
            <a:ln w="12700" cap="flat">
              <a:solidFill>
                <a:schemeClr val="accent2">
                  <a:lumOff val="44000"/>
                </a:schemeClr>
              </a:solidFill>
              <a:prstDash val="solid"/>
              <a:round/>
            </a:ln>
          </a:right>
          <a:top>
            <a:ln w="38100" cap="flat">
              <a:solidFill>
                <a:schemeClr val="accent2">
                  <a:lumOff val="44000"/>
                </a:schemeClr>
              </a:solidFill>
              <a:prstDash val="solid"/>
              <a:round/>
            </a:ln>
          </a:top>
          <a:bottom>
            <a:ln w="12700" cap="flat">
              <a:solidFill>
                <a:schemeClr val="accent2">
                  <a:lumOff val="44000"/>
                </a:schemeClr>
              </a:solidFill>
              <a:prstDash val="solid"/>
              <a:round/>
            </a:ln>
          </a:bottom>
          <a:insideH>
            <a:ln w="12700" cap="flat">
              <a:solidFill>
                <a:schemeClr val="accent2">
                  <a:lumOff val="44000"/>
                </a:schemeClr>
              </a:solidFill>
              <a:prstDash val="solid"/>
              <a:round/>
            </a:ln>
          </a:insideH>
          <a:insideV>
            <a:ln w="12700" cap="flat">
              <a:solidFill>
                <a:schemeClr val="accent2">
                  <a:lumOff val="44000"/>
                </a:schemeClr>
              </a:solidFill>
              <a:prstDash val="solid"/>
              <a:round/>
            </a:ln>
          </a:insideV>
        </a:tcBdr>
        <a:fill>
          <a:solidFill>
            <a:schemeClr val="accent3"/>
          </a:solidFill>
        </a:fill>
      </a:tcStyle>
    </a:lastRow>
    <a:firstRow>
      <a:tcTxStyle b="on" i="off">
        <a:font>
          <a:latin typeface="华文细黑"/>
          <a:ea typeface="华文细黑"/>
          <a:cs typeface="华文细黑"/>
        </a:font>
        <a:schemeClr val="accent2">
          <a:lumOff val="44000"/>
        </a:schemeClr>
      </a:tcTxStyle>
      <a:tcStyle>
        <a:tcBdr>
          <a:left>
            <a:ln w="12700" cap="flat">
              <a:solidFill>
                <a:schemeClr val="accent2">
                  <a:lumOff val="44000"/>
                </a:schemeClr>
              </a:solidFill>
              <a:prstDash val="solid"/>
              <a:round/>
            </a:ln>
          </a:left>
          <a:right>
            <a:ln w="12700" cap="flat">
              <a:solidFill>
                <a:schemeClr val="accent2">
                  <a:lumOff val="44000"/>
                </a:schemeClr>
              </a:solidFill>
              <a:prstDash val="solid"/>
              <a:round/>
            </a:ln>
          </a:right>
          <a:top>
            <a:ln w="12700" cap="flat">
              <a:solidFill>
                <a:schemeClr val="accent2">
                  <a:lumOff val="44000"/>
                </a:schemeClr>
              </a:solidFill>
              <a:prstDash val="solid"/>
              <a:round/>
            </a:ln>
          </a:top>
          <a:bottom>
            <a:ln w="38100" cap="flat">
              <a:solidFill>
                <a:schemeClr val="accent2">
                  <a:lumOff val="44000"/>
                </a:schemeClr>
              </a:solidFill>
              <a:prstDash val="solid"/>
              <a:round/>
            </a:ln>
          </a:bottom>
          <a:insideH>
            <a:ln w="12700" cap="flat">
              <a:solidFill>
                <a:schemeClr val="accent2">
                  <a:lumOff val="44000"/>
                </a:schemeClr>
              </a:solidFill>
              <a:prstDash val="solid"/>
              <a:round/>
            </a:ln>
          </a:insideH>
          <a:insideV>
            <a:ln w="12700" cap="flat">
              <a:solidFill>
                <a:schemeClr val="accent2">
                  <a:lumOff val="44000"/>
                </a:schemeClr>
              </a:solidFill>
              <a:prstDash val="solid"/>
              <a:round/>
            </a:ln>
          </a:insideV>
        </a:tcBdr>
        <a:fill>
          <a:solidFill>
            <a:schemeClr val="accent3"/>
          </a:solidFill>
        </a:fill>
      </a:tcStyle>
    </a:firstRow>
  </a:tblStyle>
  <a:tblStyle styleId="{EEE7283C-3CF3-47DC-8721-378D4A62B228}" styleName="">
    <a:tblBg/>
    <a:wholeTbl>
      <a:tcTxStyle b="off" i="off">
        <a:font>
          <a:latin typeface="华文细黑"/>
          <a:ea typeface="华文细黑"/>
          <a:cs typeface="华文细黑"/>
        </a:font>
        <a:schemeClr val="accent1"/>
      </a:tcTxStyle>
      <a:tcStyle>
        <a:tcBdr>
          <a:left>
            <a:ln w="12700" cap="flat">
              <a:solidFill>
                <a:schemeClr val="accent2">
                  <a:lumOff val="44000"/>
                </a:schemeClr>
              </a:solidFill>
              <a:prstDash val="solid"/>
              <a:round/>
            </a:ln>
          </a:left>
          <a:right>
            <a:ln w="12700" cap="flat">
              <a:solidFill>
                <a:schemeClr val="accent2">
                  <a:lumOff val="44000"/>
                </a:schemeClr>
              </a:solidFill>
              <a:prstDash val="solid"/>
              <a:round/>
            </a:ln>
          </a:right>
          <a:top>
            <a:ln w="12700" cap="flat">
              <a:solidFill>
                <a:schemeClr val="accent2">
                  <a:lumOff val="44000"/>
                </a:schemeClr>
              </a:solidFill>
              <a:prstDash val="solid"/>
              <a:round/>
            </a:ln>
          </a:top>
          <a:bottom>
            <a:ln w="12700" cap="flat">
              <a:solidFill>
                <a:schemeClr val="accent2">
                  <a:lumOff val="44000"/>
                </a:schemeClr>
              </a:solidFill>
              <a:prstDash val="solid"/>
              <a:round/>
            </a:ln>
          </a:bottom>
          <a:insideH>
            <a:ln w="12700" cap="flat">
              <a:solidFill>
                <a:schemeClr val="accent2">
                  <a:lumOff val="44000"/>
                </a:schemeClr>
              </a:solidFill>
              <a:prstDash val="solid"/>
              <a:round/>
            </a:ln>
          </a:insideH>
          <a:insideV>
            <a:ln w="12700" cap="flat">
              <a:solidFill>
                <a:schemeClr val="accent2">
                  <a:lumOff val="44000"/>
                </a:schemeClr>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
          <a:latin typeface="华文细黑"/>
          <a:ea typeface="华文细黑"/>
          <a:cs typeface="华文细黑"/>
        </a:font>
        <a:schemeClr val="accent2">
          <a:lumOff val="44000"/>
        </a:schemeClr>
      </a:tcTxStyle>
      <a:tcStyle>
        <a:tcBdr>
          <a:left>
            <a:ln w="12700" cap="flat">
              <a:solidFill>
                <a:schemeClr val="accent2">
                  <a:lumOff val="44000"/>
                </a:schemeClr>
              </a:solidFill>
              <a:prstDash val="solid"/>
              <a:round/>
            </a:ln>
          </a:left>
          <a:right>
            <a:ln w="12700" cap="flat">
              <a:solidFill>
                <a:schemeClr val="accent2">
                  <a:lumOff val="44000"/>
                </a:schemeClr>
              </a:solidFill>
              <a:prstDash val="solid"/>
              <a:round/>
            </a:ln>
          </a:right>
          <a:top>
            <a:ln w="12700" cap="flat">
              <a:solidFill>
                <a:schemeClr val="accent2">
                  <a:lumOff val="44000"/>
                </a:schemeClr>
              </a:solidFill>
              <a:prstDash val="solid"/>
              <a:round/>
            </a:ln>
          </a:top>
          <a:bottom>
            <a:ln w="12700" cap="flat">
              <a:solidFill>
                <a:schemeClr val="accent2">
                  <a:lumOff val="44000"/>
                </a:schemeClr>
              </a:solidFill>
              <a:prstDash val="solid"/>
              <a:round/>
            </a:ln>
          </a:bottom>
          <a:insideH>
            <a:ln w="12700" cap="flat">
              <a:solidFill>
                <a:schemeClr val="accent2">
                  <a:lumOff val="44000"/>
                </a:schemeClr>
              </a:solidFill>
              <a:prstDash val="solid"/>
              <a:round/>
            </a:ln>
          </a:insideH>
          <a:insideV>
            <a:ln w="12700" cap="flat">
              <a:solidFill>
                <a:schemeClr val="accent2">
                  <a:lumOff val="44000"/>
                </a:schemeClr>
              </a:solidFill>
              <a:prstDash val="solid"/>
              <a:round/>
            </a:ln>
          </a:insideV>
        </a:tcBdr>
        <a:fill>
          <a:solidFill>
            <a:schemeClr val="accent6"/>
          </a:solidFill>
        </a:fill>
      </a:tcStyle>
    </a:firstCol>
    <a:lastRow>
      <a:tcTxStyle b="on" i="off">
        <a:font>
          <a:latin typeface="华文细黑"/>
          <a:ea typeface="华文细黑"/>
          <a:cs typeface="华文细黑"/>
        </a:font>
        <a:schemeClr val="accent2">
          <a:lumOff val="44000"/>
        </a:schemeClr>
      </a:tcTxStyle>
      <a:tcStyle>
        <a:tcBdr>
          <a:left>
            <a:ln w="12700" cap="flat">
              <a:solidFill>
                <a:schemeClr val="accent2">
                  <a:lumOff val="44000"/>
                </a:schemeClr>
              </a:solidFill>
              <a:prstDash val="solid"/>
              <a:round/>
            </a:ln>
          </a:left>
          <a:right>
            <a:ln w="12700" cap="flat">
              <a:solidFill>
                <a:schemeClr val="accent2">
                  <a:lumOff val="44000"/>
                </a:schemeClr>
              </a:solidFill>
              <a:prstDash val="solid"/>
              <a:round/>
            </a:ln>
          </a:right>
          <a:top>
            <a:ln w="38100" cap="flat">
              <a:solidFill>
                <a:schemeClr val="accent2">
                  <a:lumOff val="44000"/>
                </a:schemeClr>
              </a:solidFill>
              <a:prstDash val="solid"/>
              <a:round/>
            </a:ln>
          </a:top>
          <a:bottom>
            <a:ln w="12700" cap="flat">
              <a:solidFill>
                <a:schemeClr val="accent2">
                  <a:lumOff val="44000"/>
                </a:schemeClr>
              </a:solidFill>
              <a:prstDash val="solid"/>
              <a:round/>
            </a:ln>
          </a:bottom>
          <a:insideH>
            <a:ln w="12700" cap="flat">
              <a:solidFill>
                <a:schemeClr val="accent2">
                  <a:lumOff val="44000"/>
                </a:schemeClr>
              </a:solidFill>
              <a:prstDash val="solid"/>
              <a:round/>
            </a:ln>
          </a:insideH>
          <a:insideV>
            <a:ln w="12700" cap="flat">
              <a:solidFill>
                <a:schemeClr val="accent2">
                  <a:lumOff val="44000"/>
                </a:schemeClr>
              </a:solidFill>
              <a:prstDash val="solid"/>
              <a:round/>
            </a:ln>
          </a:insideV>
        </a:tcBdr>
        <a:fill>
          <a:solidFill>
            <a:schemeClr val="accent6"/>
          </a:solidFill>
        </a:fill>
      </a:tcStyle>
    </a:lastRow>
    <a:firstRow>
      <a:tcTxStyle b="on" i="off">
        <a:font>
          <a:latin typeface="华文细黑"/>
          <a:ea typeface="华文细黑"/>
          <a:cs typeface="华文细黑"/>
        </a:font>
        <a:schemeClr val="accent2">
          <a:lumOff val="44000"/>
        </a:schemeClr>
      </a:tcTxStyle>
      <a:tcStyle>
        <a:tcBdr>
          <a:left>
            <a:ln w="12700" cap="flat">
              <a:solidFill>
                <a:schemeClr val="accent2">
                  <a:lumOff val="44000"/>
                </a:schemeClr>
              </a:solidFill>
              <a:prstDash val="solid"/>
              <a:round/>
            </a:ln>
          </a:left>
          <a:right>
            <a:ln w="12700" cap="flat">
              <a:solidFill>
                <a:schemeClr val="accent2">
                  <a:lumOff val="44000"/>
                </a:schemeClr>
              </a:solidFill>
              <a:prstDash val="solid"/>
              <a:round/>
            </a:ln>
          </a:right>
          <a:top>
            <a:ln w="12700" cap="flat">
              <a:solidFill>
                <a:schemeClr val="accent2">
                  <a:lumOff val="44000"/>
                </a:schemeClr>
              </a:solidFill>
              <a:prstDash val="solid"/>
              <a:round/>
            </a:ln>
          </a:top>
          <a:bottom>
            <a:ln w="38100" cap="flat">
              <a:solidFill>
                <a:schemeClr val="accent2">
                  <a:lumOff val="44000"/>
                </a:schemeClr>
              </a:solidFill>
              <a:prstDash val="solid"/>
              <a:round/>
            </a:ln>
          </a:bottom>
          <a:insideH>
            <a:ln w="12700" cap="flat">
              <a:solidFill>
                <a:schemeClr val="accent2">
                  <a:lumOff val="44000"/>
                </a:schemeClr>
              </a:solidFill>
              <a:prstDash val="solid"/>
              <a:round/>
            </a:ln>
          </a:insideH>
          <a:insideV>
            <a:ln w="12700" cap="flat">
              <a:solidFill>
                <a:schemeClr val="accent2">
                  <a:lumOff val="44000"/>
                </a:schemeClr>
              </a:solidFill>
              <a:prstDash val="solid"/>
              <a:round/>
            </a:ln>
          </a:insideV>
        </a:tcBdr>
        <a:fill>
          <a:solidFill>
            <a:schemeClr val="accent6"/>
          </a:solidFill>
        </a:fill>
      </a:tcStyle>
    </a:firstRow>
  </a:tblStyle>
  <a:tblStyle styleId="{CF821DB8-F4EB-4A41-A1BA-3FCAFE7338EE}" styleName="">
    <a:tblBg/>
    <a:wholeTbl>
      <a:tcTxStyle b="off" i="off">
        <a:font>
          <a:latin typeface="华文细黑"/>
          <a:ea typeface="华文细黑"/>
          <a:cs typeface="华文细黑"/>
        </a:font>
        <a:schemeClr val="accent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8EC"/>
          </a:solidFill>
        </a:fill>
      </a:tcStyle>
    </a:wholeTbl>
    <a:band2H>
      <a:tcTxStyle b="def" i="def"/>
      <a:tcStyle>
        <a:tcBdr/>
        <a:fill>
          <a:solidFill>
            <a:schemeClr val="accent2">
              <a:lumOff val="44000"/>
            </a:schemeClr>
          </a:solidFill>
        </a:fill>
      </a:tcStyle>
    </a:band2H>
    <a:firstCol>
      <a:tcTxStyle b="on" i="off">
        <a:font>
          <a:latin typeface="华文细黑"/>
          <a:ea typeface="华文细黑"/>
          <a:cs typeface="华文细黑"/>
        </a:font>
        <a:schemeClr val="accent2">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华文细黑"/>
          <a:ea typeface="华文细黑"/>
          <a:cs typeface="华文细黑"/>
        </a:font>
        <a:schemeClr val="accent1"/>
      </a:tcTxStyle>
      <a:tcStyle>
        <a:tcBdr>
          <a:left>
            <a:ln w="12700" cap="flat">
              <a:noFill/>
              <a:miter lim="400000"/>
            </a:ln>
          </a:left>
          <a:right>
            <a:ln w="12700" cap="flat">
              <a:noFill/>
              <a:miter lim="400000"/>
            </a:ln>
          </a:right>
          <a:top>
            <a:ln w="50800" cap="flat">
              <a:solidFill>
                <a:schemeClr val="accent1"/>
              </a:solidFill>
              <a:prstDash val="solid"/>
              <a:round/>
            </a:ln>
          </a:top>
          <a:bottom>
            <a:ln w="25400" cap="flat">
              <a:solidFill>
                <a:schemeClr val="accent1"/>
              </a:solidFill>
              <a:prstDash val="solid"/>
              <a:round/>
            </a:ln>
          </a:bottom>
          <a:insideH>
            <a:ln w="12700" cap="flat">
              <a:noFill/>
              <a:miter lim="400000"/>
            </a:ln>
          </a:insideH>
          <a:insideV>
            <a:ln w="12700" cap="flat">
              <a:noFill/>
              <a:miter lim="400000"/>
            </a:ln>
          </a:insideV>
        </a:tcBdr>
        <a:fill>
          <a:solidFill>
            <a:schemeClr val="accent2">
              <a:lumOff val="44000"/>
            </a:schemeClr>
          </a:solidFill>
        </a:fill>
      </a:tcStyle>
    </a:lastRow>
    <a:firstRow>
      <a:tcTxStyle b="on" i="off">
        <a:font>
          <a:latin typeface="华文细黑"/>
          <a:ea typeface="华文细黑"/>
          <a:cs typeface="华文细黑"/>
        </a:font>
        <a:schemeClr val="accent2">
          <a:lumOff val="44000"/>
        </a:schemeClr>
      </a:tcTxStyle>
      <a:tcStyle>
        <a:tcBdr>
          <a:left>
            <a:ln w="12700" cap="flat">
              <a:noFill/>
              <a:miter lim="400000"/>
            </a:ln>
          </a:left>
          <a:right>
            <a:ln w="12700" cap="flat">
              <a:noFill/>
              <a:miter lim="400000"/>
            </a:ln>
          </a:right>
          <a:top>
            <a:ln w="25400" cap="flat">
              <a:solidFill>
                <a:schemeClr val="accent1"/>
              </a:solidFill>
              <a:prstDash val="solid"/>
              <a:round/>
            </a:ln>
          </a:top>
          <a:bottom>
            <a:ln w="25400" cap="flat">
              <a:solidFill>
                <a:schemeClr val="accent1"/>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华文细黑"/>
          <a:ea typeface="华文细黑"/>
          <a:cs typeface="华文细黑"/>
        </a:font>
        <a:schemeClr val="accent1"/>
      </a:tcTxStyle>
      <a:tcStyle>
        <a:tcBdr>
          <a:left>
            <a:ln w="12700" cap="flat">
              <a:solidFill>
                <a:schemeClr val="accent2">
                  <a:lumOff val="44000"/>
                </a:schemeClr>
              </a:solidFill>
              <a:prstDash val="solid"/>
              <a:round/>
            </a:ln>
          </a:left>
          <a:right>
            <a:ln w="12700" cap="flat">
              <a:solidFill>
                <a:schemeClr val="accent2">
                  <a:lumOff val="44000"/>
                </a:schemeClr>
              </a:solidFill>
              <a:prstDash val="solid"/>
              <a:round/>
            </a:ln>
          </a:right>
          <a:top>
            <a:ln w="12700" cap="flat">
              <a:solidFill>
                <a:schemeClr val="accent2">
                  <a:lumOff val="44000"/>
                </a:schemeClr>
              </a:solidFill>
              <a:prstDash val="solid"/>
              <a:round/>
            </a:ln>
          </a:top>
          <a:bottom>
            <a:ln w="12700" cap="flat">
              <a:solidFill>
                <a:schemeClr val="accent2">
                  <a:lumOff val="44000"/>
                </a:schemeClr>
              </a:solidFill>
              <a:prstDash val="solid"/>
              <a:round/>
            </a:ln>
          </a:bottom>
          <a:insideH>
            <a:ln w="12700" cap="flat">
              <a:solidFill>
                <a:schemeClr val="accent2">
                  <a:lumOff val="44000"/>
                </a:schemeClr>
              </a:solidFill>
              <a:prstDash val="solid"/>
              <a:round/>
            </a:ln>
          </a:insideH>
          <a:insideV>
            <a:ln w="12700" cap="flat">
              <a:solidFill>
                <a:schemeClr val="accent2">
                  <a:lumOff val="44000"/>
                </a:schemeClr>
              </a:solidFill>
              <a:prstDash val="solid"/>
              <a:round/>
            </a:ln>
          </a:insideV>
        </a:tcBdr>
        <a:fill>
          <a:solidFill>
            <a:srgbClr val="CBCFD6"/>
          </a:solidFill>
        </a:fill>
      </a:tcStyle>
    </a:wholeTbl>
    <a:band2H>
      <a:tcTxStyle b="def" i="def"/>
      <a:tcStyle>
        <a:tcBdr/>
        <a:fill>
          <a:solidFill>
            <a:srgbClr val="E7E8EC"/>
          </a:solidFill>
        </a:fill>
      </a:tcStyle>
    </a:band2H>
    <a:firstCol>
      <a:tcTxStyle b="on" i="off">
        <a:font>
          <a:latin typeface="华文细黑"/>
          <a:ea typeface="华文细黑"/>
          <a:cs typeface="华文细黑"/>
        </a:font>
        <a:schemeClr val="accent2">
          <a:lumOff val="44000"/>
        </a:schemeClr>
      </a:tcTxStyle>
      <a:tcStyle>
        <a:tcBdr>
          <a:left>
            <a:ln w="12700" cap="flat">
              <a:solidFill>
                <a:schemeClr val="accent2">
                  <a:lumOff val="44000"/>
                </a:schemeClr>
              </a:solidFill>
              <a:prstDash val="solid"/>
              <a:round/>
            </a:ln>
          </a:left>
          <a:right>
            <a:ln w="12700" cap="flat">
              <a:solidFill>
                <a:schemeClr val="accent2">
                  <a:lumOff val="44000"/>
                </a:schemeClr>
              </a:solidFill>
              <a:prstDash val="solid"/>
              <a:round/>
            </a:ln>
          </a:right>
          <a:top>
            <a:ln w="12700" cap="flat">
              <a:solidFill>
                <a:schemeClr val="accent2">
                  <a:lumOff val="44000"/>
                </a:schemeClr>
              </a:solidFill>
              <a:prstDash val="solid"/>
              <a:round/>
            </a:ln>
          </a:top>
          <a:bottom>
            <a:ln w="12700" cap="flat">
              <a:solidFill>
                <a:schemeClr val="accent2">
                  <a:lumOff val="44000"/>
                </a:schemeClr>
              </a:solidFill>
              <a:prstDash val="solid"/>
              <a:round/>
            </a:ln>
          </a:bottom>
          <a:insideH>
            <a:ln w="12700" cap="flat">
              <a:solidFill>
                <a:schemeClr val="accent2">
                  <a:lumOff val="44000"/>
                </a:schemeClr>
              </a:solidFill>
              <a:prstDash val="solid"/>
              <a:round/>
            </a:ln>
          </a:insideH>
          <a:insideV>
            <a:ln w="12700" cap="flat">
              <a:solidFill>
                <a:schemeClr val="accent2">
                  <a:lumOff val="44000"/>
                </a:schemeClr>
              </a:solidFill>
              <a:prstDash val="solid"/>
              <a:round/>
            </a:ln>
          </a:insideV>
        </a:tcBdr>
        <a:fill>
          <a:solidFill>
            <a:schemeClr val="accent1"/>
          </a:solidFill>
        </a:fill>
      </a:tcStyle>
    </a:firstCol>
    <a:lastRow>
      <a:tcTxStyle b="on" i="off">
        <a:font>
          <a:latin typeface="华文细黑"/>
          <a:ea typeface="华文细黑"/>
          <a:cs typeface="华文细黑"/>
        </a:font>
        <a:schemeClr val="accent2">
          <a:lumOff val="44000"/>
        </a:schemeClr>
      </a:tcTxStyle>
      <a:tcStyle>
        <a:tcBdr>
          <a:left>
            <a:ln w="12700" cap="flat">
              <a:solidFill>
                <a:schemeClr val="accent2">
                  <a:lumOff val="44000"/>
                </a:schemeClr>
              </a:solidFill>
              <a:prstDash val="solid"/>
              <a:round/>
            </a:ln>
          </a:left>
          <a:right>
            <a:ln w="12700" cap="flat">
              <a:solidFill>
                <a:schemeClr val="accent2">
                  <a:lumOff val="44000"/>
                </a:schemeClr>
              </a:solidFill>
              <a:prstDash val="solid"/>
              <a:round/>
            </a:ln>
          </a:right>
          <a:top>
            <a:ln w="38100" cap="flat">
              <a:solidFill>
                <a:schemeClr val="accent2">
                  <a:lumOff val="44000"/>
                </a:schemeClr>
              </a:solidFill>
              <a:prstDash val="solid"/>
              <a:round/>
            </a:ln>
          </a:top>
          <a:bottom>
            <a:ln w="12700" cap="flat">
              <a:solidFill>
                <a:schemeClr val="accent2">
                  <a:lumOff val="44000"/>
                </a:schemeClr>
              </a:solidFill>
              <a:prstDash val="solid"/>
              <a:round/>
            </a:ln>
          </a:bottom>
          <a:insideH>
            <a:ln w="12700" cap="flat">
              <a:solidFill>
                <a:schemeClr val="accent2">
                  <a:lumOff val="44000"/>
                </a:schemeClr>
              </a:solidFill>
              <a:prstDash val="solid"/>
              <a:round/>
            </a:ln>
          </a:insideH>
          <a:insideV>
            <a:ln w="12700" cap="flat">
              <a:solidFill>
                <a:schemeClr val="accent2">
                  <a:lumOff val="44000"/>
                </a:schemeClr>
              </a:solidFill>
              <a:prstDash val="solid"/>
              <a:round/>
            </a:ln>
          </a:insideV>
        </a:tcBdr>
        <a:fill>
          <a:solidFill>
            <a:schemeClr val="accent1"/>
          </a:solidFill>
        </a:fill>
      </a:tcStyle>
    </a:lastRow>
    <a:firstRow>
      <a:tcTxStyle b="on" i="off">
        <a:font>
          <a:latin typeface="华文细黑"/>
          <a:ea typeface="华文细黑"/>
          <a:cs typeface="华文细黑"/>
        </a:font>
        <a:schemeClr val="accent2">
          <a:lumOff val="44000"/>
        </a:schemeClr>
      </a:tcTxStyle>
      <a:tcStyle>
        <a:tcBdr>
          <a:left>
            <a:ln w="12700" cap="flat">
              <a:solidFill>
                <a:schemeClr val="accent2">
                  <a:lumOff val="44000"/>
                </a:schemeClr>
              </a:solidFill>
              <a:prstDash val="solid"/>
              <a:round/>
            </a:ln>
          </a:left>
          <a:right>
            <a:ln w="12700" cap="flat">
              <a:solidFill>
                <a:schemeClr val="accent2">
                  <a:lumOff val="44000"/>
                </a:schemeClr>
              </a:solidFill>
              <a:prstDash val="solid"/>
              <a:round/>
            </a:ln>
          </a:right>
          <a:top>
            <a:ln w="12700" cap="flat">
              <a:solidFill>
                <a:schemeClr val="accent2">
                  <a:lumOff val="44000"/>
                </a:schemeClr>
              </a:solidFill>
              <a:prstDash val="solid"/>
              <a:round/>
            </a:ln>
          </a:top>
          <a:bottom>
            <a:ln w="38100" cap="flat">
              <a:solidFill>
                <a:schemeClr val="accent2">
                  <a:lumOff val="44000"/>
                </a:schemeClr>
              </a:solidFill>
              <a:prstDash val="solid"/>
              <a:round/>
            </a:ln>
          </a:bottom>
          <a:insideH>
            <a:ln w="12700" cap="flat">
              <a:solidFill>
                <a:schemeClr val="accent2">
                  <a:lumOff val="44000"/>
                </a:schemeClr>
              </a:solidFill>
              <a:prstDash val="solid"/>
              <a:round/>
            </a:ln>
          </a:insideH>
          <a:insideV>
            <a:ln w="12700" cap="flat">
              <a:solidFill>
                <a:schemeClr val="accent2">
                  <a:lumOff val="44000"/>
                </a:schemeClr>
              </a:solidFill>
              <a:prstDash val="solid"/>
              <a:round/>
            </a:ln>
          </a:insideV>
        </a:tcBdr>
        <a:fill>
          <a:solidFill>
            <a:schemeClr val="accent1"/>
          </a:solidFill>
        </a:fill>
      </a:tcStyle>
    </a:firstRow>
  </a:tblStyle>
  <a:tblStyle styleId="{2708684C-4D16-4618-839F-0558EEFCDFE6}" styleName="">
    <a:tblBg/>
    <a:wholeTbl>
      <a:tcTxStyle b="off" i="off">
        <a:font>
          <a:latin typeface="华文细黑"/>
          <a:ea typeface="华文细黑"/>
          <a:cs typeface="华文细黑"/>
        </a:font>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wholeTbl>
    <a:band2H>
      <a:tcTxStyle b="def" i="def"/>
      <a:tcStyle>
        <a:tcBdr/>
        <a:fill>
          <a:solidFill>
            <a:schemeClr val="accent2">
              <a:lumOff val="44000"/>
            </a:schemeClr>
          </a:solidFill>
        </a:fill>
      </a:tcStyle>
    </a:band2H>
    <a:firstCol>
      <a:tcTxStyle b="on" i="off">
        <a:font>
          <a:latin typeface="华文细黑"/>
          <a:ea typeface="华文细黑"/>
          <a:cs typeface="华文细黑"/>
        </a:font>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firstCol>
    <a:lastRow>
      <a:tcTxStyle b="on" i="off">
        <a:font>
          <a:latin typeface="华文细黑"/>
          <a:ea typeface="华文细黑"/>
          <a:cs typeface="华文细黑"/>
        </a:font>
        <a:schemeClr val="accent1"/>
      </a:tcTxStyle>
      <a:tcStyle>
        <a:tcBdr>
          <a:left>
            <a:ln w="12700" cap="flat">
              <a:solidFill>
                <a:schemeClr val="accent1"/>
              </a:solidFill>
              <a:prstDash val="solid"/>
              <a:round/>
            </a:ln>
          </a:left>
          <a:right>
            <a:ln w="12700" cap="flat">
              <a:solidFill>
                <a:schemeClr val="accent1"/>
              </a:solidFill>
              <a:prstDash val="solid"/>
              <a:round/>
            </a:ln>
          </a:right>
          <a:top>
            <a:ln w="508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lastRow>
    <a:firstRow>
      <a:tcTxStyle b="on" i="off">
        <a:font>
          <a:latin typeface="华文细黑"/>
          <a:ea typeface="华文细黑"/>
          <a:cs typeface="华文细黑"/>
        </a:font>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254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85" name="Shape 85"/>
          <p:cNvSpPr/>
          <p:nvPr>
            <p:ph type="sldImg"/>
          </p:nvPr>
        </p:nvSpPr>
        <p:spPr>
          <a:xfrm>
            <a:off x="1143000" y="685800"/>
            <a:ext cx="4572000" cy="3429000"/>
          </a:xfrm>
          <a:prstGeom prst="rect">
            <a:avLst/>
          </a:prstGeom>
        </p:spPr>
        <p:txBody>
          <a:bodyPr/>
          <a:lstStyle/>
          <a:p>
            <a:pPr/>
          </a:p>
        </p:txBody>
      </p:sp>
      <p:sp>
        <p:nvSpPr>
          <p:cNvPr id="86" name="Shape 8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首页">
    <p:spTree>
      <p:nvGrpSpPr>
        <p:cNvPr id="1" name=""/>
        <p:cNvGrpSpPr/>
        <p:nvPr/>
      </p:nvGrpSpPr>
      <p:grpSpPr>
        <a:xfrm>
          <a:off x="0" y="0"/>
          <a:ext cx="0" cy="0"/>
          <a:chOff x="0" y="0"/>
          <a:chExt cx="0" cy="0"/>
        </a:xfrm>
      </p:grpSpPr>
      <p:sp>
        <p:nvSpPr>
          <p:cNvPr id="11" name="矩形 3"/>
          <p:cNvSpPr/>
          <p:nvPr/>
        </p:nvSpPr>
        <p:spPr>
          <a:xfrm>
            <a:off x="-24680" y="-1"/>
            <a:ext cx="12216680" cy="2132858"/>
          </a:xfrm>
          <a:prstGeom prst="rect">
            <a:avLst/>
          </a:prstGeom>
          <a:solidFill>
            <a:schemeClr val="accent1"/>
          </a:solidFill>
          <a:ln w="12700">
            <a:miter lim="400000"/>
          </a:ln>
        </p:spPr>
        <p:txBody>
          <a:bodyPr lIns="0" tIns="0" rIns="0" bIns="0" anchor="ctr"/>
          <a:lstStyle/>
          <a:p>
            <a:pPr algn="ctr">
              <a:defRPr>
                <a:solidFill>
                  <a:schemeClr val="accent2">
                    <a:lumOff val="44000"/>
                  </a:schemeClr>
                </a:solidFill>
              </a:defRPr>
            </a:pPr>
          </a:p>
        </p:txBody>
      </p:sp>
      <p:sp>
        <p:nvSpPr>
          <p:cNvPr id="12" name="矩形 136"/>
          <p:cNvSpPr/>
          <p:nvPr/>
        </p:nvSpPr>
        <p:spPr>
          <a:xfrm>
            <a:off x="-24680" y="5301207"/>
            <a:ext cx="12216680" cy="1556793"/>
          </a:xfrm>
          <a:prstGeom prst="rect">
            <a:avLst/>
          </a:prstGeom>
          <a:solidFill>
            <a:schemeClr val="accent1"/>
          </a:solidFill>
          <a:ln w="12700">
            <a:miter lim="400000"/>
          </a:ln>
        </p:spPr>
        <p:txBody>
          <a:bodyPr lIns="0" tIns="0" rIns="0" bIns="0" anchor="ctr"/>
          <a:lstStyle/>
          <a:p>
            <a:pPr algn="ctr">
              <a:defRPr>
                <a:solidFill>
                  <a:schemeClr val="accent2">
                    <a:lumOff val="44000"/>
                  </a:schemeClr>
                </a:solidFill>
              </a:defRPr>
            </a:pPr>
          </a:p>
        </p:txBody>
      </p:sp>
      <p:sp>
        <p:nvSpPr>
          <p:cNvPr id="13" name="KSO_Shape"/>
          <p:cNvSpPr/>
          <p:nvPr/>
        </p:nvSpPr>
        <p:spPr>
          <a:xfrm>
            <a:off x="8040216" y="2564903"/>
            <a:ext cx="3313622" cy="2016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737" y="11622"/>
                </a:moveTo>
                <a:cubicBezTo>
                  <a:pt x="16737" y="11622"/>
                  <a:pt x="14385" y="7676"/>
                  <a:pt x="11138" y="7676"/>
                </a:cubicBezTo>
                <a:cubicBezTo>
                  <a:pt x="7967" y="7676"/>
                  <a:pt x="4835" y="11622"/>
                  <a:pt x="4835" y="11622"/>
                </a:cubicBezTo>
                <a:cubicBezTo>
                  <a:pt x="3077" y="10421"/>
                  <a:pt x="3077" y="10421"/>
                  <a:pt x="3077" y="10421"/>
                </a:cubicBezTo>
                <a:cubicBezTo>
                  <a:pt x="3077" y="13961"/>
                  <a:pt x="3077" y="13961"/>
                  <a:pt x="3077" y="13961"/>
                </a:cubicBezTo>
                <a:cubicBezTo>
                  <a:pt x="3352" y="14114"/>
                  <a:pt x="3555" y="14538"/>
                  <a:pt x="3555" y="15044"/>
                </a:cubicBezTo>
                <a:cubicBezTo>
                  <a:pt x="3555" y="15559"/>
                  <a:pt x="3346" y="15974"/>
                  <a:pt x="3066" y="16128"/>
                </a:cubicBezTo>
                <a:cubicBezTo>
                  <a:pt x="3588" y="19938"/>
                  <a:pt x="3588" y="19938"/>
                  <a:pt x="3588" y="19938"/>
                </a:cubicBezTo>
                <a:cubicBezTo>
                  <a:pt x="2050" y="19938"/>
                  <a:pt x="2050" y="19938"/>
                  <a:pt x="2050" y="19938"/>
                </a:cubicBezTo>
                <a:cubicBezTo>
                  <a:pt x="2577" y="16110"/>
                  <a:pt x="2577" y="16110"/>
                  <a:pt x="2577" y="16110"/>
                </a:cubicBezTo>
                <a:cubicBezTo>
                  <a:pt x="2324" y="15929"/>
                  <a:pt x="2148" y="15523"/>
                  <a:pt x="2148" y="15044"/>
                </a:cubicBezTo>
                <a:cubicBezTo>
                  <a:pt x="2148" y="14575"/>
                  <a:pt x="2319" y="14177"/>
                  <a:pt x="2561" y="13988"/>
                </a:cubicBezTo>
                <a:cubicBezTo>
                  <a:pt x="2561" y="10069"/>
                  <a:pt x="2561" y="10069"/>
                  <a:pt x="2561" y="10069"/>
                </a:cubicBezTo>
                <a:cubicBezTo>
                  <a:pt x="0" y="8308"/>
                  <a:pt x="0" y="8308"/>
                  <a:pt x="0" y="8308"/>
                </a:cubicBezTo>
                <a:cubicBezTo>
                  <a:pt x="11264" y="0"/>
                  <a:pt x="11264" y="0"/>
                  <a:pt x="11264" y="0"/>
                </a:cubicBezTo>
                <a:cubicBezTo>
                  <a:pt x="21600" y="8416"/>
                  <a:pt x="21600" y="8416"/>
                  <a:pt x="21600" y="8416"/>
                </a:cubicBezTo>
                <a:lnTo>
                  <a:pt x="16737" y="11622"/>
                </a:lnTo>
                <a:close/>
                <a:moveTo>
                  <a:pt x="11012" y="9680"/>
                </a:moveTo>
                <a:cubicBezTo>
                  <a:pt x="14275" y="9680"/>
                  <a:pt x="16094" y="12516"/>
                  <a:pt x="16094" y="12516"/>
                </a:cubicBezTo>
                <a:cubicBezTo>
                  <a:pt x="16094" y="19388"/>
                  <a:pt x="16094" y="19388"/>
                  <a:pt x="16094" y="19388"/>
                </a:cubicBezTo>
                <a:cubicBezTo>
                  <a:pt x="16094" y="19388"/>
                  <a:pt x="14210" y="21600"/>
                  <a:pt x="10753" y="21600"/>
                </a:cubicBezTo>
                <a:cubicBezTo>
                  <a:pt x="7297" y="21600"/>
                  <a:pt x="6039" y="19388"/>
                  <a:pt x="6039" y="19388"/>
                </a:cubicBezTo>
                <a:cubicBezTo>
                  <a:pt x="6039" y="12516"/>
                  <a:pt x="6039" y="12516"/>
                  <a:pt x="6039" y="12516"/>
                </a:cubicBezTo>
                <a:cubicBezTo>
                  <a:pt x="6039" y="12516"/>
                  <a:pt x="7748" y="9680"/>
                  <a:pt x="11012" y="9680"/>
                </a:cubicBezTo>
                <a:close/>
                <a:moveTo>
                  <a:pt x="10946" y="20336"/>
                </a:moveTo>
                <a:cubicBezTo>
                  <a:pt x="13209" y="20336"/>
                  <a:pt x="15045" y="19577"/>
                  <a:pt x="15045" y="18656"/>
                </a:cubicBezTo>
                <a:cubicBezTo>
                  <a:pt x="15045" y="17726"/>
                  <a:pt x="13209" y="16968"/>
                  <a:pt x="10946" y="16968"/>
                </a:cubicBezTo>
                <a:cubicBezTo>
                  <a:pt x="8687" y="16968"/>
                  <a:pt x="6852" y="17726"/>
                  <a:pt x="6852" y="18656"/>
                </a:cubicBezTo>
                <a:cubicBezTo>
                  <a:pt x="6852" y="19577"/>
                  <a:pt x="8687" y="20336"/>
                  <a:pt x="10946" y="20336"/>
                </a:cubicBezTo>
                <a:close/>
              </a:path>
            </a:pathLst>
          </a:custGeom>
          <a:solidFill>
            <a:schemeClr val="accent1"/>
          </a:solidFill>
          <a:ln w="12700">
            <a:miter lim="400000"/>
          </a:ln>
        </p:spPr>
        <p:txBody>
          <a:bodyPr lIns="0" tIns="0" rIns="0" bIns="0" anchor="ctr"/>
          <a:lstStyle/>
          <a:p>
            <a:pPr algn="ctr">
              <a:defRPr>
                <a:latin typeface="+mj-lt"/>
                <a:ea typeface="+mj-ea"/>
                <a:cs typeface="+mj-cs"/>
                <a:sym typeface="Calibri"/>
              </a:defRPr>
            </a:pPr>
          </a:p>
        </p:txBody>
      </p:sp>
      <p:sp>
        <p:nvSpPr>
          <p:cNvPr id="14" name="正文级别 1…"/>
          <p:cNvSpPr txBox="1"/>
          <p:nvPr>
            <p:ph type="body" sz="quarter" idx="1" hasCustomPrompt="1"/>
          </p:nvPr>
        </p:nvSpPr>
        <p:spPr>
          <a:xfrm>
            <a:off x="839416" y="2924943"/>
            <a:ext cx="6549312" cy="808634"/>
          </a:xfrm>
          <a:prstGeom prst="rect">
            <a:avLst/>
          </a:prstGeom>
        </p:spPr>
        <p:txBody>
          <a:bodyPr>
            <a:normAutofit fontScale="100000" lnSpcReduction="0"/>
          </a:bodyPr>
          <a:lstStyle>
            <a:lvl1pPr marL="0" indent="0">
              <a:buSzTx/>
              <a:buFontTx/>
              <a:buNone/>
              <a:defRPr b="1" sz="4800">
                <a:solidFill>
                  <a:srgbClr val="2B6DA6"/>
                </a:solidFill>
                <a:latin typeface="微软雅黑"/>
                <a:ea typeface="微软雅黑"/>
                <a:cs typeface="微软雅黑"/>
                <a:sym typeface="微软雅黑"/>
              </a:defRPr>
            </a:lvl1pPr>
            <a:lvl2pPr marL="0" indent="457200">
              <a:buSzTx/>
              <a:buFontTx/>
              <a:buNone/>
              <a:defRPr b="1" sz="4800">
                <a:solidFill>
                  <a:srgbClr val="2B6DA6"/>
                </a:solidFill>
                <a:latin typeface="微软雅黑"/>
                <a:ea typeface="微软雅黑"/>
                <a:cs typeface="微软雅黑"/>
                <a:sym typeface="微软雅黑"/>
              </a:defRPr>
            </a:lvl2pPr>
            <a:lvl3pPr marL="0" indent="914400">
              <a:buSzTx/>
              <a:buFontTx/>
              <a:buNone/>
              <a:defRPr b="1" sz="4800">
                <a:solidFill>
                  <a:srgbClr val="2B6DA6"/>
                </a:solidFill>
                <a:latin typeface="微软雅黑"/>
                <a:ea typeface="微软雅黑"/>
                <a:cs typeface="微软雅黑"/>
                <a:sym typeface="微软雅黑"/>
              </a:defRPr>
            </a:lvl3pPr>
            <a:lvl4pPr marL="0" indent="1371600">
              <a:buSzTx/>
              <a:buFontTx/>
              <a:buNone/>
              <a:defRPr b="1" sz="4800">
                <a:solidFill>
                  <a:srgbClr val="2B6DA6"/>
                </a:solidFill>
                <a:latin typeface="微软雅黑"/>
                <a:ea typeface="微软雅黑"/>
                <a:cs typeface="微软雅黑"/>
                <a:sym typeface="微软雅黑"/>
              </a:defRPr>
            </a:lvl4pPr>
            <a:lvl5pPr marL="0" indent="1828800">
              <a:buSzTx/>
              <a:buFontTx/>
              <a:buNone/>
              <a:defRPr b="1" sz="4800">
                <a:solidFill>
                  <a:srgbClr val="2B6DA6"/>
                </a:solidFill>
                <a:latin typeface="微软雅黑"/>
                <a:ea typeface="微软雅黑"/>
                <a:cs typeface="微软雅黑"/>
                <a:sym typeface="微软雅黑"/>
              </a:defRPr>
            </a:lvl5pPr>
          </a:lstStyle>
          <a:p>
            <a:pPr/>
            <a:r>
              <a:t>毕业论文答辩PPT模板</a:t>
            </a:r>
          </a:p>
          <a:p>
            <a:pPr lvl="1"/>
            <a:r>
              <a:t/>
            </a:r>
          </a:p>
          <a:p>
            <a:pPr lvl="2"/>
            <a:r>
              <a:t/>
            </a:r>
          </a:p>
          <a:p>
            <a:pPr lvl="3"/>
            <a:r>
              <a:t/>
            </a:r>
          </a:p>
          <a:p>
            <a:pPr lvl="4"/>
            <a:r>
              <a:t/>
            </a:r>
          </a:p>
        </p:txBody>
      </p:sp>
      <p:sp>
        <p:nvSpPr>
          <p:cNvPr id="15" name="文本占位符 148"/>
          <p:cNvSpPr/>
          <p:nvPr>
            <p:ph type="body" sz="quarter" idx="21" hasCustomPrompt="1"/>
          </p:nvPr>
        </p:nvSpPr>
        <p:spPr>
          <a:xfrm>
            <a:off x="839415" y="3958957"/>
            <a:ext cx="3379106" cy="503238"/>
          </a:xfrm>
          <a:prstGeom prst="rect">
            <a:avLst/>
          </a:prstGeom>
        </p:spPr>
        <p:txBody>
          <a:bodyPr>
            <a:normAutofit fontScale="100000" lnSpcReduction="0"/>
          </a:bodyPr>
          <a:lstStyle>
            <a:lvl1pPr>
              <a:defRPr b="1" sz="2400"/>
            </a:lvl1pPr>
          </a:lstStyle>
          <a:p>
            <a:pPr/>
            <a:r>
              <a:t>学院：金融学院</a:t>
            </a:r>
          </a:p>
        </p:txBody>
      </p:sp>
      <p:sp>
        <p:nvSpPr>
          <p:cNvPr id="16" name="文本占位符 148"/>
          <p:cNvSpPr/>
          <p:nvPr>
            <p:ph type="body" sz="quarter" idx="22" hasCustomPrompt="1"/>
          </p:nvPr>
        </p:nvSpPr>
        <p:spPr>
          <a:xfrm>
            <a:off x="4362536" y="3958957"/>
            <a:ext cx="3389648" cy="503238"/>
          </a:xfrm>
          <a:prstGeom prst="rect">
            <a:avLst/>
          </a:prstGeom>
        </p:spPr>
        <p:txBody>
          <a:bodyPr>
            <a:normAutofit fontScale="100000" lnSpcReduction="0"/>
          </a:bodyPr>
          <a:lstStyle>
            <a:lvl1pPr>
              <a:defRPr b="1" sz="2400"/>
            </a:lvl1pPr>
          </a:lstStyle>
          <a:p>
            <a:pPr/>
            <a:r>
              <a:t>专业：国际金融</a:t>
            </a:r>
          </a:p>
        </p:txBody>
      </p:sp>
      <p:sp>
        <p:nvSpPr>
          <p:cNvPr id="17" name="文本占位符 148"/>
          <p:cNvSpPr/>
          <p:nvPr>
            <p:ph type="body" sz="quarter" idx="23" hasCustomPrompt="1"/>
          </p:nvPr>
        </p:nvSpPr>
        <p:spPr>
          <a:xfrm>
            <a:off x="6717772" y="5950098"/>
            <a:ext cx="2618589" cy="503238"/>
          </a:xfrm>
          <a:prstGeom prst="rect">
            <a:avLst/>
          </a:prstGeom>
        </p:spPr>
        <p:txBody>
          <a:bodyPr>
            <a:normAutofit fontScale="100000" lnSpcReduction="0"/>
          </a:bodyPr>
          <a:lstStyle>
            <a:lvl1pPr>
              <a:defRPr b="1" sz="2400">
                <a:solidFill>
                  <a:schemeClr val="accent2">
                    <a:lumOff val="44000"/>
                  </a:schemeClr>
                </a:solidFill>
              </a:defRPr>
            </a:lvl1pPr>
          </a:lstStyle>
          <a:p>
            <a:pPr/>
            <a:r>
              <a:t>答辩人：北纬君</a:t>
            </a:r>
          </a:p>
        </p:txBody>
      </p:sp>
      <p:sp>
        <p:nvSpPr>
          <p:cNvPr id="18" name="文本占位符 148"/>
          <p:cNvSpPr/>
          <p:nvPr>
            <p:ph type="body" sz="quarter" idx="24" hasCustomPrompt="1"/>
          </p:nvPr>
        </p:nvSpPr>
        <p:spPr>
          <a:xfrm>
            <a:off x="9475105" y="5950098"/>
            <a:ext cx="2716896" cy="503238"/>
          </a:xfrm>
          <a:prstGeom prst="rect">
            <a:avLst/>
          </a:prstGeom>
        </p:spPr>
        <p:txBody>
          <a:bodyPr>
            <a:normAutofit fontScale="100000" lnSpcReduction="0"/>
          </a:bodyPr>
          <a:lstStyle>
            <a:lvl1pPr marL="0" indent="0">
              <a:buSzTx/>
              <a:buFontTx/>
              <a:buNone/>
              <a:defRPr b="1" sz="2400">
                <a:solidFill>
                  <a:schemeClr val="accent2">
                    <a:lumOff val="44000"/>
                  </a:schemeClr>
                </a:solidFill>
              </a:defRPr>
            </a:lvl1pPr>
          </a:lstStyle>
          <a:p>
            <a:pPr/>
            <a:r>
              <a:t>指导老师：北纬君</a:t>
            </a:r>
          </a:p>
        </p:txBody>
      </p:sp>
      <p:sp>
        <p:nvSpPr>
          <p:cNvPr id="1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内容页2">
    <p:spTree>
      <p:nvGrpSpPr>
        <p:cNvPr id="1" name=""/>
        <p:cNvGrpSpPr/>
        <p:nvPr/>
      </p:nvGrpSpPr>
      <p:grpSpPr>
        <a:xfrm>
          <a:off x="0" y="0"/>
          <a:ext cx="0" cy="0"/>
          <a:chOff x="0" y="0"/>
          <a:chExt cx="0" cy="0"/>
        </a:xfrm>
      </p:grpSpPr>
      <p:sp>
        <p:nvSpPr>
          <p:cNvPr id="26" name="矩形 2"/>
          <p:cNvSpPr/>
          <p:nvPr/>
        </p:nvSpPr>
        <p:spPr>
          <a:xfrm>
            <a:off x="-1" y="0"/>
            <a:ext cx="3359698" cy="6858000"/>
          </a:xfrm>
          <a:prstGeom prst="rect">
            <a:avLst/>
          </a:prstGeom>
          <a:solidFill>
            <a:schemeClr val="accent1"/>
          </a:solidFill>
          <a:ln w="12700">
            <a:miter lim="400000"/>
          </a:ln>
        </p:spPr>
        <p:txBody>
          <a:bodyPr lIns="0" tIns="0" rIns="0" bIns="0" anchor="ctr"/>
          <a:lstStyle/>
          <a:p>
            <a:pPr algn="ctr">
              <a:defRPr>
                <a:solidFill>
                  <a:schemeClr val="accent2">
                    <a:lumOff val="44000"/>
                  </a:schemeClr>
                </a:solidFill>
              </a:defRPr>
            </a:pPr>
          </a:p>
        </p:txBody>
      </p:sp>
      <p:sp>
        <p:nvSpPr>
          <p:cNvPr id="27" name="文本框 3"/>
          <p:cNvSpPr txBox="1"/>
          <p:nvPr/>
        </p:nvSpPr>
        <p:spPr>
          <a:xfrm>
            <a:off x="669111" y="836712"/>
            <a:ext cx="1912446" cy="1158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6000">
                <a:solidFill>
                  <a:schemeClr val="accent2">
                    <a:lumOff val="44000"/>
                  </a:schemeClr>
                </a:solidFill>
                <a:latin typeface="微软雅黑"/>
                <a:ea typeface="微软雅黑"/>
                <a:cs typeface="微软雅黑"/>
                <a:sym typeface="微软雅黑"/>
              </a:defRPr>
            </a:lvl1pPr>
          </a:lstStyle>
          <a:p>
            <a:pPr/>
            <a:r>
              <a:t>目录</a:t>
            </a:r>
          </a:p>
        </p:txBody>
      </p:sp>
      <p:sp>
        <p:nvSpPr>
          <p:cNvPr id="28" name="文本框 54"/>
          <p:cNvSpPr txBox="1"/>
          <p:nvPr/>
        </p:nvSpPr>
        <p:spPr>
          <a:xfrm>
            <a:off x="875880" y="1852374"/>
            <a:ext cx="1498908" cy="396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just">
              <a:defRPr sz="2400">
                <a:solidFill>
                  <a:schemeClr val="accent2">
                    <a:lumOff val="44000"/>
                  </a:schemeClr>
                </a:solidFill>
              </a:defRPr>
            </a:lvl1pPr>
          </a:lstStyle>
          <a:p>
            <a:pPr/>
            <a:r>
              <a:t>contents</a:t>
            </a:r>
          </a:p>
        </p:txBody>
      </p:sp>
      <p:sp>
        <p:nvSpPr>
          <p:cNvPr id="29" name="正文级别 1…"/>
          <p:cNvSpPr txBox="1"/>
          <p:nvPr>
            <p:ph type="body" sz="quarter" idx="1" hasCustomPrompt="1"/>
          </p:nvPr>
        </p:nvSpPr>
        <p:spPr>
          <a:xfrm>
            <a:off x="5159895" y="1885469"/>
            <a:ext cx="2232249" cy="503238"/>
          </a:xfrm>
          <a:prstGeom prst="rect">
            <a:avLst/>
          </a:prstGeom>
        </p:spPr>
        <p:txBody>
          <a:bodyPr>
            <a:normAutofit fontScale="100000" lnSpcReduction="0"/>
          </a:bodyPr>
          <a:lstStyle>
            <a:lvl1pPr marL="0" indent="0">
              <a:buSzTx/>
              <a:buFontTx/>
              <a:buNone/>
              <a:defRPr b="1" sz="3200"/>
            </a:lvl1pPr>
            <a:lvl2pPr marL="0" indent="457200">
              <a:buSzTx/>
              <a:buFontTx/>
              <a:buNone/>
              <a:defRPr b="1" sz="3200"/>
            </a:lvl2pPr>
            <a:lvl3pPr marL="0" indent="914400">
              <a:buSzTx/>
              <a:buFontTx/>
              <a:buNone/>
              <a:defRPr b="1" sz="3200"/>
            </a:lvl3pPr>
            <a:lvl4pPr marL="0" indent="1371600">
              <a:buSzTx/>
              <a:buFontTx/>
              <a:buNone/>
              <a:defRPr b="1" sz="3200"/>
            </a:lvl4pPr>
            <a:lvl5pPr marL="0" indent="1828800">
              <a:buSzTx/>
              <a:buFontTx/>
              <a:buNone/>
              <a:defRPr b="1" sz="3200"/>
            </a:lvl5pPr>
          </a:lstStyle>
          <a:p>
            <a:pPr/>
            <a:r>
              <a:t>PART  01</a:t>
            </a:r>
          </a:p>
          <a:p>
            <a:pPr lvl="1"/>
            <a:r>
              <a:t/>
            </a:r>
          </a:p>
          <a:p>
            <a:pPr lvl="2"/>
            <a:r>
              <a:t/>
            </a:r>
          </a:p>
          <a:p>
            <a:pPr lvl="3"/>
            <a:r>
              <a:t/>
            </a:r>
          </a:p>
          <a:p>
            <a:pPr lvl="4"/>
            <a:r>
              <a:t/>
            </a:r>
          </a:p>
        </p:txBody>
      </p:sp>
      <p:sp>
        <p:nvSpPr>
          <p:cNvPr id="30" name="文本占位符 148"/>
          <p:cNvSpPr/>
          <p:nvPr>
            <p:ph type="body" sz="quarter" idx="21" hasCustomPrompt="1"/>
          </p:nvPr>
        </p:nvSpPr>
        <p:spPr>
          <a:xfrm>
            <a:off x="5159895" y="2650070"/>
            <a:ext cx="2232249" cy="503239"/>
          </a:xfrm>
          <a:prstGeom prst="rect">
            <a:avLst/>
          </a:prstGeom>
        </p:spPr>
        <p:txBody>
          <a:bodyPr>
            <a:normAutofit fontScale="100000" lnSpcReduction="0"/>
          </a:bodyPr>
          <a:lstStyle>
            <a:lvl1pPr marL="0" indent="0">
              <a:buSzTx/>
              <a:buFontTx/>
              <a:buNone/>
              <a:defRPr b="1" sz="3200"/>
            </a:lvl1pPr>
          </a:lstStyle>
          <a:p>
            <a:pPr/>
            <a:r>
              <a:t>PART  02</a:t>
            </a:r>
          </a:p>
        </p:txBody>
      </p:sp>
      <p:sp>
        <p:nvSpPr>
          <p:cNvPr id="31" name="文本占位符 148"/>
          <p:cNvSpPr/>
          <p:nvPr>
            <p:ph type="body" sz="quarter" idx="22" hasCustomPrompt="1"/>
          </p:nvPr>
        </p:nvSpPr>
        <p:spPr>
          <a:xfrm>
            <a:off x="5159895" y="3414672"/>
            <a:ext cx="2232249" cy="503238"/>
          </a:xfrm>
          <a:prstGeom prst="rect">
            <a:avLst/>
          </a:prstGeom>
        </p:spPr>
        <p:txBody>
          <a:bodyPr>
            <a:normAutofit fontScale="100000" lnSpcReduction="0"/>
          </a:bodyPr>
          <a:lstStyle>
            <a:lvl1pPr marL="0" indent="0">
              <a:buSzTx/>
              <a:buFontTx/>
              <a:buNone/>
              <a:defRPr b="1" sz="3200"/>
            </a:lvl1pPr>
          </a:lstStyle>
          <a:p>
            <a:pPr/>
            <a:r>
              <a:t>PART  03</a:t>
            </a:r>
          </a:p>
        </p:txBody>
      </p:sp>
      <p:sp>
        <p:nvSpPr>
          <p:cNvPr id="32" name="文本占位符 148"/>
          <p:cNvSpPr/>
          <p:nvPr>
            <p:ph type="body" sz="quarter" idx="23" hasCustomPrompt="1"/>
          </p:nvPr>
        </p:nvSpPr>
        <p:spPr>
          <a:xfrm>
            <a:off x="5159895" y="4179275"/>
            <a:ext cx="2232249" cy="503238"/>
          </a:xfrm>
          <a:prstGeom prst="rect">
            <a:avLst/>
          </a:prstGeom>
        </p:spPr>
        <p:txBody>
          <a:bodyPr>
            <a:normAutofit fontScale="100000" lnSpcReduction="0"/>
          </a:bodyPr>
          <a:lstStyle>
            <a:lvl1pPr marL="0" indent="0">
              <a:buSzTx/>
              <a:buFontTx/>
              <a:buNone/>
              <a:defRPr b="1" sz="3200"/>
            </a:lvl1pPr>
          </a:lstStyle>
          <a:p>
            <a:pPr/>
            <a:r>
              <a:t>PART  04</a:t>
            </a:r>
          </a:p>
        </p:txBody>
      </p:sp>
      <p:sp>
        <p:nvSpPr>
          <p:cNvPr id="33" name="文本占位符 148"/>
          <p:cNvSpPr/>
          <p:nvPr>
            <p:ph type="body" sz="quarter" idx="24" hasCustomPrompt="1"/>
          </p:nvPr>
        </p:nvSpPr>
        <p:spPr>
          <a:xfrm>
            <a:off x="5159895" y="4943876"/>
            <a:ext cx="2232249" cy="503238"/>
          </a:xfrm>
          <a:prstGeom prst="rect">
            <a:avLst/>
          </a:prstGeom>
        </p:spPr>
        <p:txBody>
          <a:bodyPr>
            <a:normAutofit fontScale="100000" lnSpcReduction="0"/>
          </a:bodyPr>
          <a:lstStyle>
            <a:lvl1pPr marL="0" indent="0">
              <a:buSzTx/>
              <a:buFontTx/>
              <a:buNone/>
              <a:defRPr b="1" sz="3200"/>
            </a:lvl1pPr>
          </a:lstStyle>
          <a:p>
            <a:pPr/>
            <a:r>
              <a:t>PART  05</a:t>
            </a:r>
          </a:p>
        </p:txBody>
      </p:sp>
      <p:sp>
        <p:nvSpPr>
          <p:cNvPr id="34" name="文本占位符 148"/>
          <p:cNvSpPr/>
          <p:nvPr>
            <p:ph type="body" sz="quarter" idx="25" hasCustomPrompt="1"/>
          </p:nvPr>
        </p:nvSpPr>
        <p:spPr>
          <a:xfrm>
            <a:off x="5159895" y="5708477"/>
            <a:ext cx="2232249" cy="503238"/>
          </a:xfrm>
          <a:prstGeom prst="rect">
            <a:avLst/>
          </a:prstGeom>
        </p:spPr>
        <p:txBody>
          <a:bodyPr>
            <a:normAutofit fontScale="100000" lnSpcReduction="0"/>
          </a:bodyPr>
          <a:lstStyle>
            <a:lvl1pPr marL="0" indent="0">
              <a:buSzTx/>
              <a:buFontTx/>
              <a:buNone/>
              <a:defRPr b="1" sz="3200"/>
            </a:lvl1pPr>
          </a:lstStyle>
          <a:p>
            <a:pPr/>
            <a:r>
              <a:t>PART  06</a:t>
            </a:r>
          </a:p>
        </p:txBody>
      </p:sp>
      <p:sp>
        <p:nvSpPr>
          <p:cNvPr id="35" name="文本占位符 148"/>
          <p:cNvSpPr/>
          <p:nvPr>
            <p:ph type="body" sz="quarter" idx="26" hasCustomPrompt="1"/>
          </p:nvPr>
        </p:nvSpPr>
        <p:spPr>
          <a:xfrm>
            <a:off x="7392144" y="1885469"/>
            <a:ext cx="2232249" cy="503238"/>
          </a:xfrm>
          <a:prstGeom prst="rect">
            <a:avLst/>
          </a:prstGeom>
        </p:spPr>
        <p:txBody>
          <a:bodyPr>
            <a:normAutofit fontScale="100000" lnSpcReduction="0"/>
          </a:bodyPr>
          <a:lstStyle>
            <a:lvl1pPr marL="0" indent="0">
              <a:buSzTx/>
              <a:buFontTx/>
              <a:buNone/>
              <a:defRPr b="1" sz="3200"/>
            </a:lvl1pPr>
          </a:lstStyle>
          <a:p>
            <a:pPr/>
            <a:r>
              <a:t>绪论引言</a:t>
            </a:r>
          </a:p>
        </p:txBody>
      </p:sp>
      <p:sp>
        <p:nvSpPr>
          <p:cNvPr id="36" name="文本占位符 148"/>
          <p:cNvSpPr/>
          <p:nvPr>
            <p:ph type="body" sz="quarter" idx="27" hasCustomPrompt="1"/>
          </p:nvPr>
        </p:nvSpPr>
        <p:spPr>
          <a:xfrm>
            <a:off x="7392144" y="2656557"/>
            <a:ext cx="3168353" cy="503238"/>
          </a:xfrm>
          <a:prstGeom prst="rect">
            <a:avLst/>
          </a:prstGeom>
        </p:spPr>
        <p:txBody>
          <a:bodyPr>
            <a:normAutofit fontScale="100000" lnSpcReduction="0"/>
          </a:bodyPr>
          <a:lstStyle>
            <a:lvl1pPr marL="0" indent="0">
              <a:buSzTx/>
              <a:buFontTx/>
              <a:buNone/>
              <a:defRPr b="1" sz="3200"/>
            </a:lvl1pPr>
          </a:lstStyle>
          <a:p>
            <a:pPr/>
            <a:r>
              <a:t>研究思路与方法</a:t>
            </a:r>
          </a:p>
        </p:txBody>
      </p:sp>
      <p:sp>
        <p:nvSpPr>
          <p:cNvPr id="37" name="文本占位符 148"/>
          <p:cNvSpPr/>
          <p:nvPr>
            <p:ph type="body" sz="quarter" idx="28" hasCustomPrompt="1"/>
          </p:nvPr>
        </p:nvSpPr>
        <p:spPr>
          <a:xfrm>
            <a:off x="7392144" y="3411411"/>
            <a:ext cx="3168353" cy="503238"/>
          </a:xfrm>
          <a:prstGeom prst="rect">
            <a:avLst/>
          </a:prstGeom>
        </p:spPr>
        <p:txBody>
          <a:bodyPr>
            <a:normAutofit fontScale="100000" lnSpcReduction="0"/>
          </a:bodyPr>
          <a:lstStyle>
            <a:lvl1pPr marL="0" indent="0">
              <a:buSzTx/>
              <a:buFontTx/>
              <a:buNone/>
              <a:defRPr b="1" sz="3200"/>
            </a:lvl1pPr>
          </a:lstStyle>
          <a:p>
            <a:pPr/>
            <a:r>
              <a:t>研究难点</a:t>
            </a:r>
          </a:p>
        </p:txBody>
      </p:sp>
      <p:sp>
        <p:nvSpPr>
          <p:cNvPr id="38" name="文本占位符 148"/>
          <p:cNvSpPr/>
          <p:nvPr>
            <p:ph type="body" sz="quarter" idx="29" hasCustomPrompt="1"/>
          </p:nvPr>
        </p:nvSpPr>
        <p:spPr>
          <a:xfrm>
            <a:off x="7392144" y="4179506"/>
            <a:ext cx="3168353" cy="503238"/>
          </a:xfrm>
          <a:prstGeom prst="rect">
            <a:avLst/>
          </a:prstGeom>
        </p:spPr>
        <p:txBody>
          <a:bodyPr>
            <a:normAutofit fontScale="100000" lnSpcReduction="0"/>
          </a:bodyPr>
          <a:lstStyle>
            <a:lvl1pPr marL="0" indent="0">
              <a:buSzTx/>
              <a:buFontTx/>
              <a:buNone/>
              <a:defRPr b="1" sz="3200"/>
            </a:lvl1pPr>
          </a:lstStyle>
          <a:p>
            <a:pPr/>
            <a:r>
              <a:t>研究数据</a:t>
            </a:r>
          </a:p>
        </p:txBody>
      </p:sp>
      <p:sp>
        <p:nvSpPr>
          <p:cNvPr id="39" name="文本占位符 148"/>
          <p:cNvSpPr/>
          <p:nvPr>
            <p:ph type="body" sz="quarter" idx="30" hasCustomPrompt="1"/>
          </p:nvPr>
        </p:nvSpPr>
        <p:spPr>
          <a:xfrm>
            <a:off x="7392144" y="4956676"/>
            <a:ext cx="3168353" cy="503238"/>
          </a:xfrm>
          <a:prstGeom prst="rect">
            <a:avLst/>
          </a:prstGeom>
        </p:spPr>
        <p:txBody>
          <a:bodyPr>
            <a:normAutofit fontScale="100000" lnSpcReduction="0"/>
          </a:bodyPr>
          <a:lstStyle>
            <a:lvl1pPr marL="0" indent="0">
              <a:buSzTx/>
              <a:buFontTx/>
              <a:buNone/>
              <a:defRPr b="1" sz="3200"/>
            </a:lvl1pPr>
          </a:lstStyle>
          <a:p>
            <a:pPr/>
            <a:r>
              <a:t>研究应用与成果</a:t>
            </a:r>
          </a:p>
        </p:txBody>
      </p:sp>
      <p:sp>
        <p:nvSpPr>
          <p:cNvPr id="40" name="文本占位符 148"/>
          <p:cNvSpPr/>
          <p:nvPr>
            <p:ph type="body" sz="quarter" idx="31" hasCustomPrompt="1"/>
          </p:nvPr>
        </p:nvSpPr>
        <p:spPr>
          <a:xfrm>
            <a:off x="7392144" y="5709141"/>
            <a:ext cx="3168353" cy="503238"/>
          </a:xfrm>
          <a:prstGeom prst="rect">
            <a:avLst/>
          </a:prstGeom>
        </p:spPr>
        <p:txBody>
          <a:bodyPr>
            <a:normAutofit fontScale="100000" lnSpcReduction="0"/>
          </a:bodyPr>
          <a:lstStyle>
            <a:lvl1pPr marL="0" indent="0">
              <a:buSzTx/>
              <a:buFontTx/>
              <a:buNone/>
              <a:defRPr b="1" sz="3200"/>
            </a:lvl1pPr>
          </a:lstStyle>
          <a:p>
            <a:pPr/>
            <a:r>
              <a:t>研究结论</a:t>
            </a:r>
          </a:p>
        </p:txBody>
      </p:sp>
      <p:sp>
        <p:nvSpPr>
          <p:cNvPr id="4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内容页3">
    <p:spTree>
      <p:nvGrpSpPr>
        <p:cNvPr id="1" name=""/>
        <p:cNvGrpSpPr/>
        <p:nvPr/>
      </p:nvGrpSpPr>
      <p:grpSpPr>
        <a:xfrm>
          <a:off x="0" y="0"/>
          <a:ext cx="0" cy="0"/>
          <a:chOff x="0" y="0"/>
          <a:chExt cx="0" cy="0"/>
        </a:xfrm>
      </p:grpSpPr>
      <p:sp>
        <p:nvSpPr>
          <p:cNvPr id="48" name="椭圆 2"/>
          <p:cNvSpPr/>
          <p:nvPr/>
        </p:nvSpPr>
        <p:spPr>
          <a:xfrm>
            <a:off x="5179328" y="1916832"/>
            <a:ext cx="1800201" cy="1800201"/>
          </a:xfrm>
          <a:prstGeom prst="ellipse">
            <a:avLst/>
          </a:prstGeom>
          <a:ln w="19050">
            <a:solidFill>
              <a:schemeClr val="accent1"/>
            </a:solidFill>
            <a:miter/>
          </a:ln>
        </p:spPr>
        <p:txBody>
          <a:bodyPr lIns="0" tIns="0" rIns="0" bIns="0" anchor="ctr"/>
          <a:lstStyle/>
          <a:p>
            <a:pPr algn="ctr">
              <a:defRPr>
                <a:solidFill>
                  <a:schemeClr val="accent2">
                    <a:lumOff val="44000"/>
                  </a:schemeClr>
                </a:solidFill>
              </a:defRPr>
            </a:pPr>
          </a:p>
        </p:txBody>
      </p:sp>
      <p:sp>
        <p:nvSpPr>
          <p:cNvPr id="49" name="正文级别 1…"/>
          <p:cNvSpPr txBox="1"/>
          <p:nvPr>
            <p:ph type="body" sz="quarter" idx="1" hasCustomPrompt="1"/>
          </p:nvPr>
        </p:nvSpPr>
        <p:spPr>
          <a:xfrm>
            <a:off x="5612203" y="2421508"/>
            <a:ext cx="1044179" cy="1008064"/>
          </a:xfrm>
          <a:prstGeom prst="rect">
            <a:avLst/>
          </a:prstGeom>
        </p:spPr>
        <p:txBody>
          <a:bodyPr>
            <a:normAutofit fontScale="100000" lnSpcReduction="0"/>
          </a:bodyPr>
          <a:lstStyle>
            <a:lvl1pPr marL="0" indent="0" algn="just">
              <a:buSzTx/>
              <a:buFontTx/>
              <a:buNone/>
              <a:defRPr sz="6000">
                <a:solidFill>
                  <a:srgbClr val="2B6DA6"/>
                </a:solidFill>
              </a:defRPr>
            </a:lvl1pPr>
            <a:lvl2pPr marL="0" indent="457200" algn="just">
              <a:buSzTx/>
              <a:buFontTx/>
              <a:buNone/>
              <a:defRPr sz="6000">
                <a:solidFill>
                  <a:srgbClr val="2B6DA6"/>
                </a:solidFill>
              </a:defRPr>
            </a:lvl2pPr>
            <a:lvl3pPr marL="0" indent="914400" algn="just">
              <a:buSzTx/>
              <a:buFontTx/>
              <a:buNone/>
              <a:defRPr sz="6000">
                <a:solidFill>
                  <a:srgbClr val="2B6DA6"/>
                </a:solidFill>
              </a:defRPr>
            </a:lvl3pPr>
            <a:lvl4pPr marL="0" indent="1371600" algn="just">
              <a:buSzTx/>
              <a:buFontTx/>
              <a:buNone/>
              <a:defRPr sz="6000">
                <a:solidFill>
                  <a:srgbClr val="2B6DA6"/>
                </a:solidFill>
              </a:defRPr>
            </a:lvl4pPr>
            <a:lvl5pPr marL="0" indent="1828800" algn="just">
              <a:buSzTx/>
              <a:buFontTx/>
              <a:buNone/>
              <a:defRPr sz="6000">
                <a:solidFill>
                  <a:srgbClr val="2B6DA6"/>
                </a:solidFill>
              </a:defRPr>
            </a:lvl5pPr>
          </a:lstStyle>
          <a:p>
            <a:pPr/>
            <a:r>
              <a:t>01</a:t>
            </a:r>
          </a:p>
          <a:p>
            <a:pPr lvl="1"/>
            <a:r>
              <a:t/>
            </a:r>
          </a:p>
          <a:p>
            <a:pPr lvl="2"/>
            <a:r>
              <a:t/>
            </a:r>
          </a:p>
          <a:p>
            <a:pPr lvl="3"/>
            <a:r>
              <a:t/>
            </a:r>
          </a:p>
          <a:p>
            <a:pPr lvl="4"/>
            <a:r>
              <a:t/>
            </a:r>
          </a:p>
        </p:txBody>
      </p:sp>
      <p:sp>
        <p:nvSpPr>
          <p:cNvPr id="50" name="文本占位符 6"/>
          <p:cNvSpPr/>
          <p:nvPr>
            <p:ph type="body" sz="quarter" idx="21" hasCustomPrompt="1"/>
          </p:nvPr>
        </p:nvSpPr>
        <p:spPr>
          <a:xfrm>
            <a:off x="5124012" y="3890952"/>
            <a:ext cx="1891641" cy="496825"/>
          </a:xfrm>
          <a:prstGeom prst="rect">
            <a:avLst/>
          </a:prstGeom>
        </p:spPr>
        <p:txBody>
          <a:bodyPr>
            <a:normAutofit fontScale="100000" lnSpcReduction="0"/>
          </a:bodyPr>
          <a:lstStyle>
            <a:lvl1pPr marL="0" indent="0" algn="ctr">
              <a:buSzTx/>
              <a:buFontTx/>
              <a:buNone/>
              <a:defRPr sz="2400"/>
            </a:lvl1pPr>
          </a:lstStyle>
          <a:p>
            <a:pPr/>
            <a:r>
              <a:t>PART ONE</a:t>
            </a:r>
          </a:p>
        </p:txBody>
      </p:sp>
      <p:sp>
        <p:nvSpPr>
          <p:cNvPr id="51" name="文本占位符 6"/>
          <p:cNvSpPr/>
          <p:nvPr>
            <p:ph type="body" sz="quarter" idx="22" hasCustomPrompt="1"/>
          </p:nvPr>
        </p:nvSpPr>
        <p:spPr>
          <a:xfrm>
            <a:off x="3503712" y="4372335"/>
            <a:ext cx="5195641" cy="496825"/>
          </a:xfrm>
          <a:prstGeom prst="rect">
            <a:avLst/>
          </a:prstGeom>
        </p:spPr>
        <p:txBody>
          <a:bodyPr>
            <a:normAutofit fontScale="100000" lnSpcReduction="0"/>
          </a:bodyPr>
          <a:lstStyle>
            <a:lvl1pPr marL="0" indent="0" algn="ctr" defTabSz="521208">
              <a:spcBef>
                <a:spcPts val="500"/>
              </a:spcBef>
              <a:buSzTx/>
              <a:buFontTx/>
              <a:buNone/>
              <a:defRPr sz="2280">
                <a:latin typeface="微软雅黑"/>
                <a:ea typeface="微软雅黑"/>
                <a:cs typeface="微软雅黑"/>
                <a:sym typeface="微软雅黑"/>
              </a:defRPr>
            </a:lvl1pPr>
          </a:lstStyle>
          <a:p>
            <a:pPr/>
            <a:r>
              <a:t>绪论引言</a:t>
            </a:r>
          </a:p>
        </p:txBody>
      </p:sp>
      <p:sp>
        <p:nvSpPr>
          <p:cNvPr id="52" name="矩形 56"/>
          <p:cNvSpPr/>
          <p:nvPr/>
        </p:nvSpPr>
        <p:spPr>
          <a:xfrm>
            <a:off x="-24680" y="0"/>
            <a:ext cx="12216680" cy="1268760"/>
          </a:xfrm>
          <a:prstGeom prst="rect">
            <a:avLst/>
          </a:prstGeom>
          <a:solidFill>
            <a:schemeClr val="accent1"/>
          </a:solidFill>
          <a:ln w="12700">
            <a:miter lim="400000"/>
          </a:ln>
        </p:spPr>
        <p:txBody>
          <a:bodyPr lIns="0" tIns="0" rIns="0" bIns="0" anchor="ctr"/>
          <a:lstStyle/>
          <a:p>
            <a:pPr algn="ctr">
              <a:defRPr>
                <a:solidFill>
                  <a:schemeClr val="accent2">
                    <a:lumOff val="44000"/>
                  </a:schemeClr>
                </a:solidFill>
              </a:defRPr>
            </a:pPr>
          </a:p>
        </p:txBody>
      </p:sp>
      <p:sp>
        <p:nvSpPr>
          <p:cNvPr id="53" name="矩形 57"/>
          <p:cNvSpPr/>
          <p:nvPr/>
        </p:nvSpPr>
        <p:spPr>
          <a:xfrm>
            <a:off x="-24680" y="5661247"/>
            <a:ext cx="12216680" cy="1195649"/>
          </a:xfrm>
          <a:prstGeom prst="rect">
            <a:avLst/>
          </a:prstGeom>
          <a:solidFill>
            <a:schemeClr val="accent1"/>
          </a:solidFill>
          <a:ln w="12700">
            <a:miter lim="400000"/>
          </a:ln>
        </p:spPr>
        <p:txBody>
          <a:bodyPr lIns="0" tIns="0" rIns="0" bIns="0" anchor="ctr"/>
          <a:lstStyle/>
          <a:p>
            <a:pPr algn="ctr">
              <a:defRPr>
                <a:solidFill>
                  <a:schemeClr val="accent2">
                    <a:lumOff val="44000"/>
                  </a:schemeClr>
                </a:solidFill>
              </a:defRPr>
            </a:pPr>
          </a:p>
        </p:txBody>
      </p:sp>
      <p:sp>
        <p:nvSpPr>
          <p:cNvPr id="5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内容页3">
    <p:spTree>
      <p:nvGrpSpPr>
        <p:cNvPr id="1" name=""/>
        <p:cNvGrpSpPr/>
        <p:nvPr/>
      </p:nvGrpSpPr>
      <p:grpSpPr>
        <a:xfrm>
          <a:off x="0" y="0"/>
          <a:ext cx="0" cy="0"/>
          <a:chOff x="0" y="0"/>
          <a:chExt cx="0" cy="0"/>
        </a:xfrm>
      </p:grpSpPr>
      <p:sp>
        <p:nvSpPr>
          <p:cNvPr id="61" name="矩形 59"/>
          <p:cNvSpPr/>
          <p:nvPr/>
        </p:nvSpPr>
        <p:spPr>
          <a:xfrm>
            <a:off x="-24680" y="-1"/>
            <a:ext cx="12216680" cy="1124746"/>
          </a:xfrm>
          <a:prstGeom prst="rect">
            <a:avLst/>
          </a:prstGeom>
          <a:solidFill>
            <a:schemeClr val="accent1"/>
          </a:solidFill>
          <a:ln w="12700">
            <a:miter lim="400000"/>
          </a:ln>
        </p:spPr>
        <p:txBody>
          <a:bodyPr lIns="0" tIns="0" rIns="0" bIns="0" anchor="ctr"/>
          <a:lstStyle/>
          <a:p>
            <a:pPr algn="ctr">
              <a:defRPr>
                <a:solidFill>
                  <a:schemeClr val="accent2">
                    <a:lumOff val="44000"/>
                  </a:schemeClr>
                </a:solidFill>
              </a:defRPr>
            </a:pPr>
          </a:p>
        </p:txBody>
      </p:sp>
      <p:sp>
        <p:nvSpPr>
          <p:cNvPr id="62" name="正文级别 1…"/>
          <p:cNvSpPr txBox="1"/>
          <p:nvPr>
            <p:ph type="body" sz="quarter" idx="1" hasCustomPrompt="1"/>
          </p:nvPr>
        </p:nvSpPr>
        <p:spPr>
          <a:xfrm>
            <a:off x="459944" y="350690"/>
            <a:ext cx="864097" cy="1008064"/>
          </a:xfrm>
          <a:prstGeom prst="rect">
            <a:avLst/>
          </a:prstGeom>
        </p:spPr>
        <p:txBody>
          <a:bodyPr>
            <a:normAutofit fontScale="100000" lnSpcReduction="0"/>
          </a:bodyPr>
          <a:lstStyle>
            <a:lvl1pPr marL="0" indent="0" algn="just">
              <a:buSzTx/>
              <a:buFontTx/>
              <a:buNone/>
              <a:defRPr b="1" sz="4800">
                <a:solidFill>
                  <a:schemeClr val="accent2">
                    <a:lumOff val="44000"/>
                  </a:schemeClr>
                </a:solidFill>
              </a:defRPr>
            </a:lvl1pPr>
            <a:lvl2pPr marL="0" indent="457200" algn="just">
              <a:buSzTx/>
              <a:buFontTx/>
              <a:buNone/>
              <a:defRPr b="1" sz="4800">
                <a:solidFill>
                  <a:schemeClr val="accent2">
                    <a:lumOff val="44000"/>
                  </a:schemeClr>
                </a:solidFill>
              </a:defRPr>
            </a:lvl2pPr>
            <a:lvl3pPr marL="0" indent="914400" algn="just">
              <a:buSzTx/>
              <a:buFontTx/>
              <a:buNone/>
              <a:defRPr b="1" sz="4800">
                <a:solidFill>
                  <a:schemeClr val="accent2">
                    <a:lumOff val="44000"/>
                  </a:schemeClr>
                </a:solidFill>
              </a:defRPr>
            </a:lvl3pPr>
            <a:lvl4pPr marL="0" indent="1371600" algn="just">
              <a:buSzTx/>
              <a:buFontTx/>
              <a:buNone/>
              <a:defRPr b="1" sz="4800">
                <a:solidFill>
                  <a:schemeClr val="accent2">
                    <a:lumOff val="44000"/>
                  </a:schemeClr>
                </a:solidFill>
              </a:defRPr>
            </a:lvl4pPr>
            <a:lvl5pPr marL="0" indent="1828800" algn="just">
              <a:buSzTx/>
              <a:buFontTx/>
              <a:buNone/>
              <a:defRPr b="1" sz="4800">
                <a:solidFill>
                  <a:schemeClr val="accent2">
                    <a:lumOff val="44000"/>
                  </a:schemeClr>
                </a:solidFill>
              </a:defRPr>
            </a:lvl5pPr>
          </a:lstStyle>
          <a:p>
            <a:pPr/>
            <a:r>
              <a:t>01</a:t>
            </a:r>
          </a:p>
          <a:p>
            <a:pPr lvl="1"/>
            <a:r>
              <a:t/>
            </a:r>
          </a:p>
          <a:p>
            <a:pPr lvl="2"/>
            <a:r>
              <a:t/>
            </a:r>
          </a:p>
          <a:p>
            <a:pPr lvl="3"/>
            <a:r>
              <a:t/>
            </a:r>
          </a:p>
          <a:p>
            <a:pPr lvl="4"/>
            <a:r>
              <a:t/>
            </a:r>
          </a:p>
        </p:txBody>
      </p:sp>
      <p:sp>
        <p:nvSpPr>
          <p:cNvPr id="63" name="文本占位符 6"/>
          <p:cNvSpPr/>
          <p:nvPr>
            <p:ph type="body" sz="quarter" idx="21" hasCustomPrompt="1"/>
          </p:nvPr>
        </p:nvSpPr>
        <p:spPr>
          <a:xfrm>
            <a:off x="1437592" y="348249"/>
            <a:ext cx="4586400" cy="496825"/>
          </a:xfrm>
          <a:prstGeom prst="rect">
            <a:avLst/>
          </a:prstGeom>
        </p:spPr>
        <p:txBody>
          <a:bodyPr>
            <a:normAutofit fontScale="100000" lnSpcReduction="0"/>
          </a:bodyPr>
          <a:lstStyle>
            <a:lvl1pPr marL="0" indent="0" defTabSz="521208">
              <a:spcBef>
                <a:spcPts val="500"/>
              </a:spcBef>
              <a:buSzTx/>
              <a:buFontTx/>
              <a:buNone/>
              <a:defRPr sz="2280">
                <a:solidFill>
                  <a:schemeClr val="accent2">
                    <a:lumOff val="44000"/>
                  </a:schemeClr>
                </a:solidFill>
                <a:latin typeface="微软雅黑"/>
                <a:ea typeface="微软雅黑"/>
                <a:cs typeface="微软雅黑"/>
                <a:sym typeface="微软雅黑"/>
              </a:defRPr>
            </a:lvl1pPr>
          </a:lstStyle>
          <a:p>
            <a:pPr/>
            <a:r>
              <a:t>绪论引言</a:t>
            </a:r>
          </a:p>
        </p:txBody>
      </p:sp>
      <p:pic>
        <p:nvPicPr>
          <p:cNvPr id="64" name="图片 6" descr="图片 6"/>
          <p:cNvPicPr>
            <a:picLocks noChangeAspect="1"/>
          </p:cNvPicPr>
          <p:nvPr/>
        </p:nvPicPr>
        <p:blipFill>
          <a:blip r:embed="rId2">
            <a:extLst/>
          </a:blip>
          <a:stretch>
            <a:fillRect/>
          </a:stretch>
        </p:blipFill>
        <p:spPr>
          <a:xfrm>
            <a:off x="9552384" y="116632"/>
            <a:ext cx="2639617" cy="836008"/>
          </a:xfrm>
          <a:prstGeom prst="rect">
            <a:avLst/>
          </a:prstGeom>
          <a:ln w="12700">
            <a:miter lim="400000"/>
          </a:ln>
        </p:spPr>
      </p:pic>
      <p:sp>
        <p:nvSpPr>
          <p:cNvPr id="6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内容页3">
    <p:spTree>
      <p:nvGrpSpPr>
        <p:cNvPr id="1" name=""/>
        <p:cNvGrpSpPr/>
        <p:nvPr/>
      </p:nvGrpSpPr>
      <p:grpSpPr>
        <a:xfrm>
          <a:off x="0" y="0"/>
          <a:ext cx="0" cy="0"/>
          <a:chOff x="0" y="0"/>
          <a:chExt cx="0" cy="0"/>
        </a:xfrm>
      </p:grpSpPr>
      <p:sp>
        <p:nvSpPr>
          <p:cNvPr id="7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_内容页3">
    <p:spTree>
      <p:nvGrpSpPr>
        <p:cNvPr id="1" name=""/>
        <p:cNvGrpSpPr/>
        <p:nvPr/>
      </p:nvGrpSpPr>
      <p:grpSpPr>
        <a:xfrm>
          <a:off x="0" y="0"/>
          <a:ext cx="0" cy="0"/>
          <a:chOff x="0" y="0"/>
          <a:chExt cx="0" cy="0"/>
        </a:xfrm>
      </p:grpSpPr>
      <p:sp>
        <p:nvSpPr>
          <p:cNvPr id="7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标题文本"/>
          <p:cNvSpPr txBox="1"/>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标题文本</a:t>
            </a:r>
          </a:p>
        </p:txBody>
      </p:sp>
      <p:sp>
        <p:nvSpPr>
          <p:cNvPr id="3" name="正文级别 1…"/>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chemeClr val="accent1"/>
          </a:solidFill>
          <a:uFillTx/>
          <a:latin typeface="华文细黑"/>
          <a:ea typeface="华文细黑"/>
          <a:cs typeface="华文细黑"/>
          <a:sym typeface="华文细黑"/>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chemeClr val="accent1"/>
          </a:solidFill>
          <a:uFillTx/>
          <a:latin typeface="华文细黑"/>
          <a:ea typeface="华文细黑"/>
          <a:cs typeface="华文细黑"/>
          <a:sym typeface="华文细黑"/>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chemeClr val="accent1"/>
          </a:solidFill>
          <a:uFillTx/>
          <a:latin typeface="华文细黑"/>
          <a:ea typeface="华文细黑"/>
          <a:cs typeface="华文细黑"/>
          <a:sym typeface="华文细黑"/>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chemeClr val="accent1"/>
          </a:solidFill>
          <a:uFillTx/>
          <a:latin typeface="华文细黑"/>
          <a:ea typeface="华文细黑"/>
          <a:cs typeface="华文细黑"/>
          <a:sym typeface="华文细黑"/>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chemeClr val="accent1"/>
          </a:solidFill>
          <a:uFillTx/>
          <a:latin typeface="华文细黑"/>
          <a:ea typeface="华文细黑"/>
          <a:cs typeface="华文细黑"/>
          <a:sym typeface="华文细黑"/>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chemeClr val="accent1"/>
          </a:solidFill>
          <a:uFillTx/>
          <a:latin typeface="华文细黑"/>
          <a:ea typeface="华文细黑"/>
          <a:cs typeface="华文细黑"/>
          <a:sym typeface="华文细黑"/>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chemeClr val="accent1"/>
          </a:solidFill>
          <a:uFillTx/>
          <a:latin typeface="华文细黑"/>
          <a:ea typeface="华文细黑"/>
          <a:cs typeface="华文细黑"/>
          <a:sym typeface="华文细黑"/>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chemeClr val="accent1"/>
          </a:solidFill>
          <a:uFillTx/>
          <a:latin typeface="华文细黑"/>
          <a:ea typeface="华文细黑"/>
          <a:cs typeface="华文细黑"/>
          <a:sym typeface="华文细黑"/>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chemeClr val="accent1"/>
          </a:solidFill>
          <a:uFillTx/>
          <a:latin typeface="华文细黑"/>
          <a:ea typeface="华文细黑"/>
          <a:cs typeface="华文细黑"/>
          <a:sym typeface="华文细黑"/>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chemeClr val="accent1"/>
          </a:solidFill>
          <a:uFillTx/>
          <a:latin typeface="华文细黑"/>
          <a:ea typeface="华文细黑"/>
          <a:cs typeface="华文细黑"/>
          <a:sym typeface="华文细黑"/>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chemeClr val="accent1"/>
          </a:solidFill>
          <a:uFillTx/>
          <a:latin typeface="华文细黑"/>
          <a:ea typeface="华文细黑"/>
          <a:cs typeface="华文细黑"/>
          <a:sym typeface="华文细黑"/>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chemeClr val="accent1"/>
          </a:solidFill>
          <a:uFillTx/>
          <a:latin typeface="华文细黑"/>
          <a:ea typeface="华文细黑"/>
          <a:cs typeface="华文细黑"/>
          <a:sym typeface="华文细黑"/>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chemeClr val="accent1"/>
          </a:solidFill>
          <a:uFillTx/>
          <a:latin typeface="华文细黑"/>
          <a:ea typeface="华文细黑"/>
          <a:cs typeface="华文细黑"/>
          <a:sym typeface="华文细黑"/>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chemeClr val="accent1"/>
          </a:solidFill>
          <a:uFillTx/>
          <a:latin typeface="华文细黑"/>
          <a:ea typeface="华文细黑"/>
          <a:cs typeface="华文细黑"/>
          <a:sym typeface="华文细黑"/>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chemeClr val="accent1"/>
          </a:solidFill>
          <a:uFillTx/>
          <a:latin typeface="华文细黑"/>
          <a:ea typeface="华文细黑"/>
          <a:cs typeface="华文细黑"/>
          <a:sym typeface="华文细黑"/>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chemeClr val="accent1"/>
          </a:solidFill>
          <a:uFillTx/>
          <a:latin typeface="华文细黑"/>
          <a:ea typeface="华文细黑"/>
          <a:cs typeface="华文细黑"/>
          <a:sym typeface="华文细黑"/>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chemeClr val="accent1"/>
          </a:solidFill>
          <a:uFillTx/>
          <a:latin typeface="华文细黑"/>
          <a:ea typeface="华文细黑"/>
          <a:cs typeface="华文细黑"/>
          <a:sym typeface="华文细黑"/>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chemeClr val="accent1"/>
          </a:solidFill>
          <a:uFillTx/>
          <a:latin typeface="华文细黑"/>
          <a:ea typeface="华文细黑"/>
          <a:cs typeface="华文细黑"/>
          <a:sym typeface="华文细黑"/>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华文细黑"/>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华文细黑"/>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华文细黑"/>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华文细黑"/>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华文细黑"/>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华文细黑"/>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华文细黑"/>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华文细黑"/>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华文细黑"/>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baike.baidu.com/item/%E6%8A%95%E8%B5%84%E8%80%85/10324208"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 name="文本占位符 1"/>
          <p:cNvSpPr txBox="1"/>
          <p:nvPr>
            <p:ph type="subTitle" sz="quarter" idx="1"/>
          </p:nvPr>
        </p:nvSpPr>
        <p:spPr>
          <a:xfrm>
            <a:off x="119379" y="2780664"/>
            <a:ext cx="7962267" cy="808356"/>
          </a:xfrm>
          <a:prstGeom prst="rect">
            <a:avLst/>
          </a:prstGeom>
        </p:spPr>
        <p:txBody>
          <a:bodyPr/>
          <a:lstStyle>
            <a:lvl1pPr algn="ctr" defTabSz="777240">
              <a:spcBef>
                <a:spcPts val="800"/>
              </a:spcBef>
              <a:defRPr sz="4080"/>
            </a:lvl1pPr>
          </a:lstStyle>
          <a:p>
            <a:pPr/>
            <a:r>
              <a:t>债券投资</a:t>
            </a:r>
          </a:p>
        </p:txBody>
      </p:sp>
      <p:sp>
        <p:nvSpPr>
          <p:cNvPr id="89" name="文本占位符 4"/>
          <p:cNvSpPr/>
          <p:nvPr>
            <p:ph type="body" idx="23"/>
          </p:nvPr>
        </p:nvSpPr>
        <p:spPr>
          <a:xfrm>
            <a:off x="6443345" y="5662929"/>
            <a:ext cx="5071111" cy="882015"/>
          </a:xfrm>
          <a:prstGeom prst="rect">
            <a:avLst/>
          </a:prstGeom>
          <a:extLst>
            <a:ext uri="{C572A759-6A51-4108-AA02-DFA0A04FC94B}">
              <ma14:wrappingTextBoxFlag xmlns:ma14="http://schemas.microsoft.com/office/mac/drawingml/2011/main" val="1"/>
            </a:ext>
          </a:extLst>
        </p:spPr>
        <p:txBody>
          <a:bodyPr/>
          <a:lstStyle>
            <a:lvl1pPr marL="0" indent="0">
              <a:buSzTx/>
              <a:buNone/>
              <a:defRPr sz="2800"/>
            </a:lvl1pPr>
          </a:lstStyle>
          <a:p>
            <a:pPr/>
            <a:r>
              <a:t>     汇报人：徐绍骞</a:t>
            </a:r>
          </a:p>
        </p:txBody>
      </p:sp>
      <p:pic>
        <p:nvPicPr>
          <p:cNvPr id="90" name="图片 6" descr="图片 6"/>
          <p:cNvPicPr>
            <a:picLocks noChangeAspect="1"/>
          </p:cNvPicPr>
          <p:nvPr/>
        </p:nvPicPr>
        <p:blipFill>
          <a:blip r:embed="rId2">
            <a:extLst/>
          </a:blip>
          <a:stretch>
            <a:fillRect/>
          </a:stretch>
        </p:blipFill>
        <p:spPr>
          <a:xfrm>
            <a:off x="479376" y="478163"/>
            <a:ext cx="4319812" cy="1368153"/>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文本占位符 2"/>
          <p:cNvSpPr txBox="1"/>
          <p:nvPr>
            <p:ph type="body" sz="quarter" idx="1"/>
          </p:nvPr>
        </p:nvSpPr>
        <p:spPr>
          <a:xfrm>
            <a:off x="479376" y="404664"/>
            <a:ext cx="4586400" cy="496824"/>
          </a:xfrm>
          <a:prstGeom prst="rect">
            <a:avLst/>
          </a:prstGeom>
        </p:spPr>
        <p:txBody>
          <a:bodyPr/>
          <a:lstStyle>
            <a:lvl1pPr algn="l" defTabSz="521208">
              <a:spcBef>
                <a:spcPts val="500"/>
              </a:spcBef>
              <a:defRPr b="0" sz="2280">
                <a:latin typeface="微软雅黑"/>
                <a:ea typeface="微软雅黑"/>
                <a:cs typeface="微软雅黑"/>
                <a:sym typeface="微软雅黑"/>
              </a:defRPr>
            </a:lvl1pPr>
          </a:lstStyle>
          <a:p>
            <a:pPr/>
            <a:r>
              <a:t>债券估值</a:t>
            </a:r>
          </a:p>
        </p:txBody>
      </p:sp>
      <p:sp>
        <p:nvSpPr>
          <p:cNvPr id="127" name="久期的计算有不同的方法。首先介绍最简单的一种，即平均期限(也称麦考利久期)。…"/>
          <p:cNvSpPr txBox="1"/>
          <p:nvPr/>
        </p:nvSpPr>
        <p:spPr>
          <a:xfrm>
            <a:off x="1883306" y="2228989"/>
            <a:ext cx="9172601" cy="375073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457200">
              <a:defRPr sz="1400">
                <a:solidFill>
                  <a:srgbClr val="333333"/>
                </a:solidFill>
                <a:latin typeface="Helvetica Neue"/>
                <a:ea typeface="Helvetica Neue"/>
                <a:cs typeface="Helvetica Neue"/>
                <a:sym typeface="Helvetica Neue"/>
              </a:defRPr>
            </a:pPr>
            <a:r>
              <a:t>久期的计算有不同的方法。首先介绍最简单的一种，即平均期限(也称麦考利久期)。</a:t>
            </a:r>
          </a:p>
          <a:p>
            <a:pPr defTabSz="457200">
              <a:defRPr sz="1400">
                <a:solidFill>
                  <a:srgbClr val="333333"/>
                </a:solidFill>
                <a:latin typeface="Helvetica Neue"/>
                <a:ea typeface="Helvetica Neue"/>
                <a:cs typeface="Helvetica Neue"/>
                <a:sym typeface="Helvetica Neue"/>
              </a:defRPr>
            </a:pPr>
            <a:r>
              <a:t>这种久期计算方法是将债券的偿还期进行加权平均，权数为相应偿还期的货币流量(利息支付)贴现后与市场价格的比值</a:t>
            </a:r>
          </a:p>
          <a:p>
            <a:pPr defTabSz="457200">
              <a:defRPr sz="1400">
                <a:solidFill>
                  <a:srgbClr val="333333"/>
                </a:solidFill>
                <a:latin typeface="Helvetica Neue"/>
                <a:ea typeface="Helvetica Neue"/>
                <a:cs typeface="Helvetica Neue"/>
                <a:sym typeface="Helvetica Neue"/>
              </a:defRPr>
            </a:pPr>
            <a:r>
              <a:t>即有：</a:t>
            </a:r>
          </a:p>
          <a:p>
            <a:pPr defTabSz="457200">
              <a:defRPr sz="1400">
                <a:solidFill>
                  <a:srgbClr val="333333"/>
                </a:solidFill>
                <a:latin typeface="Helvetica Neue"/>
                <a:ea typeface="Helvetica Neue"/>
                <a:cs typeface="Helvetica Neue"/>
                <a:sym typeface="Helvetica Neue"/>
              </a:defRPr>
            </a:pPr>
            <a14:m>
              <m:oMathPara>
                <m:oMathParaPr>
                  <m:jc m:val="left"/>
                </m:oMathParaPr>
                <m:oMath>
                  <m:r>
                    <a:rPr xmlns:a="http://schemas.openxmlformats.org/drawingml/2006/main" sz="1650" i="1">
                      <a:solidFill>
                        <a:srgbClr val="333333"/>
                      </a:solidFill>
                      <a:latin typeface="Cambria Math" panose="02040503050406030204" pitchFamily="18" charset="0"/>
                    </a:rPr>
                    <m:t>D</m:t>
                  </m:r>
                  <m:r>
                    <a:rPr xmlns:a="http://schemas.openxmlformats.org/drawingml/2006/main" sz="1650" i="1">
                      <a:solidFill>
                        <a:srgbClr val="333333"/>
                      </a:solidFill>
                      <a:latin typeface="Cambria Math" panose="02040503050406030204" pitchFamily="18" charset="0"/>
                    </a:rPr>
                    <m:t>=</m:t>
                  </m:r>
                  <m:r>
                    <a:rPr xmlns:a="http://schemas.openxmlformats.org/drawingml/2006/main" sz="1650" i="1">
                      <a:solidFill>
                        <a:srgbClr val="333333"/>
                      </a:solidFill>
                      <a:latin typeface="Cambria Math" panose="02040503050406030204" pitchFamily="18" charset="0"/>
                    </a:rPr>
                    <m:t>1</m:t>
                  </m:r>
                  <m:r>
                    <a:rPr xmlns:a="http://schemas.openxmlformats.org/drawingml/2006/main" sz="1650" i="1">
                      <a:solidFill>
                        <a:srgbClr val="333333"/>
                      </a:solidFill>
                      <a:latin typeface="Cambria Math" panose="02040503050406030204" pitchFamily="18" charset="0"/>
                    </a:rPr>
                    <m:t>×</m:t>
                  </m:r>
                  <m:sSup>
                    <m:e>
                      <m:r>
                        <a:rPr xmlns:a="http://schemas.openxmlformats.org/drawingml/2006/main" sz="1650" i="1">
                          <a:solidFill>
                            <a:srgbClr val="333333"/>
                          </a:solidFill>
                          <a:latin typeface="Cambria Math" panose="02040503050406030204" pitchFamily="18" charset="0"/>
                        </a:rPr>
                        <m:t>w</m:t>
                      </m:r>
                    </m:e>
                    <m:sup>
                      <m:r>
                        <a:rPr xmlns:a="http://schemas.openxmlformats.org/drawingml/2006/main" sz="1650" i="1">
                          <a:solidFill>
                            <a:srgbClr val="333333"/>
                          </a:solidFill>
                          <a:latin typeface="Cambria Math" panose="02040503050406030204" pitchFamily="18" charset="0"/>
                        </a:rPr>
                        <m:t>1</m:t>
                      </m:r>
                    </m:sup>
                  </m:sSup>
                  <m:r>
                    <a:rPr xmlns:a="http://schemas.openxmlformats.org/drawingml/2006/main" sz="1650" i="1">
                      <a:solidFill>
                        <a:srgbClr val="333333"/>
                      </a:solidFill>
                      <a:latin typeface="Cambria Math" panose="02040503050406030204" pitchFamily="18" charset="0"/>
                    </a:rPr>
                    <m:t>+</m:t>
                  </m:r>
                  <m:r>
                    <a:rPr xmlns:a="http://schemas.openxmlformats.org/drawingml/2006/main" sz="1650" i="1">
                      <a:solidFill>
                        <a:srgbClr val="333333"/>
                      </a:solidFill>
                      <a:latin typeface="Cambria Math" panose="02040503050406030204" pitchFamily="18" charset="0"/>
                    </a:rPr>
                    <m:t>2</m:t>
                  </m:r>
                  <m:r>
                    <a:rPr xmlns:a="http://schemas.openxmlformats.org/drawingml/2006/main" sz="1650" i="1">
                      <a:solidFill>
                        <a:srgbClr val="333333"/>
                      </a:solidFill>
                      <a:latin typeface="Cambria Math" panose="02040503050406030204" pitchFamily="18" charset="0"/>
                    </a:rPr>
                    <m:t>×</m:t>
                  </m:r>
                  <m:sSup>
                    <m:e>
                      <m:r>
                        <a:rPr xmlns:a="http://schemas.openxmlformats.org/drawingml/2006/main" sz="1650" i="1">
                          <a:solidFill>
                            <a:srgbClr val="333333"/>
                          </a:solidFill>
                          <a:latin typeface="Cambria Math" panose="02040503050406030204" pitchFamily="18" charset="0"/>
                        </a:rPr>
                        <m:t>w</m:t>
                      </m:r>
                    </m:e>
                    <m:sup>
                      <m:r>
                        <a:rPr xmlns:a="http://schemas.openxmlformats.org/drawingml/2006/main" sz="1650" i="1">
                          <a:solidFill>
                            <a:srgbClr val="333333"/>
                          </a:solidFill>
                          <a:latin typeface="Cambria Math" panose="02040503050406030204" pitchFamily="18" charset="0"/>
                        </a:rPr>
                        <m:t>2</m:t>
                      </m:r>
                    </m:sup>
                  </m:sSup>
                  <m:r>
                    <a:rPr xmlns:a="http://schemas.openxmlformats.org/drawingml/2006/main" sz="1650" i="1">
                      <a:solidFill>
                        <a:srgbClr val="333333"/>
                      </a:solidFill>
                      <a:latin typeface="Cambria Math" panose="02040503050406030204" pitchFamily="18" charset="0"/>
                    </a:rPr>
                    <m:t>+</m:t>
                  </m:r>
                  <m:r>
                    <a:rPr xmlns:a="http://schemas.openxmlformats.org/drawingml/2006/main" sz="1650" i="1">
                      <a:solidFill>
                        <a:srgbClr val="333333"/>
                      </a:solidFill>
                      <a:latin typeface="Cambria Math" panose="02040503050406030204" pitchFamily="18" charset="0"/>
                    </a:rPr>
                    <m:t>…</m:t>
                  </m:r>
                  <m:r>
                    <a:rPr xmlns:a="http://schemas.openxmlformats.org/drawingml/2006/main" sz="1650" i="1">
                      <a:solidFill>
                        <a:srgbClr val="333333"/>
                      </a:solidFill>
                      <a:latin typeface="Cambria Math" panose="02040503050406030204" pitchFamily="18" charset="0"/>
                    </a:rPr>
                    <m:t>+</m:t>
                  </m:r>
                  <m:r>
                    <a:rPr xmlns:a="http://schemas.openxmlformats.org/drawingml/2006/main" sz="1650" i="1">
                      <a:solidFill>
                        <a:srgbClr val="333333"/>
                      </a:solidFill>
                      <a:latin typeface="Cambria Math" panose="02040503050406030204" pitchFamily="18" charset="0"/>
                    </a:rPr>
                    <m:t>n</m:t>
                  </m:r>
                  <m:r>
                    <a:rPr xmlns:a="http://schemas.openxmlformats.org/drawingml/2006/main" sz="1650" i="1">
                      <a:solidFill>
                        <a:srgbClr val="333333"/>
                      </a:solidFill>
                      <a:latin typeface="Cambria Math" panose="02040503050406030204" pitchFamily="18" charset="0"/>
                    </a:rPr>
                    <m:t>×</m:t>
                  </m:r>
                  <m:sSup>
                    <m:e>
                      <m:r>
                        <a:rPr xmlns:a="http://schemas.openxmlformats.org/drawingml/2006/main" sz="1650" i="1">
                          <a:solidFill>
                            <a:srgbClr val="333333"/>
                          </a:solidFill>
                          <a:latin typeface="Cambria Math" panose="02040503050406030204" pitchFamily="18" charset="0"/>
                        </a:rPr>
                        <m:t>w</m:t>
                      </m:r>
                    </m:e>
                    <m:sup>
                      <m:r>
                        <a:rPr xmlns:a="http://schemas.openxmlformats.org/drawingml/2006/main" sz="1650" i="1">
                          <a:solidFill>
                            <a:srgbClr val="333333"/>
                          </a:solidFill>
                          <a:latin typeface="Cambria Math" panose="02040503050406030204" pitchFamily="18" charset="0"/>
                        </a:rPr>
                        <m:t>n</m:t>
                      </m:r>
                    </m:sup>
                  </m:sSup>
                </m:oMath>
              </m:oMathPara>
            </a14:m>
          </a:p>
          <a:p>
            <a:pPr defTabSz="457200">
              <a:defRPr sz="1400">
                <a:solidFill>
                  <a:srgbClr val="333333"/>
                </a:solidFill>
                <a:latin typeface="Helvetica Neue"/>
                <a:ea typeface="Helvetica Neue"/>
                <a:cs typeface="Helvetica Neue"/>
                <a:sym typeface="Helvetica Neue"/>
              </a:defRPr>
            </a:pPr>
            <a:r>
              <a:t>其中：</a:t>
            </a:r>
          </a:p>
          <a:p>
            <a:pPr defTabSz="457200">
              <a:defRPr sz="1400">
                <a:solidFill>
                  <a:srgbClr val="333333"/>
                </a:solidFill>
                <a:latin typeface="Helvetica Neue"/>
                <a:ea typeface="Helvetica Neue"/>
                <a:cs typeface="Helvetica Neue"/>
                <a:sym typeface="Helvetica Neue"/>
              </a:defRPr>
            </a:pPr>
            <a14:m>
              <m:oMathPara>
                <m:oMathParaPr>
                  <m:jc m:val="left"/>
                </m:oMathParaPr>
                <m:oMath>
                  <m:sSub>
                    <m:e>
                      <m:r>
                        <a:rPr xmlns:a="http://schemas.openxmlformats.org/drawingml/2006/main" sz="1650" i="1">
                          <a:solidFill>
                            <a:srgbClr val="333333"/>
                          </a:solidFill>
                          <a:latin typeface="Cambria Math" panose="02040503050406030204" pitchFamily="18" charset="0"/>
                        </a:rPr>
                        <m:t>p</m:t>
                      </m:r>
                    </m:e>
                    <m:sub>
                      <m:r>
                        <a:rPr xmlns:a="http://schemas.openxmlformats.org/drawingml/2006/main" sz="1650" i="1">
                          <a:solidFill>
                            <a:srgbClr val="333333"/>
                          </a:solidFill>
                          <a:latin typeface="Cambria Math" panose="02040503050406030204" pitchFamily="18" charset="0"/>
                        </a:rPr>
                        <m:t>n</m:t>
                      </m:r>
                    </m:sub>
                  </m:sSub>
                  <m:r>
                    <a:rPr xmlns:a="http://schemas.openxmlformats.org/drawingml/2006/main" sz="1650" i="1">
                      <a:solidFill>
                        <a:srgbClr val="333333"/>
                      </a:solidFill>
                      <a:latin typeface="Cambria Math" panose="02040503050406030204" pitchFamily="18" charset="0"/>
                    </a:rPr>
                    <m:t>=</m:t>
                  </m:r>
                  <m:f>
                    <m:fPr>
                      <m:ctrlPr>
                        <a:rPr xmlns:a="http://schemas.openxmlformats.org/drawingml/2006/main" sz="1650" i="1">
                          <a:solidFill>
                            <a:srgbClr val="333333"/>
                          </a:solidFill>
                          <a:latin typeface="Cambria Math" panose="02040503050406030204" pitchFamily="18" charset="0"/>
                        </a:rPr>
                      </m:ctrlPr>
                      <m:type m:val="bar"/>
                    </m:fPr>
                    <m:num>
                      <m:sSub>
                        <m:e>
                          <m:r>
                            <a:rPr xmlns:a="http://schemas.openxmlformats.org/drawingml/2006/main" sz="1650" i="1">
                              <a:solidFill>
                                <a:srgbClr val="333333"/>
                              </a:solidFill>
                              <a:latin typeface="Cambria Math" panose="02040503050406030204" pitchFamily="18" charset="0"/>
                            </a:rPr>
                            <m:t>c</m:t>
                          </m:r>
                        </m:e>
                        <m:sub>
                          <m:r>
                            <a:rPr xmlns:a="http://schemas.openxmlformats.org/drawingml/2006/main" sz="1650" i="1">
                              <a:solidFill>
                                <a:srgbClr val="333333"/>
                              </a:solidFill>
                              <a:latin typeface="Cambria Math" panose="02040503050406030204" pitchFamily="18" charset="0"/>
                            </a:rPr>
                            <m:t>i</m:t>
                          </m:r>
                        </m:sub>
                      </m:sSub>
                    </m:num>
                    <m:den>
                      <m:r>
                        <a:rPr xmlns:a="http://schemas.openxmlformats.org/drawingml/2006/main" sz="1650" i="1">
                          <a:solidFill>
                            <a:srgbClr val="333333"/>
                          </a:solidFill>
                          <a:latin typeface="Cambria Math" panose="02040503050406030204" pitchFamily="18" charset="0"/>
                        </a:rPr>
                        <m:t>(</m:t>
                      </m:r>
                      <m:r>
                        <a:rPr xmlns:a="http://schemas.openxmlformats.org/drawingml/2006/main" sz="1650" i="1">
                          <a:solidFill>
                            <a:srgbClr val="333333"/>
                          </a:solidFill>
                          <a:latin typeface="Cambria Math" panose="02040503050406030204" pitchFamily="18" charset="0"/>
                        </a:rPr>
                        <m:t>1</m:t>
                      </m:r>
                      <m:r>
                        <a:rPr xmlns:a="http://schemas.openxmlformats.org/drawingml/2006/main" sz="1650" i="1">
                          <a:solidFill>
                            <a:srgbClr val="333333"/>
                          </a:solidFill>
                          <a:latin typeface="Cambria Math" panose="02040503050406030204" pitchFamily="18" charset="0"/>
                        </a:rPr>
                        <m:t>+</m:t>
                      </m:r>
                      <m:r>
                        <a:rPr xmlns:a="http://schemas.openxmlformats.org/drawingml/2006/main" sz="1650" i="1">
                          <a:solidFill>
                            <a:srgbClr val="333333"/>
                          </a:solidFill>
                          <a:latin typeface="Cambria Math" panose="02040503050406030204" pitchFamily="18" charset="0"/>
                        </a:rPr>
                        <m:t>y</m:t>
                      </m:r>
                      <m:sSup>
                        <m:e>
                          <m:r>
                            <a:rPr xmlns:a="http://schemas.openxmlformats.org/drawingml/2006/main" sz="1650" i="1">
                              <a:solidFill>
                                <a:srgbClr val="333333"/>
                              </a:solidFill>
                              <a:latin typeface="Cambria Math" panose="02040503050406030204" pitchFamily="18" charset="0"/>
                            </a:rPr>
                            <m:t>)</m:t>
                          </m:r>
                        </m:e>
                        <m:sup>
                          <m:r>
                            <a:rPr xmlns:a="http://schemas.openxmlformats.org/drawingml/2006/main" sz="1650" i="1">
                              <a:solidFill>
                                <a:srgbClr val="333333"/>
                              </a:solidFill>
                              <a:latin typeface="Cambria Math" panose="02040503050406030204" pitchFamily="18" charset="0"/>
                            </a:rPr>
                            <m:t>i</m:t>
                          </m:r>
                        </m:sup>
                      </m:sSup>
                    </m:den>
                  </m:f>
                </m:oMath>
              </m:oMathPara>
            </a14:m>
          </a:p>
          <a:p>
            <a:pPr defTabSz="457200">
              <a:defRPr sz="1400">
                <a:solidFill>
                  <a:srgbClr val="333333"/>
                </a:solidFill>
                <a:latin typeface="Helvetica Neue"/>
                <a:ea typeface="Helvetica Neue"/>
                <a:cs typeface="Helvetica Neue"/>
                <a:sym typeface="Helvetica Neue"/>
              </a:defRPr>
            </a:pPr>
            <a14:m>
              <m:oMathPara>
                <m:oMathParaPr>
                  <m:jc m:val="left"/>
                </m:oMathParaPr>
                <m:oMath>
                  <m:r>
                    <a:rPr xmlns:a="http://schemas.openxmlformats.org/drawingml/2006/main" sz="1650" i="1">
                      <a:solidFill>
                        <a:srgbClr val="333333"/>
                      </a:solidFill>
                      <a:latin typeface="Cambria Math" panose="02040503050406030204" pitchFamily="18" charset="0"/>
                    </a:rPr>
                    <m:t>p</m:t>
                  </m:r>
                  <m:r>
                    <a:rPr xmlns:a="http://schemas.openxmlformats.org/drawingml/2006/main" sz="1650" i="1">
                      <a:solidFill>
                        <a:srgbClr val="333333"/>
                      </a:solidFill>
                      <a:latin typeface="Cambria Math" panose="02040503050406030204" pitchFamily="18" charset="0"/>
                    </a:rPr>
                    <m:t>=</m:t>
                  </m:r>
                  <m:sSub>
                    <m:e>
                      <m:r>
                        <a:rPr xmlns:a="http://schemas.openxmlformats.org/drawingml/2006/main" sz="1650" i="1">
                          <a:solidFill>
                            <a:srgbClr val="333333"/>
                          </a:solidFill>
                          <a:latin typeface="Cambria Math" panose="02040503050406030204" pitchFamily="18" charset="0"/>
                        </a:rPr>
                        <m:t>p</m:t>
                      </m:r>
                    </m:e>
                    <m:sub>
                      <m:r>
                        <a:rPr xmlns:a="http://schemas.openxmlformats.org/drawingml/2006/main" sz="1650" i="1">
                          <a:solidFill>
                            <a:srgbClr val="333333"/>
                          </a:solidFill>
                          <a:latin typeface="Cambria Math" panose="02040503050406030204" pitchFamily="18" charset="0"/>
                        </a:rPr>
                        <m:t>1</m:t>
                      </m:r>
                    </m:sub>
                  </m:sSub>
                  <m:r>
                    <a:rPr xmlns:a="http://schemas.openxmlformats.org/drawingml/2006/main" sz="1650" i="1">
                      <a:solidFill>
                        <a:srgbClr val="333333"/>
                      </a:solidFill>
                      <a:latin typeface="Cambria Math" panose="02040503050406030204" pitchFamily="18" charset="0"/>
                    </a:rPr>
                    <m:t>+</m:t>
                  </m:r>
                  <m:sSub>
                    <m:e>
                      <m:r>
                        <a:rPr xmlns:a="http://schemas.openxmlformats.org/drawingml/2006/main" sz="1650" i="1">
                          <a:solidFill>
                            <a:srgbClr val="333333"/>
                          </a:solidFill>
                          <a:latin typeface="Cambria Math" panose="02040503050406030204" pitchFamily="18" charset="0"/>
                        </a:rPr>
                        <m:t>p</m:t>
                      </m:r>
                    </m:e>
                    <m:sub>
                      <m:r>
                        <a:rPr xmlns:a="http://schemas.openxmlformats.org/drawingml/2006/main" sz="1650" i="1">
                          <a:solidFill>
                            <a:srgbClr val="333333"/>
                          </a:solidFill>
                          <a:latin typeface="Cambria Math" panose="02040503050406030204" pitchFamily="18" charset="0"/>
                        </a:rPr>
                        <m:t>2</m:t>
                      </m:r>
                    </m:sub>
                  </m:sSub>
                  <m:r>
                    <a:rPr xmlns:a="http://schemas.openxmlformats.org/drawingml/2006/main" sz="1650" i="1">
                      <a:solidFill>
                        <a:srgbClr val="333333"/>
                      </a:solidFill>
                      <a:latin typeface="Cambria Math" panose="02040503050406030204" pitchFamily="18" charset="0"/>
                    </a:rPr>
                    <m:t>+</m:t>
                  </m:r>
                  <m:r>
                    <a:rPr xmlns:a="http://schemas.openxmlformats.org/drawingml/2006/main" sz="1650" i="1">
                      <a:solidFill>
                        <a:srgbClr val="333333"/>
                      </a:solidFill>
                      <a:latin typeface="Cambria Math" panose="02040503050406030204" pitchFamily="18" charset="0"/>
                    </a:rPr>
                    <m:t>.</m:t>
                  </m:r>
                  <m:r>
                    <a:rPr xmlns:a="http://schemas.openxmlformats.org/drawingml/2006/main" sz="1650" i="1">
                      <a:solidFill>
                        <a:srgbClr val="333333"/>
                      </a:solidFill>
                      <a:latin typeface="Cambria Math" panose="02040503050406030204" pitchFamily="18" charset="0"/>
                    </a:rPr>
                    <m:t>.</m:t>
                  </m:r>
                  <m:r>
                    <a:rPr xmlns:a="http://schemas.openxmlformats.org/drawingml/2006/main" sz="1650" i="1">
                      <a:solidFill>
                        <a:srgbClr val="333333"/>
                      </a:solidFill>
                      <a:latin typeface="Cambria Math" panose="02040503050406030204" pitchFamily="18" charset="0"/>
                    </a:rPr>
                    <m:t>.</m:t>
                  </m:r>
                  <m:r>
                    <a:rPr xmlns:a="http://schemas.openxmlformats.org/drawingml/2006/main" sz="1650" i="1">
                      <a:solidFill>
                        <a:srgbClr val="333333"/>
                      </a:solidFill>
                      <a:latin typeface="Cambria Math" panose="02040503050406030204" pitchFamily="18" charset="0"/>
                    </a:rPr>
                    <m:t>+</m:t>
                  </m:r>
                  <m:sSub>
                    <m:e>
                      <m:r>
                        <a:rPr xmlns:a="http://schemas.openxmlformats.org/drawingml/2006/main" sz="1650" i="1">
                          <a:solidFill>
                            <a:srgbClr val="333333"/>
                          </a:solidFill>
                          <a:latin typeface="Cambria Math" panose="02040503050406030204" pitchFamily="18" charset="0"/>
                        </a:rPr>
                        <m:t>p</m:t>
                      </m:r>
                    </m:e>
                    <m:sub>
                      <m:r>
                        <a:rPr xmlns:a="http://schemas.openxmlformats.org/drawingml/2006/main" sz="1650" i="1">
                          <a:solidFill>
                            <a:srgbClr val="333333"/>
                          </a:solidFill>
                          <a:latin typeface="Cambria Math" panose="02040503050406030204" pitchFamily="18" charset="0"/>
                        </a:rPr>
                        <m:t>n</m:t>
                      </m:r>
                    </m:sub>
                  </m:sSub>
                </m:oMath>
              </m:oMathPara>
            </a14:m>
          </a:p>
          <a:p>
            <a:pPr defTabSz="457200">
              <a:defRPr sz="1400">
                <a:solidFill>
                  <a:srgbClr val="333333"/>
                </a:solidFill>
                <a:latin typeface="Helvetica Neue"/>
                <a:ea typeface="Helvetica Neue"/>
                <a:cs typeface="Helvetica Neue"/>
                <a:sym typeface="Helvetica Neue"/>
              </a:defRPr>
            </a:pPr>
            <a14:m>
              <m:oMathPara>
                <m:oMathParaPr>
                  <m:jc m:val="left"/>
                </m:oMathParaPr>
                <m:oMath>
                  <m:sSub>
                    <m:e>
                      <m:r>
                        <a:rPr xmlns:a="http://schemas.openxmlformats.org/drawingml/2006/main" sz="1650" i="1">
                          <a:solidFill>
                            <a:srgbClr val="333333"/>
                          </a:solidFill>
                          <a:latin typeface="Cambria Math" panose="02040503050406030204" pitchFamily="18" charset="0"/>
                        </a:rPr>
                        <m:t>w</m:t>
                      </m:r>
                    </m:e>
                    <m:sub>
                      <m:r>
                        <a:rPr xmlns:a="http://schemas.openxmlformats.org/drawingml/2006/main" sz="1650" i="1">
                          <a:solidFill>
                            <a:srgbClr val="333333"/>
                          </a:solidFill>
                          <a:latin typeface="Cambria Math" panose="02040503050406030204" pitchFamily="18" charset="0"/>
                        </a:rPr>
                        <m:t>n</m:t>
                      </m:r>
                    </m:sub>
                  </m:sSub>
                  <m:r>
                    <a:rPr xmlns:a="http://schemas.openxmlformats.org/drawingml/2006/main" sz="1650" i="1">
                      <a:solidFill>
                        <a:srgbClr val="333333"/>
                      </a:solidFill>
                      <a:latin typeface="Cambria Math" panose="02040503050406030204" pitchFamily="18" charset="0"/>
                    </a:rPr>
                    <m:t>=</m:t>
                  </m:r>
                  <m:f>
                    <m:fPr>
                      <m:ctrlPr>
                        <a:rPr xmlns:a="http://schemas.openxmlformats.org/drawingml/2006/main" sz="1650" i="1">
                          <a:solidFill>
                            <a:srgbClr val="333333"/>
                          </a:solidFill>
                          <a:latin typeface="Cambria Math" panose="02040503050406030204" pitchFamily="18" charset="0"/>
                        </a:rPr>
                      </m:ctrlPr>
                      <m:type m:val="bar"/>
                    </m:fPr>
                    <m:num>
                      <m:sSub>
                        <m:e>
                          <m:r>
                            <a:rPr xmlns:a="http://schemas.openxmlformats.org/drawingml/2006/main" sz="1650" i="1">
                              <a:solidFill>
                                <a:srgbClr val="333333"/>
                              </a:solidFill>
                              <a:latin typeface="Cambria Math" panose="02040503050406030204" pitchFamily="18" charset="0"/>
                            </a:rPr>
                            <m:t>p</m:t>
                          </m:r>
                        </m:e>
                        <m:sub>
                          <m:r>
                            <a:rPr xmlns:a="http://schemas.openxmlformats.org/drawingml/2006/main" sz="1650" i="1">
                              <a:solidFill>
                                <a:srgbClr val="333333"/>
                              </a:solidFill>
                              <a:latin typeface="Cambria Math" panose="02040503050406030204" pitchFamily="18" charset="0"/>
                            </a:rPr>
                            <m:t>n</m:t>
                          </m:r>
                        </m:sub>
                      </m:sSub>
                    </m:num>
                    <m:den>
                      <m:r>
                        <a:rPr xmlns:a="http://schemas.openxmlformats.org/drawingml/2006/main" sz="1650" i="1">
                          <a:solidFill>
                            <a:srgbClr val="333333"/>
                          </a:solidFill>
                          <a:latin typeface="Cambria Math" panose="02040503050406030204" pitchFamily="18" charset="0"/>
                        </a:rPr>
                        <m:t>p</m:t>
                      </m:r>
                    </m:den>
                  </m:f>
                </m:oMath>
              </m:oMathPara>
            </a14:m>
          </a:p>
          <a:p>
            <a:pPr defTabSz="457200">
              <a:defRPr sz="1400">
                <a:solidFill>
                  <a:srgbClr val="333333"/>
                </a:solidFill>
                <a:latin typeface="Helvetica Neue"/>
                <a:ea typeface="Helvetica Neue"/>
                <a:cs typeface="Helvetica Neue"/>
                <a:sym typeface="Helvetica Neue"/>
              </a:defRPr>
            </a:pPr>
            <a:r>
              <a:t>式中：</a:t>
            </a:r>
          </a:p>
          <a:p>
            <a:pPr defTabSz="457200">
              <a:defRPr sz="1400">
                <a:solidFill>
                  <a:srgbClr val="333333"/>
                </a:solidFill>
                <a:latin typeface="Helvetica Neue"/>
                <a:ea typeface="Helvetica Neue"/>
                <a:cs typeface="Helvetica Neue"/>
                <a:sym typeface="Helvetica Neue"/>
              </a:defRPr>
            </a:pPr>
            <a14:m>
              <m:oMath>
                <m:sSub>
                  <m:e>
                    <m:r>
                      <a:rPr xmlns:a="http://schemas.openxmlformats.org/drawingml/2006/main" sz="1800" i="1">
                        <a:solidFill>
                          <a:srgbClr val="333333"/>
                        </a:solidFill>
                        <a:latin typeface="Cambria Math" panose="02040503050406030204" pitchFamily="18" charset="0"/>
                      </a:rPr>
                      <m:t>c</m:t>
                    </m:r>
                  </m:e>
                  <m:sub>
                    <m:r>
                      <a:rPr xmlns:a="http://schemas.openxmlformats.org/drawingml/2006/main" sz="1800" i="1">
                        <a:solidFill>
                          <a:srgbClr val="333333"/>
                        </a:solidFill>
                        <a:latin typeface="Cambria Math" panose="02040503050406030204" pitchFamily="18" charset="0"/>
                      </a:rPr>
                      <m:t>i</m:t>
                    </m:r>
                  </m:sub>
                </m:sSub>
              </m:oMath>
            </a14:m>
            <a:r>
              <a:t>——第i年的</a:t>
            </a:r>
            <a:r>
              <a:rPr>
                <a:solidFill>
                  <a:srgbClr val="000000"/>
                </a:solidFill>
              </a:rPr>
              <a:t>现金流量</a:t>
            </a:r>
            <a:r>
              <a:t>(支付的利息或</a:t>
            </a:r>
            <a:r>
              <a:rPr>
                <a:solidFill>
                  <a:srgbClr val="000000"/>
                </a:solidFill>
              </a:rPr>
              <a:t>本金</a:t>
            </a:r>
            <a:r>
              <a:t>)</a:t>
            </a:r>
          </a:p>
          <a:p>
            <a:pPr defTabSz="457200">
              <a:defRPr sz="1400">
                <a:solidFill>
                  <a:srgbClr val="333333"/>
                </a:solidFill>
                <a:latin typeface="Helvetica Neue"/>
                <a:ea typeface="Helvetica Neue"/>
                <a:cs typeface="Helvetica Neue"/>
                <a:sym typeface="Helvetica Neue"/>
              </a:defRPr>
            </a:pPr>
            <a14:m>
              <m:oMath>
                <m:r>
                  <a:rPr xmlns:a="http://schemas.openxmlformats.org/drawingml/2006/main" sz="1650" i="1">
                    <a:solidFill>
                      <a:srgbClr val="333333"/>
                    </a:solidFill>
                    <a:latin typeface="Cambria Math" panose="02040503050406030204" pitchFamily="18" charset="0"/>
                  </a:rPr>
                  <m:t>y</m:t>
                </m:r>
              </m:oMath>
            </a14:m>
            <a:r>
              <a:t>——债券的</a:t>
            </a:r>
            <a:r>
              <a:rPr>
                <a:solidFill>
                  <a:srgbClr val="000000"/>
                </a:solidFill>
              </a:rPr>
              <a:t>到期收益率</a:t>
            </a:r>
          </a:p>
          <a:p>
            <a:pPr defTabSz="457200">
              <a:defRPr sz="1400">
                <a:solidFill>
                  <a:srgbClr val="333333"/>
                </a:solidFill>
                <a:latin typeface="Helvetica Neue"/>
                <a:ea typeface="Helvetica Neue"/>
                <a:cs typeface="Helvetica Neue"/>
                <a:sym typeface="Helvetica Neue"/>
              </a:defRPr>
            </a:pPr>
            <a14:m>
              <m:oMath>
                <m:r>
                  <a:rPr xmlns:a="http://schemas.openxmlformats.org/drawingml/2006/main" sz="1550" i="1">
                    <a:solidFill>
                      <a:srgbClr val="333333"/>
                    </a:solidFill>
                    <a:latin typeface="Cambria Math" panose="02040503050406030204" pitchFamily="18" charset="0"/>
                  </a:rPr>
                  <m:t>p</m:t>
                </m:r>
              </m:oMath>
            </a14:m>
            <a:r>
              <a:t>——当前市场价格</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文本占位符 2"/>
          <p:cNvSpPr txBox="1"/>
          <p:nvPr>
            <p:ph type="body" sz="quarter" idx="1"/>
          </p:nvPr>
        </p:nvSpPr>
        <p:spPr>
          <a:xfrm>
            <a:off x="479376" y="404664"/>
            <a:ext cx="4586400" cy="496824"/>
          </a:xfrm>
          <a:prstGeom prst="rect">
            <a:avLst/>
          </a:prstGeom>
        </p:spPr>
        <p:txBody>
          <a:bodyPr/>
          <a:lstStyle>
            <a:lvl1pPr algn="l" defTabSz="521208">
              <a:spcBef>
                <a:spcPts val="500"/>
              </a:spcBef>
              <a:defRPr b="0" sz="2280">
                <a:latin typeface="微软雅黑"/>
                <a:ea typeface="微软雅黑"/>
                <a:cs typeface="微软雅黑"/>
                <a:sym typeface="微软雅黑"/>
              </a:defRPr>
            </a:lvl1pPr>
          </a:lstStyle>
          <a:p>
            <a:pPr/>
            <a:r>
              <a:t>债券估值</a:t>
            </a:r>
          </a:p>
        </p:txBody>
      </p:sp>
      <p:sp>
        <p:nvSpPr>
          <p:cNvPr id="130" name="久期有五条主要的性质：…"/>
          <p:cNvSpPr txBox="1"/>
          <p:nvPr/>
        </p:nvSpPr>
        <p:spPr>
          <a:xfrm>
            <a:off x="1217648" y="2317074"/>
            <a:ext cx="10712604" cy="332232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457200">
              <a:lnSpc>
                <a:spcPct val="50000"/>
              </a:lnSpc>
              <a:spcBef>
                <a:spcPts val="1600"/>
              </a:spcBef>
              <a:defRPr sz="1600">
                <a:solidFill>
                  <a:srgbClr val="000000"/>
                </a:solidFill>
                <a:latin typeface="冬青黑体简体中文 W3"/>
                <a:ea typeface="冬青黑体简体中文 W3"/>
                <a:cs typeface="冬青黑体简体中文 W3"/>
                <a:sym typeface="冬青黑体简体中文 W3"/>
              </a:defRPr>
            </a:pPr>
            <a:r>
              <a:t>久期有五条主要的性质：</a:t>
            </a:r>
          </a:p>
          <a:p>
            <a:pPr defTabSz="457200">
              <a:lnSpc>
                <a:spcPct val="50000"/>
              </a:lnSpc>
              <a:spcBef>
                <a:spcPts val="1600"/>
              </a:spcBef>
              <a:defRPr sz="1600">
                <a:solidFill>
                  <a:srgbClr val="000000"/>
                </a:solidFill>
                <a:latin typeface="冬青黑体简体中文 W3"/>
                <a:ea typeface="冬青黑体简体中文 W3"/>
                <a:cs typeface="冬青黑体简体中文 W3"/>
                <a:sym typeface="冬青黑体简体中文 W3"/>
              </a:defRPr>
            </a:pPr>
            <a:r>
              <a:t>1、零息债券的久期等于它的到期时间</a:t>
            </a:r>
          </a:p>
          <a:p>
            <a:pPr defTabSz="457200">
              <a:lnSpc>
                <a:spcPct val="50000"/>
              </a:lnSpc>
              <a:spcBef>
                <a:spcPts val="1600"/>
              </a:spcBef>
              <a:defRPr sz="1600">
                <a:solidFill>
                  <a:srgbClr val="000000"/>
                </a:solidFill>
                <a:latin typeface="冬青黑体简体中文 W3"/>
                <a:ea typeface="冬青黑体简体中文 W3"/>
                <a:cs typeface="冬青黑体简体中文 W3"/>
                <a:sym typeface="冬青黑体简体中文 W3"/>
              </a:defRPr>
            </a:pPr>
            <a:r>
              <a:t>2、到期时间不变，当期息票率越高，债券久期越短</a:t>
            </a:r>
          </a:p>
          <a:p>
            <a:pPr defTabSz="457200">
              <a:lnSpc>
                <a:spcPct val="50000"/>
              </a:lnSpc>
              <a:spcBef>
                <a:spcPts val="1600"/>
              </a:spcBef>
              <a:defRPr sz="1600">
                <a:solidFill>
                  <a:srgbClr val="000000"/>
                </a:solidFill>
                <a:latin typeface="冬青黑体简体中文 W3"/>
                <a:ea typeface="冬青黑体简体中文 W3"/>
                <a:cs typeface="冬青黑体简体中文 W3"/>
                <a:sym typeface="冬青黑体简体中文 W3"/>
              </a:defRPr>
            </a:pPr>
            <a:r>
              <a:t>3、票面利率不变，债券久期通常随着期限增加而增加，债券以面值或者超出面值销售，久期总是随着期限增加而增加。</a:t>
            </a:r>
          </a:p>
          <a:p>
            <a:pPr lvl="1" indent="228600" defTabSz="457200">
              <a:lnSpc>
                <a:spcPct val="50000"/>
              </a:lnSpc>
              <a:spcBef>
                <a:spcPts val="1600"/>
              </a:spcBef>
              <a:defRPr sz="1600">
                <a:solidFill>
                  <a:srgbClr val="000000"/>
                </a:solidFill>
                <a:latin typeface="冬青黑体简体中文 W3"/>
                <a:ea typeface="冬青黑体简体中文 W3"/>
                <a:cs typeface="冬青黑体简体中文 W3"/>
                <a:sym typeface="冬青黑体简体中文 W3"/>
              </a:defRPr>
            </a:pPr>
            <a:r>
              <a:t> 对于贴现率很高的债券，期限增加会导致久期下降，但是这种贴现率一般过高不存在，</a:t>
            </a:r>
          </a:p>
          <a:p>
            <a:pPr lvl="1" indent="228600" defTabSz="457200">
              <a:lnSpc>
                <a:spcPct val="50000"/>
              </a:lnSpc>
              <a:spcBef>
                <a:spcPts val="1600"/>
              </a:spcBef>
              <a:defRPr sz="1600">
                <a:solidFill>
                  <a:srgbClr val="000000"/>
                </a:solidFill>
                <a:latin typeface="冬青黑体简体中文 W3"/>
                <a:ea typeface="冬青黑体简体中文 W3"/>
                <a:cs typeface="冬青黑体简体中文 W3"/>
                <a:sym typeface="冬青黑体简体中文 W3"/>
              </a:defRPr>
            </a:pPr>
            <a:r>
              <a:t> 故可以假定所有债券都随着期限增加，久期增加。</a:t>
            </a:r>
          </a:p>
          <a:p>
            <a:pPr defTabSz="457200">
              <a:lnSpc>
                <a:spcPct val="50000"/>
              </a:lnSpc>
              <a:spcBef>
                <a:spcPts val="1600"/>
              </a:spcBef>
              <a:defRPr sz="1600">
                <a:solidFill>
                  <a:srgbClr val="000000"/>
                </a:solidFill>
                <a:latin typeface="冬青黑体简体中文 W3"/>
                <a:ea typeface="冬青黑体简体中文 W3"/>
                <a:cs typeface="冬青黑体简体中文 W3"/>
                <a:sym typeface="冬青黑体简体中文 W3"/>
              </a:defRPr>
            </a:pPr>
            <a:r>
              <a:t>4、保持其他因素不变，当债券到期收益率较低时，久期增加</a:t>
            </a:r>
          </a:p>
          <a:p>
            <a:pPr defTabSz="457200">
              <a:lnSpc>
                <a:spcPct val="50000"/>
              </a:lnSpc>
              <a:defRPr sz="1600">
                <a:solidFill>
                  <a:srgbClr val="000000"/>
                </a:solidFill>
                <a:latin typeface="冬青黑体简体中文 W3"/>
                <a:ea typeface="冬青黑体简体中文 W3"/>
                <a:cs typeface="冬青黑体简体中文 W3"/>
                <a:sym typeface="冬青黑体简体中文 W3"/>
              </a:defRPr>
            </a:pPr>
            <a:r>
              <a:t>5、终身年金的久期是：(无穷级数收敛于此)</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文本占位符 2"/>
          <p:cNvSpPr txBox="1"/>
          <p:nvPr>
            <p:ph type="body" sz="quarter" idx="1"/>
          </p:nvPr>
        </p:nvSpPr>
        <p:spPr>
          <a:xfrm>
            <a:off x="479376" y="404664"/>
            <a:ext cx="4586400" cy="496824"/>
          </a:xfrm>
          <a:prstGeom prst="rect">
            <a:avLst/>
          </a:prstGeom>
        </p:spPr>
        <p:txBody>
          <a:bodyPr/>
          <a:lstStyle>
            <a:lvl1pPr algn="l" defTabSz="521208">
              <a:spcBef>
                <a:spcPts val="500"/>
              </a:spcBef>
              <a:defRPr b="0" sz="2280">
                <a:latin typeface="微软雅黑"/>
                <a:ea typeface="微软雅黑"/>
                <a:cs typeface="微软雅黑"/>
                <a:sym typeface="微软雅黑"/>
              </a:defRPr>
            </a:lvl1pPr>
          </a:lstStyle>
          <a:p>
            <a:pPr/>
            <a:r>
              <a:t>债券估值</a:t>
            </a:r>
          </a:p>
        </p:txBody>
      </p:sp>
      <p:sp>
        <p:nvSpPr>
          <p:cNvPr id="133" name="文本框 4"/>
          <p:cNvSpPr txBox="1"/>
          <p:nvPr/>
        </p:nvSpPr>
        <p:spPr>
          <a:xfrm>
            <a:off x="1590968" y="1369144"/>
            <a:ext cx="6016397" cy="495491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solidFill>
                  <a:srgbClr val="000000"/>
                </a:solidFill>
                <a:latin typeface="冬青黑体简体中文 W3"/>
                <a:ea typeface="冬青黑体简体中文 W3"/>
                <a:cs typeface="冬青黑体简体中文 W3"/>
                <a:sym typeface="冬青黑体简体中文 W3"/>
              </a:defRPr>
            </a:pPr>
            <a:r>
              <a:t>(</a:t>
            </a:r>
            <a:r>
              <a:t>一</a:t>
            </a:r>
            <a:r>
              <a:t>) </a:t>
            </a:r>
            <a:r>
              <a:t>估值模型</a:t>
            </a:r>
          </a:p>
          <a:p>
            <a:pPr>
              <a:defRPr sz="1600">
                <a:solidFill>
                  <a:srgbClr val="000000"/>
                </a:solidFill>
                <a:latin typeface="冬青黑体简体中文 W3"/>
                <a:ea typeface="冬青黑体简体中文 W3"/>
                <a:cs typeface="冬青黑体简体中文 W3"/>
                <a:sym typeface="冬青黑体简体中文 W3"/>
              </a:defRPr>
            </a:pPr>
            <a:r>
              <a:t>1</a:t>
            </a:r>
            <a:r>
              <a:t>、 附息债券估值</a:t>
            </a:r>
          </a:p>
          <a:p>
            <a:pPr>
              <a:defRPr sz="1600">
                <a:solidFill>
                  <a:srgbClr val="000000"/>
                </a:solidFill>
                <a:latin typeface="冬青黑体简体中文 W3"/>
                <a:ea typeface="冬青黑体简体中文 W3"/>
                <a:cs typeface="冬青黑体简体中文 W3"/>
                <a:sym typeface="冬青黑体简体中文 W3"/>
              </a:defRPr>
            </a:pPr>
            <a:r>
              <a:t>（</a:t>
            </a:r>
            <a:r>
              <a:t>1</a:t>
            </a:r>
            <a:r>
              <a:t>） 到期一次还本付息估值公式</a:t>
            </a:r>
          </a:p>
          <a:p>
            <a:pPr>
              <a:defRPr sz="1600">
                <a:solidFill>
                  <a:srgbClr val="000000"/>
                </a:solidFill>
                <a:latin typeface="冬青黑体简体中文 W3"/>
                <a:ea typeface="冬青黑体简体中文 W3"/>
                <a:cs typeface="冬青黑体简体中文 W3"/>
                <a:sym typeface="冬青黑体简体中文 W3"/>
              </a:defRPr>
            </a:pPr>
            <a:r>
              <a:t>P=</a:t>
            </a:r>
            <a14:m>
              <m:oMath>
                <m:f>
                  <m:fPr>
                    <m:ctrlPr>
                      <a:rPr xmlns:a="http://schemas.openxmlformats.org/drawingml/2006/main" sz="1600" i="1">
                        <a:solidFill>
                          <a:srgbClr val="20517C"/>
                        </a:solidFill>
                        <a:latin typeface="Cambria Math" panose="02040503050406030204" pitchFamily="18" charset="0"/>
                      </a:rPr>
                    </m:ctrlPr>
                    <m:type m:val="bar"/>
                  </m:fPr>
                  <m:num>
                    <m:sSup>
                      <m:e>
                        <m:r>
                          <a:rPr xmlns:a="http://schemas.openxmlformats.org/drawingml/2006/main" sz="1600" i="1">
                            <a:solidFill>
                              <a:srgbClr val="20517C"/>
                            </a:solidFill>
                            <a:latin typeface="Cambria Math" panose="02040503050406030204" pitchFamily="18" charset="0"/>
                          </a:rPr>
                          <m:t>𝐹</m:t>
                        </m:r>
                        <m:r>
                          <a:rPr xmlns:a="http://schemas.openxmlformats.org/drawingml/2006/main" sz="1600" i="1">
                            <a:solidFill>
                              <a:srgbClr val="20517C"/>
                            </a:solidFill>
                            <a:latin typeface="Cambria Math" panose="02040503050406030204" pitchFamily="18" charset="0"/>
                          </a:rPr>
                          <m:t>∗</m:t>
                        </m:r>
                        <m:r>
                          <a:rPr xmlns:a="http://schemas.openxmlformats.org/drawingml/2006/main" sz="1600" i="1">
                            <a:solidFill>
                              <a:srgbClr val="20517C"/>
                            </a:solidFill>
                            <a:latin typeface="Cambria Math" panose="02040503050406030204" pitchFamily="18" charset="0"/>
                          </a:rPr>
                          <m:t>（</m:t>
                        </m:r>
                        <m:r>
                          <a:rPr xmlns:a="http://schemas.openxmlformats.org/drawingml/2006/main" sz="1600" i="1">
                            <a:solidFill>
                              <a:srgbClr val="20517C"/>
                            </a:solidFill>
                            <a:latin typeface="Cambria Math" panose="02040503050406030204" pitchFamily="18" charset="0"/>
                          </a:rPr>
                          <m:t>1</m:t>
                        </m:r>
                        <m:r>
                          <a:rPr xmlns:a="http://schemas.openxmlformats.org/drawingml/2006/main" sz="1600" i="1">
                            <a:solidFill>
                              <a:srgbClr val="20517C"/>
                            </a:solidFill>
                            <a:latin typeface="Cambria Math" panose="02040503050406030204" pitchFamily="18" charset="0"/>
                          </a:rPr>
                          <m:t>+</m:t>
                        </m:r>
                        <m:r>
                          <m:rPr>
                            <m:sty m:val="p"/>
                          </m:rPr>
                          <a:rPr xmlns:a="http://schemas.openxmlformats.org/drawingml/2006/main" sz="1600" i="1">
                            <a:solidFill>
                              <a:srgbClr val="20517C"/>
                            </a:solidFill>
                            <a:latin typeface="Cambria Math" panose="02040503050406030204" pitchFamily="18" charset="0"/>
                          </a:rPr>
                          <m:t>i</m:t>
                        </m:r>
                        <m:r>
                          <a:rPr xmlns:a="http://schemas.openxmlformats.org/drawingml/2006/main" sz="1600" i="1">
                            <a:solidFill>
                              <a:srgbClr val="20517C"/>
                            </a:solidFill>
                            <a:latin typeface="Cambria Math" panose="02040503050406030204" pitchFamily="18" charset="0"/>
                          </a:rPr>
                          <m:t>）</m:t>
                        </m:r>
                      </m:e>
                      <m:sup>
                        <m:r>
                          <a:rPr xmlns:a="http://schemas.openxmlformats.org/drawingml/2006/main" sz="1600" i="1">
                            <a:solidFill>
                              <a:srgbClr val="20517C"/>
                            </a:solidFill>
                            <a:latin typeface="Cambria Math" panose="02040503050406030204" pitchFamily="18" charset="0"/>
                          </a:rPr>
                          <m:t>𝑁</m:t>
                        </m:r>
                      </m:sup>
                    </m:sSup>
                  </m:num>
                  <m:den>
                    <m:sSup>
                      <m:e>
                        <m:r>
                          <a:rPr xmlns:a="http://schemas.openxmlformats.org/drawingml/2006/main" sz="1600" i="1">
                            <a:solidFill>
                              <a:srgbClr val="20517C"/>
                            </a:solidFill>
                            <a:latin typeface="Cambria Math" panose="02040503050406030204" pitchFamily="18" charset="0"/>
                          </a:rPr>
                          <m:t>（</m:t>
                        </m:r>
                        <m:r>
                          <a:rPr xmlns:a="http://schemas.openxmlformats.org/drawingml/2006/main" sz="1600" i="1">
                            <a:solidFill>
                              <a:srgbClr val="20517C"/>
                            </a:solidFill>
                            <a:latin typeface="Cambria Math" panose="02040503050406030204" pitchFamily="18" charset="0"/>
                          </a:rPr>
                          <m:t>1</m:t>
                        </m:r>
                        <m:r>
                          <a:rPr xmlns:a="http://schemas.openxmlformats.org/drawingml/2006/main" sz="1600" i="1">
                            <a:solidFill>
                              <a:srgbClr val="20517C"/>
                            </a:solidFill>
                            <a:latin typeface="Cambria Math" panose="02040503050406030204" pitchFamily="18" charset="0"/>
                          </a:rPr>
                          <m:t>+</m:t>
                        </m:r>
                        <m:r>
                          <m:rPr>
                            <m:sty m:val="p"/>
                          </m:rPr>
                          <a:rPr xmlns:a="http://schemas.openxmlformats.org/drawingml/2006/main" sz="1600" i="1">
                            <a:solidFill>
                              <a:srgbClr val="20517C"/>
                            </a:solidFill>
                            <a:latin typeface="Cambria Math" panose="02040503050406030204" pitchFamily="18" charset="0"/>
                          </a:rPr>
                          <m:t>r</m:t>
                        </m:r>
                        <m:r>
                          <a:rPr xmlns:a="http://schemas.openxmlformats.org/drawingml/2006/main" sz="1600" i="1">
                            <a:solidFill>
                              <a:srgbClr val="20517C"/>
                            </a:solidFill>
                            <a:latin typeface="Cambria Math" panose="02040503050406030204" pitchFamily="18" charset="0"/>
                          </a:rPr>
                          <m:t>）</m:t>
                        </m:r>
                      </m:e>
                      <m:sup>
                        <m:r>
                          <m:rPr>
                            <m:sty m:val="p"/>
                          </m:rPr>
                          <a:rPr xmlns:a="http://schemas.openxmlformats.org/drawingml/2006/main" sz="1600" i="1">
                            <a:solidFill>
                              <a:srgbClr val="20517C"/>
                            </a:solidFill>
                            <a:latin typeface="Cambria Math" panose="02040503050406030204" pitchFamily="18" charset="0"/>
                          </a:rPr>
                          <m:t>n</m:t>
                        </m:r>
                      </m:sup>
                    </m:sSup>
                  </m:den>
                </m:f>
              </m:oMath>
            </a14:m>
          </a:p>
          <a:p>
            <a:pPr>
              <a:defRPr sz="1600">
                <a:solidFill>
                  <a:srgbClr val="000000"/>
                </a:solidFill>
                <a:latin typeface="冬青黑体简体中文 W3"/>
                <a:ea typeface="冬青黑体简体中文 W3"/>
                <a:cs typeface="冬青黑体简体中文 W3"/>
                <a:sym typeface="冬青黑体简体中文 W3"/>
              </a:defRPr>
            </a:pPr>
          </a:p>
          <a:p>
            <a:pPr>
              <a:defRPr sz="1600">
                <a:solidFill>
                  <a:srgbClr val="000000"/>
                </a:solidFill>
                <a:latin typeface="冬青黑体简体中文 W3"/>
                <a:ea typeface="冬青黑体简体中文 W3"/>
                <a:cs typeface="冬青黑体简体中文 W3"/>
                <a:sym typeface="冬青黑体简体中文 W3"/>
              </a:defRPr>
            </a:pPr>
          </a:p>
          <a:p>
            <a:pPr>
              <a:defRPr sz="1600">
                <a:solidFill>
                  <a:srgbClr val="000000"/>
                </a:solidFill>
                <a:latin typeface="冬青黑体简体中文 W3"/>
                <a:ea typeface="冬青黑体简体中文 W3"/>
                <a:cs typeface="冬青黑体简体中文 W3"/>
                <a:sym typeface="冬青黑体简体中文 W3"/>
              </a:defRPr>
            </a:pPr>
            <a:r>
              <a:t>发行价 平价（</a:t>
            </a:r>
            <a:r>
              <a:t>=</a:t>
            </a:r>
            <a:r>
              <a:t>面值）</a:t>
            </a:r>
          </a:p>
          <a:p>
            <a:pPr>
              <a:defRPr sz="1600">
                <a:solidFill>
                  <a:srgbClr val="000000"/>
                </a:solidFill>
                <a:latin typeface="冬青黑体简体中文 W3"/>
                <a:ea typeface="冬青黑体简体中文 W3"/>
                <a:cs typeface="冬青黑体简体中文 W3"/>
                <a:sym typeface="冬青黑体简体中文 W3"/>
              </a:defRPr>
            </a:pPr>
            <a:r>
              <a:t>       溢价（</a:t>
            </a:r>
            <a:r>
              <a:t>&gt;</a:t>
            </a:r>
            <a:r>
              <a:t>面值）</a:t>
            </a:r>
          </a:p>
          <a:p>
            <a:pPr>
              <a:defRPr sz="1600">
                <a:solidFill>
                  <a:srgbClr val="000000"/>
                </a:solidFill>
                <a:latin typeface="冬青黑体简体中文 W3"/>
                <a:ea typeface="冬青黑体简体中文 W3"/>
                <a:cs typeface="冬青黑体简体中文 W3"/>
                <a:sym typeface="冬青黑体简体中文 W3"/>
              </a:defRPr>
            </a:pPr>
            <a:r>
              <a:t>       折价 </a:t>
            </a:r>
            <a:r>
              <a:t>(&lt;</a:t>
            </a:r>
            <a:r>
              <a:t>面值</a:t>
            </a:r>
            <a:r>
              <a:t>)</a:t>
            </a:r>
          </a:p>
          <a:p>
            <a:pPr>
              <a:defRPr sz="1600">
                <a:solidFill>
                  <a:srgbClr val="000000"/>
                </a:solidFill>
                <a:latin typeface="冬青黑体简体中文 W3"/>
                <a:ea typeface="冬青黑体简体中文 W3"/>
                <a:cs typeface="冬青黑体简体中文 W3"/>
                <a:sym typeface="冬青黑体简体中文 W3"/>
              </a:defRPr>
            </a:pPr>
            <a:r>
              <a:t>(2)</a:t>
            </a:r>
            <a:r>
              <a:t> 分次付息一次还本债券估值公式</a:t>
            </a:r>
          </a:p>
          <a:p>
            <a:pPr>
              <a:defRPr sz="1600">
                <a:solidFill>
                  <a:srgbClr val="000000"/>
                </a:solidFill>
                <a:latin typeface="冬青黑体简体中文 W3"/>
                <a:ea typeface="冬青黑体简体中文 W3"/>
                <a:cs typeface="冬青黑体简体中文 W3"/>
                <a:sym typeface="冬青黑体简体中文 W3"/>
              </a:defRPr>
            </a:pPr>
            <a:r>
              <a:t>P=</a:t>
            </a:r>
            <a14:m>
              <m:oMath>
                <m:nary>
                  <m:naryPr>
                    <m:ctrlPr>
                      <a:rPr xmlns:a="http://schemas.openxmlformats.org/drawingml/2006/main" sz="1600" i="1">
                        <a:solidFill>
                          <a:srgbClr val="20517C"/>
                        </a:solidFill>
                        <a:latin typeface="Cambria Math" panose="02040503050406030204" pitchFamily="18" charset="0"/>
                      </a:rPr>
                    </m:ctrlPr>
                    <m:chr m:val="∑"/>
                    <m:limLoc m:val="undOvr"/>
                    <m:grow m:val="0"/>
                    <m:subHide m:val="off"/>
                    <m:supHide m:val="off"/>
                  </m:naryPr>
                  <m:sub>
                    <m:r>
                      <m:rPr>
                        <m:sty m:val="p"/>
                      </m:rPr>
                      <a:rPr xmlns:a="http://schemas.openxmlformats.org/drawingml/2006/main" sz="1600" i="1">
                        <a:solidFill>
                          <a:srgbClr val="20517C"/>
                        </a:solidFill>
                        <a:latin typeface="Cambria Math" panose="02040503050406030204" pitchFamily="18" charset="0"/>
                      </a:rPr>
                      <m:t>t</m:t>
                    </m:r>
                    <m:r>
                      <a:rPr xmlns:a="http://schemas.openxmlformats.org/drawingml/2006/main" sz="1600" i="1">
                        <a:solidFill>
                          <a:srgbClr val="20517C"/>
                        </a:solidFill>
                        <a:latin typeface="Cambria Math" panose="02040503050406030204" pitchFamily="18" charset="0"/>
                      </a:rPr>
                      <m:t>=</m:t>
                    </m:r>
                    <m:r>
                      <a:rPr xmlns:a="http://schemas.openxmlformats.org/drawingml/2006/main" sz="1600" i="1">
                        <a:solidFill>
                          <a:srgbClr val="20517C"/>
                        </a:solidFill>
                        <a:latin typeface="Cambria Math" panose="02040503050406030204" pitchFamily="18" charset="0"/>
                      </a:rPr>
                      <m:t>1</m:t>
                    </m:r>
                  </m:sub>
                  <m:sup>
                    <m:r>
                      <m:rPr>
                        <m:sty m:val="p"/>
                      </m:rPr>
                      <a:rPr xmlns:a="http://schemas.openxmlformats.org/drawingml/2006/main" sz="1600" i="1">
                        <a:solidFill>
                          <a:srgbClr val="20517C"/>
                        </a:solidFill>
                        <a:latin typeface="Cambria Math" panose="02040503050406030204" pitchFamily="18" charset="0"/>
                      </a:rPr>
                      <m:t>n</m:t>
                    </m:r>
                  </m:sup>
                  <m:e>
                    <m:f>
                      <m:fPr>
                        <m:ctrlPr>
                          <a:rPr xmlns:a="http://schemas.openxmlformats.org/drawingml/2006/main" sz="1600" i="1">
                            <a:solidFill>
                              <a:srgbClr val="20517C"/>
                            </a:solidFill>
                            <a:latin typeface="Cambria Math" panose="02040503050406030204" pitchFamily="18" charset="0"/>
                          </a:rPr>
                        </m:ctrlPr>
                        <m:type m:val="bar"/>
                      </m:fPr>
                      <m:num>
                        <m:r>
                          <a:rPr xmlns:a="http://schemas.openxmlformats.org/drawingml/2006/main" sz="1600" i="1">
                            <a:solidFill>
                              <a:srgbClr val="20517C"/>
                            </a:solidFill>
                            <a:latin typeface="Cambria Math" panose="02040503050406030204" pitchFamily="18" charset="0"/>
                          </a:rPr>
                          <m:t>𝐴</m:t>
                        </m:r>
                      </m:num>
                      <m:den>
                        <m:sSup>
                          <m:e>
                            <m:r>
                              <a:rPr xmlns:a="http://schemas.openxmlformats.org/drawingml/2006/main" sz="1600" i="1">
                                <a:solidFill>
                                  <a:srgbClr val="20517C"/>
                                </a:solidFill>
                                <a:latin typeface="Cambria Math" panose="02040503050406030204" pitchFamily="18" charset="0"/>
                              </a:rPr>
                              <m:t>(</m:t>
                            </m:r>
                            <m:r>
                              <a:rPr xmlns:a="http://schemas.openxmlformats.org/drawingml/2006/main" sz="1600" i="1">
                                <a:solidFill>
                                  <a:srgbClr val="20517C"/>
                                </a:solidFill>
                                <a:latin typeface="Cambria Math" panose="02040503050406030204" pitchFamily="18" charset="0"/>
                              </a:rPr>
                              <m:t>1</m:t>
                            </m:r>
                            <m:r>
                              <a:rPr xmlns:a="http://schemas.openxmlformats.org/drawingml/2006/main" sz="1600" i="1">
                                <a:solidFill>
                                  <a:srgbClr val="20517C"/>
                                </a:solidFill>
                                <a:latin typeface="Cambria Math" panose="02040503050406030204" pitchFamily="18" charset="0"/>
                              </a:rPr>
                              <m:t>+</m:t>
                            </m:r>
                            <m:r>
                              <a:rPr xmlns:a="http://schemas.openxmlformats.org/drawingml/2006/main" sz="1600" i="1">
                                <a:solidFill>
                                  <a:srgbClr val="20517C"/>
                                </a:solidFill>
                                <a:latin typeface="Cambria Math" panose="02040503050406030204" pitchFamily="18" charset="0"/>
                              </a:rPr>
                              <m:t>𝑟</m:t>
                            </m:r>
                            <m:r>
                              <a:rPr xmlns:a="http://schemas.openxmlformats.org/drawingml/2006/main" sz="1600" i="1">
                                <a:solidFill>
                                  <a:srgbClr val="20517C"/>
                                </a:solidFill>
                                <a:latin typeface="Cambria Math" panose="02040503050406030204" pitchFamily="18" charset="0"/>
                              </a:rPr>
                              <m:t>)</m:t>
                            </m:r>
                          </m:e>
                          <m:sup>
                            <m:r>
                              <a:rPr xmlns:a="http://schemas.openxmlformats.org/drawingml/2006/main" sz="1600" i="1">
                                <a:solidFill>
                                  <a:srgbClr val="20517C"/>
                                </a:solidFill>
                                <a:latin typeface="Cambria Math" panose="02040503050406030204" pitchFamily="18" charset="0"/>
                              </a:rPr>
                              <m:t>𝑡</m:t>
                            </m:r>
                          </m:sup>
                        </m:sSup>
                      </m:den>
                    </m:f>
                    <m:r>
                      <a:rPr xmlns:a="http://schemas.openxmlformats.org/drawingml/2006/main" sz="1600" i="1">
                        <a:solidFill>
                          <a:srgbClr val="20517C"/>
                        </a:solidFill>
                        <a:latin typeface="Cambria Math" panose="02040503050406030204" pitchFamily="18" charset="0"/>
                      </a:rPr>
                      <m:t>+</m:t>
                    </m:r>
                    <m:f>
                      <m:fPr>
                        <m:ctrlPr>
                          <a:rPr xmlns:a="http://schemas.openxmlformats.org/drawingml/2006/main" sz="1600" i="1">
                            <a:solidFill>
                              <a:srgbClr val="20517C"/>
                            </a:solidFill>
                            <a:latin typeface="Cambria Math" panose="02040503050406030204" pitchFamily="18" charset="0"/>
                          </a:rPr>
                        </m:ctrlPr>
                        <m:type m:val="bar"/>
                      </m:fPr>
                      <m:num>
                        <m:r>
                          <a:rPr xmlns:a="http://schemas.openxmlformats.org/drawingml/2006/main" sz="1600" i="1">
                            <a:solidFill>
                              <a:srgbClr val="20517C"/>
                            </a:solidFill>
                            <a:latin typeface="Cambria Math" panose="02040503050406030204" pitchFamily="18" charset="0"/>
                          </a:rPr>
                          <m:t>𝐹</m:t>
                        </m:r>
                      </m:num>
                      <m:den>
                        <m:sSup>
                          <m:e>
                            <m:r>
                              <a:rPr xmlns:a="http://schemas.openxmlformats.org/drawingml/2006/main" sz="1600" i="1">
                                <a:solidFill>
                                  <a:srgbClr val="20517C"/>
                                </a:solidFill>
                                <a:latin typeface="Cambria Math" panose="02040503050406030204" pitchFamily="18" charset="0"/>
                              </a:rPr>
                              <m:t>(</m:t>
                            </m:r>
                            <m:r>
                              <a:rPr xmlns:a="http://schemas.openxmlformats.org/drawingml/2006/main" sz="1600" i="1">
                                <a:solidFill>
                                  <a:srgbClr val="20517C"/>
                                </a:solidFill>
                                <a:latin typeface="Cambria Math" panose="02040503050406030204" pitchFamily="18" charset="0"/>
                              </a:rPr>
                              <m:t>1</m:t>
                            </m:r>
                            <m:r>
                              <a:rPr xmlns:a="http://schemas.openxmlformats.org/drawingml/2006/main" sz="1600" i="1">
                                <a:solidFill>
                                  <a:srgbClr val="20517C"/>
                                </a:solidFill>
                                <a:latin typeface="Cambria Math" panose="02040503050406030204" pitchFamily="18" charset="0"/>
                              </a:rPr>
                              <m:t>+</m:t>
                            </m:r>
                            <m:r>
                              <a:rPr xmlns:a="http://schemas.openxmlformats.org/drawingml/2006/main" sz="1600" i="1">
                                <a:solidFill>
                                  <a:srgbClr val="20517C"/>
                                </a:solidFill>
                                <a:latin typeface="Cambria Math" panose="02040503050406030204" pitchFamily="18" charset="0"/>
                              </a:rPr>
                              <m:t>𝑟</m:t>
                            </m:r>
                            <m:r>
                              <a:rPr xmlns:a="http://schemas.openxmlformats.org/drawingml/2006/main" sz="1600" i="1">
                                <a:solidFill>
                                  <a:srgbClr val="20517C"/>
                                </a:solidFill>
                                <a:latin typeface="Cambria Math" panose="02040503050406030204" pitchFamily="18" charset="0"/>
                              </a:rPr>
                              <m:t>)</m:t>
                            </m:r>
                          </m:e>
                          <m:sup>
                            <m:r>
                              <m:rPr>
                                <m:sty m:val="p"/>
                              </m:rPr>
                              <a:rPr xmlns:a="http://schemas.openxmlformats.org/drawingml/2006/main" sz="1600" i="1">
                                <a:solidFill>
                                  <a:srgbClr val="20517C"/>
                                </a:solidFill>
                                <a:latin typeface="Cambria Math" panose="02040503050406030204" pitchFamily="18" charset="0"/>
                              </a:rPr>
                              <m:t>n</m:t>
                            </m:r>
                          </m:sup>
                        </m:sSup>
                      </m:den>
                    </m:f>
                  </m:e>
                </m:nary>
              </m:oMath>
            </a14:m>
            <a:endParaRPr sz="2400">
              <a:latin typeface="SimSun"/>
              <a:ea typeface="SimSun"/>
              <a:cs typeface="SimSun"/>
              <a:sym typeface="SimSun"/>
            </a:endParaRPr>
          </a:p>
          <a:p>
            <a:pPr>
              <a:defRPr sz="2400">
                <a:latin typeface="SimSun"/>
                <a:ea typeface="SimSun"/>
                <a:cs typeface="SimSun"/>
                <a:sym typeface="SimSun"/>
              </a:defRPr>
            </a:pPr>
          </a:p>
        </p:txBody>
      </p:sp>
      <p:sp>
        <p:nvSpPr>
          <p:cNvPr id="134" name="文本框 5"/>
          <p:cNvSpPr txBox="1"/>
          <p:nvPr/>
        </p:nvSpPr>
        <p:spPr>
          <a:xfrm>
            <a:off x="3623285" y="2296769"/>
            <a:ext cx="1593348" cy="929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200">
                <a:solidFill>
                  <a:srgbClr val="000000"/>
                </a:solidFill>
                <a:latin typeface="冬青黑体简体中文 W3"/>
                <a:ea typeface="冬青黑体简体中文 W3"/>
                <a:cs typeface="冬青黑体简体中文 W3"/>
                <a:sym typeface="冬青黑体简体中文 W3"/>
              </a:defRPr>
            </a:pPr>
            <a:r>
              <a:t>i</a:t>
            </a:r>
            <a:r>
              <a:t>： 票面利率</a:t>
            </a:r>
          </a:p>
          <a:p>
            <a:pPr>
              <a:defRPr sz="1200">
                <a:solidFill>
                  <a:srgbClr val="000000"/>
                </a:solidFill>
                <a:latin typeface="冬青黑体简体中文 W3"/>
                <a:ea typeface="冬青黑体简体中文 W3"/>
                <a:cs typeface="冬青黑体简体中文 W3"/>
                <a:sym typeface="冬青黑体简体中文 W3"/>
              </a:defRPr>
            </a:pPr>
            <a:r>
              <a:t>n</a:t>
            </a:r>
            <a:r>
              <a:t>： 剩余期限</a:t>
            </a:r>
          </a:p>
          <a:p>
            <a:pPr>
              <a:defRPr sz="1200">
                <a:solidFill>
                  <a:srgbClr val="000000"/>
                </a:solidFill>
                <a:latin typeface="冬青黑体简体中文 W3"/>
                <a:ea typeface="冬青黑体简体中文 W3"/>
                <a:cs typeface="冬青黑体简体中文 W3"/>
                <a:sym typeface="冬青黑体简体中文 W3"/>
              </a:defRPr>
            </a:pPr>
            <a:r>
              <a:t>r</a:t>
            </a:r>
            <a:r>
              <a:t>： 贴现率</a:t>
            </a:r>
          </a:p>
          <a:p>
            <a:pPr>
              <a:defRPr sz="1200">
                <a:solidFill>
                  <a:srgbClr val="000000"/>
                </a:solidFill>
                <a:latin typeface="冬青黑体简体中文 W3"/>
                <a:ea typeface="冬青黑体简体中文 W3"/>
                <a:cs typeface="冬青黑体简体中文 W3"/>
                <a:sym typeface="冬青黑体简体中文 W3"/>
              </a:defRPr>
            </a:pPr>
            <a:r>
              <a:t>N</a:t>
            </a:r>
            <a:r>
              <a:t>： 法定期限</a:t>
            </a:r>
          </a:p>
        </p:txBody>
      </p:sp>
      <p:sp>
        <p:nvSpPr>
          <p:cNvPr id="135" name="文本框 3"/>
          <p:cNvSpPr txBox="1"/>
          <p:nvPr/>
        </p:nvSpPr>
        <p:spPr>
          <a:xfrm>
            <a:off x="6128571" y="1680587"/>
            <a:ext cx="5162460" cy="289682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solidFill>
                  <a:srgbClr val="000000"/>
                </a:solidFill>
                <a:latin typeface="冬青黑体简体中文 W3"/>
                <a:ea typeface="冬青黑体简体中文 W3"/>
                <a:cs typeface="冬青黑体简体中文 W3"/>
                <a:sym typeface="冬青黑体简体中文 W3"/>
              </a:defRPr>
            </a:pPr>
            <a:r>
              <a:t>2</a:t>
            </a:r>
            <a:r>
              <a:t>、 贴现债券估值</a:t>
            </a:r>
          </a:p>
          <a:p>
            <a:pPr>
              <a:defRPr sz="1600">
                <a:solidFill>
                  <a:srgbClr val="000000"/>
                </a:solidFill>
                <a:latin typeface="冬青黑体简体中文 W3"/>
                <a:ea typeface="冬青黑体简体中文 W3"/>
                <a:cs typeface="冬青黑体简体中文 W3"/>
                <a:sym typeface="冬青黑体简体中文 W3"/>
              </a:defRPr>
            </a:pPr>
            <a:r>
              <a:t>P= </a:t>
            </a:r>
            <a14:m>
              <m:oMath>
                <m:f>
                  <m:fPr>
                    <m:ctrlPr>
                      <a:rPr xmlns:a="http://schemas.openxmlformats.org/drawingml/2006/main" sz="1600" i="1">
                        <a:solidFill>
                          <a:srgbClr val="20517C"/>
                        </a:solidFill>
                        <a:latin typeface="Cambria Math" panose="02040503050406030204" pitchFamily="18" charset="0"/>
                      </a:rPr>
                    </m:ctrlPr>
                    <m:type m:val="bar"/>
                  </m:fPr>
                  <m:num>
                    <m:sSub>
                      <m:e>
                        <m:r>
                          <a:rPr xmlns:a="http://schemas.openxmlformats.org/drawingml/2006/main" sz="1600" i="1">
                            <a:solidFill>
                              <a:srgbClr val="20517C"/>
                            </a:solidFill>
                            <a:latin typeface="Cambria Math" panose="02040503050406030204" pitchFamily="18" charset="0"/>
                          </a:rPr>
                          <m:t>𝑃</m:t>
                        </m:r>
                      </m:e>
                      <m:sub>
                        <m:r>
                          <a:rPr xmlns:a="http://schemas.openxmlformats.org/drawingml/2006/main" sz="1600" i="1">
                            <a:solidFill>
                              <a:srgbClr val="20517C"/>
                            </a:solidFill>
                            <a:latin typeface="Cambria Math" panose="02040503050406030204" pitchFamily="18" charset="0"/>
                          </a:rPr>
                          <m:t>0</m:t>
                        </m:r>
                      </m:sub>
                    </m:sSub>
                  </m:num>
                  <m:den>
                    <m:sSup>
                      <m:e>
                        <m:r>
                          <a:rPr xmlns:a="http://schemas.openxmlformats.org/drawingml/2006/main" sz="1600" i="1">
                            <a:solidFill>
                              <a:srgbClr val="20517C"/>
                            </a:solidFill>
                            <a:latin typeface="Cambria Math" panose="02040503050406030204" pitchFamily="18" charset="0"/>
                          </a:rPr>
                          <m:t>(</m:t>
                        </m:r>
                        <m:r>
                          <a:rPr xmlns:a="http://schemas.openxmlformats.org/drawingml/2006/main" sz="1600" i="1">
                            <a:solidFill>
                              <a:srgbClr val="20517C"/>
                            </a:solidFill>
                            <a:latin typeface="Cambria Math" panose="02040503050406030204" pitchFamily="18" charset="0"/>
                          </a:rPr>
                          <m:t>1</m:t>
                        </m:r>
                        <m:r>
                          <a:rPr xmlns:a="http://schemas.openxmlformats.org/drawingml/2006/main" sz="1600" i="1">
                            <a:solidFill>
                              <a:srgbClr val="20517C"/>
                            </a:solidFill>
                            <a:latin typeface="Cambria Math" panose="02040503050406030204" pitchFamily="18" charset="0"/>
                          </a:rPr>
                          <m:t>+</m:t>
                        </m:r>
                        <m:r>
                          <m:rPr>
                            <m:sty m:val="p"/>
                          </m:rPr>
                          <a:rPr xmlns:a="http://schemas.openxmlformats.org/drawingml/2006/main" sz="1600" i="1">
                            <a:solidFill>
                              <a:srgbClr val="20517C"/>
                            </a:solidFill>
                            <a:latin typeface="Cambria Math" panose="02040503050406030204" pitchFamily="18" charset="0"/>
                          </a:rPr>
                          <m:t>r</m:t>
                        </m:r>
                        <m:r>
                          <a:rPr xmlns:a="http://schemas.openxmlformats.org/drawingml/2006/main" sz="1600" i="1">
                            <a:solidFill>
                              <a:srgbClr val="20517C"/>
                            </a:solidFill>
                            <a:latin typeface="Cambria Math" panose="02040503050406030204" pitchFamily="18" charset="0"/>
                          </a:rPr>
                          <m:t>)</m:t>
                        </m:r>
                      </m:e>
                      <m:sup>
                        <m:r>
                          <m:rPr>
                            <m:sty m:val="p"/>
                          </m:rPr>
                          <a:rPr xmlns:a="http://schemas.openxmlformats.org/drawingml/2006/main" sz="1600" i="1">
                            <a:solidFill>
                              <a:srgbClr val="20517C"/>
                            </a:solidFill>
                            <a:latin typeface="Cambria Math" panose="02040503050406030204" pitchFamily="18" charset="0"/>
                          </a:rPr>
                          <m:t>n</m:t>
                        </m:r>
                      </m:sup>
                    </m:sSup>
                  </m:den>
                </m:f>
              </m:oMath>
            </a14:m>
            <a:r>
              <a:t>      </a:t>
            </a:r>
            <a14:m>
              <m:oMath>
                <m:sSub>
                  <m:e>
                    <m:r>
                      <a:rPr xmlns:a="http://schemas.openxmlformats.org/drawingml/2006/main" sz="2100" i="1">
                        <a:solidFill>
                          <a:srgbClr val="20517C"/>
                        </a:solidFill>
                        <a:latin typeface="Cambria Math" panose="02040503050406030204" pitchFamily="18" charset="0"/>
                      </a:rPr>
                      <m:t/>
                    </m:r>
                    <m:r>
                      <a:rPr xmlns:a="http://schemas.openxmlformats.org/drawingml/2006/main" sz="2100" i="1">
                        <a:solidFill>
                          <a:srgbClr val="20517C"/>
                        </a:solidFill>
                        <a:latin typeface="Cambria Math" panose="02040503050406030204" pitchFamily="18" charset="0"/>
                      </a:rPr>
                      <m:t>𝑃</m:t>
                    </m:r>
                  </m:e>
                  <m:sub>
                    <m:r>
                      <a:rPr xmlns:a="http://schemas.openxmlformats.org/drawingml/2006/main" sz="2100" i="1">
                        <a:solidFill>
                          <a:srgbClr val="20517C"/>
                        </a:solidFill>
                        <a:latin typeface="Cambria Math" panose="02040503050406030204" pitchFamily="18" charset="0"/>
                      </a:rPr>
                      <m:t>0</m:t>
                    </m:r>
                  </m:sub>
                </m:sSub>
              </m:oMath>
            </a14:m>
            <a:r>
              <a:t>:</a:t>
            </a:r>
            <a:r>
              <a:t> 面值（不是发行价</a:t>
            </a:r>
            <a:r>
              <a:t>)</a:t>
            </a:r>
          </a:p>
          <a:p>
            <a:pPr>
              <a:defRPr sz="1600">
                <a:solidFill>
                  <a:srgbClr val="000000"/>
                </a:solidFill>
                <a:latin typeface="冬青黑体简体中文 W3"/>
                <a:ea typeface="冬青黑体简体中文 W3"/>
                <a:cs typeface="冬青黑体简体中文 W3"/>
                <a:sym typeface="冬青黑体简体中文 W3"/>
              </a:defRPr>
            </a:pPr>
          </a:p>
          <a:p>
            <a:pPr>
              <a:defRPr sz="1600">
                <a:solidFill>
                  <a:srgbClr val="000000"/>
                </a:solidFill>
                <a:latin typeface="冬青黑体简体中文 W3"/>
                <a:ea typeface="冬青黑体简体中文 W3"/>
                <a:cs typeface="冬青黑体简体中文 W3"/>
                <a:sym typeface="冬青黑体简体中文 W3"/>
              </a:defRPr>
            </a:pPr>
            <a:r>
              <a:t>3</a:t>
            </a:r>
            <a:r>
              <a:t>、 浮动利率债券估值</a:t>
            </a:r>
          </a:p>
          <a:p>
            <a:pPr>
              <a:defRPr sz="1600">
                <a:solidFill>
                  <a:srgbClr val="000000"/>
                </a:solidFill>
                <a:latin typeface="冬青黑体简体中文 W3"/>
                <a:ea typeface="冬青黑体简体中文 W3"/>
                <a:cs typeface="冬青黑体简体中文 W3"/>
                <a:sym typeface="冬青黑体简体中文 W3"/>
              </a:defRPr>
            </a:pPr>
            <a:r>
              <a:t>定价时点若在付息日， 浮动利率债券的价格都等于面值</a:t>
            </a:r>
            <a:r>
              <a:t>(</a:t>
            </a:r>
            <a:r>
              <a:t>以半年付息一次为例</a:t>
            </a:r>
            <a:r>
              <a:t>)</a:t>
            </a:r>
            <a:r>
              <a:t>。</a:t>
            </a:r>
          </a:p>
          <a:p>
            <a:pPr>
              <a:defRPr sz="1600">
                <a:solidFill>
                  <a:srgbClr val="000000"/>
                </a:solidFill>
                <a:latin typeface="冬青黑体简体中文 W3"/>
                <a:ea typeface="冬青黑体简体中文 W3"/>
                <a:cs typeface="冬青黑体简体中文 W3"/>
                <a:sym typeface="冬青黑体简体中文 W3"/>
              </a:defRPr>
            </a:pPr>
            <a:r>
              <a:t>P=</a:t>
            </a:r>
            <a14:m>
              <m:oMath>
                <m:f>
                  <m:fPr>
                    <m:ctrlPr>
                      <a:rPr xmlns:a="http://schemas.openxmlformats.org/drawingml/2006/main" sz="1600" i="1">
                        <a:solidFill>
                          <a:srgbClr val="20517C"/>
                        </a:solidFill>
                        <a:latin typeface="Cambria Math" panose="02040503050406030204" pitchFamily="18" charset="0"/>
                      </a:rPr>
                    </m:ctrlPr>
                    <m:type m:val="bar"/>
                  </m:fPr>
                  <m:num>
                    <m:sSub>
                      <m:e>
                        <m:r>
                          <a:rPr xmlns:a="http://schemas.openxmlformats.org/drawingml/2006/main" sz="1600" i="1">
                            <a:solidFill>
                              <a:srgbClr val="20517C"/>
                            </a:solidFill>
                            <a:latin typeface="Cambria Math" panose="02040503050406030204" pitchFamily="18" charset="0"/>
                          </a:rPr>
                          <m:t>𝑃</m:t>
                        </m:r>
                      </m:e>
                      <m:sub>
                        <m:r>
                          <m:rPr>
                            <m:sty m:val="p"/>
                          </m:rPr>
                          <a:rPr xmlns:a="http://schemas.openxmlformats.org/drawingml/2006/main" sz="1600" i="1">
                            <a:solidFill>
                              <a:srgbClr val="20517C"/>
                            </a:solidFill>
                            <a:latin typeface="Cambria Math" panose="02040503050406030204" pitchFamily="18" charset="0"/>
                          </a:rPr>
                          <m:t>t</m:t>
                        </m:r>
                      </m:sub>
                    </m:sSub>
                    <m:r>
                      <a:rPr xmlns:a="http://schemas.openxmlformats.org/drawingml/2006/main" sz="1600" i="1">
                        <a:solidFill>
                          <a:srgbClr val="20517C"/>
                        </a:solidFill>
                        <a:latin typeface="Cambria Math" panose="02040503050406030204" pitchFamily="18" charset="0"/>
                      </a:rPr>
                      <m:t>（</m:t>
                    </m:r>
                    <m:r>
                      <a:rPr xmlns:a="http://schemas.openxmlformats.org/drawingml/2006/main" sz="1600" i="1">
                        <a:solidFill>
                          <a:srgbClr val="20517C"/>
                        </a:solidFill>
                        <a:latin typeface="Cambria Math" panose="02040503050406030204" pitchFamily="18" charset="0"/>
                      </a:rPr>
                      <m:t>1</m:t>
                    </m:r>
                    <m:r>
                      <a:rPr xmlns:a="http://schemas.openxmlformats.org/drawingml/2006/main" sz="1600" i="1">
                        <a:solidFill>
                          <a:srgbClr val="20517C"/>
                        </a:solidFill>
                        <a:latin typeface="Cambria Math" panose="02040503050406030204" pitchFamily="18" charset="0"/>
                      </a:rPr>
                      <m:t>+</m:t>
                    </m:r>
                    <m:r>
                      <m:rPr>
                        <m:sty m:val="p"/>
                      </m:rPr>
                      <a:rPr xmlns:a="http://schemas.openxmlformats.org/drawingml/2006/main" sz="1600" i="1">
                        <a:solidFill>
                          <a:srgbClr val="20517C"/>
                        </a:solidFill>
                        <a:latin typeface="Cambria Math" panose="02040503050406030204" pitchFamily="18" charset="0"/>
                      </a:rPr>
                      <m:t>i</m:t>
                    </m:r>
                    <m:r>
                      <a:rPr xmlns:a="http://schemas.openxmlformats.org/drawingml/2006/main" sz="1600" i="1">
                        <a:solidFill>
                          <a:srgbClr val="20517C"/>
                        </a:solidFill>
                        <a:latin typeface="Cambria Math" panose="02040503050406030204" pitchFamily="18" charset="0"/>
                      </a:rPr>
                      <m:t>/</m:t>
                    </m:r>
                    <m:r>
                      <a:rPr xmlns:a="http://schemas.openxmlformats.org/drawingml/2006/main" sz="1600" i="1">
                        <a:solidFill>
                          <a:srgbClr val="20517C"/>
                        </a:solidFill>
                        <a:latin typeface="Cambria Math" panose="02040503050406030204" pitchFamily="18" charset="0"/>
                      </a:rPr>
                      <m:t>2</m:t>
                    </m:r>
                    <m:r>
                      <a:rPr xmlns:a="http://schemas.openxmlformats.org/drawingml/2006/main" sz="1600" i="1">
                        <a:solidFill>
                          <a:srgbClr val="20517C"/>
                        </a:solidFill>
                        <a:latin typeface="Cambria Math" panose="02040503050406030204" pitchFamily="18" charset="0"/>
                      </a:rPr>
                      <m:t>）</m:t>
                    </m:r>
                  </m:num>
                  <m:den>
                    <m:r>
                      <a:rPr xmlns:a="http://schemas.openxmlformats.org/drawingml/2006/main" sz="1600" i="1">
                        <a:solidFill>
                          <a:srgbClr val="20517C"/>
                        </a:solidFill>
                        <a:latin typeface="Cambria Math" panose="02040503050406030204" pitchFamily="18" charset="0"/>
                      </a:rPr>
                      <m:t>（</m:t>
                    </m:r>
                    <m:r>
                      <a:rPr xmlns:a="http://schemas.openxmlformats.org/drawingml/2006/main" sz="1600" i="1">
                        <a:solidFill>
                          <a:srgbClr val="20517C"/>
                        </a:solidFill>
                        <a:latin typeface="Cambria Math" panose="02040503050406030204" pitchFamily="18" charset="0"/>
                      </a:rPr>
                      <m:t>1</m:t>
                    </m:r>
                    <m:r>
                      <a:rPr xmlns:a="http://schemas.openxmlformats.org/drawingml/2006/main" sz="1600" i="1">
                        <a:solidFill>
                          <a:srgbClr val="20517C"/>
                        </a:solidFill>
                        <a:latin typeface="Cambria Math" panose="02040503050406030204" pitchFamily="18" charset="0"/>
                      </a:rPr>
                      <m:t>+</m:t>
                    </m:r>
                    <m:r>
                      <m:rPr>
                        <m:sty m:val="p"/>
                      </m:rPr>
                      <a:rPr xmlns:a="http://schemas.openxmlformats.org/drawingml/2006/main" sz="1600" i="1">
                        <a:solidFill>
                          <a:srgbClr val="20517C"/>
                        </a:solidFill>
                        <a:latin typeface="Cambria Math" panose="02040503050406030204" pitchFamily="18" charset="0"/>
                      </a:rPr>
                      <m:t>r</m:t>
                    </m:r>
                    <m:r>
                      <a:rPr xmlns:a="http://schemas.openxmlformats.org/drawingml/2006/main" sz="1600" i="1">
                        <a:solidFill>
                          <a:srgbClr val="20517C"/>
                        </a:solidFill>
                        <a:latin typeface="Cambria Math" panose="02040503050406030204" pitchFamily="18" charset="0"/>
                      </a:rPr>
                      <m:t>/</m:t>
                    </m:r>
                    <m:r>
                      <a:rPr xmlns:a="http://schemas.openxmlformats.org/drawingml/2006/main" sz="1600" i="1">
                        <a:solidFill>
                          <a:srgbClr val="20517C"/>
                        </a:solidFill>
                        <a:latin typeface="Cambria Math" panose="02040503050406030204" pitchFamily="18" charset="0"/>
                      </a:rPr>
                      <m:t>2</m:t>
                    </m:r>
                    <m:r>
                      <a:rPr xmlns:a="http://schemas.openxmlformats.org/drawingml/2006/main" sz="1600" i="1">
                        <a:solidFill>
                          <a:srgbClr val="20517C"/>
                        </a:solidFill>
                        <a:latin typeface="Cambria Math" panose="02040503050406030204" pitchFamily="18" charset="0"/>
                      </a:rPr>
                      <m:t>）</m:t>
                    </m:r>
                  </m:den>
                </m:f>
              </m:oMath>
            </a14:m>
            <a:r>
              <a:t> </a:t>
            </a:r>
            <a:r>
              <a:t>若</a:t>
            </a:r>
            <a:r>
              <a:t>i=r</a:t>
            </a:r>
            <a:r>
              <a:t>，则</a:t>
            </a:r>
            <a:r>
              <a:t>P= </a:t>
            </a:r>
            <a14:m>
              <m:oMath>
                <m:sSub>
                  <m:e>
                    <m:r>
                      <a:rPr xmlns:a="http://schemas.openxmlformats.org/drawingml/2006/main" sz="1650" i="1">
                        <a:solidFill>
                          <a:srgbClr val="20517C"/>
                        </a:solidFill>
                        <a:latin typeface="Cambria Math" panose="02040503050406030204" pitchFamily="18" charset="0"/>
                      </a:rPr>
                      <m:t>𝑃</m:t>
                    </m:r>
                  </m:e>
                  <m:sub>
                    <m:r>
                      <m:rPr>
                        <m:sty m:val="p"/>
                      </m:rPr>
                      <a:rPr xmlns:a="http://schemas.openxmlformats.org/drawingml/2006/main" sz="1650" i="1">
                        <a:solidFill>
                          <a:srgbClr val="20517C"/>
                        </a:solidFill>
                        <a:latin typeface="Cambria Math" panose="02040503050406030204" pitchFamily="18" charset="0"/>
                      </a:rPr>
                      <m:t>t</m:t>
                    </m:r>
                  </m:sub>
                </m:sSub>
              </m:oMath>
            </a14: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文本占位符 2"/>
          <p:cNvSpPr txBox="1"/>
          <p:nvPr>
            <p:ph type="body" sz="quarter" idx="1"/>
          </p:nvPr>
        </p:nvSpPr>
        <p:spPr>
          <a:xfrm>
            <a:off x="479376" y="404664"/>
            <a:ext cx="4586400" cy="496824"/>
          </a:xfrm>
          <a:prstGeom prst="rect">
            <a:avLst/>
          </a:prstGeom>
        </p:spPr>
        <p:txBody>
          <a:bodyPr/>
          <a:lstStyle>
            <a:lvl1pPr algn="l" defTabSz="521208">
              <a:spcBef>
                <a:spcPts val="500"/>
              </a:spcBef>
              <a:defRPr b="0" sz="2280">
                <a:latin typeface="微软雅黑"/>
                <a:ea typeface="微软雅黑"/>
                <a:cs typeface="微软雅黑"/>
                <a:sym typeface="微软雅黑"/>
              </a:defRPr>
            </a:lvl1pPr>
          </a:lstStyle>
          <a:p>
            <a:pPr/>
            <a:r>
              <a:t>债券估值</a:t>
            </a:r>
          </a:p>
        </p:txBody>
      </p:sp>
      <p:sp>
        <p:nvSpPr>
          <p:cNvPr id="138" name="文本框 1"/>
          <p:cNvSpPr txBox="1"/>
          <p:nvPr/>
        </p:nvSpPr>
        <p:spPr>
          <a:xfrm>
            <a:off x="1701525" y="1670979"/>
            <a:ext cx="8764270" cy="435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solidFill>
                  <a:srgbClr val="000000"/>
                </a:solidFill>
                <a:latin typeface="冬青黑体简体中文 W3"/>
                <a:ea typeface="冬青黑体简体中文 W3"/>
                <a:cs typeface="冬青黑体简体中文 W3"/>
                <a:sym typeface="冬青黑体简体中文 W3"/>
              </a:defRPr>
            </a:pPr>
            <a:r>
              <a:t>(二)影响债券价格的因素、机理</a:t>
            </a:r>
          </a:p>
          <a:p>
            <a:pPr>
              <a:defRPr sz="1600">
                <a:solidFill>
                  <a:srgbClr val="000000"/>
                </a:solidFill>
                <a:latin typeface="冬青黑体简体中文 W3"/>
                <a:ea typeface="冬青黑体简体中文 W3"/>
                <a:cs typeface="冬青黑体简体中文 W3"/>
                <a:sym typeface="冬青黑体简体中文 W3"/>
              </a:defRPr>
            </a:pPr>
          </a:p>
          <a:p>
            <a:pPr>
              <a:defRPr sz="1600">
                <a:solidFill>
                  <a:srgbClr val="000000"/>
                </a:solidFill>
                <a:latin typeface="冬青黑体简体中文 W3"/>
                <a:ea typeface="冬青黑体简体中文 W3"/>
                <a:cs typeface="冬青黑体简体中文 W3"/>
                <a:sym typeface="冬青黑体简体中文 W3"/>
              </a:defRPr>
            </a:pPr>
            <a:r>
              <a:t>外部因素</a:t>
            </a:r>
            <a:r>
              <a:t>       </a:t>
            </a:r>
            <a:r>
              <a:t>经济波动周期</a:t>
            </a:r>
          </a:p>
          <a:p>
            <a:pPr>
              <a:defRPr sz="1600">
                <a:solidFill>
                  <a:srgbClr val="000000"/>
                </a:solidFill>
                <a:latin typeface="冬青黑体简体中文 W3"/>
                <a:ea typeface="冬青黑体简体中文 W3"/>
                <a:cs typeface="冬青黑体简体中文 W3"/>
                <a:sym typeface="冬青黑体简体中文 W3"/>
              </a:defRPr>
            </a:pPr>
            <a:r>
              <a:t>                   </a:t>
            </a:r>
            <a:r>
              <a:t>供求关系(债券发行的规模、 速度财政收支</a:t>
            </a:r>
            <a:r>
              <a:t>                        </a:t>
            </a:r>
          </a:p>
          <a:p>
            <a:pPr>
              <a:defRPr sz="1600">
                <a:solidFill>
                  <a:srgbClr val="000000"/>
                </a:solidFill>
                <a:latin typeface="冬青黑体简体中文 W3"/>
                <a:ea typeface="冬青黑体简体中文 W3"/>
                <a:cs typeface="冬青黑体简体中文 W3"/>
                <a:sym typeface="冬青黑体简体中文 W3"/>
              </a:defRPr>
            </a:pPr>
            <a:r>
              <a:t>                   </a:t>
            </a:r>
            <a:r>
              <a:t>变化银根的松紧状况)</a:t>
            </a:r>
          </a:p>
          <a:p>
            <a:pPr>
              <a:defRPr sz="1600">
                <a:solidFill>
                  <a:srgbClr val="000000"/>
                </a:solidFill>
                <a:latin typeface="冬青黑体简体中文 W3"/>
                <a:ea typeface="冬青黑体简体中文 W3"/>
                <a:cs typeface="冬青黑体简体中文 W3"/>
                <a:sym typeface="冬青黑体简体中文 W3"/>
              </a:defRPr>
            </a:pPr>
          </a:p>
          <a:p>
            <a:pPr>
              <a:defRPr sz="1600">
                <a:solidFill>
                  <a:srgbClr val="000000"/>
                </a:solidFill>
                <a:latin typeface="冬青黑体简体中文 W3"/>
                <a:ea typeface="冬青黑体简体中文 W3"/>
                <a:cs typeface="冬青黑体简体中文 W3"/>
                <a:sym typeface="冬青黑体简体中文 W3"/>
              </a:defRPr>
            </a:pPr>
            <a:r>
              <a:t>                   </a:t>
            </a:r>
            <a:r>
              <a:t>贴现率r与P负相关</a:t>
            </a:r>
          </a:p>
          <a:p>
            <a:pPr>
              <a:defRPr sz="1600">
                <a:solidFill>
                  <a:srgbClr val="000000"/>
                </a:solidFill>
                <a:latin typeface="冬青黑体简体中文 W3"/>
                <a:ea typeface="冬青黑体简体中文 W3"/>
                <a:cs typeface="冬青黑体简体中文 W3"/>
                <a:sym typeface="冬青黑体简体中文 W3"/>
              </a:defRPr>
            </a:pPr>
            <a:r>
              <a:t>                   </a:t>
            </a:r>
            <a:r>
              <a:t>票面利率i与P正相关</a:t>
            </a:r>
          </a:p>
          <a:p>
            <a:pPr>
              <a:defRPr sz="1600">
                <a:solidFill>
                  <a:srgbClr val="000000"/>
                </a:solidFill>
                <a:latin typeface="冬青黑体简体中文 W3"/>
                <a:ea typeface="冬青黑体简体中文 W3"/>
                <a:cs typeface="冬青黑体简体中文 W3"/>
                <a:sym typeface="冬青黑体简体中文 W3"/>
              </a:defRPr>
            </a:pPr>
            <a:r>
              <a:t>             </a:t>
            </a:r>
            <a:r>
              <a:t>      </a:t>
            </a:r>
            <a:r>
              <a:t>期限N与P正相关</a:t>
            </a:r>
          </a:p>
          <a:p>
            <a:pPr>
              <a:defRPr sz="1600">
                <a:solidFill>
                  <a:srgbClr val="000000"/>
                </a:solidFill>
                <a:latin typeface="冬青黑体简体中文 W3"/>
                <a:ea typeface="冬青黑体简体中文 W3"/>
                <a:cs typeface="冬青黑体简体中文 W3"/>
                <a:sym typeface="冬青黑体简体中文 W3"/>
              </a:defRPr>
            </a:pPr>
            <a:r>
              <a:t>内部因素       </a:t>
            </a:r>
            <a:r>
              <a:t>期限</a:t>
            </a:r>
            <a:r>
              <a:t>n</a:t>
            </a:r>
            <a:r>
              <a:t>与P负相关</a:t>
            </a:r>
          </a:p>
          <a:p>
            <a:pPr>
              <a:defRPr sz="1600">
                <a:solidFill>
                  <a:srgbClr val="000000"/>
                </a:solidFill>
                <a:latin typeface="冬青黑体简体中文 W3"/>
                <a:ea typeface="冬青黑体简体中文 W3"/>
                <a:cs typeface="冬青黑体简体中文 W3"/>
                <a:sym typeface="冬青黑体简体中文 W3"/>
              </a:defRPr>
            </a:pPr>
            <a:r>
              <a:t>                   </a:t>
            </a:r>
            <a:r>
              <a:t>信用度高低（评定等级），流动性高低与P正相关</a:t>
            </a:r>
          </a:p>
          <a:p>
            <a:pPr>
              <a:defRPr sz="1600">
                <a:solidFill>
                  <a:srgbClr val="000000"/>
                </a:solidFill>
                <a:latin typeface="冬青黑体简体中文 W3"/>
                <a:ea typeface="冬青黑体简体中文 W3"/>
                <a:cs typeface="冬青黑体简体中文 W3"/>
                <a:sym typeface="冬青黑体简体中文 W3"/>
              </a:defRPr>
            </a:pPr>
            <a:r>
              <a:t>                   </a:t>
            </a:r>
            <a:r>
              <a:t>税收待遇与P负相关</a:t>
            </a:r>
          </a:p>
          <a:p>
            <a:pPr>
              <a:defRPr sz="1600">
                <a:solidFill>
                  <a:srgbClr val="000000"/>
                </a:solidFill>
                <a:latin typeface="冬青黑体简体中文 W3"/>
                <a:ea typeface="冬青黑体简体中文 W3"/>
                <a:cs typeface="冬青黑体简体中文 W3"/>
                <a:sym typeface="冬青黑体简体中文 W3"/>
              </a:defRPr>
            </a:pPr>
            <a:r>
              <a:t>                   </a:t>
            </a:r>
            <a:r>
              <a:t>提前赎回与P负相关</a:t>
            </a:r>
            <a:r>
              <a:t> </a:t>
            </a:r>
            <a:endParaRPr sz="2400">
              <a:latin typeface="SimSun"/>
              <a:ea typeface="SimSun"/>
              <a:cs typeface="SimSun"/>
              <a:sym typeface="SimSun"/>
            </a:endParaRPr>
          </a:p>
        </p:txBody>
      </p:sp>
      <p:sp>
        <p:nvSpPr>
          <p:cNvPr id="139" name="直接箭头连接符 3"/>
          <p:cNvSpPr/>
          <p:nvPr/>
        </p:nvSpPr>
        <p:spPr>
          <a:xfrm>
            <a:off x="2585498" y="2385583"/>
            <a:ext cx="374651" cy="59056"/>
          </a:xfrm>
          <a:prstGeom prst="line">
            <a:avLst/>
          </a:prstGeom>
          <a:ln w="6350">
            <a:solidFill>
              <a:schemeClr val="accent1"/>
            </a:solidFill>
            <a:miter/>
            <a:tailEnd type="triangle"/>
          </a:ln>
        </p:spPr>
        <p:txBody>
          <a:bodyPr lIns="0" tIns="0" rIns="0" bIns="0"/>
          <a:lstStyle/>
          <a:p>
            <a:pPr/>
          </a:p>
        </p:txBody>
      </p:sp>
      <p:sp>
        <p:nvSpPr>
          <p:cNvPr id="140" name="直接箭头连接符 4"/>
          <p:cNvSpPr/>
          <p:nvPr/>
        </p:nvSpPr>
        <p:spPr>
          <a:xfrm>
            <a:off x="2564804" y="2462523"/>
            <a:ext cx="417831" cy="433706"/>
          </a:xfrm>
          <a:prstGeom prst="line">
            <a:avLst/>
          </a:prstGeom>
          <a:ln w="6350">
            <a:solidFill>
              <a:schemeClr val="accent1"/>
            </a:solidFill>
            <a:miter/>
            <a:tailEnd type="triangle"/>
          </a:ln>
        </p:spPr>
        <p:txBody>
          <a:bodyPr lIns="0" tIns="0" rIns="0" bIns="0"/>
          <a:lstStyle/>
          <a:p>
            <a:pPr/>
          </a:p>
        </p:txBody>
      </p:sp>
      <p:sp>
        <p:nvSpPr>
          <p:cNvPr id="141" name="左大括号 5"/>
          <p:cNvSpPr/>
          <p:nvPr/>
        </p:nvSpPr>
        <p:spPr>
          <a:xfrm>
            <a:off x="2592552" y="3530966"/>
            <a:ext cx="360047" cy="20161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635" y="21600"/>
                  <a:pt x="10800" y="21456"/>
                  <a:pt x="10800" y="21279"/>
                </a:cubicBezTo>
                <a:lnTo>
                  <a:pt x="10800" y="11121"/>
                </a:lnTo>
                <a:cubicBezTo>
                  <a:pt x="10800" y="10944"/>
                  <a:pt x="5965" y="10800"/>
                  <a:pt x="0" y="10800"/>
                </a:cubicBezTo>
                <a:cubicBezTo>
                  <a:pt x="5965" y="10800"/>
                  <a:pt x="10800" y="10656"/>
                  <a:pt x="10800" y="10479"/>
                </a:cubicBezTo>
                <a:lnTo>
                  <a:pt x="10800" y="321"/>
                </a:lnTo>
                <a:cubicBezTo>
                  <a:pt x="10800" y="144"/>
                  <a:pt x="15635" y="0"/>
                  <a:pt x="21600" y="0"/>
                </a:cubicBezTo>
              </a:path>
            </a:pathLst>
          </a:custGeom>
          <a:ln w="6350">
            <a:solidFill>
              <a:schemeClr val="accent1"/>
            </a:solidFill>
            <a:miter/>
          </a:ln>
        </p:spPr>
        <p:txBody>
          <a:bodyPr lIns="0" tIns="0" rIns="0" bIns="0" anchor="ctr"/>
          <a:lstStyle/>
          <a:p>
            <a:pPr algn="ctr">
              <a:defRPr>
                <a:solidFill>
                  <a:srgbClr val="000000"/>
                </a:solidFill>
              </a:defRPr>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文本占位符 2"/>
          <p:cNvSpPr txBox="1"/>
          <p:nvPr>
            <p:ph type="body" sz="quarter" idx="1"/>
          </p:nvPr>
        </p:nvSpPr>
        <p:spPr>
          <a:xfrm>
            <a:off x="479376" y="404664"/>
            <a:ext cx="4586400" cy="496824"/>
          </a:xfrm>
          <a:prstGeom prst="rect">
            <a:avLst/>
          </a:prstGeom>
        </p:spPr>
        <p:txBody>
          <a:bodyPr/>
          <a:lstStyle>
            <a:lvl1pPr algn="l" defTabSz="521208">
              <a:spcBef>
                <a:spcPts val="500"/>
              </a:spcBef>
              <a:defRPr b="0" sz="2280">
                <a:latin typeface="微软雅黑"/>
                <a:ea typeface="微软雅黑"/>
                <a:cs typeface="微软雅黑"/>
                <a:sym typeface="微软雅黑"/>
              </a:defRPr>
            </a:lvl1pPr>
          </a:lstStyle>
          <a:p>
            <a:pPr/>
            <a:r>
              <a:t>债券估值</a:t>
            </a:r>
          </a:p>
        </p:txBody>
      </p:sp>
      <p:sp>
        <p:nvSpPr>
          <p:cNvPr id="144" name="文本框 1"/>
          <p:cNvSpPr txBox="1"/>
          <p:nvPr/>
        </p:nvSpPr>
        <p:spPr>
          <a:xfrm>
            <a:off x="1977495" y="2471394"/>
            <a:ext cx="8992236" cy="2529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solidFill>
                  <a:srgbClr val="000000"/>
                </a:solidFill>
                <a:latin typeface="冬青黑体简体中文 W3"/>
                <a:ea typeface="冬青黑体简体中文 W3"/>
                <a:cs typeface="冬青黑体简体中文 W3"/>
                <a:sym typeface="冬青黑体简体中文 W3"/>
              </a:defRPr>
            </a:pPr>
            <a:r>
              <a:t>(二)影响债券价格的因素、机理</a:t>
            </a:r>
          </a:p>
          <a:p>
            <a:pPr>
              <a:defRPr sz="1600">
                <a:solidFill>
                  <a:srgbClr val="000000"/>
                </a:solidFill>
                <a:latin typeface="冬青黑体简体中文 W3"/>
                <a:ea typeface="冬青黑体简体中文 W3"/>
                <a:cs typeface="冬青黑体简体中文 W3"/>
                <a:sym typeface="冬青黑体简体中文 W3"/>
              </a:defRPr>
            </a:pPr>
            <a:r>
              <a:t>机理1.P与r负相关，r提高，P下跌；r下跌，P上涨</a:t>
            </a:r>
          </a:p>
          <a:p>
            <a:pPr>
              <a:defRPr sz="1600">
                <a:solidFill>
                  <a:srgbClr val="000000"/>
                </a:solidFill>
                <a:latin typeface="冬青黑体简体中文 W3"/>
                <a:ea typeface="冬青黑体简体中文 W3"/>
                <a:cs typeface="冬青黑体简体中文 W3"/>
                <a:sym typeface="冬青黑体简体中文 W3"/>
              </a:defRPr>
            </a:pPr>
          </a:p>
          <a:p>
            <a:pPr>
              <a:defRPr sz="1600">
                <a:solidFill>
                  <a:srgbClr val="000000"/>
                </a:solidFill>
                <a:latin typeface="冬青黑体简体中文 W3"/>
                <a:ea typeface="冬青黑体简体中文 W3"/>
                <a:cs typeface="冬青黑体简体中文 W3"/>
                <a:sym typeface="冬青黑体简体中文 W3"/>
              </a:defRPr>
            </a:pPr>
            <a:r>
              <a:t>r=①基准利率+②期限风险补偿部分+③通胀风险补偿+④信用违约风险补偿</a:t>
            </a:r>
          </a:p>
          <a:p>
            <a:pPr>
              <a:defRPr sz="1600">
                <a:solidFill>
                  <a:srgbClr val="000000"/>
                </a:solidFill>
                <a:latin typeface="冬青黑体简体中文 W3"/>
                <a:ea typeface="冬青黑体简体中文 W3"/>
                <a:cs typeface="冬青黑体简体中文 W3"/>
                <a:sym typeface="冬青黑体简体中文 W3"/>
              </a:defRPr>
            </a:pPr>
            <a:r>
              <a:t>①基准利率（无风险利率） 美国：一年期央行基准利率；</a:t>
            </a:r>
            <a:r>
              <a:t>英国： 一年期国债利率</a:t>
            </a:r>
          </a:p>
          <a:p>
            <a:pPr>
              <a:defRPr sz="1600">
                <a:solidFill>
                  <a:srgbClr val="000000"/>
                </a:solidFill>
                <a:latin typeface="冬青黑体简体中文 W3"/>
                <a:ea typeface="冬青黑体简体中文 W3"/>
                <a:cs typeface="冬青黑体简体中文 W3"/>
                <a:sym typeface="冬青黑体简体中文 W3"/>
              </a:defRPr>
            </a:pPr>
            <a:r>
              <a:t>② 期限风险补偿： ③通胀风险补偿部分： ④信用风险补偿部分： 企业发行债券时，有无法兑现利率本金的风险。 通常，经济趋于衰退，补偿增加；经济复苏，补偿减少。</a:t>
            </a:r>
            <a:endParaRPr sz="2400">
              <a:latin typeface="SimSun"/>
              <a:ea typeface="SimSun"/>
              <a:cs typeface="SimSun"/>
              <a:sym typeface="SimSun"/>
            </a:endParaR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文本占位符 2"/>
          <p:cNvSpPr txBox="1"/>
          <p:nvPr>
            <p:ph type="body" sz="quarter" idx="1"/>
          </p:nvPr>
        </p:nvSpPr>
        <p:spPr>
          <a:xfrm>
            <a:off x="479376" y="404664"/>
            <a:ext cx="4586400" cy="496824"/>
          </a:xfrm>
          <a:prstGeom prst="rect">
            <a:avLst/>
          </a:prstGeom>
        </p:spPr>
        <p:txBody>
          <a:bodyPr/>
          <a:lstStyle>
            <a:lvl1pPr algn="l" defTabSz="521208">
              <a:spcBef>
                <a:spcPts val="500"/>
              </a:spcBef>
              <a:defRPr b="0" sz="2280">
                <a:latin typeface="微软雅黑"/>
                <a:ea typeface="微软雅黑"/>
                <a:cs typeface="微软雅黑"/>
                <a:sym typeface="微软雅黑"/>
              </a:defRPr>
            </a:lvl1pPr>
          </a:lstStyle>
          <a:p>
            <a:pPr/>
            <a:r>
              <a:t>债券估值</a:t>
            </a:r>
          </a:p>
        </p:txBody>
      </p:sp>
      <p:sp>
        <p:nvSpPr>
          <p:cNvPr id="147" name="文本框 1"/>
          <p:cNvSpPr txBox="1"/>
          <p:nvPr/>
        </p:nvSpPr>
        <p:spPr>
          <a:xfrm>
            <a:off x="2216929" y="2360551"/>
            <a:ext cx="8992236" cy="273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solidFill>
                  <a:srgbClr val="000000"/>
                </a:solidFill>
                <a:latin typeface="冬青黑体简体中文 W3"/>
                <a:ea typeface="冬青黑体简体中文 W3"/>
                <a:cs typeface="冬青黑体简体中文 W3"/>
                <a:sym typeface="冬青黑体简体中文 W3"/>
              </a:defRPr>
            </a:pPr>
            <a:r>
              <a:t>(二)影响债券价格的因素、机理</a:t>
            </a:r>
          </a:p>
          <a:p>
            <a:pPr>
              <a:defRPr sz="1600">
                <a:solidFill>
                  <a:srgbClr val="000000"/>
                </a:solidFill>
                <a:latin typeface="冬青黑体简体中文 W3"/>
                <a:ea typeface="冬青黑体简体中文 W3"/>
                <a:cs typeface="冬青黑体简体中文 W3"/>
                <a:sym typeface="冬青黑体简体中文 W3"/>
              </a:defRPr>
            </a:pPr>
            <a:r>
              <a:t>可转换债券、可赎回债券的r还应考虑期权价格，通常可转债贴现率低，可赎回债贴现率高。</a:t>
            </a:r>
          </a:p>
          <a:p>
            <a:pPr>
              <a:defRPr sz="1600">
                <a:solidFill>
                  <a:srgbClr val="000000"/>
                </a:solidFill>
                <a:latin typeface="冬青黑体简体中文 W3"/>
                <a:ea typeface="冬青黑体简体中文 W3"/>
                <a:cs typeface="冬青黑体简体中文 W3"/>
                <a:sym typeface="冬青黑体简体中文 W3"/>
              </a:defRPr>
            </a:pPr>
            <a:r>
              <a:t>若是浮动利率债， 则可不考虑期限因素、 通胀因素， 贴现率较低。</a:t>
            </a:r>
          </a:p>
          <a:p>
            <a:pPr>
              <a:defRPr sz="1600">
                <a:solidFill>
                  <a:srgbClr val="000000"/>
                </a:solidFill>
                <a:latin typeface="冬青黑体简体中文 W3"/>
                <a:ea typeface="冬青黑体简体中文 W3"/>
                <a:cs typeface="冬青黑体简体中文 W3"/>
                <a:sym typeface="冬青黑体简体中文 W3"/>
              </a:defRPr>
            </a:pPr>
            <a:r>
              <a:t>P与r相关性衍生原理</a:t>
            </a:r>
          </a:p>
          <a:p>
            <a:pPr>
              <a:defRPr sz="1600">
                <a:solidFill>
                  <a:srgbClr val="000000"/>
                </a:solidFill>
                <a:latin typeface="冬青黑体简体中文 W3"/>
                <a:ea typeface="冬青黑体简体中文 W3"/>
                <a:cs typeface="冬青黑体简体中文 W3"/>
                <a:sym typeface="冬青黑体简体中文 W3"/>
              </a:defRPr>
            </a:pPr>
            <a:r>
              <a:t>（A） 期限越长，价格对贴现率的敏感性（弹性）越大</a:t>
            </a:r>
          </a:p>
          <a:p>
            <a:pPr>
              <a:defRPr sz="1600">
                <a:solidFill>
                  <a:srgbClr val="000000"/>
                </a:solidFill>
                <a:latin typeface="冬青黑体简体中文 W3"/>
                <a:ea typeface="冬青黑体简体中文 W3"/>
                <a:cs typeface="冬青黑体简体中文 W3"/>
                <a:sym typeface="冬青黑体简体中文 W3"/>
              </a:defRPr>
            </a:pPr>
            <a:r>
              <a:t>（B） 票面利率越低，价格对贴现率的敏感性越大。</a:t>
            </a:r>
          </a:p>
          <a:p>
            <a:pPr>
              <a:defRPr sz="1600">
                <a:solidFill>
                  <a:srgbClr val="000000"/>
                </a:solidFill>
                <a:latin typeface="冬青黑体简体中文 W3"/>
                <a:ea typeface="冬青黑体简体中文 W3"/>
                <a:cs typeface="冬青黑体简体中文 W3"/>
                <a:sym typeface="冬青黑体简体中文 W3"/>
              </a:defRPr>
            </a:pPr>
            <a:r>
              <a:t>（C） 虽然长期债券及低票面利率债券的价格对贴现率的</a:t>
            </a:r>
          </a:p>
          <a:p>
            <a:pPr>
              <a:defRPr sz="1600">
                <a:solidFill>
                  <a:srgbClr val="000000"/>
                </a:solidFill>
                <a:latin typeface="冬青黑体简体中文 W3"/>
                <a:ea typeface="冬青黑体简体中文 W3"/>
                <a:cs typeface="冬青黑体简体中文 W3"/>
                <a:sym typeface="冬青黑体简体中文 W3"/>
              </a:defRPr>
            </a:pPr>
            <a:r>
              <a:t>敏感性大，但随期限拉长，弹性强度相对下降。</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文本占位符 2"/>
          <p:cNvSpPr txBox="1"/>
          <p:nvPr>
            <p:ph type="body" sz="quarter" idx="1"/>
          </p:nvPr>
        </p:nvSpPr>
        <p:spPr>
          <a:xfrm>
            <a:off x="479376" y="404664"/>
            <a:ext cx="4586400" cy="496824"/>
          </a:xfrm>
          <a:prstGeom prst="rect">
            <a:avLst/>
          </a:prstGeom>
        </p:spPr>
        <p:txBody>
          <a:bodyPr/>
          <a:lstStyle>
            <a:lvl1pPr algn="l" defTabSz="521208">
              <a:spcBef>
                <a:spcPts val="500"/>
              </a:spcBef>
              <a:defRPr b="0" sz="2280">
                <a:latin typeface="微软雅黑"/>
                <a:ea typeface="微软雅黑"/>
                <a:cs typeface="微软雅黑"/>
                <a:sym typeface="微软雅黑"/>
              </a:defRPr>
            </a:lvl1pPr>
          </a:lstStyle>
          <a:p>
            <a:pPr/>
            <a:r>
              <a:t>债券估值</a:t>
            </a:r>
          </a:p>
        </p:txBody>
      </p:sp>
      <p:sp>
        <p:nvSpPr>
          <p:cNvPr id="150" name="文本框 1"/>
          <p:cNvSpPr txBox="1"/>
          <p:nvPr/>
        </p:nvSpPr>
        <p:spPr>
          <a:xfrm>
            <a:off x="2025382" y="2609562"/>
            <a:ext cx="8992236" cy="2275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solidFill>
                  <a:srgbClr val="000000"/>
                </a:solidFill>
                <a:latin typeface="冬青黑体简体中文 W3"/>
                <a:ea typeface="冬青黑体简体中文 W3"/>
                <a:cs typeface="冬青黑体简体中文 W3"/>
                <a:sym typeface="冬青黑体简体中文 W3"/>
              </a:defRPr>
            </a:pPr>
            <a:r>
              <a:t>(二)影响债券价格的因素、机理</a:t>
            </a:r>
          </a:p>
          <a:p>
            <a:pPr>
              <a:defRPr sz="1600">
                <a:solidFill>
                  <a:srgbClr val="000000"/>
                </a:solidFill>
                <a:latin typeface="冬青黑体简体中文 W3"/>
                <a:ea typeface="冬青黑体简体中文 W3"/>
                <a:cs typeface="冬青黑体简体中文 W3"/>
                <a:sym typeface="冬青黑体简体中文 W3"/>
              </a:defRPr>
            </a:pPr>
            <a:r>
              <a:t>机理2 、 若i=r,则债券价值（P） =面值（F）</a:t>
            </a:r>
          </a:p>
          <a:p>
            <a:pPr>
              <a:defRPr sz="1600">
                <a:solidFill>
                  <a:srgbClr val="000000"/>
                </a:solidFill>
                <a:latin typeface="冬青黑体简体中文 W3"/>
                <a:ea typeface="冬青黑体简体中文 W3"/>
                <a:cs typeface="冬青黑体简体中文 W3"/>
                <a:sym typeface="冬青黑体简体中文 W3"/>
              </a:defRPr>
            </a:pPr>
            <a:r>
              <a:t>         </a:t>
            </a:r>
            <a:r>
              <a:t>若i&gt;r,则P&gt;F</a:t>
            </a:r>
          </a:p>
          <a:p>
            <a:pPr>
              <a:defRPr sz="1600">
                <a:solidFill>
                  <a:srgbClr val="000000"/>
                </a:solidFill>
                <a:latin typeface="冬青黑体简体中文 W3"/>
                <a:ea typeface="冬青黑体简体中文 W3"/>
                <a:cs typeface="冬青黑体简体中文 W3"/>
                <a:sym typeface="冬青黑体简体中文 W3"/>
              </a:defRPr>
            </a:pPr>
            <a:r>
              <a:t>         </a:t>
            </a:r>
            <a:r>
              <a:t>若i&lt;r,则P&lt;F (r带有预期性 )</a:t>
            </a:r>
          </a:p>
          <a:p>
            <a:pPr>
              <a:defRPr sz="1600">
                <a:solidFill>
                  <a:srgbClr val="000000"/>
                </a:solidFill>
                <a:latin typeface="冬青黑体简体中文 W3"/>
                <a:ea typeface="冬青黑体简体中文 W3"/>
                <a:cs typeface="冬青黑体简体中文 W3"/>
                <a:sym typeface="冬青黑体简体中文 W3"/>
              </a:defRPr>
            </a:pPr>
            <a:r>
              <a:t>机理3 、 i与P正相关，即票面利率与债券价值变动方向相同。</a:t>
            </a:r>
          </a:p>
          <a:p>
            <a:pPr>
              <a:defRPr sz="1600">
                <a:solidFill>
                  <a:srgbClr val="000000"/>
                </a:solidFill>
                <a:latin typeface="冬青黑体简体中文 W3"/>
                <a:ea typeface="冬青黑体简体中文 W3"/>
                <a:cs typeface="冬青黑体简体中文 W3"/>
                <a:sym typeface="冬青黑体简体中文 W3"/>
              </a:defRPr>
            </a:pPr>
            <a:r>
              <a:t>机理4 、 期限与价格可能正相关也可能负相关， 具体关系要看N与n对价格作用的相互抵消程度。</a:t>
            </a:r>
            <a:endParaRPr sz="2800">
              <a:latin typeface="SimSun"/>
              <a:ea typeface="SimSun"/>
              <a:cs typeface="SimSun"/>
              <a:sym typeface="SimSun"/>
            </a:endParaR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文本占位符 2"/>
          <p:cNvSpPr txBox="1"/>
          <p:nvPr>
            <p:ph type="body" sz="quarter" idx="1"/>
          </p:nvPr>
        </p:nvSpPr>
        <p:spPr>
          <a:xfrm>
            <a:off x="479376" y="404664"/>
            <a:ext cx="4586400" cy="496824"/>
          </a:xfrm>
          <a:prstGeom prst="rect">
            <a:avLst/>
          </a:prstGeom>
        </p:spPr>
        <p:txBody>
          <a:bodyPr/>
          <a:lstStyle>
            <a:lvl1pPr algn="l" defTabSz="521208">
              <a:spcBef>
                <a:spcPts val="500"/>
              </a:spcBef>
              <a:defRPr b="0" sz="2280">
                <a:latin typeface="微软雅黑"/>
                <a:ea typeface="微软雅黑"/>
                <a:cs typeface="微软雅黑"/>
                <a:sym typeface="微软雅黑"/>
              </a:defRPr>
            </a:lvl1pPr>
          </a:lstStyle>
          <a:p>
            <a:pPr/>
            <a:r>
              <a:t> 债券投资策略</a:t>
            </a:r>
          </a:p>
        </p:txBody>
      </p:sp>
      <p:sp>
        <p:nvSpPr>
          <p:cNvPr id="153" name="文本框 1"/>
          <p:cNvSpPr txBox="1"/>
          <p:nvPr/>
        </p:nvSpPr>
        <p:spPr>
          <a:xfrm>
            <a:off x="1599882" y="2159425"/>
            <a:ext cx="8992236" cy="3342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solidFill>
                  <a:srgbClr val="000000"/>
                </a:solidFill>
                <a:latin typeface="冬青黑体简体中文 W3"/>
                <a:ea typeface="冬青黑体简体中文 W3"/>
                <a:cs typeface="冬青黑体简体中文 W3"/>
                <a:sym typeface="冬青黑体简体中文 W3"/>
              </a:defRPr>
            </a:pPr>
            <a:r>
              <a:t>（一）积极性债券投资策略 (Active Bond Management）</a:t>
            </a:r>
          </a:p>
          <a:p>
            <a:pPr>
              <a:defRPr sz="1600">
                <a:solidFill>
                  <a:srgbClr val="000000"/>
                </a:solidFill>
                <a:latin typeface="冬青黑体简体中文 W3"/>
                <a:ea typeface="冬青黑体简体中文 W3"/>
                <a:cs typeface="冬青黑体简体中文 W3"/>
                <a:sym typeface="冬青黑体简体中文 W3"/>
              </a:defRPr>
            </a:pPr>
            <a:r>
              <a:t>积极性债券投资策略, 是利用未来利率变动的预测 , </a:t>
            </a:r>
          </a:p>
          <a:p>
            <a:pPr>
              <a:defRPr sz="1600">
                <a:solidFill>
                  <a:srgbClr val="000000"/>
                </a:solidFill>
                <a:latin typeface="冬青黑体简体中文 W3"/>
                <a:ea typeface="冬青黑体简体中文 W3"/>
                <a:cs typeface="冬青黑体简体中文 W3"/>
                <a:sym typeface="冬青黑体简体中文 W3"/>
              </a:defRPr>
            </a:pPr>
            <a:r>
              <a:t>或利用债券价格的失衡(高估或低估) ,采取适当的策略以尽量增大总报酬率, 但并不寻求任何利率风险的免疫。</a:t>
            </a:r>
          </a:p>
          <a:p>
            <a:pPr>
              <a:defRPr sz="1600">
                <a:solidFill>
                  <a:srgbClr val="000000"/>
                </a:solidFill>
                <a:latin typeface="冬青黑体简体中文 W3"/>
                <a:ea typeface="冬青黑体简体中文 W3"/>
                <a:cs typeface="冬青黑体简体中文 W3"/>
                <a:sym typeface="冬青黑体简体中文 W3"/>
              </a:defRPr>
            </a:pPr>
            <a:r>
              <a:t>积极性债券投资管理有多种不同的方法，分别叙述如下：</a:t>
            </a:r>
          </a:p>
          <a:p>
            <a:pPr>
              <a:defRPr sz="1600">
                <a:solidFill>
                  <a:srgbClr val="000000"/>
                </a:solidFill>
                <a:latin typeface="冬青黑体简体中文 W3"/>
                <a:ea typeface="冬青黑体简体中文 W3"/>
                <a:cs typeface="冬青黑体简体中文 W3"/>
                <a:sym typeface="冬青黑体简体中文 W3"/>
              </a:defRPr>
            </a:pPr>
            <a:r>
              <a:t>1. 利率期望法(Rate Anticipation)</a:t>
            </a:r>
          </a:p>
          <a:p>
            <a:pPr>
              <a:defRPr sz="1600">
                <a:solidFill>
                  <a:srgbClr val="000000"/>
                </a:solidFill>
                <a:latin typeface="冬青黑体简体中文 W3"/>
                <a:ea typeface="冬青黑体简体中文 W3"/>
                <a:cs typeface="冬青黑体简体中文 W3"/>
                <a:sym typeface="冬青黑体简体中文 W3"/>
              </a:defRPr>
            </a:pPr>
            <a:r>
              <a:t>利率期望法完全基于对未来利率的预测而拟定投资策略。是风险最高的一种债券投资策略.</a:t>
            </a:r>
          </a:p>
          <a:p>
            <a:pPr>
              <a:defRPr sz="1600">
                <a:solidFill>
                  <a:srgbClr val="000000"/>
                </a:solidFill>
                <a:latin typeface="冬青黑体简体中文 W3"/>
                <a:ea typeface="冬青黑体简体中文 W3"/>
                <a:cs typeface="冬青黑体简体中文 W3"/>
                <a:sym typeface="冬青黑体简体中文 W3"/>
              </a:defRPr>
            </a:pPr>
            <a:r>
              <a:t>2. 骑乘收益曲线法</a:t>
            </a:r>
          </a:p>
          <a:p>
            <a:pPr>
              <a:defRPr sz="1600">
                <a:solidFill>
                  <a:srgbClr val="000000"/>
                </a:solidFill>
                <a:latin typeface="冬青黑体简体中文 W3"/>
                <a:ea typeface="冬青黑体简体中文 W3"/>
                <a:cs typeface="冬青黑体简体中文 W3"/>
                <a:sym typeface="冬青黑体简体中文 W3"/>
              </a:defRPr>
            </a:pPr>
            <a:r>
              <a:t>这种方法主要是不购买与自己投资期限匹配的短期债券，而是购买比要求期限稍长的短期债券, 然后在债券到期前售出,从而获得一定资本溢价收益。这是因为收益率曲线向上，到期期限越长的债券收益率越高。</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文本占位符 2"/>
          <p:cNvSpPr txBox="1"/>
          <p:nvPr>
            <p:ph type="body" sz="quarter" idx="1"/>
          </p:nvPr>
        </p:nvSpPr>
        <p:spPr>
          <a:xfrm>
            <a:off x="479376" y="404664"/>
            <a:ext cx="4586400" cy="496824"/>
          </a:xfrm>
          <a:prstGeom prst="rect">
            <a:avLst/>
          </a:prstGeom>
        </p:spPr>
        <p:txBody>
          <a:bodyPr/>
          <a:lstStyle>
            <a:lvl1pPr algn="l" defTabSz="521208">
              <a:spcBef>
                <a:spcPts val="500"/>
              </a:spcBef>
              <a:defRPr b="0" sz="2280">
                <a:latin typeface="微软雅黑"/>
                <a:ea typeface="微软雅黑"/>
                <a:cs typeface="微软雅黑"/>
                <a:sym typeface="微软雅黑"/>
              </a:defRPr>
            </a:lvl1pPr>
          </a:lstStyle>
          <a:p>
            <a:pPr/>
            <a:r>
              <a:t> 债券投资策略</a:t>
            </a:r>
          </a:p>
        </p:txBody>
      </p:sp>
      <p:sp>
        <p:nvSpPr>
          <p:cNvPr id="156" name="文本框 1"/>
          <p:cNvSpPr txBox="1"/>
          <p:nvPr/>
        </p:nvSpPr>
        <p:spPr>
          <a:xfrm>
            <a:off x="1996650" y="2207312"/>
            <a:ext cx="8992235" cy="303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solidFill>
                  <a:srgbClr val="000000"/>
                </a:solidFill>
                <a:latin typeface="冬青黑体简体中文 W3"/>
                <a:ea typeface="冬青黑体简体中文 W3"/>
                <a:cs typeface="冬青黑体简体中文 W3"/>
                <a:sym typeface="冬青黑体简体中文 W3"/>
              </a:defRPr>
            </a:pPr>
            <a:r>
              <a:t>（一）积极性债券投资策略 (Active Bond Management）</a:t>
            </a:r>
          </a:p>
          <a:p>
            <a:pPr>
              <a:defRPr sz="1600">
                <a:solidFill>
                  <a:srgbClr val="000000"/>
                </a:solidFill>
                <a:latin typeface="冬青黑体简体中文 W3"/>
                <a:ea typeface="冬青黑体简体中文 W3"/>
                <a:cs typeface="冬青黑体简体中文 W3"/>
                <a:sym typeface="冬青黑体简体中文 W3"/>
              </a:defRPr>
            </a:pPr>
            <a:r>
              <a:t>3. 债券替换 (Substitution Swap)</a:t>
            </a:r>
          </a:p>
          <a:p>
            <a:pPr>
              <a:defRPr sz="1600">
                <a:solidFill>
                  <a:srgbClr val="000000"/>
                </a:solidFill>
                <a:latin typeface="冬青黑体简体中文 W3"/>
                <a:ea typeface="冬青黑体简体中文 W3"/>
                <a:cs typeface="冬青黑体简体中文 W3"/>
                <a:sym typeface="冬青黑体简体中文 W3"/>
              </a:defRPr>
            </a:pPr>
            <a:r>
              <a:t>债券替换法是对两种不同到期报酬率， 但相同特征</a:t>
            </a:r>
          </a:p>
          <a:p>
            <a:pPr>
              <a:defRPr sz="1600">
                <a:solidFill>
                  <a:srgbClr val="000000"/>
                </a:solidFill>
                <a:latin typeface="冬青黑体简体中文 W3"/>
                <a:ea typeface="冬青黑体简体中文 W3"/>
                <a:cs typeface="冬青黑体简体中文 W3"/>
                <a:sym typeface="冬青黑体简体中文 W3"/>
              </a:defRPr>
            </a:pPr>
            <a:r>
              <a:t>的债券进行交换。</a:t>
            </a:r>
          </a:p>
          <a:p>
            <a:pPr>
              <a:defRPr sz="1600">
                <a:solidFill>
                  <a:srgbClr val="000000"/>
                </a:solidFill>
                <a:latin typeface="冬青黑体简体中文 W3"/>
                <a:ea typeface="冬青黑体简体中文 W3"/>
                <a:cs typeface="冬青黑体简体中文 W3"/>
                <a:sym typeface="冬青黑体简体中文 W3"/>
              </a:defRPr>
            </a:pPr>
            <a:r>
              <a:t>4. 债券市场内率差</a:t>
            </a:r>
          </a:p>
          <a:p>
            <a:pPr>
              <a:defRPr sz="1600">
                <a:solidFill>
                  <a:srgbClr val="000000"/>
                </a:solidFill>
                <a:latin typeface="冬青黑体简体中文 W3"/>
                <a:ea typeface="冬青黑体简体中文 W3"/>
                <a:cs typeface="冬青黑体简体中文 W3"/>
                <a:sym typeface="冬青黑体简体中文 W3"/>
              </a:defRPr>
            </a:pPr>
            <a:r>
              <a:t>投资者也可利用债券市场内不同种债券间的率差</a:t>
            </a:r>
          </a:p>
          <a:p>
            <a:pPr>
              <a:defRPr sz="1600">
                <a:solidFill>
                  <a:srgbClr val="000000"/>
                </a:solidFill>
                <a:latin typeface="冬青黑体简体中文 W3"/>
                <a:ea typeface="冬青黑体简体中文 W3"/>
                <a:cs typeface="冬青黑体简体中文 W3"/>
                <a:sym typeface="冬青黑体简体中文 W3"/>
              </a:defRPr>
            </a:pPr>
            <a:r>
              <a:t>采取有利的投资策略。</a:t>
            </a:r>
          </a:p>
          <a:p>
            <a:pPr>
              <a:defRPr sz="1600">
                <a:solidFill>
                  <a:srgbClr val="000000"/>
                </a:solidFill>
                <a:latin typeface="冬青黑体简体中文 W3"/>
                <a:ea typeface="冬青黑体简体中文 W3"/>
                <a:cs typeface="冬青黑体简体中文 W3"/>
                <a:sym typeface="冬青黑体简体中文 W3"/>
              </a:defRPr>
            </a:pPr>
            <a:r>
              <a:t>5. 总报酬率比较法</a:t>
            </a:r>
          </a:p>
          <a:p>
            <a:pPr>
              <a:defRPr sz="1600">
                <a:solidFill>
                  <a:srgbClr val="000000"/>
                </a:solidFill>
                <a:latin typeface="冬青黑体简体中文 W3"/>
                <a:ea typeface="冬青黑体简体中文 W3"/>
                <a:cs typeface="冬青黑体简体中文 W3"/>
                <a:sym typeface="冬青黑体简体中文 W3"/>
              </a:defRPr>
            </a:pPr>
            <a:r>
              <a:t>投资者可根据对未来利率的预测,以决定在投资到期年限截止时的债券预期价格,进而决定债券的现在价格,加上债券利息再投资的累积金额 , 以决定债券的总报酬率。</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文本占位符 2"/>
          <p:cNvSpPr txBox="1"/>
          <p:nvPr>
            <p:ph type="body" sz="quarter" idx="1"/>
          </p:nvPr>
        </p:nvSpPr>
        <p:spPr>
          <a:xfrm>
            <a:off x="479376" y="404664"/>
            <a:ext cx="4586400" cy="496824"/>
          </a:xfrm>
          <a:prstGeom prst="rect">
            <a:avLst/>
          </a:prstGeom>
        </p:spPr>
        <p:txBody>
          <a:bodyPr/>
          <a:lstStyle>
            <a:lvl1pPr algn="l" defTabSz="521208">
              <a:spcBef>
                <a:spcPts val="500"/>
              </a:spcBef>
              <a:defRPr b="0" sz="2280">
                <a:latin typeface="微软雅黑"/>
                <a:ea typeface="微软雅黑"/>
                <a:cs typeface="微软雅黑"/>
                <a:sym typeface="微软雅黑"/>
              </a:defRPr>
            </a:lvl1pPr>
          </a:lstStyle>
          <a:p>
            <a:pPr/>
            <a:r>
              <a:t> 债券投资策略</a:t>
            </a:r>
          </a:p>
        </p:txBody>
      </p:sp>
      <p:sp>
        <p:nvSpPr>
          <p:cNvPr id="159" name="文本框 1"/>
          <p:cNvSpPr txBox="1"/>
          <p:nvPr/>
        </p:nvSpPr>
        <p:spPr>
          <a:xfrm>
            <a:off x="1599882" y="1613515"/>
            <a:ext cx="8992236" cy="4561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solidFill>
                  <a:srgbClr val="000000"/>
                </a:solidFill>
                <a:latin typeface="冬青黑体简体中文 W3"/>
                <a:ea typeface="冬青黑体简体中文 W3"/>
                <a:cs typeface="冬青黑体简体中文 W3"/>
                <a:sym typeface="冬青黑体简体中文 W3"/>
              </a:defRPr>
            </a:pPr>
            <a:r>
              <a:t>(二） 消极债券投资策略</a:t>
            </a:r>
          </a:p>
          <a:p>
            <a:pPr>
              <a:defRPr sz="1600">
                <a:solidFill>
                  <a:srgbClr val="000000"/>
                </a:solidFill>
                <a:latin typeface="冬青黑体简体中文 W3"/>
                <a:ea typeface="冬青黑体简体中文 W3"/>
                <a:cs typeface="冬青黑体简体中文 W3"/>
                <a:sym typeface="冬青黑体简体中文 W3"/>
              </a:defRPr>
            </a:pPr>
            <a:r>
              <a:t>1. 现金对配策略(Cash Matching)</a:t>
            </a:r>
          </a:p>
          <a:p>
            <a:pPr>
              <a:defRPr sz="1600">
                <a:solidFill>
                  <a:srgbClr val="000000"/>
                </a:solidFill>
                <a:latin typeface="冬青黑体简体中文 W3"/>
                <a:ea typeface="冬青黑体简体中文 W3"/>
                <a:cs typeface="冬青黑体简体中文 W3"/>
                <a:sym typeface="冬青黑体简体中文 W3"/>
              </a:defRPr>
            </a:pPr>
            <a:r>
              <a:t>有三种债券投资策略可用来免疫利率风险：</a:t>
            </a:r>
          </a:p>
          <a:p>
            <a:pPr>
              <a:defRPr sz="1600">
                <a:solidFill>
                  <a:srgbClr val="000000"/>
                </a:solidFill>
                <a:latin typeface="冬青黑体简体中文 W3"/>
                <a:ea typeface="冬青黑体简体中文 W3"/>
                <a:cs typeface="冬青黑体简体中文 W3"/>
                <a:sym typeface="冬青黑体简体中文 W3"/>
              </a:defRPr>
            </a:pPr>
            <a:r>
              <a:t>现金对配(Cash Matching);</a:t>
            </a:r>
          </a:p>
          <a:p>
            <a:pPr>
              <a:defRPr sz="1600">
                <a:solidFill>
                  <a:srgbClr val="000000"/>
                </a:solidFill>
                <a:latin typeface="冬青黑体简体中文 W3"/>
                <a:ea typeface="冬青黑体简体中文 W3"/>
                <a:cs typeface="冬青黑体简体中文 W3"/>
                <a:sym typeface="冬青黑体简体中文 W3"/>
              </a:defRPr>
            </a:pPr>
            <a:r>
              <a:t>利率免疫(Interest Immunization); </a:t>
            </a:r>
          </a:p>
          <a:p>
            <a:pPr>
              <a:defRPr sz="1600">
                <a:solidFill>
                  <a:srgbClr val="000000"/>
                </a:solidFill>
                <a:latin typeface="冬青黑体简体中文 W3"/>
                <a:ea typeface="冬青黑体简体中文 W3"/>
                <a:cs typeface="冬青黑体简体中文 W3"/>
                <a:sym typeface="冬青黑体简体中文 W3"/>
              </a:defRPr>
            </a:pPr>
            <a:r>
              <a:t>有条件免疫(Contingent Immunization)</a:t>
            </a:r>
          </a:p>
          <a:p>
            <a:pPr>
              <a:defRPr sz="1600">
                <a:solidFill>
                  <a:srgbClr val="000000"/>
                </a:solidFill>
                <a:latin typeface="冬青黑体简体中文 W3"/>
                <a:ea typeface="冬青黑体简体中文 W3"/>
                <a:cs typeface="冬青黑体简体中文 W3"/>
                <a:sym typeface="冬青黑体简体中文 W3"/>
              </a:defRPr>
            </a:pPr>
            <a:r>
              <a:t>1. 现金对配策略(Cash Matching) </a:t>
            </a:r>
          </a:p>
          <a:p>
            <a:pPr>
              <a:defRPr sz="1600">
                <a:solidFill>
                  <a:srgbClr val="000000"/>
                </a:solidFill>
                <a:latin typeface="冬青黑体简体中文 W3"/>
                <a:ea typeface="冬青黑体简体中文 W3"/>
                <a:cs typeface="冬青黑体简体中文 W3"/>
                <a:sym typeface="冬青黑体简体中文 W3"/>
              </a:defRPr>
            </a:pPr>
            <a:r>
              <a:t>现金对配策略可以说是最简单且最保守的方法。此策略对未来每一负债项目,以一适当的债券配对 ,以使债券的未来资金等于负债项目。</a:t>
            </a:r>
          </a:p>
          <a:p>
            <a:pPr>
              <a:defRPr sz="1600">
                <a:solidFill>
                  <a:srgbClr val="000000"/>
                </a:solidFill>
                <a:latin typeface="冬青黑体简体中文 W3"/>
                <a:ea typeface="冬青黑体简体中文 W3"/>
                <a:cs typeface="冬青黑体简体中文 W3"/>
                <a:sym typeface="冬青黑体简体中文 W3"/>
              </a:defRPr>
            </a:pPr>
            <a:r>
              <a:t>2. 久期免疫策略</a:t>
            </a:r>
          </a:p>
          <a:p>
            <a:pPr>
              <a:defRPr sz="1600">
                <a:solidFill>
                  <a:srgbClr val="000000"/>
                </a:solidFill>
                <a:latin typeface="冬青黑体简体中文 W3"/>
                <a:ea typeface="冬青黑体简体中文 W3"/>
                <a:cs typeface="冬青黑体简体中文 W3"/>
                <a:sym typeface="冬青黑体简体中文 W3"/>
              </a:defRPr>
            </a:pPr>
            <a:r>
              <a:t>久期免疫法比现金对配法更好,但更复杂.利率免疫能消除价格风险及再投资风险双重风险.为此,所建立债券投资组合的现金流量结构必须与未来负债组合的现金流量结构相同.无论未来利率如何变动,债券投资组合的价值(或所累积的资金)至少相等于负债组合的价值。在这种情况下 , 利率非预期变动对债券投资组合的风险已被消除, 这也就是利率免疫。</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2" name="文本占位符 1"/>
          <p:cNvSpPr txBox="1"/>
          <p:nvPr>
            <p:ph type="body" sz="quarter" idx="1"/>
          </p:nvPr>
        </p:nvSpPr>
        <p:spPr>
          <a:xfrm>
            <a:off x="4151629" y="1196975"/>
            <a:ext cx="2398396" cy="502920"/>
          </a:xfrm>
          <a:prstGeom prst="rect">
            <a:avLst/>
          </a:prstGeom>
        </p:spPr>
        <p:txBody>
          <a:bodyPr/>
          <a:lstStyle>
            <a:lvl1pPr>
              <a:defRPr>
                <a:solidFill>
                  <a:srgbClr val="000000"/>
                </a:solidFill>
              </a:defRPr>
            </a:lvl1pPr>
          </a:lstStyle>
          <a:p>
            <a:pPr/>
            <a:r>
              <a:t>PART  1</a:t>
            </a:r>
          </a:p>
        </p:txBody>
      </p:sp>
      <p:sp>
        <p:nvSpPr>
          <p:cNvPr id="93" name="文本占位符 3"/>
          <p:cNvSpPr/>
          <p:nvPr>
            <p:ph type="body" idx="22"/>
          </p:nvPr>
        </p:nvSpPr>
        <p:spPr>
          <a:xfrm>
            <a:off x="4123020" y="2017711"/>
            <a:ext cx="2398396" cy="502920"/>
          </a:xfrm>
          <a:prstGeom prst="rect">
            <a:avLst/>
          </a:prstGeom>
          <a:extLst>
            <a:ext uri="{C572A759-6A51-4108-AA02-DFA0A04FC94B}">
              <ma14:wrappingTextBoxFlag xmlns:ma14="http://schemas.microsoft.com/office/mac/drawingml/2011/main" val="1"/>
            </a:ext>
          </a:extLst>
        </p:spPr>
        <p:txBody>
          <a:bodyPr/>
          <a:lstStyle>
            <a:lvl1pPr>
              <a:defRPr>
                <a:solidFill>
                  <a:srgbClr val="000000"/>
                </a:solidFill>
              </a:defRPr>
            </a:lvl1pPr>
          </a:lstStyle>
          <a:p>
            <a:pPr/>
            <a:r>
              <a:t>PART  2</a:t>
            </a:r>
          </a:p>
        </p:txBody>
      </p:sp>
      <p:sp>
        <p:nvSpPr>
          <p:cNvPr id="94" name="文本占位符 7"/>
          <p:cNvSpPr/>
          <p:nvPr>
            <p:ph type="body" idx="26"/>
          </p:nvPr>
        </p:nvSpPr>
        <p:spPr>
          <a:xfrm>
            <a:off x="6168390" y="1124585"/>
            <a:ext cx="4843781" cy="502920"/>
          </a:xfrm>
          <a:prstGeom prst="rect">
            <a:avLst/>
          </a:prstGeom>
          <a:extLst>
            <a:ext uri="{C572A759-6A51-4108-AA02-DFA0A04FC94B}">
              <ma14:wrappingTextBoxFlag xmlns:ma14="http://schemas.microsoft.com/office/mac/drawingml/2011/main" val="1"/>
            </a:ext>
          </a:extLst>
        </p:spPr>
        <p:txBody>
          <a:bodyPr/>
          <a:lstStyle>
            <a:lvl1pPr>
              <a:defRPr>
                <a:solidFill>
                  <a:srgbClr val="000000"/>
                </a:solidFill>
              </a:defRPr>
            </a:lvl1pPr>
          </a:lstStyle>
          <a:p>
            <a:pPr/>
            <a:r>
              <a:t>债券定义</a:t>
            </a:r>
          </a:p>
        </p:txBody>
      </p:sp>
      <p:sp>
        <p:nvSpPr>
          <p:cNvPr id="95" name="文本占位符 9"/>
          <p:cNvSpPr/>
          <p:nvPr>
            <p:ph type="body" idx="28"/>
          </p:nvPr>
        </p:nvSpPr>
        <p:spPr>
          <a:xfrm>
            <a:off x="6168390" y="2017711"/>
            <a:ext cx="4706621" cy="502920"/>
          </a:xfrm>
          <a:prstGeom prst="rect">
            <a:avLst/>
          </a:prstGeom>
          <a:extLst>
            <a:ext uri="{C572A759-6A51-4108-AA02-DFA0A04FC94B}">
              <ma14:wrappingTextBoxFlag xmlns:ma14="http://schemas.microsoft.com/office/mac/drawingml/2011/main" val="1"/>
            </a:ext>
          </a:extLst>
        </p:spPr>
        <p:txBody>
          <a:bodyPr/>
          <a:lstStyle>
            <a:lvl1pPr>
              <a:defRPr>
                <a:solidFill>
                  <a:srgbClr val="000000"/>
                </a:solidFill>
              </a:defRPr>
            </a:lvl1pPr>
          </a:lstStyle>
          <a:p>
            <a:pPr/>
            <a:r>
              <a:t>债券分类</a:t>
            </a:r>
          </a:p>
        </p:txBody>
      </p:sp>
      <p:sp>
        <p:nvSpPr>
          <p:cNvPr id="96" name="文本占位符 3"/>
          <p:cNvSpPr txBox="1"/>
          <p:nvPr/>
        </p:nvSpPr>
        <p:spPr>
          <a:xfrm>
            <a:off x="4198332" y="2786538"/>
            <a:ext cx="2306957" cy="9906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spcBef>
                <a:spcPts val="1000"/>
              </a:spcBef>
              <a:defRPr b="1" sz="3200">
                <a:solidFill>
                  <a:srgbClr val="000000"/>
                </a:solidFill>
              </a:defRPr>
            </a:lvl1pPr>
          </a:lstStyle>
          <a:p>
            <a:pPr/>
            <a:r>
              <a:t>PART 3 </a:t>
            </a:r>
          </a:p>
        </p:txBody>
      </p:sp>
      <p:sp>
        <p:nvSpPr>
          <p:cNvPr id="97" name="文本占位符 9"/>
          <p:cNvSpPr txBox="1"/>
          <p:nvPr/>
        </p:nvSpPr>
        <p:spPr>
          <a:xfrm>
            <a:off x="5925820" y="2781300"/>
            <a:ext cx="3152776" cy="497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ct val="90000"/>
              </a:lnSpc>
              <a:spcBef>
                <a:spcPts val="1000"/>
              </a:spcBef>
              <a:defRPr b="1" sz="3200">
                <a:solidFill>
                  <a:srgbClr val="000000"/>
                </a:solidFill>
              </a:defRPr>
            </a:lvl1pPr>
          </a:lstStyle>
          <a:p>
            <a:pPr/>
            <a:r>
              <a:t>债券投资风险</a:t>
            </a:r>
          </a:p>
        </p:txBody>
      </p:sp>
      <p:sp>
        <p:nvSpPr>
          <p:cNvPr id="98" name="文本占位符 3"/>
          <p:cNvSpPr txBox="1"/>
          <p:nvPr/>
        </p:nvSpPr>
        <p:spPr>
          <a:xfrm>
            <a:off x="4197063" y="3501547"/>
            <a:ext cx="2306956" cy="9906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spcBef>
                <a:spcPts val="1000"/>
              </a:spcBef>
              <a:defRPr b="1" sz="3200">
                <a:solidFill>
                  <a:srgbClr val="000000"/>
                </a:solidFill>
              </a:defRPr>
            </a:lvl1pPr>
          </a:lstStyle>
          <a:p>
            <a:pPr/>
            <a:r>
              <a:t>PART 4 </a:t>
            </a:r>
          </a:p>
        </p:txBody>
      </p:sp>
      <p:sp>
        <p:nvSpPr>
          <p:cNvPr id="99" name="文本占位符 3"/>
          <p:cNvSpPr txBox="1"/>
          <p:nvPr/>
        </p:nvSpPr>
        <p:spPr>
          <a:xfrm>
            <a:off x="4197063" y="4221638"/>
            <a:ext cx="2306956" cy="99060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spcBef>
                <a:spcPts val="1000"/>
              </a:spcBef>
              <a:defRPr b="1" sz="3200">
                <a:solidFill>
                  <a:srgbClr val="000000"/>
                </a:solidFill>
              </a:defRPr>
            </a:lvl1pPr>
          </a:lstStyle>
          <a:p>
            <a:pPr/>
            <a:r>
              <a:t>PART 5 </a:t>
            </a:r>
          </a:p>
        </p:txBody>
      </p:sp>
      <p:sp>
        <p:nvSpPr>
          <p:cNvPr id="100" name="文本占位符 9"/>
          <p:cNvSpPr txBox="1"/>
          <p:nvPr/>
        </p:nvSpPr>
        <p:spPr>
          <a:xfrm>
            <a:off x="5767233" y="3501468"/>
            <a:ext cx="2627631"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ct val="90000"/>
              </a:lnSpc>
              <a:spcBef>
                <a:spcPts val="1000"/>
              </a:spcBef>
              <a:defRPr b="1" sz="3200">
                <a:solidFill>
                  <a:srgbClr val="000000"/>
                </a:solidFill>
              </a:defRPr>
            </a:lvl1pPr>
          </a:lstStyle>
          <a:p>
            <a:pPr/>
            <a:r>
              <a:t>债券估值</a:t>
            </a:r>
          </a:p>
        </p:txBody>
      </p:sp>
      <p:sp>
        <p:nvSpPr>
          <p:cNvPr id="101" name="文本占位符 9"/>
          <p:cNvSpPr txBox="1"/>
          <p:nvPr/>
        </p:nvSpPr>
        <p:spPr>
          <a:xfrm>
            <a:off x="5925820" y="4221638"/>
            <a:ext cx="3152776"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lnSpc>
                <a:spcPct val="90000"/>
              </a:lnSpc>
              <a:spcBef>
                <a:spcPts val="1000"/>
              </a:spcBef>
              <a:defRPr b="1" sz="3200">
                <a:solidFill>
                  <a:srgbClr val="000000"/>
                </a:solidFill>
              </a:defRPr>
            </a:lvl1pPr>
          </a:lstStyle>
          <a:p>
            <a:pPr/>
            <a:r>
              <a:t>债券投资策略</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文本占位符 2"/>
          <p:cNvSpPr txBox="1"/>
          <p:nvPr>
            <p:ph type="body" sz="quarter" idx="1"/>
          </p:nvPr>
        </p:nvSpPr>
        <p:spPr>
          <a:xfrm>
            <a:off x="479376" y="404664"/>
            <a:ext cx="4586400" cy="496824"/>
          </a:xfrm>
          <a:prstGeom prst="rect">
            <a:avLst/>
          </a:prstGeom>
        </p:spPr>
        <p:txBody>
          <a:bodyPr/>
          <a:lstStyle>
            <a:lvl1pPr algn="l" defTabSz="521208">
              <a:spcBef>
                <a:spcPts val="500"/>
              </a:spcBef>
              <a:defRPr b="0" sz="2280">
                <a:latin typeface="微软雅黑"/>
                <a:ea typeface="微软雅黑"/>
                <a:cs typeface="微软雅黑"/>
                <a:sym typeface="微软雅黑"/>
              </a:defRPr>
            </a:lvl1pPr>
          </a:lstStyle>
          <a:p>
            <a:pPr/>
            <a:r>
              <a:t> 债券投资策略</a:t>
            </a:r>
          </a:p>
        </p:txBody>
      </p:sp>
      <p:sp>
        <p:nvSpPr>
          <p:cNvPr id="162" name="文本框 1"/>
          <p:cNvSpPr txBox="1"/>
          <p:nvPr/>
        </p:nvSpPr>
        <p:spPr>
          <a:xfrm>
            <a:off x="1599882" y="2169003"/>
            <a:ext cx="8992236" cy="3342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solidFill>
                  <a:srgbClr val="000000"/>
                </a:solidFill>
                <a:latin typeface="冬青黑体简体中文 W3"/>
                <a:ea typeface="冬青黑体简体中文 W3"/>
                <a:cs typeface="冬青黑体简体中文 W3"/>
                <a:sym typeface="冬青黑体简体中文 W3"/>
              </a:defRPr>
            </a:pPr>
            <a:r>
              <a:t>其中，久期免疫也存在以下的问题。</a:t>
            </a:r>
          </a:p>
          <a:p>
            <a:pPr>
              <a:defRPr sz="1600">
                <a:solidFill>
                  <a:srgbClr val="000000"/>
                </a:solidFill>
                <a:latin typeface="冬青黑体简体中文 W3"/>
                <a:ea typeface="冬青黑体简体中文 W3"/>
                <a:cs typeface="冬青黑体简体中文 W3"/>
                <a:sym typeface="冬青黑体简体中文 W3"/>
              </a:defRPr>
            </a:pPr>
            <a:r>
              <a:t>第一,无法避免违约和提前兑现风险。若债券组合资产中的某一种债券发生拖欠或者被提前赎回,则这组债券资产就会受到利率变化的影响而无免疫能力。</a:t>
            </a:r>
          </a:p>
          <a:p>
            <a:pPr>
              <a:defRPr sz="1600">
                <a:solidFill>
                  <a:srgbClr val="000000"/>
                </a:solidFill>
                <a:latin typeface="冬青黑体简体中文 W3"/>
                <a:ea typeface="冬青黑体简体中文 W3"/>
                <a:cs typeface="冬青黑体简体中文 W3"/>
                <a:sym typeface="冬青黑体简体中文 W3"/>
              </a:defRPr>
            </a:pPr>
            <a:r>
              <a:t>第二 ,收益率实际变动与久期免疫的假定不同。久期免疫的前提是假定收益率期限曲线是水平的或水平移动的。</a:t>
            </a:r>
          </a:p>
          <a:p>
            <a:pPr>
              <a:defRPr sz="1600">
                <a:solidFill>
                  <a:srgbClr val="000000"/>
                </a:solidFill>
                <a:latin typeface="冬青黑体简体中文 W3"/>
                <a:ea typeface="冬青黑体简体中文 W3"/>
                <a:cs typeface="冬青黑体简体中文 W3"/>
                <a:sym typeface="冬青黑体简体中文 W3"/>
              </a:defRPr>
            </a:pPr>
            <a:r>
              <a:t>但在实际生活中,收益率曲线在期初不会是水平的,变动也不可能是平行的，由此又使免疫失效。</a:t>
            </a:r>
          </a:p>
          <a:p>
            <a:pPr>
              <a:defRPr sz="1600">
                <a:solidFill>
                  <a:srgbClr val="000000"/>
                </a:solidFill>
                <a:latin typeface="冬青黑体简体中文 W3"/>
                <a:ea typeface="冬青黑体简体中文 W3"/>
                <a:cs typeface="冬青黑体简体中文 W3"/>
                <a:sym typeface="冬青黑体简体中文 W3"/>
              </a:defRPr>
            </a:pPr>
            <a:r>
              <a:t>第三，候选资产。通常有多组债券资产的平均期限符合要求。债券资产管理人员又面临如何选择合适资产的问题。</a:t>
            </a:r>
          </a:p>
          <a:p>
            <a:pPr>
              <a:defRPr sz="1600">
                <a:solidFill>
                  <a:srgbClr val="000000"/>
                </a:solidFill>
                <a:latin typeface="冬青黑体简体中文 W3"/>
                <a:ea typeface="冬青黑体简体中文 W3"/>
                <a:cs typeface="冬青黑体简体中文 W3"/>
                <a:sym typeface="冬青黑体简体中文 W3"/>
              </a:defRPr>
            </a:pPr>
            <a:r>
              <a:t>现金配对免疫和久期免疫,在实践中,可以将现金配对免疫和久期免疫结合起来使用。在债务支出早期用现金配对,后期部分用久期免疫,这样,既可以肯定地满足早期现金流支出,也可以在后期享有节约成本及发挥久期免疫的灵活性。</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文本框 1"/>
          <p:cNvSpPr txBox="1"/>
          <p:nvPr/>
        </p:nvSpPr>
        <p:spPr>
          <a:xfrm>
            <a:off x="1317625" y="3075939"/>
            <a:ext cx="8992235" cy="1513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8000">
                <a:solidFill>
                  <a:srgbClr val="000000"/>
                </a:solidFill>
                <a:latin typeface="LingWai SC Medium"/>
                <a:ea typeface="LingWai SC Medium"/>
                <a:cs typeface="LingWai SC Medium"/>
                <a:sym typeface="LingWai SC Medium"/>
              </a:defRPr>
            </a:lvl1pPr>
          </a:lstStyle>
          <a:p>
            <a:pPr/>
            <a:r>
              <a:t>谢谢！</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文本占位符 2"/>
          <p:cNvSpPr txBox="1"/>
          <p:nvPr>
            <p:ph type="body" sz="quarter" idx="1"/>
          </p:nvPr>
        </p:nvSpPr>
        <p:spPr>
          <a:xfrm>
            <a:off x="407367" y="288290"/>
            <a:ext cx="6368084" cy="571501"/>
          </a:xfrm>
          <a:prstGeom prst="rect">
            <a:avLst/>
          </a:prstGeom>
        </p:spPr>
        <p:txBody>
          <a:bodyPr/>
          <a:lstStyle>
            <a:lvl1pPr algn="l" defTabSz="630936">
              <a:spcBef>
                <a:spcPts val="600"/>
              </a:spcBef>
              <a:defRPr b="0" sz="2760">
                <a:latin typeface="微软雅黑"/>
                <a:ea typeface="微软雅黑"/>
                <a:cs typeface="微软雅黑"/>
                <a:sym typeface="微软雅黑"/>
              </a:defRPr>
            </a:lvl1pPr>
          </a:lstStyle>
          <a:p>
            <a:pPr/>
            <a:r>
              <a:t>债券定义</a:t>
            </a:r>
          </a:p>
        </p:txBody>
      </p:sp>
      <p:sp>
        <p:nvSpPr>
          <p:cNvPr id="104" name="文本框 3"/>
          <p:cNvSpPr txBox="1"/>
          <p:nvPr/>
        </p:nvSpPr>
        <p:spPr>
          <a:xfrm>
            <a:off x="1892537" y="2296026"/>
            <a:ext cx="7993824" cy="2733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1600">
                <a:solidFill>
                  <a:srgbClr val="333333"/>
                </a:solidFill>
                <a:latin typeface="冬青黑体简体中文 W3"/>
                <a:ea typeface="冬青黑体简体中文 W3"/>
                <a:cs typeface="冬青黑体简体中文 W3"/>
                <a:sym typeface="冬青黑体简体中文 W3"/>
              </a:defRPr>
            </a:pPr>
            <a:r>
              <a:t>债券是政府、企业、银行等债务人为筹集资金,按照法定程序发行并向债权人承诺于指定日期还本付息的有价证券。</a:t>
            </a:r>
          </a:p>
          <a:p>
            <a:pPr defTabSz="457200">
              <a:defRPr sz="1600">
                <a:solidFill>
                  <a:srgbClr val="333333"/>
                </a:solidFill>
                <a:latin typeface="冬青黑体简体中文 W3"/>
                <a:ea typeface="冬青黑体简体中文 W3"/>
                <a:cs typeface="冬青黑体简体中文 W3"/>
                <a:sym typeface="冬青黑体简体中文 W3"/>
              </a:defRPr>
            </a:pPr>
            <a:r>
              <a:t>债券(Bonds / debenture)是一种金融契约，是政府、</a:t>
            </a:r>
            <a:r>
              <a:rPr>
                <a:solidFill>
                  <a:srgbClr val="000000"/>
                </a:solidFill>
              </a:rPr>
              <a:t>金融机构</a:t>
            </a:r>
            <a:r>
              <a:t>、工商企业等直接向社会借债筹借资金时，向投资者发行，同时承诺按一定利率支付利息并按约定条件偿还</a:t>
            </a:r>
            <a:r>
              <a:rPr>
                <a:solidFill>
                  <a:srgbClr val="000000"/>
                </a:solidFill>
              </a:rPr>
              <a:t>本金</a:t>
            </a:r>
            <a:r>
              <a:t>的</a:t>
            </a:r>
            <a:r>
              <a:rPr>
                <a:solidFill>
                  <a:srgbClr val="000000"/>
                </a:solidFill>
              </a:rPr>
              <a:t>债权</a:t>
            </a:r>
            <a:r>
              <a:t>债务凭证。债券的本质是债的证明书，具有</a:t>
            </a:r>
            <a:r>
              <a:rPr>
                <a:solidFill>
                  <a:srgbClr val="000000"/>
                </a:solidFill>
              </a:rPr>
              <a:t>法律效力</a:t>
            </a:r>
            <a:r>
              <a:t>。债券购买者或</a:t>
            </a:r>
            <a:r>
              <a:rPr>
                <a:solidFill>
                  <a:srgbClr val="000000"/>
                </a:solidFill>
                <a:hlinkClick r:id="rId2" invalidUrl="" action="" tgtFrame="" tooltip="" history="1" highlightClick="0" endSnd="0"/>
              </a:rPr>
              <a:t>投资者</a:t>
            </a:r>
            <a:r>
              <a:t>与发行者之间是一种债权债务关系，债券发行人即</a:t>
            </a:r>
            <a:r>
              <a:rPr>
                <a:solidFill>
                  <a:srgbClr val="000000"/>
                </a:solidFill>
              </a:rPr>
              <a:t>债务人</a:t>
            </a:r>
            <a:r>
              <a:t>，投资者(债券</a:t>
            </a:r>
            <a:r>
              <a:rPr>
                <a:solidFill>
                  <a:srgbClr val="000000"/>
                </a:solidFill>
              </a:rPr>
              <a:t>购买者)</a:t>
            </a:r>
            <a:r>
              <a:t>即债权人。</a:t>
            </a:r>
          </a:p>
          <a:p>
            <a:pPr defTabSz="457200">
              <a:defRPr sz="1600">
                <a:solidFill>
                  <a:srgbClr val="333333"/>
                </a:solidFill>
                <a:latin typeface="冬青黑体简体中文 W3"/>
                <a:ea typeface="冬青黑体简体中文 W3"/>
                <a:cs typeface="冬青黑体简体中文 W3"/>
                <a:sym typeface="冬青黑体简体中文 W3"/>
              </a:defRPr>
            </a:pPr>
            <a:r>
              <a:t>债券是一种</a:t>
            </a:r>
            <a:r>
              <a:rPr>
                <a:solidFill>
                  <a:srgbClr val="000000"/>
                </a:solidFill>
              </a:rPr>
              <a:t>有价证券</a:t>
            </a:r>
            <a:r>
              <a:t>。由于债券的利息通常是事先确定的，所以债券是</a:t>
            </a:r>
            <a:r>
              <a:rPr>
                <a:solidFill>
                  <a:srgbClr val="000000"/>
                </a:solidFill>
              </a:rPr>
              <a:t>固定利息证券(定息证券)</a:t>
            </a:r>
            <a:r>
              <a:t>的一种。在金融市场发达的国家和地区，债券可以上市流通。</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文本占位符 2"/>
          <p:cNvSpPr txBox="1"/>
          <p:nvPr>
            <p:ph type="body" sz="quarter" idx="1"/>
          </p:nvPr>
        </p:nvSpPr>
        <p:spPr>
          <a:xfrm>
            <a:off x="335360" y="404664"/>
            <a:ext cx="4586400" cy="496824"/>
          </a:xfrm>
          <a:prstGeom prst="rect">
            <a:avLst/>
          </a:prstGeom>
        </p:spPr>
        <p:txBody>
          <a:bodyPr/>
          <a:lstStyle>
            <a:lvl1pPr algn="l" defTabSz="521208">
              <a:spcBef>
                <a:spcPts val="500"/>
              </a:spcBef>
              <a:defRPr b="0" sz="2280">
                <a:latin typeface="微软雅黑"/>
                <a:ea typeface="微软雅黑"/>
                <a:cs typeface="微软雅黑"/>
                <a:sym typeface="微软雅黑"/>
              </a:defRPr>
            </a:lvl1pPr>
          </a:lstStyle>
          <a:p>
            <a:pPr/>
            <a:r>
              <a:t>债券分类</a:t>
            </a:r>
          </a:p>
        </p:txBody>
      </p:sp>
      <p:sp>
        <p:nvSpPr>
          <p:cNvPr id="107" name="文本框 4"/>
          <p:cNvSpPr txBox="1"/>
          <p:nvPr/>
        </p:nvSpPr>
        <p:spPr>
          <a:xfrm>
            <a:off x="2772945" y="1292881"/>
            <a:ext cx="9197593" cy="56794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solidFill>
                  <a:srgbClr val="000000"/>
                </a:solidFill>
                <a:latin typeface="冬青黑体简体中文 W3"/>
                <a:ea typeface="冬青黑体简体中文 W3"/>
                <a:cs typeface="冬青黑体简体中文 W3"/>
                <a:sym typeface="冬青黑体简体中文 W3"/>
              </a:defRPr>
            </a:pPr>
            <a:r>
              <a:t>按发行主体划分</a:t>
            </a:r>
          </a:p>
          <a:p>
            <a:pPr marL="200526" indent="-200526">
              <a:buSzPct val="60000"/>
              <a:buBlip>
                <a:blip r:embed="rId2"/>
              </a:buBlip>
              <a:defRPr sz="2000">
                <a:solidFill>
                  <a:srgbClr val="000000"/>
                </a:solidFill>
                <a:latin typeface="冬青黑体简体中文 W3"/>
                <a:ea typeface="冬青黑体简体中文 W3"/>
                <a:cs typeface="冬青黑体简体中文 W3"/>
                <a:sym typeface="冬青黑体简体中文 W3"/>
              </a:defRPr>
            </a:pPr>
            <a:r>
              <a:t>政府债券</a:t>
            </a:r>
          </a:p>
          <a:p>
            <a:pPr marL="200526" indent="-200526">
              <a:buSzPct val="60000"/>
              <a:buBlip>
                <a:blip r:embed="rId2"/>
              </a:buBlip>
              <a:defRPr sz="2000">
                <a:solidFill>
                  <a:srgbClr val="000000"/>
                </a:solidFill>
                <a:latin typeface="冬青黑体简体中文 W3"/>
                <a:ea typeface="冬青黑体简体中文 W3"/>
                <a:cs typeface="冬青黑体简体中文 W3"/>
                <a:sym typeface="冬青黑体简体中文 W3"/>
              </a:defRPr>
            </a:pPr>
            <a:r>
              <a:t>金融债券</a:t>
            </a:r>
          </a:p>
          <a:p>
            <a:pPr marL="200526" indent="-200526">
              <a:buSzPct val="60000"/>
              <a:buBlip>
                <a:blip r:embed="rId2"/>
              </a:buBlip>
              <a:defRPr sz="2000">
                <a:solidFill>
                  <a:srgbClr val="000000"/>
                </a:solidFill>
                <a:latin typeface="冬青黑体简体中文 W3"/>
                <a:ea typeface="冬青黑体简体中文 W3"/>
                <a:cs typeface="冬青黑体简体中文 W3"/>
                <a:sym typeface="冬青黑体简体中文 W3"/>
              </a:defRPr>
            </a:pPr>
            <a:r>
              <a:t>公司(企业)债券</a:t>
            </a:r>
          </a:p>
          <a:p>
            <a:pPr>
              <a:defRPr sz="2000">
                <a:solidFill>
                  <a:srgbClr val="000000"/>
                </a:solidFill>
                <a:latin typeface="冬青黑体简体中文 W3"/>
                <a:ea typeface="冬青黑体简体中文 W3"/>
                <a:cs typeface="冬青黑体简体中文 W3"/>
                <a:sym typeface="冬青黑体简体中文 W3"/>
              </a:defRPr>
            </a:pPr>
          </a:p>
          <a:p>
            <a:pPr>
              <a:defRPr sz="2000">
                <a:solidFill>
                  <a:srgbClr val="000000"/>
                </a:solidFill>
                <a:latin typeface="冬青黑体简体中文 W3"/>
                <a:ea typeface="冬青黑体简体中文 W3"/>
                <a:cs typeface="冬青黑体简体中文 W3"/>
                <a:sym typeface="冬青黑体简体中文 W3"/>
              </a:defRPr>
            </a:pPr>
            <a:r>
              <a:t>按财产担保划分</a:t>
            </a:r>
          </a:p>
          <a:p>
            <a:pPr marL="200526" indent="-200526">
              <a:buSzPct val="60000"/>
              <a:buBlip>
                <a:blip r:embed="rId2"/>
              </a:buBlip>
              <a:defRPr sz="2000">
                <a:solidFill>
                  <a:srgbClr val="000000"/>
                </a:solidFill>
                <a:latin typeface="冬青黑体简体中文 W3"/>
                <a:ea typeface="冬青黑体简体中文 W3"/>
                <a:cs typeface="冬青黑体简体中文 W3"/>
                <a:sym typeface="冬青黑体简体中文 W3"/>
              </a:defRPr>
            </a:pPr>
            <a:r>
              <a:t>抵押债券</a:t>
            </a:r>
          </a:p>
          <a:p>
            <a:pPr marL="200526" indent="-200526">
              <a:buSzPct val="60000"/>
              <a:buBlip>
                <a:blip r:embed="rId2"/>
              </a:buBlip>
              <a:defRPr sz="2000">
                <a:solidFill>
                  <a:srgbClr val="000000"/>
                </a:solidFill>
                <a:latin typeface="冬青黑体简体中文 W3"/>
                <a:ea typeface="冬青黑体简体中文 W3"/>
                <a:cs typeface="冬青黑体简体中文 W3"/>
                <a:sym typeface="冬青黑体简体中文 W3"/>
              </a:defRPr>
            </a:pPr>
            <a:r>
              <a:t>信用债券</a:t>
            </a:r>
          </a:p>
          <a:p>
            <a:pPr>
              <a:defRPr sz="2000">
                <a:solidFill>
                  <a:srgbClr val="000000"/>
                </a:solidFill>
                <a:latin typeface="冬青黑体简体中文 W3"/>
                <a:ea typeface="冬青黑体简体中文 W3"/>
                <a:cs typeface="冬青黑体简体中文 W3"/>
                <a:sym typeface="冬青黑体简体中文 W3"/>
              </a:defRPr>
            </a:pPr>
          </a:p>
          <a:p>
            <a:pPr>
              <a:defRPr sz="2000">
                <a:solidFill>
                  <a:srgbClr val="000000"/>
                </a:solidFill>
                <a:latin typeface="冬青黑体简体中文 W3"/>
                <a:ea typeface="冬青黑体简体中文 W3"/>
                <a:cs typeface="冬青黑体简体中文 W3"/>
                <a:sym typeface="冬青黑体简体中文 W3"/>
              </a:defRPr>
            </a:pPr>
          </a:p>
          <a:p>
            <a:pPr>
              <a:defRPr sz="2000">
                <a:solidFill>
                  <a:srgbClr val="000000"/>
                </a:solidFill>
                <a:latin typeface="冬青黑体简体中文 W3"/>
                <a:ea typeface="冬青黑体简体中文 W3"/>
                <a:cs typeface="冬青黑体简体中文 W3"/>
                <a:sym typeface="冬青黑体简体中文 W3"/>
              </a:defRPr>
            </a:pPr>
            <a:r>
              <a:t>按债券形态分类</a:t>
            </a:r>
          </a:p>
          <a:p>
            <a:pPr marL="200526" indent="-200526">
              <a:buSzPct val="60000"/>
              <a:buBlip>
                <a:blip r:embed="rId2"/>
              </a:buBlip>
              <a:defRPr sz="2000">
                <a:solidFill>
                  <a:srgbClr val="000000"/>
                </a:solidFill>
                <a:latin typeface="冬青黑体简体中文 W3"/>
                <a:ea typeface="冬青黑体简体中文 W3"/>
                <a:cs typeface="冬青黑体简体中文 W3"/>
                <a:sym typeface="冬青黑体简体中文 W3"/>
              </a:defRPr>
            </a:pPr>
            <a:r>
              <a:t>实物债券(无记名债券)</a:t>
            </a:r>
          </a:p>
          <a:p>
            <a:pPr marL="200526" indent="-200526">
              <a:buSzPct val="60000"/>
              <a:buBlip>
                <a:blip r:embed="rId2"/>
              </a:buBlip>
              <a:defRPr sz="2000">
                <a:solidFill>
                  <a:srgbClr val="000000"/>
                </a:solidFill>
                <a:latin typeface="冬青黑体简体中文 W3"/>
                <a:ea typeface="冬青黑体简体中文 W3"/>
                <a:cs typeface="冬青黑体简体中文 W3"/>
                <a:sym typeface="冬青黑体简体中文 W3"/>
              </a:defRPr>
            </a:pPr>
            <a:r>
              <a:t>凭证式债券</a:t>
            </a:r>
          </a:p>
          <a:p>
            <a:pPr marL="200526" indent="-200526">
              <a:buSzPct val="60000"/>
              <a:buBlip>
                <a:blip r:embed="rId2"/>
              </a:buBlip>
              <a:defRPr sz="2000">
                <a:solidFill>
                  <a:srgbClr val="000000"/>
                </a:solidFill>
                <a:latin typeface="冬青黑体简体中文 W3"/>
                <a:ea typeface="冬青黑体简体中文 W3"/>
                <a:cs typeface="冬青黑体简体中文 W3"/>
                <a:sym typeface="冬青黑体简体中文 W3"/>
              </a:defRPr>
            </a:pPr>
            <a:r>
              <a:t>记账式债券</a:t>
            </a:r>
          </a:p>
        </p:txBody>
      </p:sp>
      <p:sp>
        <p:nvSpPr>
          <p:cNvPr id="108" name="文本框 6"/>
          <p:cNvSpPr txBox="1"/>
          <p:nvPr/>
        </p:nvSpPr>
        <p:spPr>
          <a:xfrm>
            <a:off x="6549646" y="1307424"/>
            <a:ext cx="2390141" cy="4917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000">
                <a:solidFill>
                  <a:srgbClr val="000000"/>
                </a:solidFill>
                <a:latin typeface="冬青黑体简体中文 W3"/>
                <a:ea typeface="冬青黑体简体中文 W3"/>
                <a:cs typeface="冬青黑体简体中文 W3"/>
                <a:sym typeface="冬青黑体简体中文 W3"/>
              </a:defRPr>
            </a:pPr>
            <a:r>
              <a:t>按是否可转换划分</a:t>
            </a:r>
          </a:p>
          <a:p>
            <a:pPr marL="200526" indent="-200526">
              <a:buSzPct val="60000"/>
              <a:buBlip>
                <a:blip r:embed="rId2"/>
              </a:buBlip>
              <a:defRPr sz="2000">
                <a:solidFill>
                  <a:srgbClr val="000000"/>
                </a:solidFill>
                <a:latin typeface="冬青黑体简体中文 W3"/>
                <a:ea typeface="冬青黑体简体中文 W3"/>
                <a:cs typeface="冬青黑体简体中文 W3"/>
                <a:sym typeface="冬青黑体简体中文 W3"/>
              </a:defRPr>
            </a:pPr>
            <a:r>
              <a:t>不可转换债券</a:t>
            </a:r>
          </a:p>
          <a:p>
            <a:pPr marL="200526" indent="-200526">
              <a:buSzPct val="60000"/>
              <a:buBlip>
                <a:blip r:embed="rId2"/>
              </a:buBlip>
              <a:defRPr sz="2000">
                <a:solidFill>
                  <a:srgbClr val="000000"/>
                </a:solidFill>
                <a:latin typeface="冬青黑体简体中文 W3"/>
                <a:ea typeface="冬青黑体简体中文 W3"/>
                <a:cs typeface="冬青黑体简体中文 W3"/>
                <a:sym typeface="冬青黑体简体中文 W3"/>
              </a:defRPr>
            </a:pPr>
            <a:r>
              <a:t>不可转换债券</a:t>
            </a:r>
          </a:p>
          <a:p>
            <a:pPr>
              <a:defRPr sz="2000">
                <a:solidFill>
                  <a:srgbClr val="000000"/>
                </a:solidFill>
                <a:latin typeface="冬青黑体简体中文 W3"/>
                <a:ea typeface="冬青黑体简体中文 W3"/>
                <a:cs typeface="冬青黑体简体中文 W3"/>
                <a:sym typeface="冬青黑体简体中文 W3"/>
              </a:defRPr>
            </a:pPr>
          </a:p>
          <a:p>
            <a:pPr>
              <a:defRPr sz="2000">
                <a:solidFill>
                  <a:srgbClr val="000000"/>
                </a:solidFill>
                <a:latin typeface="冬青黑体简体中文 W3"/>
                <a:ea typeface="冬青黑体简体中文 W3"/>
                <a:cs typeface="冬青黑体简体中文 W3"/>
                <a:sym typeface="冬青黑体简体中文 W3"/>
              </a:defRPr>
            </a:pPr>
          </a:p>
          <a:p>
            <a:pPr>
              <a:defRPr sz="2000">
                <a:solidFill>
                  <a:srgbClr val="000000"/>
                </a:solidFill>
                <a:latin typeface="冬青黑体简体中文 W3"/>
                <a:ea typeface="冬青黑体简体中文 W3"/>
                <a:cs typeface="冬青黑体简体中文 W3"/>
                <a:sym typeface="冬青黑体简体中文 W3"/>
              </a:defRPr>
            </a:pPr>
            <a:r>
              <a:t>按付息的方式划分</a:t>
            </a:r>
          </a:p>
          <a:p>
            <a:pPr marL="200526" indent="-200526">
              <a:buSzPct val="60000"/>
              <a:buBlip>
                <a:blip r:embed="rId2"/>
              </a:buBlip>
              <a:defRPr sz="2000">
                <a:solidFill>
                  <a:srgbClr val="000000"/>
                </a:solidFill>
                <a:latin typeface="冬青黑体简体中文 W3"/>
                <a:ea typeface="冬青黑体简体中文 W3"/>
                <a:cs typeface="冬青黑体简体中文 W3"/>
                <a:sym typeface="冬青黑体简体中文 W3"/>
              </a:defRPr>
            </a:pPr>
            <a:r>
              <a:t>零息债券</a:t>
            </a:r>
          </a:p>
          <a:p>
            <a:pPr marL="200526" indent="-200526">
              <a:buSzPct val="60000"/>
              <a:buBlip>
                <a:blip r:embed="rId2"/>
              </a:buBlip>
              <a:defRPr sz="2000">
                <a:solidFill>
                  <a:srgbClr val="000000"/>
                </a:solidFill>
                <a:latin typeface="冬青黑体简体中文 W3"/>
                <a:ea typeface="冬青黑体简体中文 W3"/>
                <a:cs typeface="冬青黑体简体中文 W3"/>
                <a:sym typeface="冬青黑体简体中文 W3"/>
              </a:defRPr>
            </a:pPr>
            <a:r>
              <a:t>定息债券</a:t>
            </a:r>
          </a:p>
          <a:p>
            <a:pPr marL="200526" indent="-200526">
              <a:buSzPct val="60000"/>
              <a:buBlip>
                <a:blip r:embed="rId2"/>
              </a:buBlip>
              <a:defRPr sz="2000">
                <a:solidFill>
                  <a:srgbClr val="000000"/>
                </a:solidFill>
                <a:latin typeface="冬青黑体简体中文 W3"/>
                <a:ea typeface="冬青黑体简体中文 W3"/>
                <a:cs typeface="冬青黑体简体中文 W3"/>
                <a:sym typeface="冬青黑体简体中文 W3"/>
              </a:defRPr>
            </a:pPr>
            <a:r>
              <a:t>浮息债券</a:t>
            </a:r>
          </a:p>
          <a:p>
            <a:pPr>
              <a:defRPr sz="2000">
                <a:solidFill>
                  <a:srgbClr val="000000"/>
                </a:solidFill>
                <a:latin typeface="冬青黑体简体中文 W3"/>
                <a:ea typeface="冬青黑体简体中文 W3"/>
                <a:cs typeface="冬青黑体简体中文 W3"/>
                <a:sym typeface="冬青黑体简体中文 W3"/>
              </a:defRPr>
            </a:pPr>
          </a:p>
          <a:p>
            <a:pPr>
              <a:defRPr sz="2000">
                <a:solidFill>
                  <a:srgbClr val="000000"/>
                </a:solidFill>
                <a:latin typeface="冬青黑体简体中文 W3"/>
                <a:ea typeface="冬青黑体简体中文 W3"/>
                <a:cs typeface="冬青黑体简体中文 W3"/>
                <a:sym typeface="冬青黑体简体中文 W3"/>
              </a:defRPr>
            </a:pPr>
            <a:r>
              <a:t>按能否提前偿还划分</a:t>
            </a:r>
          </a:p>
          <a:p>
            <a:pPr marL="200526" indent="-200526">
              <a:buSzPct val="60000"/>
              <a:buBlip>
                <a:blip r:embed="rId2"/>
              </a:buBlip>
              <a:defRPr sz="2000">
                <a:solidFill>
                  <a:srgbClr val="000000"/>
                </a:solidFill>
                <a:latin typeface="冬青黑体简体中文 W3"/>
                <a:ea typeface="冬青黑体简体中文 W3"/>
                <a:cs typeface="冬青黑体简体中文 W3"/>
                <a:sym typeface="冬青黑体简体中文 W3"/>
              </a:defRPr>
            </a:pPr>
            <a:r>
              <a:t>可赎回债券</a:t>
            </a:r>
          </a:p>
          <a:p>
            <a:pPr marL="200526" indent="-200526">
              <a:buSzPct val="60000"/>
              <a:buBlip>
                <a:blip r:embed="rId2"/>
              </a:buBlip>
              <a:defRPr sz="2000">
                <a:solidFill>
                  <a:srgbClr val="000000"/>
                </a:solidFill>
                <a:latin typeface="冬青黑体简体中文 W3"/>
                <a:ea typeface="冬青黑体简体中文 W3"/>
                <a:cs typeface="冬青黑体简体中文 W3"/>
                <a:sym typeface="冬青黑体简体中文 W3"/>
              </a:defRPr>
            </a:pPr>
            <a:r>
              <a:t>不可赎回债券</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 name="文本占位符 2"/>
          <p:cNvSpPr txBox="1"/>
          <p:nvPr>
            <p:ph type="body" sz="quarter" idx="1"/>
          </p:nvPr>
        </p:nvSpPr>
        <p:spPr>
          <a:xfrm>
            <a:off x="479376" y="332656"/>
            <a:ext cx="4586400" cy="496824"/>
          </a:xfrm>
          <a:prstGeom prst="rect">
            <a:avLst/>
          </a:prstGeom>
        </p:spPr>
        <p:txBody>
          <a:bodyPr/>
          <a:lstStyle>
            <a:lvl1pPr algn="l" defTabSz="521208">
              <a:spcBef>
                <a:spcPts val="500"/>
              </a:spcBef>
              <a:defRPr b="0" sz="2280">
                <a:latin typeface="微软雅黑"/>
                <a:ea typeface="微软雅黑"/>
                <a:cs typeface="微软雅黑"/>
                <a:sym typeface="微软雅黑"/>
              </a:defRPr>
            </a:lvl1pPr>
          </a:lstStyle>
          <a:p>
            <a:pPr/>
            <a:r>
              <a:t>债券收益率</a:t>
            </a:r>
          </a:p>
        </p:txBody>
      </p:sp>
      <p:sp>
        <p:nvSpPr>
          <p:cNvPr id="111" name="文本框 6"/>
          <p:cNvSpPr txBox="1"/>
          <p:nvPr/>
        </p:nvSpPr>
        <p:spPr>
          <a:xfrm>
            <a:off x="1029151" y="1268759"/>
            <a:ext cx="10565746" cy="550351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solidFill>
                  <a:srgbClr val="000000"/>
                </a:solidFill>
                <a:latin typeface="冬青黑体简体中文 W3"/>
                <a:ea typeface="冬青黑体简体中文 W3"/>
                <a:cs typeface="冬青黑体简体中文 W3"/>
                <a:sym typeface="冬青黑体简体中文 W3"/>
              </a:defRPr>
            </a:pPr>
            <a:r>
              <a:t>１</a:t>
            </a:r>
            <a:r>
              <a:t>.</a:t>
            </a:r>
            <a:r>
              <a:t>当期收益率</a:t>
            </a:r>
          </a:p>
          <a:p>
            <a:pPr>
              <a:defRPr sz="1600">
                <a:solidFill>
                  <a:srgbClr val="000000"/>
                </a:solidFill>
                <a:latin typeface="冬青黑体简体中文 W3"/>
                <a:ea typeface="冬青黑体简体中文 W3"/>
                <a:cs typeface="冬青黑体简体中文 W3"/>
                <a:sym typeface="冬青黑体简体中文 W3"/>
              </a:defRPr>
            </a:pPr>
            <a:r>
              <a:t>R=i/P</a:t>
            </a:r>
          </a:p>
          <a:p>
            <a:pPr>
              <a:defRPr sz="1600">
                <a:solidFill>
                  <a:srgbClr val="000000"/>
                </a:solidFill>
                <a:latin typeface="冬青黑体简体中文 W3"/>
                <a:ea typeface="冬青黑体简体中文 W3"/>
                <a:cs typeface="冬青黑体简体中文 W3"/>
                <a:sym typeface="冬青黑体简体中文 W3"/>
              </a:defRPr>
            </a:pPr>
            <a:r>
              <a:t>i</a:t>
            </a:r>
            <a:r>
              <a:t>＝年利息 Ｐ ＝债券市价 Ｒ＝当期收益率 </a:t>
            </a:r>
          </a:p>
          <a:p>
            <a:pPr>
              <a:defRPr sz="1600">
                <a:solidFill>
                  <a:srgbClr val="000000"/>
                </a:solidFill>
                <a:latin typeface="冬青黑体简体中文 W3"/>
                <a:ea typeface="冬青黑体简体中文 W3"/>
                <a:cs typeface="冬青黑体简体中文 W3"/>
                <a:sym typeface="冬青黑体简体中文 W3"/>
              </a:defRPr>
            </a:pPr>
            <a:r>
              <a:t>２</a:t>
            </a:r>
            <a:r>
              <a:t>.</a:t>
            </a:r>
            <a:r>
              <a:t>到期收益率</a:t>
            </a:r>
          </a:p>
          <a:p>
            <a:pPr>
              <a:defRPr sz="1600">
                <a:solidFill>
                  <a:srgbClr val="000000"/>
                </a:solidFill>
                <a:latin typeface="冬青黑体简体中文 W3"/>
                <a:ea typeface="冬青黑体简体中文 W3"/>
                <a:cs typeface="冬青黑体简体中文 W3"/>
                <a:sym typeface="冬青黑体简体中文 W3"/>
              </a:defRPr>
            </a:pPr>
            <a:r>
              <a:t>（１） 附息债券到期收益率</a:t>
            </a:r>
          </a:p>
          <a:p>
            <a:pPr>
              <a:defRPr sz="1600">
                <a:solidFill>
                  <a:srgbClr val="000000"/>
                </a:solidFill>
                <a:latin typeface="冬青黑体简体中文 W3"/>
                <a:ea typeface="冬青黑体简体中文 W3"/>
                <a:cs typeface="冬青黑体简体中文 W3"/>
                <a:sym typeface="冬青黑体简体中文 W3"/>
              </a:defRPr>
            </a:pPr>
            <a:r>
              <a:t>P=</a:t>
            </a:r>
            <a14:m>
              <m:oMath>
                <m:nary>
                  <m:naryPr>
                    <m:ctrlPr>
                      <a:rPr xmlns:a="http://schemas.openxmlformats.org/drawingml/2006/main" sz="1600" i="1">
                        <a:solidFill>
                          <a:srgbClr val="20517C"/>
                        </a:solidFill>
                        <a:latin typeface="Cambria Math" panose="02040503050406030204" pitchFamily="18" charset="0"/>
                      </a:rPr>
                    </m:ctrlPr>
                    <m:chr m:val="∑"/>
                    <m:limLoc m:val="undOvr"/>
                    <m:grow m:val="0"/>
                    <m:subHide m:val="off"/>
                    <m:supHide m:val="off"/>
                  </m:naryPr>
                  <m:sub>
                    <m:r>
                      <m:rPr>
                        <m:sty m:val="p"/>
                      </m:rPr>
                      <a:rPr xmlns:a="http://schemas.openxmlformats.org/drawingml/2006/main" sz="1600" i="1">
                        <a:solidFill>
                          <a:srgbClr val="20517C"/>
                        </a:solidFill>
                        <a:latin typeface="Cambria Math" panose="02040503050406030204" pitchFamily="18" charset="0"/>
                      </a:rPr>
                      <m:t>t</m:t>
                    </m:r>
                    <m:r>
                      <a:rPr xmlns:a="http://schemas.openxmlformats.org/drawingml/2006/main" sz="1600" i="1">
                        <a:solidFill>
                          <a:srgbClr val="20517C"/>
                        </a:solidFill>
                        <a:latin typeface="Cambria Math" panose="02040503050406030204" pitchFamily="18" charset="0"/>
                      </a:rPr>
                      <m:t>=</m:t>
                    </m:r>
                    <m:r>
                      <a:rPr xmlns:a="http://schemas.openxmlformats.org/drawingml/2006/main" sz="1600" i="1">
                        <a:solidFill>
                          <a:srgbClr val="20517C"/>
                        </a:solidFill>
                        <a:latin typeface="Cambria Math" panose="02040503050406030204" pitchFamily="18" charset="0"/>
                      </a:rPr>
                      <m:t>1</m:t>
                    </m:r>
                  </m:sub>
                  <m:sup>
                    <m:r>
                      <m:rPr>
                        <m:sty m:val="p"/>
                      </m:rPr>
                      <a:rPr xmlns:a="http://schemas.openxmlformats.org/drawingml/2006/main" sz="1600" i="1">
                        <a:solidFill>
                          <a:srgbClr val="20517C"/>
                        </a:solidFill>
                        <a:latin typeface="Cambria Math" panose="02040503050406030204" pitchFamily="18" charset="0"/>
                      </a:rPr>
                      <m:t>m</m:t>
                    </m:r>
                    <m:r>
                      <m:rPr>
                        <m:sty m:val="p"/>
                      </m:rPr>
                      <a:rPr xmlns:a="http://schemas.openxmlformats.org/drawingml/2006/main" sz="1600" i="1">
                        <a:solidFill>
                          <a:srgbClr val="20517C"/>
                        </a:solidFill>
                        <a:latin typeface="Cambria Math" panose="02040503050406030204" pitchFamily="18" charset="0"/>
                      </a:rPr>
                      <m:t>n</m:t>
                    </m:r>
                  </m:sup>
                  <m:e>
                    <m:f>
                      <m:fPr>
                        <m:ctrlPr>
                          <a:rPr xmlns:a="http://schemas.openxmlformats.org/drawingml/2006/main" sz="1600" i="1">
                            <a:solidFill>
                              <a:srgbClr val="20517C"/>
                            </a:solidFill>
                            <a:latin typeface="Cambria Math" panose="02040503050406030204" pitchFamily="18" charset="0"/>
                          </a:rPr>
                        </m:ctrlPr>
                        <m:type m:val="bar"/>
                      </m:fPr>
                      <m:num>
                        <m:f>
                          <m:fPr>
                            <m:ctrlPr>
                              <a:rPr xmlns:a="http://schemas.openxmlformats.org/drawingml/2006/main" sz="1600" i="1">
                                <a:solidFill>
                                  <a:srgbClr val="20517C"/>
                                </a:solidFill>
                                <a:latin typeface="Cambria Math" panose="02040503050406030204" pitchFamily="18" charset="0"/>
                              </a:rPr>
                            </m:ctrlPr>
                            <m:type m:val="lin"/>
                          </m:fPr>
                          <m:num>
                            <m:r>
                              <a:rPr xmlns:a="http://schemas.openxmlformats.org/drawingml/2006/main" sz="1600" i="1">
                                <a:solidFill>
                                  <a:srgbClr val="20517C"/>
                                </a:solidFill>
                                <a:latin typeface="Cambria Math" panose="02040503050406030204" pitchFamily="18" charset="0"/>
                              </a:rPr>
                              <m:t>𝐴</m:t>
                            </m:r>
                          </m:num>
                          <m:den>
                            <m:r>
                              <a:rPr xmlns:a="http://schemas.openxmlformats.org/drawingml/2006/main" sz="1600" i="1">
                                <a:solidFill>
                                  <a:srgbClr val="20517C"/>
                                </a:solidFill>
                                <a:latin typeface="Cambria Math" panose="02040503050406030204" pitchFamily="18" charset="0"/>
                              </a:rPr>
                              <m:t>𝑚</m:t>
                            </m:r>
                          </m:den>
                        </m:f>
                      </m:num>
                      <m:den>
                        <m:sSup>
                          <m:e>
                            <m:r>
                              <a:rPr xmlns:a="http://schemas.openxmlformats.org/drawingml/2006/main" sz="1600" i="1">
                                <a:solidFill>
                                  <a:srgbClr val="20517C"/>
                                </a:solidFill>
                                <a:latin typeface="Cambria Math" panose="02040503050406030204" pitchFamily="18" charset="0"/>
                              </a:rPr>
                              <m:t>(</m:t>
                            </m:r>
                            <m:r>
                              <a:rPr xmlns:a="http://schemas.openxmlformats.org/drawingml/2006/main" sz="1600" i="1">
                                <a:solidFill>
                                  <a:srgbClr val="20517C"/>
                                </a:solidFill>
                                <a:latin typeface="Cambria Math" panose="02040503050406030204" pitchFamily="18" charset="0"/>
                              </a:rPr>
                              <m:t>1</m:t>
                            </m:r>
                            <m:r>
                              <a:rPr xmlns:a="http://schemas.openxmlformats.org/drawingml/2006/main" sz="1600" i="1">
                                <a:solidFill>
                                  <a:srgbClr val="20517C"/>
                                </a:solidFill>
                                <a:latin typeface="Cambria Math" panose="02040503050406030204" pitchFamily="18" charset="0"/>
                              </a:rPr>
                              <m:t>+</m:t>
                            </m:r>
                            <m:r>
                              <a:rPr xmlns:a="http://schemas.openxmlformats.org/drawingml/2006/main" sz="1600" i="1">
                                <a:solidFill>
                                  <a:srgbClr val="20517C"/>
                                </a:solidFill>
                                <a:latin typeface="Cambria Math" panose="02040503050406030204" pitchFamily="18" charset="0"/>
                              </a:rPr>
                              <m:t>𝑟</m:t>
                            </m:r>
                            <m:r>
                              <a:rPr xmlns:a="http://schemas.openxmlformats.org/drawingml/2006/main" sz="1600" i="1">
                                <a:solidFill>
                                  <a:srgbClr val="20517C"/>
                                </a:solidFill>
                                <a:latin typeface="Cambria Math" panose="02040503050406030204" pitchFamily="18" charset="0"/>
                              </a:rPr>
                              <m:t>/</m:t>
                            </m:r>
                            <m:r>
                              <a:rPr xmlns:a="http://schemas.openxmlformats.org/drawingml/2006/main" sz="1600" i="1">
                                <a:solidFill>
                                  <a:srgbClr val="20517C"/>
                                </a:solidFill>
                                <a:latin typeface="Cambria Math" panose="02040503050406030204" pitchFamily="18" charset="0"/>
                              </a:rPr>
                              <m:t>𝑚</m:t>
                            </m:r>
                            <m:r>
                              <a:rPr xmlns:a="http://schemas.openxmlformats.org/drawingml/2006/main" sz="1600" i="1">
                                <a:solidFill>
                                  <a:srgbClr val="20517C"/>
                                </a:solidFill>
                                <a:latin typeface="Cambria Math" panose="02040503050406030204" pitchFamily="18" charset="0"/>
                              </a:rPr>
                              <m:t>)</m:t>
                            </m:r>
                          </m:e>
                          <m:sup>
                            <m:r>
                              <a:rPr xmlns:a="http://schemas.openxmlformats.org/drawingml/2006/main" sz="1600" i="1">
                                <a:solidFill>
                                  <a:srgbClr val="20517C"/>
                                </a:solidFill>
                                <a:latin typeface="Cambria Math" panose="02040503050406030204" pitchFamily="18" charset="0"/>
                              </a:rPr>
                              <m:t>𝑡</m:t>
                            </m:r>
                          </m:sup>
                        </m:sSup>
                      </m:den>
                    </m:f>
                    <m:r>
                      <a:rPr xmlns:a="http://schemas.openxmlformats.org/drawingml/2006/main" sz="1600" i="1">
                        <a:solidFill>
                          <a:srgbClr val="20517C"/>
                        </a:solidFill>
                        <a:latin typeface="Cambria Math" panose="02040503050406030204" pitchFamily="18" charset="0"/>
                      </a:rPr>
                      <m:t>+</m:t>
                    </m:r>
                    <m:f>
                      <m:fPr>
                        <m:ctrlPr>
                          <a:rPr xmlns:a="http://schemas.openxmlformats.org/drawingml/2006/main" sz="1600" i="1">
                            <a:solidFill>
                              <a:srgbClr val="20517C"/>
                            </a:solidFill>
                            <a:latin typeface="Cambria Math" panose="02040503050406030204" pitchFamily="18" charset="0"/>
                          </a:rPr>
                        </m:ctrlPr>
                        <m:type m:val="bar"/>
                      </m:fPr>
                      <m:num>
                        <m:r>
                          <a:rPr xmlns:a="http://schemas.openxmlformats.org/drawingml/2006/main" sz="1600" i="1">
                            <a:solidFill>
                              <a:srgbClr val="20517C"/>
                            </a:solidFill>
                            <a:latin typeface="Cambria Math" panose="02040503050406030204" pitchFamily="18" charset="0"/>
                          </a:rPr>
                          <m:t>𝐹</m:t>
                        </m:r>
                      </m:num>
                      <m:den>
                        <m:sSup>
                          <m:e>
                            <m:r>
                              <a:rPr xmlns:a="http://schemas.openxmlformats.org/drawingml/2006/main" sz="1600" i="1">
                                <a:solidFill>
                                  <a:srgbClr val="20517C"/>
                                </a:solidFill>
                                <a:latin typeface="Cambria Math" panose="02040503050406030204" pitchFamily="18" charset="0"/>
                              </a:rPr>
                              <m:t>(</m:t>
                            </m:r>
                            <m:r>
                              <a:rPr xmlns:a="http://schemas.openxmlformats.org/drawingml/2006/main" sz="1600" i="1">
                                <a:solidFill>
                                  <a:srgbClr val="20517C"/>
                                </a:solidFill>
                                <a:latin typeface="Cambria Math" panose="02040503050406030204" pitchFamily="18" charset="0"/>
                              </a:rPr>
                              <m:t>1</m:t>
                            </m:r>
                            <m:r>
                              <a:rPr xmlns:a="http://schemas.openxmlformats.org/drawingml/2006/main" sz="1600" i="1">
                                <a:solidFill>
                                  <a:srgbClr val="20517C"/>
                                </a:solidFill>
                                <a:latin typeface="Cambria Math" panose="02040503050406030204" pitchFamily="18" charset="0"/>
                              </a:rPr>
                              <m:t>+</m:t>
                            </m:r>
                            <m:r>
                              <a:rPr xmlns:a="http://schemas.openxmlformats.org/drawingml/2006/main" sz="1600" i="1">
                                <a:solidFill>
                                  <a:srgbClr val="20517C"/>
                                </a:solidFill>
                                <a:latin typeface="Cambria Math" panose="02040503050406030204" pitchFamily="18" charset="0"/>
                              </a:rPr>
                              <m:t>𝑟</m:t>
                            </m:r>
                            <m:r>
                              <a:rPr xmlns:a="http://schemas.openxmlformats.org/drawingml/2006/main" sz="1600" i="1">
                                <a:solidFill>
                                  <a:srgbClr val="20517C"/>
                                </a:solidFill>
                                <a:latin typeface="Cambria Math" panose="02040503050406030204" pitchFamily="18" charset="0"/>
                              </a:rPr>
                              <m:t>/</m:t>
                            </m:r>
                            <m:r>
                              <a:rPr xmlns:a="http://schemas.openxmlformats.org/drawingml/2006/main" sz="1600" i="1">
                                <a:solidFill>
                                  <a:srgbClr val="20517C"/>
                                </a:solidFill>
                                <a:latin typeface="Cambria Math" panose="02040503050406030204" pitchFamily="18" charset="0"/>
                              </a:rPr>
                              <m:t>𝑚</m:t>
                            </m:r>
                            <m:r>
                              <a:rPr xmlns:a="http://schemas.openxmlformats.org/drawingml/2006/main" sz="1600" i="1">
                                <a:solidFill>
                                  <a:srgbClr val="20517C"/>
                                </a:solidFill>
                                <a:latin typeface="Cambria Math" panose="02040503050406030204" pitchFamily="18" charset="0"/>
                              </a:rPr>
                              <m:t>)</m:t>
                            </m:r>
                          </m:e>
                          <m:sup>
                            <m:r>
                              <m:rPr>
                                <m:sty m:val="p"/>
                              </m:rPr>
                              <a:rPr xmlns:a="http://schemas.openxmlformats.org/drawingml/2006/main" sz="1600" i="1">
                                <a:solidFill>
                                  <a:srgbClr val="20517C"/>
                                </a:solidFill>
                                <a:latin typeface="Cambria Math" panose="02040503050406030204" pitchFamily="18" charset="0"/>
                              </a:rPr>
                              <m:t>m</m:t>
                            </m:r>
                            <m:r>
                              <m:rPr>
                                <m:sty m:val="p"/>
                              </m:rPr>
                              <a:rPr xmlns:a="http://schemas.openxmlformats.org/drawingml/2006/main" sz="1600" i="1">
                                <a:solidFill>
                                  <a:srgbClr val="20517C"/>
                                </a:solidFill>
                                <a:latin typeface="Cambria Math" panose="02040503050406030204" pitchFamily="18" charset="0"/>
                              </a:rPr>
                              <m:t>n</m:t>
                            </m:r>
                          </m:sup>
                        </m:sSup>
                      </m:den>
                    </m:f>
                  </m:e>
                </m:nary>
              </m:oMath>
            </a14:m>
          </a:p>
          <a:p>
            <a:pPr>
              <a:defRPr sz="1600">
                <a:solidFill>
                  <a:srgbClr val="000000"/>
                </a:solidFill>
                <a:latin typeface="冬青黑体简体中文 W3"/>
                <a:ea typeface="冬青黑体简体中文 W3"/>
                <a:cs typeface="冬青黑体简体中文 W3"/>
                <a:sym typeface="冬青黑体简体中文 W3"/>
              </a:defRPr>
            </a:pPr>
            <a:r>
              <a:t>Ｐ＝市价  </a:t>
            </a:r>
            <a:r>
              <a:t>r=</a:t>
            </a:r>
            <a:r>
              <a:t>到期收益率  Ａ＝年息   </a:t>
            </a:r>
            <a:r>
              <a:t>n=</a:t>
            </a:r>
            <a:r>
              <a:t>年限</a:t>
            </a:r>
          </a:p>
          <a:p>
            <a:pPr>
              <a:defRPr sz="1600">
                <a:solidFill>
                  <a:srgbClr val="000000"/>
                </a:solidFill>
                <a:latin typeface="冬青黑体简体中文 W3"/>
                <a:ea typeface="冬青黑体简体中文 W3"/>
                <a:cs typeface="冬青黑体简体中文 W3"/>
                <a:sym typeface="冬青黑体简体中文 W3"/>
              </a:defRPr>
            </a:pPr>
            <a:r>
              <a:t>m=</a:t>
            </a:r>
            <a:r>
              <a:t>付息次数  Ｆ＝债券本金</a:t>
            </a:r>
          </a:p>
          <a:p>
            <a:pPr>
              <a:defRPr sz="1600">
                <a:solidFill>
                  <a:srgbClr val="000000"/>
                </a:solidFill>
                <a:latin typeface="冬青黑体简体中文 W3"/>
                <a:ea typeface="冬青黑体简体中文 W3"/>
                <a:cs typeface="冬青黑体简体中文 W3"/>
                <a:sym typeface="冬青黑体简体中文 W3"/>
              </a:defRPr>
            </a:pPr>
            <a:r>
              <a:t>（</a:t>
            </a:r>
            <a:r>
              <a:t>2</a:t>
            </a:r>
            <a:r>
              <a:t>） 零息债券到期收益率</a:t>
            </a:r>
          </a:p>
          <a:p>
            <a:pPr>
              <a:defRPr sz="1600">
                <a:solidFill>
                  <a:srgbClr val="000000"/>
                </a:solidFill>
                <a:latin typeface="冬青黑体简体中文 W3"/>
                <a:ea typeface="冬青黑体简体中文 W3"/>
                <a:cs typeface="冬青黑体简体中文 W3"/>
                <a:sym typeface="冬青黑体简体中文 W3"/>
              </a:defRPr>
            </a:pPr>
            <a:r>
              <a:t>R=</a:t>
            </a:r>
            <a14:m>
              <m:oMath>
                <m:rad>
                  <m:radPr>
                    <m:ctrlPr>
                      <a:rPr xmlns:a="http://schemas.openxmlformats.org/drawingml/2006/main" sz="1550" i="1">
                        <a:solidFill>
                          <a:srgbClr val="20517C"/>
                        </a:solidFill>
                        <a:latin typeface="Cambria Math" panose="02040503050406030204" pitchFamily="18" charset="0"/>
                      </a:rPr>
                    </m:ctrlPr>
                    <m:degHide m:val="off"/>
                  </m:radPr>
                  <m:deg>
                    <m:r>
                      <m:rPr>
                        <m:sty m:val="p"/>
                      </m:rPr>
                      <a:rPr xmlns:a="http://schemas.openxmlformats.org/drawingml/2006/main" sz="1550" i="1">
                        <a:solidFill>
                          <a:srgbClr val="20517C"/>
                        </a:solidFill>
                        <a:latin typeface="Cambria Math" panose="02040503050406030204" pitchFamily="18" charset="0"/>
                      </a:rPr>
                      <m:t>n</m:t>
                    </m:r>
                  </m:deg>
                  <m:e>
                    <m:r>
                      <m:rPr>
                        <m:nor/>
                      </m:rPr>
                      <a:rPr xmlns:a="http://schemas.openxmlformats.org/drawingml/2006/main" sz="1550" i="1">
                        <a:solidFill>
                          <a:srgbClr val="20517C"/>
                        </a:solidFill>
                        <a:latin typeface="Cambria Math" panose="02040503050406030204" pitchFamily="18" charset="0"/>
                      </a:rPr>
                      <m:t>FV/PV</m:t>
                    </m:r>
                  </m:e>
                </m:rad>
              </m:oMath>
            </a14:m>
            <a:r>
              <a:t>-1</a:t>
            </a:r>
          </a:p>
          <a:p>
            <a:pPr>
              <a:defRPr sz="1600">
                <a:solidFill>
                  <a:srgbClr val="000000"/>
                </a:solidFill>
                <a:latin typeface="冬青黑体简体中文 W3"/>
                <a:ea typeface="冬青黑体简体中文 W3"/>
                <a:cs typeface="冬青黑体简体中文 W3"/>
                <a:sym typeface="冬青黑体简体中文 W3"/>
              </a:defRPr>
            </a:pPr>
            <a:r>
              <a:t>FV</a:t>
            </a:r>
            <a:r>
              <a:t>为到期日面值；</a:t>
            </a:r>
            <a:r>
              <a:t>PV</a:t>
            </a:r>
            <a:r>
              <a:t>为现价；</a:t>
            </a:r>
            <a:r>
              <a:t>n</a:t>
            </a:r>
            <a:r>
              <a:t>为债券的剩余流通期限（年）</a:t>
            </a:r>
          </a:p>
          <a:p>
            <a:pPr>
              <a:defRPr sz="1600">
                <a:solidFill>
                  <a:srgbClr val="000000"/>
                </a:solidFill>
                <a:latin typeface="冬青黑体简体中文 W3"/>
                <a:ea typeface="冬青黑体简体中文 W3"/>
                <a:cs typeface="冬青黑体简体中文 W3"/>
                <a:sym typeface="冬青黑体简体中文 W3"/>
              </a:defRPr>
            </a:pPr>
            <a:r>
              <a:t>（</a:t>
            </a:r>
            <a:r>
              <a:t>3</a:t>
            </a:r>
            <a:r>
              <a:t>） 到期一次还本付息的到期收益率</a:t>
            </a:r>
          </a:p>
          <a:p>
            <a:pPr>
              <a:defRPr sz="1600">
                <a:solidFill>
                  <a:srgbClr val="000000"/>
                </a:solidFill>
                <a:latin typeface="冬青黑体简体中文 W3"/>
                <a:ea typeface="冬青黑体简体中文 W3"/>
                <a:cs typeface="冬青黑体简体中文 W3"/>
                <a:sym typeface="冬青黑体简体中文 W3"/>
              </a:defRPr>
            </a:pPr>
            <a14:m>
              <m:oMath>
                <m:r>
                  <a:rPr xmlns:a="http://schemas.openxmlformats.org/drawingml/2006/main" sz="1600" i="1">
                    <a:solidFill>
                      <a:srgbClr val="20517C"/>
                    </a:solidFill>
                    <a:latin typeface="Cambria Math" panose="02040503050406030204" pitchFamily="18" charset="0"/>
                  </a:rPr>
                  <m:t>𝑅</m:t>
                </m:r>
                <m:r>
                  <a:rPr xmlns:a="http://schemas.openxmlformats.org/drawingml/2006/main" sz="1600" i="1">
                    <a:solidFill>
                      <a:srgbClr val="20517C"/>
                    </a:solidFill>
                    <a:latin typeface="Cambria Math" panose="02040503050406030204" pitchFamily="18" charset="0"/>
                  </a:rPr>
                  <m:t>=</m:t>
                </m:r>
                <m:rad>
                  <m:radPr>
                    <m:ctrlPr>
                      <a:rPr xmlns:a="http://schemas.openxmlformats.org/drawingml/2006/main" sz="1600" i="1">
                        <a:solidFill>
                          <a:srgbClr val="20517C"/>
                        </a:solidFill>
                        <a:latin typeface="Cambria Math" panose="02040503050406030204" pitchFamily="18" charset="0"/>
                      </a:rPr>
                    </m:ctrlPr>
                    <m:degHide m:val="off"/>
                  </m:radPr>
                  <m:deg>
                    <m:r>
                      <a:rPr xmlns:a="http://schemas.openxmlformats.org/drawingml/2006/main" sz="1600" i="1">
                        <a:solidFill>
                          <a:srgbClr val="20517C"/>
                        </a:solidFill>
                        <a:latin typeface="Cambria Math" panose="02040503050406030204" pitchFamily="18" charset="0"/>
                      </a:rPr>
                      <m:t/>
                    </m:r>
                    <m:r>
                      <a:rPr xmlns:a="http://schemas.openxmlformats.org/drawingml/2006/main" sz="1600" i="1">
                        <a:solidFill>
                          <a:srgbClr val="20517C"/>
                        </a:solidFill>
                        <a:latin typeface="Cambria Math" panose="02040503050406030204" pitchFamily="18" charset="0"/>
                      </a:rPr>
                      <m:t>𝑛</m:t>
                    </m:r>
                  </m:deg>
                  <m:e>
                    <m:f>
                      <m:fPr>
                        <m:ctrlPr>
                          <a:rPr xmlns:a="http://schemas.openxmlformats.org/drawingml/2006/main" sz="1600" i="1">
                            <a:solidFill>
                              <a:srgbClr val="20517C"/>
                            </a:solidFill>
                            <a:latin typeface="Cambria Math" panose="02040503050406030204" pitchFamily="18" charset="0"/>
                          </a:rPr>
                        </m:ctrlPr>
                        <m:type m:val="bar"/>
                      </m:fPr>
                      <m:num>
                        <m:sSup>
                          <m:e>
                            <m:r>
                              <a:rPr xmlns:a="http://schemas.openxmlformats.org/drawingml/2006/main" sz="1600" i="1">
                                <a:solidFill>
                                  <a:srgbClr val="20517C"/>
                                </a:solidFill>
                                <a:latin typeface="Cambria Math" panose="02040503050406030204" pitchFamily="18" charset="0"/>
                              </a:rPr>
                              <m:t>𝐹</m:t>
                            </m:r>
                            <m:r>
                              <a:rPr xmlns:a="http://schemas.openxmlformats.org/drawingml/2006/main" sz="1600" i="1">
                                <a:solidFill>
                                  <a:srgbClr val="20517C"/>
                                </a:solidFill>
                                <a:latin typeface="Cambria Math" panose="02040503050406030204" pitchFamily="18" charset="0"/>
                              </a:rPr>
                              <m:t>(</m:t>
                            </m:r>
                            <m:r>
                              <a:rPr xmlns:a="http://schemas.openxmlformats.org/drawingml/2006/main" sz="1600" i="1">
                                <a:solidFill>
                                  <a:srgbClr val="20517C"/>
                                </a:solidFill>
                                <a:latin typeface="Cambria Math" panose="02040503050406030204" pitchFamily="18" charset="0"/>
                              </a:rPr>
                              <m:t>1</m:t>
                            </m:r>
                            <m:r>
                              <a:rPr xmlns:a="http://schemas.openxmlformats.org/drawingml/2006/main" sz="1600" i="1">
                                <a:solidFill>
                                  <a:srgbClr val="20517C"/>
                                </a:solidFill>
                                <a:latin typeface="Cambria Math" panose="02040503050406030204" pitchFamily="18" charset="0"/>
                              </a:rPr>
                              <m:t>+</m:t>
                            </m:r>
                            <m:r>
                              <a:rPr xmlns:a="http://schemas.openxmlformats.org/drawingml/2006/main" sz="1600" i="1">
                                <a:solidFill>
                                  <a:srgbClr val="20517C"/>
                                </a:solidFill>
                                <a:latin typeface="Cambria Math" panose="02040503050406030204" pitchFamily="18" charset="0"/>
                              </a:rPr>
                              <m:t>𝑖</m:t>
                            </m:r>
                            <m:r>
                              <a:rPr xmlns:a="http://schemas.openxmlformats.org/drawingml/2006/main" sz="1600" i="1">
                                <a:solidFill>
                                  <a:srgbClr val="20517C"/>
                                </a:solidFill>
                                <a:latin typeface="Cambria Math" panose="02040503050406030204" pitchFamily="18" charset="0"/>
                              </a:rPr>
                              <m:t>)</m:t>
                            </m:r>
                          </m:e>
                          <m:sup>
                            <m:r>
                              <a:rPr xmlns:a="http://schemas.openxmlformats.org/drawingml/2006/main" sz="1600" i="1">
                                <a:solidFill>
                                  <a:srgbClr val="20517C"/>
                                </a:solidFill>
                                <a:latin typeface="Cambria Math" panose="02040503050406030204" pitchFamily="18" charset="0"/>
                              </a:rPr>
                              <m:t>𝑛</m:t>
                            </m:r>
                          </m:sup>
                        </m:sSup>
                      </m:num>
                      <m:den>
                        <m:r>
                          <a:rPr xmlns:a="http://schemas.openxmlformats.org/drawingml/2006/main" sz="1600" i="1">
                            <a:solidFill>
                              <a:srgbClr val="20517C"/>
                            </a:solidFill>
                            <a:latin typeface="Cambria Math" panose="02040503050406030204" pitchFamily="18" charset="0"/>
                          </a:rPr>
                          <m:t>𝑃</m:t>
                        </m:r>
                      </m:den>
                    </m:f>
                  </m:e>
                </m:rad>
              </m:oMath>
            </a14:m>
            <a:r>
              <a:t>-1</a:t>
            </a:r>
            <a:endParaRPr sz="2400">
              <a:latin typeface="SimSun"/>
              <a:ea typeface="SimSun"/>
              <a:cs typeface="SimSun"/>
              <a:sym typeface="SimSun"/>
            </a:endParaRPr>
          </a:p>
        </p:txBody>
      </p:sp>
      <p:sp>
        <p:nvSpPr>
          <p:cNvPr id="112" name="文本框 8"/>
          <p:cNvSpPr txBox="1"/>
          <p:nvPr/>
        </p:nvSpPr>
        <p:spPr>
          <a:xfrm>
            <a:off x="6893502" y="2344025"/>
            <a:ext cx="3869001" cy="216995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solidFill>
                  <a:srgbClr val="000000"/>
                </a:solidFill>
                <a:latin typeface="冬青黑体简体中文 W3"/>
                <a:ea typeface="冬青黑体简体中文 W3"/>
                <a:cs typeface="冬青黑体简体中文 W3"/>
                <a:sym typeface="冬青黑体简体中文 W3"/>
              </a:defRPr>
            </a:pPr>
            <a:r>
              <a:t>3.</a:t>
            </a:r>
            <a:r>
              <a:t>持有其收益率</a:t>
            </a:r>
          </a:p>
          <a:p>
            <a:pPr>
              <a:defRPr sz="1600">
                <a:solidFill>
                  <a:srgbClr val="000000"/>
                </a:solidFill>
                <a:latin typeface="冬青黑体简体中文 W3"/>
                <a:ea typeface="冬青黑体简体中文 W3"/>
                <a:cs typeface="冬青黑体简体中文 W3"/>
                <a:sym typeface="冬青黑体简体中文 W3"/>
              </a:defRPr>
            </a:pPr>
            <a:r>
              <a:t>R= D+(</a:t>
            </a:r>
            <a14:m>
              <m:oMath>
                <m:sSub>
                  <m:e>
                    <m:r>
                      <a:rPr xmlns:a="http://schemas.openxmlformats.org/drawingml/2006/main" sz="1800" i="1">
                        <a:solidFill>
                          <a:srgbClr val="20517C"/>
                        </a:solidFill>
                        <a:latin typeface="Cambria Math" panose="02040503050406030204" pitchFamily="18" charset="0"/>
                      </a:rPr>
                      <m:t>𝑃</m:t>
                    </m:r>
                  </m:e>
                  <m:sub>
                    <m:r>
                      <a:rPr xmlns:a="http://schemas.openxmlformats.org/drawingml/2006/main" sz="1800" i="1">
                        <a:solidFill>
                          <a:srgbClr val="20517C"/>
                        </a:solidFill>
                        <a:latin typeface="Cambria Math" panose="02040503050406030204" pitchFamily="18" charset="0"/>
                      </a:rPr>
                      <m:t>1</m:t>
                    </m:r>
                  </m:sub>
                </m:sSub>
              </m:oMath>
            </a14:m>
            <a:r>
              <a:t>-</a:t>
            </a:r>
            <a14:m>
              <m:oMath>
                <m:sSub>
                  <m:e>
                    <m:r>
                      <a:rPr xmlns:a="http://schemas.openxmlformats.org/drawingml/2006/main" sz="1700" i="1">
                        <a:solidFill>
                          <a:srgbClr val="20517C"/>
                        </a:solidFill>
                        <a:latin typeface="Cambria Math" panose="02040503050406030204" pitchFamily="18" charset="0"/>
                      </a:rPr>
                      <m:t>𝑃</m:t>
                    </m:r>
                  </m:e>
                  <m:sub>
                    <m:r>
                      <a:rPr xmlns:a="http://schemas.openxmlformats.org/drawingml/2006/main" sz="1700" i="1">
                        <a:solidFill>
                          <a:srgbClr val="20517C"/>
                        </a:solidFill>
                        <a:latin typeface="Cambria Math" panose="02040503050406030204" pitchFamily="18" charset="0"/>
                      </a:rPr>
                      <m:t>0</m:t>
                    </m:r>
                  </m:sub>
                </m:sSub>
              </m:oMath>
            </a14:m>
            <a:r>
              <a:t>)/</a:t>
            </a:r>
            <a14:m>
              <m:oMath>
                <m:sSub>
                  <m:e>
                    <m:r>
                      <a:rPr xmlns:a="http://schemas.openxmlformats.org/drawingml/2006/main" sz="1700" i="1">
                        <a:solidFill>
                          <a:srgbClr val="20517C"/>
                        </a:solidFill>
                        <a:latin typeface="Cambria Math" panose="02040503050406030204" pitchFamily="18" charset="0"/>
                      </a:rPr>
                      <m:t>𝑃</m:t>
                    </m:r>
                  </m:e>
                  <m:sub>
                    <m:r>
                      <a:rPr xmlns:a="http://schemas.openxmlformats.org/drawingml/2006/main" sz="1700" i="1">
                        <a:solidFill>
                          <a:srgbClr val="20517C"/>
                        </a:solidFill>
                        <a:latin typeface="Cambria Math" panose="02040503050406030204" pitchFamily="18" charset="0"/>
                      </a:rPr>
                      <m:t>0</m:t>
                    </m:r>
                  </m:sub>
                </m:sSub>
              </m:oMath>
            </a14:m>
            <a:r>
              <a:t> </a:t>
            </a:r>
          </a:p>
          <a:p>
            <a:pPr>
              <a:defRPr sz="1600">
                <a:solidFill>
                  <a:srgbClr val="000000"/>
                </a:solidFill>
                <a:latin typeface="冬青黑体简体中文 W3"/>
                <a:ea typeface="冬青黑体简体中文 W3"/>
                <a:cs typeface="冬青黑体简体中文 W3"/>
                <a:sym typeface="冬青黑体简体中文 W3"/>
              </a:defRPr>
            </a:pPr>
            <a:r>
              <a:t>D=</a:t>
            </a:r>
            <a:r>
              <a:t>已支付的利息</a:t>
            </a:r>
          </a:p>
          <a:p>
            <a:pPr>
              <a:defRPr sz="1600">
                <a:solidFill>
                  <a:srgbClr val="000000"/>
                </a:solidFill>
                <a:latin typeface="冬青黑体简体中文 W3"/>
                <a:ea typeface="冬青黑体简体中文 W3"/>
                <a:cs typeface="冬青黑体简体中文 W3"/>
                <a:sym typeface="冬青黑体简体中文 W3"/>
              </a:defRPr>
            </a:pPr>
            <a14:m>
              <m:oMath>
                <m:sSub>
                  <m:e>
                    <m:r>
                      <a:rPr xmlns:a="http://schemas.openxmlformats.org/drawingml/2006/main" sz="2100" i="1">
                        <a:solidFill>
                          <a:srgbClr val="20517C"/>
                        </a:solidFill>
                        <a:latin typeface="Cambria Math" panose="02040503050406030204" pitchFamily="18" charset="0"/>
                      </a:rPr>
                      <m:t>𝑃</m:t>
                    </m:r>
                  </m:e>
                  <m:sub>
                    <m:r>
                      <a:rPr xmlns:a="http://schemas.openxmlformats.org/drawingml/2006/main" sz="2100" i="1">
                        <a:solidFill>
                          <a:srgbClr val="20517C"/>
                        </a:solidFill>
                        <a:latin typeface="Cambria Math" panose="02040503050406030204" pitchFamily="18" charset="0"/>
                      </a:rPr>
                      <m:t>1</m:t>
                    </m:r>
                  </m:sub>
                </m:sSub>
                <m:r>
                  <a:rPr xmlns:a="http://schemas.openxmlformats.org/drawingml/2006/main" sz="2100" i="1">
                    <a:solidFill>
                      <a:srgbClr val="20517C"/>
                    </a:solidFill>
                    <a:latin typeface="Cambria Math" panose="02040503050406030204" pitchFamily="18" charset="0"/>
                  </a:rPr>
                  <m:t/>
                </m:r>
              </m:oMath>
            </a14:m>
            <a:r>
              <a:t>=</a:t>
            </a:r>
            <a:r>
              <a:t>出售或兑现价格 </a:t>
            </a:r>
          </a:p>
          <a:p>
            <a:pPr>
              <a:defRPr sz="1600">
                <a:solidFill>
                  <a:srgbClr val="000000"/>
                </a:solidFill>
                <a:latin typeface="冬青黑体简体中文 W3"/>
                <a:ea typeface="冬青黑体简体中文 W3"/>
                <a:cs typeface="冬青黑体简体中文 W3"/>
                <a:sym typeface="冬青黑体简体中文 W3"/>
              </a:defRPr>
            </a:pPr>
            <a14:m>
              <m:oMath>
                <m:sSub>
                  <m:e>
                    <m:r>
                      <a:rPr xmlns:a="http://schemas.openxmlformats.org/drawingml/2006/main" sz="1700" i="1">
                        <a:solidFill>
                          <a:srgbClr val="20517C"/>
                        </a:solidFill>
                        <a:latin typeface="Cambria Math" panose="02040503050406030204" pitchFamily="18" charset="0"/>
                      </a:rPr>
                      <m:t>𝑃</m:t>
                    </m:r>
                  </m:e>
                  <m:sub>
                    <m:r>
                      <a:rPr xmlns:a="http://schemas.openxmlformats.org/drawingml/2006/main" sz="1700" i="1">
                        <a:solidFill>
                          <a:srgbClr val="20517C"/>
                        </a:solidFill>
                        <a:latin typeface="Cambria Math" panose="02040503050406030204" pitchFamily="18" charset="0"/>
                      </a:rPr>
                      <m:t>0</m:t>
                    </m:r>
                  </m:sub>
                </m:sSub>
              </m:oMath>
            </a14:m>
            <a:r>
              <a:t>=</a:t>
            </a:r>
            <a:r>
              <a:t>基期价格</a:t>
            </a:r>
            <a:endParaRPr sz="2400">
              <a:latin typeface="SimSun"/>
              <a:ea typeface="SimSun"/>
              <a:cs typeface="SimSun"/>
              <a:sym typeface="SimSun"/>
            </a:endParaR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文本占位符 2"/>
          <p:cNvSpPr txBox="1"/>
          <p:nvPr>
            <p:ph type="body" sz="quarter" idx="1"/>
          </p:nvPr>
        </p:nvSpPr>
        <p:spPr>
          <a:xfrm>
            <a:off x="479376" y="332656"/>
            <a:ext cx="4586400" cy="496824"/>
          </a:xfrm>
          <a:prstGeom prst="rect">
            <a:avLst/>
          </a:prstGeom>
        </p:spPr>
        <p:txBody>
          <a:bodyPr/>
          <a:lstStyle>
            <a:lvl1pPr algn="l" defTabSz="521208">
              <a:spcBef>
                <a:spcPts val="500"/>
              </a:spcBef>
              <a:defRPr b="0" sz="2280">
                <a:latin typeface="微软雅黑"/>
                <a:ea typeface="微软雅黑"/>
                <a:cs typeface="微软雅黑"/>
                <a:sym typeface="微软雅黑"/>
              </a:defRPr>
            </a:lvl1pPr>
          </a:lstStyle>
          <a:p>
            <a:pPr/>
            <a:r>
              <a:t>债券投资风险</a:t>
            </a:r>
          </a:p>
        </p:txBody>
      </p:sp>
      <p:sp>
        <p:nvSpPr>
          <p:cNvPr id="115" name="文本框 5"/>
          <p:cNvSpPr txBox="1"/>
          <p:nvPr/>
        </p:nvSpPr>
        <p:spPr>
          <a:xfrm>
            <a:off x="1461199" y="1637311"/>
            <a:ext cx="9269601" cy="47777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000000"/>
                </a:solidFill>
                <a:latin typeface="冬青黑体简体中文 W3"/>
                <a:ea typeface="冬青黑体简体中文 W3"/>
                <a:cs typeface="冬青黑体简体中文 W3"/>
                <a:sym typeface="冬青黑体简体中文 W3"/>
              </a:defRPr>
            </a:pPr>
            <a:r>
              <a:t>投资于债券的风险可分为下列几种：</a:t>
            </a:r>
          </a:p>
          <a:p>
            <a:pPr>
              <a:defRPr>
                <a:solidFill>
                  <a:srgbClr val="000000"/>
                </a:solidFill>
                <a:latin typeface="冬青黑体简体中文 W3"/>
                <a:ea typeface="冬青黑体简体中文 W3"/>
                <a:cs typeface="冬青黑体简体中文 W3"/>
                <a:sym typeface="冬青黑体简体中文 W3"/>
              </a:defRPr>
            </a:pPr>
            <a:r>
              <a:t>1. </a:t>
            </a:r>
            <a:r>
              <a:t>利率风险</a:t>
            </a:r>
            <a:r>
              <a:t>(Interest Rate Risk)</a:t>
            </a:r>
          </a:p>
          <a:p>
            <a:pPr>
              <a:defRPr>
                <a:solidFill>
                  <a:srgbClr val="000000"/>
                </a:solidFill>
                <a:latin typeface="冬青黑体简体中文 W3"/>
                <a:ea typeface="冬青黑体简体中文 W3"/>
                <a:cs typeface="冬青黑体简体中文 W3"/>
                <a:sym typeface="冬青黑体简体中文 W3"/>
              </a:defRPr>
            </a:pPr>
            <a:r>
              <a:t>债券价格的变动与市场利率变动成相反方向。当市场利率上升</a:t>
            </a:r>
            <a:r>
              <a:t>(</a:t>
            </a:r>
            <a:r>
              <a:t>下降</a:t>
            </a:r>
            <a:r>
              <a:t>),</a:t>
            </a:r>
            <a:r>
              <a:t>债券价值下降</a:t>
            </a:r>
            <a:r>
              <a:t>(</a:t>
            </a:r>
            <a:r>
              <a:t>上升</a:t>
            </a:r>
            <a:r>
              <a:t>)</a:t>
            </a:r>
            <a:r>
              <a:t>。在未到期日前</a:t>
            </a:r>
            <a:r>
              <a:t>,</a:t>
            </a:r>
            <a:r>
              <a:t>若投资者欲出售手中的债券</a:t>
            </a:r>
            <a:r>
              <a:t>,</a:t>
            </a:r>
            <a:r>
              <a:t>且当时的市场利率上升</a:t>
            </a:r>
            <a:r>
              <a:t>,</a:t>
            </a:r>
            <a:r>
              <a:t>投资者将会遭受损失</a:t>
            </a:r>
            <a:r>
              <a:t>(</a:t>
            </a:r>
            <a:r>
              <a:t>因债券价格下降</a:t>
            </a:r>
            <a:r>
              <a:t>)</a:t>
            </a:r>
            <a:r>
              <a:t>。这种因利率变动所产生的风险</a:t>
            </a:r>
            <a:r>
              <a:t>(</a:t>
            </a:r>
            <a:r>
              <a:t>或损失</a:t>
            </a:r>
            <a:r>
              <a:t>)</a:t>
            </a:r>
            <a:r>
              <a:t>称为利率风险。债券价格对利率变动的敏感度</a:t>
            </a:r>
            <a:r>
              <a:t>(</a:t>
            </a:r>
            <a:r>
              <a:t>或利率风险的高低</a:t>
            </a:r>
            <a:r>
              <a:t>)</a:t>
            </a:r>
            <a:r>
              <a:t>须视债券本身的特征而定</a:t>
            </a:r>
            <a:r>
              <a:t>,</a:t>
            </a:r>
            <a:r>
              <a:t>诸如到期日的长短</a:t>
            </a:r>
            <a:r>
              <a:t>,</a:t>
            </a:r>
            <a:r>
              <a:t>债券利率的大小的特征而定。</a:t>
            </a:r>
          </a:p>
          <a:p>
            <a:pPr>
              <a:defRPr>
                <a:solidFill>
                  <a:srgbClr val="000000"/>
                </a:solidFill>
                <a:latin typeface="冬青黑体简体中文 W3"/>
                <a:ea typeface="冬青黑体简体中文 W3"/>
                <a:cs typeface="冬青黑体简体中文 W3"/>
                <a:sym typeface="冬青黑体简体中文 W3"/>
              </a:defRPr>
            </a:pPr>
          </a:p>
          <a:p>
            <a:pPr>
              <a:defRPr>
                <a:solidFill>
                  <a:srgbClr val="000000"/>
                </a:solidFill>
                <a:latin typeface="冬青黑体简体中文 W3"/>
                <a:ea typeface="冬青黑体简体中文 W3"/>
                <a:cs typeface="冬青黑体简体中文 W3"/>
                <a:sym typeface="冬青黑体简体中文 W3"/>
              </a:defRPr>
            </a:pPr>
            <a:r>
              <a:t>2. </a:t>
            </a:r>
            <a:r>
              <a:t>再投资风险</a:t>
            </a:r>
            <a:r>
              <a:t>(Reinvestment Risk)</a:t>
            </a:r>
          </a:p>
          <a:p>
            <a:pPr>
              <a:defRPr>
                <a:solidFill>
                  <a:srgbClr val="000000"/>
                </a:solidFill>
                <a:latin typeface="冬青黑体简体中文 W3"/>
                <a:ea typeface="冬青黑体简体中文 W3"/>
                <a:cs typeface="冬青黑体简体中文 W3"/>
                <a:sym typeface="冬青黑体简体中文 W3"/>
              </a:defRPr>
            </a:pPr>
            <a:r>
              <a:t>投资者由债券收取的利息</a:t>
            </a:r>
            <a:r>
              <a:t>,</a:t>
            </a:r>
            <a:r>
              <a:t>在再投资时</a:t>
            </a:r>
            <a:r>
              <a:t>,</a:t>
            </a:r>
            <a:r>
              <a:t>其再投资报酬深受当时</a:t>
            </a:r>
            <a:r>
              <a:t>(</a:t>
            </a:r>
            <a:r>
              <a:t>即收取利息时</a:t>
            </a:r>
            <a:r>
              <a:t>)</a:t>
            </a:r>
            <a:r>
              <a:t>市场利率变动的影响。若当时的市场利率低于债券的期望报酬率</a:t>
            </a:r>
            <a:r>
              <a:t>,</a:t>
            </a:r>
            <a:r>
              <a:t>则再投资的利息不能获得与期望报酬率相同的利率 </a:t>
            </a:r>
            <a:r>
              <a:t>, </a:t>
            </a:r>
            <a:r>
              <a:t>以致实际报酬率低于期望报酬率。因市场利率的变动造成利息再投资报酬率的不确定 </a:t>
            </a:r>
            <a:r>
              <a:t>, </a:t>
            </a:r>
            <a:r>
              <a:t>我们称之为再投资风险。</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文本占位符 2"/>
          <p:cNvSpPr txBox="1"/>
          <p:nvPr>
            <p:ph type="body" sz="quarter" idx="1"/>
          </p:nvPr>
        </p:nvSpPr>
        <p:spPr>
          <a:xfrm>
            <a:off x="479376" y="332656"/>
            <a:ext cx="4586400" cy="496824"/>
          </a:xfrm>
          <a:prstGeom prst="rect">
            <a:avLst/>
          </a:prstGeom>
        </p:spPr>
        <p:txBody>
          <a:bodyPr/>
          <a:lstStyle>
            <a:lvl1pPr algn="l" defTabSz="521208">
              <a:spcBef>
                <a:spcPts val="500"/>
              </a:spcBef>
              <a:defRPr b="0" sz="2280">
                <a:latin typeface="微软雅黑"/>
                <a:ea typeface="微软雅黑"/>
                <a:cs typeface="微软雅黑"/>
                <a:sym typeface="微软雅黑"/>
              </a:defRPr>
            </a:lvl1pPr>
          </a:lstStyle>
          <a:p>
            <a:pPr/>
            <a:r>
              <a:t>债券投资风险</a:t>
            </a:r>
          </a:p>
        </p:txBody>
      </p:sp>
      <p:sp>
        <p:nvSpPr>
          <p:cNvPr id="118" name="文本框 5"/>
          <p:cNvSpPr txBox="1"/>
          <p:nvPr/>
        </p:nvSpPr>
        <p:spPr>
          <a:xfrm>
            <a:off x="1753842" y="1867168"/>
            <a:ext cx="9287962" cy="3952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solidFill>
                  <a:srgbClr val="000000"/>
                </a:solidFill>
                <a:latin typeface="冬青黑体简体中文 W3"/>
                <a:ea typeface="冬青黑体简体中文 W3"/>
                <a:cs typeface="冬青黑体简体中文 W3"/>
                <a:sym typeface="冬青黑体简体中文 W3"/>
              </a:defRPr>
            </a:pPr>
            <a:r>
              <a:t>3. </a:t>
            </a:r>
            <a:r>
              <a:t>赎回风险</a:t>
            </a:r>
            <a:r>
              <a:t>(Call Risk)</a:t>
            </a:r>
          </a:p>
          <a:p>
            <a:pPr>
              <a:defRPr sz="1600">
                <a:solidFill>
                  <a:srgbClr val="000000"/>
                </a:solidFill>
                <a:latin typeface="冬青黑体简体中文 W3"/>
                <a:ea typeface="冬青黑体简体中文 W3"/>
                <a:cs typeface="冬青黑体简体中文 W3"/>
                <a:sym typeface="冬青黑体简体中文 W3"/>
              </a:defRPr>
            </a:pPr>
            <a:r>
              <a:t>当市场利率降低时</a:t>
            </a:r>
            <a:r>
              <a:t>,</a:t>
            </a:r>
            <a:r>
              <a:t>发行公司经常向投资者</a:t>
            </a:r>
            <a:r>
              <a:t>(</a:t>
            </a:r>
            <a:r>
              <a:t>持有者</a:t>
            </a:r>
            <a:r>
              <a:t>)</a:t>
            </a:r>
            <a:r>
              <a:t>赎回它所发行的债券</a:t>
            </a:r>
            <a:r>
              <a:t>,</a:t>
            </a:r>
            <a:r>
              <a:t>以免继续支付以前发行时所承诺的较高债券利率。在这种情况下</a:t>
            </a:r>
            <a:r>
              <a:t>,</a:t>
            </a:r>
            <a:r>
              <a:t>投资者遭受损失。损失之一来自未来利息的中断</a:t>
            </a:r>
            <a:r>
              <a:t>;</a:t>
            </a:r>
          </a:p>
          <a:p>
            <a:pPr>
              <a:defRPr sz="1600">
                <a:solidFill>
                  <a:srgbClr val="000000"/>
                </a:solidFill>
                <a:latin typeface="冬青黑体简体中文 W3"/>
                <a:ea typeface="冬青黑体简体中文 W3"/>
                <a:cs typeface="冬青黑体简体中文 W3"/>
                <a:sym typeface="冬青黑体简体中文 W3"/>
              </a:defRPr>
            </a:pPr>
            <a:r>
              <a:t>其二来自对所收回债券赎金的重投资</a:t>
            </a:r>
            <a:r>
              <a:t>,</a:t>
            </a:r>
            <a:r>
              <a:t>不能获得与以前相同的高债券利率</a:t>
            </a:r>
            <a:r>
              <a:t>(</a:t>
            </a:r>
            <a:r>
              <a:t>即只能以较低的利率再投资</a:t>
            </a:r>
            <a:r>
              <a:t>)</a:t>
            </a:r>
            <a:r>
              <a:t>。</a:t>
            </a:r>
          </a:p>
          <a:p>
            <a:pPr>
              <a:defRPr sz="1600">
                <a:solidFill>
                  <a:srgbClr val="000000"/>
                </a:solidFill>
                <a:latin typeface="冬青黑体简体中文 W3"/>
                <a:ea typeface="冬青黑体简体中文 W3"/>
                <a:cs typeface="冬青黑体简体中文 W3"/>
                <a:sym typeface="冬青黑体简体中文 W3"/>
              </a:defRPr>
            </a:pPr>
          </a:p>
          <a:p>
            <a:pPr>
              <a:defRPr sz="1600">
                <a:solidFill>
                  <a:srgbClr val="000000"/>
                </a:solidFill>
                <a:latin typeface="冬青黑体简体中文 W3"/>
                <a:ea typeface="冬青黑体简体中文 W3"/>
                <a:cs typeface="冬青黑体简体中文 W3"/>
                <a:sym typeface="冬青黑体简体中文 W3"/>
              </a:defRPr>
            </a:pPr>
            <a:r>
              <a:t>4. </a:t>
            </a:r>
            <a:r>
              <a:t>通货膨胀风险</a:t>
            </a:r>
            <a:r>
              <a:t>(Inflation Risk)</a:t>
            </a:r>
          </a:p>
          <a:p>
            <a:pPr>
              <a:defRPr sz="1600">
                <a:solidFill>
                  <a:srgbClr val="000000"/>
                </a:solidFill>
                <a:latin typeface="冬青黑体简体中文 W3"/>
                <a:ea typeface="冬青黑体简体中文 W3"/>
                <a:cs typeface="冬青黑体简体中文 W3"/>
                <a:sym typeface="冬青黑体简体中文 W3"/>
              </a:defRPr>
            </a:pPr>
            <a:r>
              <a:t>通货膨胀的上升造成市场利率上升</a:t>
            </a:r>
            <a:r>
              <a:t>,</a:t>
            </a:r>
            <a:r>
              <a:t>债券价格因之而下跌。此外 </a:t>
            </a:r>
            <a:r>
              <a:t>, </a:t>
            </a:r>
            <a:r>
              <a:t>通货膨胀造成债券投资资金</a:t>
            </a:r>
            <a:r>
              <a:t>(</a:t>
            </a:r>
            <a:r>
              <a:t>包括本金及利息收入</a:t>
            </a:r>
            <a:r>
              <a:t>)</a:t>
            </a:r>
            <a:r>
              <a:t>购买力的降低。 此类风险称为通货膨胀风险。</a:t>
            </a:r>
          </a:p>
          <a:p>
            <a:pPr>
              <a:defRPr sz="1600">
                <a:solidFill>
                  <a:srgbClr val="000000"/>
                </a:solidFill>
                <a:latin typeface="冬青黑体简体中文 W3"/>
                <a:ea typeface="冬青黑体简体中文 W3"/>
                <a:cs typeface="冬青黑体简体中文 W3"/>
                <a:sym typeface="冬青黑体简体中文 W3"/>
              </a:defRPr>
            </a:pPr>
          </a:p>
          <a:p>
            <a:pPr>
              <a:defRPr sz="1600">
                <a:solidFill>
                  <a:srgbClr val="000000"/>
                </a:solidFill>
                <a:latin typeface="冬青黑体简体中文 W3"/>
                <a:ea typeface="冬青黑体简体中文 W3"/>
                <a:cs typeface="冬青黑体简体中文 W3"/>
                <a:sym typeface="冬青黑体简体中文 W3"/>
              </a:defRPr>
            </a:pPr>
            <a:r>
              <a:t>5. </a:t>
            </a:r>
            <a:r>
              <a:t>流动性风险</a:t>
            </a:r>
            <a:r>
              <a:t>(Liquidity Risk)</a:t>
            </a:r>
          </a:p>
          <a:p>
            <a:pPr>
              <a:defRPr sz="1600">
                <a:solidFill>
                  <a:srgbClr val="000000"/>
                </a:solidFill>
                <a:latin typeface="冬青黑体简体中文 W3"/>
                <a:ea typeface="冬青黑体简体中文 W3"/>
                <a:cs typeface="冬青黑体简体中文 W3"/>
                <a:sym typeface="冬青黑体简体中文 W3"/>
              </a:defRPr>
            </a:pPr>
            <a:r>
              <a:t>当投资者在债券到期日前决定出售债券时</a:t>
            </a:r>
            <a:r>
              <a:t>,</a:t>
            </a:r>
            <a:r>
              <a:t>会面临另一种风险</a:t>
            </a:r>
            <a:r>
              <a:t>,</a:t>
            </a:r>
            <a:r>
              <a:t>称为流动性风险。也就是</a:t>
            </a:r>
            <a:r>
              <a:t>,</a:t>
            </a:r>
            <a:r>
              <a:t>债券的出售可能不容易。愈容易出售的债券</a:t>
            </a:r>
            <a:r>
              <a:t>,</a:t>
            </a:r>
            <a:r>
              <a:t>愈能得到合理的出售价格。此类债券的流动性风险低。但若出售时不容易</a:t>
            </a:r>
            <a:r>
              <a:t>,</a:t>
            </a:r>
            <a:r>
              <a:t>必须以低于合理的价格出售</a:t>
            </a:r>
            <a:r>
              <a:t>,</a:t>
            </a:r>
            <a:r>
              <a:t>则其流动性风险高。</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文本占位符 2"/>
          <p:cNvSpPr txBox="1"/>
          <p:nvPr>
            <p:ph type="body" sz="quarter" idx="1"/>
          </p:nvPr>
        </p:nvSpPr>
        <p:spPr>
          <a:xfrm>
            <a:off x="479376" y="332656"/>
            <a:ext cx="4586400" cy="496824"/>
          </a:xfrm>
          <a:prstGeom prst="rect">
            <a:avLst/>
          </a:prstGeom>
        </p:spPr>
        <p:txBody>
          <a:bodyPr/>
          <a:lstStyle>
            <a:lvl1pPr algn="l" defTabSz="521208">
              <a:spcBef>
                <a:spcPts val="500"/>
              </a:spcBef>
              <a:defRPr b="0" sz="2280">
                <a:latin typeface="微软雅黑"/>
                <a:ea typeface="微软雅黑"/>
                <a:cs typeface="微软雅黑"/>
                <a:sym typeface="微软雅黑"/>
              </a:defRPr>
            </a:lvl1pPr>
          </a:lstStyle>
          <a:p>
            <a:pPr/>
            <a:r>
              <a:t>债券投资风险</a:t>
            </a:r>
          </a:p>
        </p:txBody>
      </p:sp>
      <p:sp>
        <p:nvSpPr>
          <p:cNvPr id="121" name="文本框 5"/>
          <p:cNvSpPr txBox="1"/>
          <p:nvPr/>
        </p:nvSpPr>
        <p:spPr>
          <a:xfrm>
            <a:off x="1771220" y="2214880"/>
            <a:ext cx="9032335" cy="2428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600">
                <a:solidFill>
                  <a:srgbClr val="000000"/>
                </a:solidFill>
                <a:latin typeface="冬青黑体简体中文 W3"/>
                <a:ea typeface="冬青黑体简体中文 W3"/>
                <a:cs typeface="冬青黑体简体中文 W3"/>
                <a:sym typeface="冬青黑体简体中文 W3"/>
              </a:defRPr>
            </a:pPr>
            <a:r>
              <a:t>6. </a:t>
            </a:r>
            <a:r>
              <a:t>违约风险</a:t>
            </a:r>
          </a:p>
          <a:p>
            <a:pPr>
              <a:defRPr sz="1600">
                <a:solidFill>
                  <a:srgbClr val="000000"/>
                </a:solidFill>
                <a:latin typeface="冬青黑体简体中文 W3"/>
                <a:ea typeface="冬青黑体简体中文 W3"/>
                <a:cs typeface="冬青黑体简体中文 W3"/>
                <a:sym typeface="冬青黑体简体中文 W3"/>
              </a:defRPr>
            </a:pPr>
            <a:r>
              <a:t>发行公司债可能有背信的可能。违约的情况一般是发行者无法定期支付应付的债券利息</a:t>
            </a:r>
            <a:r>
              <a:t>(</a:t>
            </a:r>
            <a:r>
              <a:t>或延期支付利息</a:t>
            </a:r>
            <a:r>
              <a:t>)</a:t>
            </a:r>
            <a:r>
              <a:t>。更严重的违约是</a:t>
            </a:r>
            <a:r>
              <a:t>,</a:t>
            </a:r>
            <a:r>
              <a:t>发行公司根本无法支付利息</a:t>
            </a:r>
            <a:r>
              <a:t>,</a:t>
            </a:r>
            <a:r>
              <a:t>或宣称倒闭</a:t>
            </a:r>
            <a:r>
              <a:t>,</a:t>
            </a:r>
            <a:r>
              <a:t>以致投资者有损失本金的可能。此类风险称为违约风险。国库债券以及为国家所担保的债券并无此风险。但公司债券具有违约风险。</a:t>
            </a:r>
          </a:p>
          <a:p>
            <a:pPr>
              <a:defRPr sz="1600">
                <a:solidFill>
                  <a:srgbClr val="000000"/>
                </a:solidFill>
                <a:latin typeface="冬青黑体简体中文 W3"/>
                <a:ea typeface="冬青黑体简体中文 W3"/>
                <a:cs typeface="冬青黑体简体中文 W3"/>
                <a:sym typeface="冬青黑体简体中文 W3"/>
              </a:defRPr>
            </a:pPr>
          </a:p>
          <a:p>
            <a:pPr>
              <a:defRPr sz="1600">
                <a:solidFill>
                  <a:srgbClr val="000000"/>
                </a:solidFill>
                <a:latin typeface="冬青黑体简体中文 W3"/>
                <a:ea typeface="冬青黑体简体中文 W3"/>
                <a:cs typeface="冬青黑体简体中文 W3"/>
                <a:sym typeface="冬青黑体简体中文 W3"/>
              </a:defRPr>
            </a:pPr>
            <a:r>
              <a:t>7 . </a:t>
            </a:r>
            <a:r>
              <a:t>汇率风险</a:t>
            </a:r>
          </a:p>
          <a:p>
            <a:pPr>
              <a:defRPr sz="1600">
                <a:solidFill>
                  <a:srgbClr val="000000"/>
                </a:solidFill>
                <a:latin typeface="冬青黑体简体中文 W3"/>
                <a:ea typeface="冬青黑体简体中文 W3"/>
                <a:cs typeface="冬青黑体简体中文 W3"/>
                <a:sym typeface="冬青黑体简体中文 W3"/>
              </a:defRPr>
            </a:pPr>
            <a:r>
              <a:t>投资于非以本国货币为支付利息与本金的债券都含有汇率风险。 当投资者于收取外币利息与本金 </a:t>
            </a:r>
            <a:r>
              <a:t>,</a:t>
            </a:r>
            <a:r>
              <a:t>并兑换成本国货币时</a:t>
            </a:r>
            <a:r>
              <a:t>,</a:t>
            </a:r>
            <a:r>
              <a:t>可能因外币贬值</a:t>
            </a:r>
            <a:r>
              <a:t>(</a:t>
            </a:r>
            <a:r>
              <a:t>或本国货币增值</a:t>
            </a:r>
            <a:r>
              <a:t>)</a:t>
            </a:r>
            <a:r>
              <a:t>而遭受损失。此类风险称为汇率风险。</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文本占位符 2"/>
          <p:cNvSpPr txBox="1"/>
          <p:nvPr>
            <p:ph type="body" sz="quarter" idx="1"/>
          </p:nvPr>
        </p:nvSpPr>
        <p:spPr>
          <a:xfrm>
            <a:off x="479376" y="404664"/>
            <a:ext cx="4586400" cy="496824"/>
          </a:xfrm>
          <a:prstGeom prst="rect">
            <a:avLst/>
          </a:prstGeom>
        </p:spPr>
        <p:txBody>
          <a:bodyPr/>
          <a:lstStyle>
            <a:lvl1pPr algn="l" defTabSz="521208">
              <a:spcBef>
                <a:spcPts val="500"/>
              </a:spcBef>
              <a:defRPr b="0" sz="2280">
                <a:latin typeface="微软雅黑"/>
                <a:ea typeface="微软雅黑"/>
                <a:cs typeface="微软雅黑"/>
                <a:sym typeface="微软雅黑"/>
              </a:defRPr>
            </a:lvl1pPr>
          </a:lstStyle>
          <a:p>
            <a:pPr/>
            <a:r>
              <a:t>债券估值</a:t>
            </a:r>
          </a:p>
        </p:txBody>
      </p:sp>
      <p:sp>
        <p:nvSpPr>
          <p:cNvPr id="124" name="债券久期是指由于决定债券价格利率风险大小的因素主要包括偿还期和息票利率；…"/>
          <p:cNvSpPr txBox="1"/>
          <p:nvPr/>
        </p:nvSpPr>
        <p:spPr>
          <a:xfrm>
            <a:off x="2151207" y="2370111"/>
            <a:ext cx="7889586" cy="32512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defRPr sz="1600">
                <a:solidFill>
                  <a:srgbClr val="333333"/>
                </a:solidFill>
                <a:latin typeface="冬青黑体简体中文 W3"/>
                <a:ea typeface="冬青黑体简体中文 W3"/>
                <a:cs typeface="冬青黑体简体中文 W3"/>
                <a:sym typeface="冬青黑体简体中文 W3"/>
              </a:defRPr>
            </a:pPr>
            <a:r>
              <a:t>债券久期是指由于决定债券价格</a:t>
            </a:r>
            <a:r>
              <a:rPr>
                <a:solidFill>
                  <a:srgbClr val="000000"/>
                </a:solidFill>
              </a:rPr>
              <a:t>利率风险</a:t>
            </a:r>
            <a:r>
              <a:t>大小的因素主要包括偿还期和</a:t>
            </a:r>
            <a:r>
              <a:rPr>
                <a:solidFill>
                  <a:srgbClr val="000000"/>
                </a:solidFill>
              </a:rPr>
              <a:t>息票利率；</a:t>
            </a:r>
            <a:endParaRPr>
              <a:solidFill>
                <a:srgbClr val="000000"/>
              </a:solidFill>
            </a:endParaRPr>
          </a:p>
          <a:p>
            <a:pPr defTabSz="457200">
              <a:defRPr sz="1600">
                <a:solidFill>
                  <a:srgbClr val="333333"/>
                </a:solidFill>
                <a:latin typeface="冬青黑体简体中文 W3"/>
                <a:ea typeface="冬青黑体简体中文 W3"/>
                <a:cs typeface="冬青黑体简体中文 W3"/>
                <a:sym typeface="冬青黑体简体中文 W3"/>
              </a:defRPr>
            </a:pPr>
            <a:r>
              <a:t>需要找到某种简单的方法，准确直观地反映出债券价格的利率风险程度。经过长期研究，人们提出“久期”(Duration)的概念；</a:t>
            </a:r>
          </a:p>
          <a:p>
            <a:pPr defTabSz="457200">
              <a:defRPr sz="1600">
                <a:solidFill>
                  <a:srgbClr val="333333"/>
                </a:solidFill>
                <a:latin typeface="冬青黑体简体中文 W3"/>
                <a:ea typeface="冬青黑体简体中文 W3"/>
                <a:cs typeface="冬青黑体简体中文 W3"/>
                <a:sym typeface="冬青黑体简体中文 W3"/>
              </a:defRPr>
            </a:pPr>
            <a:r>
              <a:t>这一概念最早是由经济学家麦考雷(F.R.Macaulay)于1938年提出的。他在研究债券与利率之间的关系时发现，在到期期限(或</a:t>
            </a:r>
            <a:r>
              <a:rPr>
                <a:solidFill>
                  <a:srgbClr val="000000"/>
                </a:solidFill>
              </a:rPr>
              <a:t>剩余期限</a:t>
            </a:r>
            <a:r>
              <a:t>)并不是影响利率风险的唯一因素，事实上</a:t>
            </a:r>
            <a:r>
              <a:rPr>
                <a:solidFill>
                  <a:srgbClr val="000000"/>
                </a:solidFill>
              </a:rPr>
              <a:t>票面利率</a:t>
            </a:r>
            <a:r>
              <a:t>、利息</a:t>
            </a:r>
            <a:r>
              <a:rPr>
                <a:solidFill>
                  <a:srgbClr val="000000"/>
                </a:solidFill>
              </a:rPr>
              <a:t>支付方式</a:t>
            </a:r>
            <a:r>
              <a:t>、</a:t>
            </a:r>
            <a:r>
              <a:rPr>
                <a:solidFill>
                  <a:srgbClr val="000000"/>
                </a:solidFill>
              </a:rPr>
              <a:t>市场利率</a:t>
            </a:r>
            <a:r>
              <a:t>等因素都会影响利率风险。基于这样的考虑，麦考雷提出了一个综合了以上四个因素的利率风险衡量指标，并称其为久期。</a:t>
            </a:r>
          </a:p>
          <a:p>
            <a:pPr defTabSz="457200">
              <a:defRPr sz="1600">
                <a:solidFill>
                  <a:srgbClr val="333333"/>
                </a:solidFill>
                <a:latin typeface="冬青黑体简体中文 W3"/>
                <a:ea typeface="冬青黑体简体中文 W3"/>
                <a:cs typeface="冬青黑体简体中文 W3"/>
                <a:sym typeface="冬青黑体简体中文 W3"/>
              </a:defRPr>
            </a:pPr>
            <a:r>
              <a:t>久期表示了债券或债券组合的平均还款期限，它是每次支付现金所用时间的</a:t>
            </a:r>
            <a:r>
              <a:rPr>
                <a:solidFill>
                  <a:srgbClr val="000000"/>
                </a:solidFill>
              </a:rPr>
              <a:t>加权平均值</a:t>
            </a:r>
            <a:r>
              <a:t>，权重为每次支付的现金流的现值占现金流现值总和的比率。久期用D表示。久期越短，债券对利率的敏感性越低，风险越低；反之，久期越长，债券对利率的敏感性越高，风险越高。</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主题">
  <a:themeElements>
    <a:clrScheme name="Office 主题">
      <a:dk1>
        <a:srgbClr val="20517C"/>
      </a:dk1>
      <a:lt1>
        <a:srgbClr val="7C6B5C"/>
      </a:lt1>
      <a:dk2>
        <a:srgbClr val="A7A7A7"/>
      </a:dk2>
      <a:lt2>
        <a:srgbClr val="535353"/>
      </a:lt2>
      <a:accent1>
        <a:srgbClr val="20517C"/>
      </a:accent1>
      <a:accent2>
        <a:srgbClr val="8F8F8F"/>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Off val="44000"/>
          </a:schemeClr>
        </a:solidFill>
        <a:ln w="12700" cap="flat">
          <a:solidFill>
            <a:schemeClr val="accent1"/>
          </a:solidFill>
          <a:prstDash val="solid"/>
          <a:miter lim="8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华文细黑"/>
            <a:ea typeface="华文细黑"/>
            <a:cs typeface="华文细黑"/>
            <a:sym typeface="华文细黑"/>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华文细黑"/>
            <a:ea typeface="华文细黑"/>
            <a:cs typeface="华文细黑"/>
            <a:sym typeface="华文细黑"/>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20517C"/>
      </a:accent1>
      <a:accent2>
        <a:srgbClr val="8F8F8F"/>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Off val="44000"/>
          </a:schemeClr>
        </a:solidFill>
        <a:ln w="12700" cap="flat">
          <a:solidFill>
            <a:schemeClr val="accent1"/>
          </a:solidFill>
          <a:prstDash val="solid"/>
          <a:miter lim="8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华文细黑"/>
            <a:ea typeface="华文细黑"/>
            <a:cs typeface="华文细黑"/>
            <a:sym typeface="华文细黑"/>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华文细黑"/>
            <a:ea typeface="华文细黑"/>
            <a:cs typeface="华文细黑"/>
            <a:sym typeface="华文细黑"/>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