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8" r:id="rId4"/>
    <p:sldId id="260" r:id="rId5"/>
    <p:sldId id="261" r:id="rId6"/>
    <p:sldId id="262" r:id="rId7"/>
    <p:sldId id="264" r:id="rId8"/>
    <p:sldId id="263" r:id="rId9"/>
    <p:sldId id="265" r:id="rId10"/>
    <p:sldId id="267" r:id="rId11"/>
    <p:sldId id="266"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D92CAB-FC5E-4211-BE75-BFDDE0DF8648}" v="78" dt="2023-02-19T17:25:44.498"/>
    <p1510:client id="{3F062A98-E7AA-46F8-83D9-858FE1528986}" v="117" dt="2023-02-19T17:41:15.231"/>
    <p1510:client id="{6577F17A-D126-4D90-9177-B0E1720DEC3C}" v="210" dt="2023-02-19T15:33:01.139"/>
    <p1510:client id="{65A9CEF3-5C90-75D3-1CB8-B406B269BB81}" v="294" dt="2023-02-19T16:06:04.288"/>
    <p1510:client id="{F56E93AE-7A1A-3C8E-50DE-02A35607BAAB}" v="22" dt="2023-02-19T17:46:58.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30859" y="88"/>
            <a:ext cx="12178829" cy="8052565"/>
          </a:xfrm>
          <a:prstGeom prst="rect">
            <a:avLst/>
          </a:prstGeom>
        </p:spPr>
      </p:pic>
      <p:sp>
        <p:nvSpPr>
          <p:cNvPr id="6" name="TextBox 5">
            <a:extLst>
              <a:ext uri="{FF2B5EF4-FFF2-40B4-BE49-F238E27FC236}">
                <a16:creationId xmlns:a16="http://schemas.microsoft.com/office/drawing/2014/main" id="{0193AD10-BE0B-2DCA-8986-10BE2331B316}"/>
              </a:ext>
            </a:extLst>
          </p:cNvPr>
          <p:cNvSpPr txBox="1"/>
          <p:nvPr/>
        </p:nvSpPr>
        <p:spPr>
          <a:xfrm>
            <a:off x="1126262" y="672847"/>
            <a:ext cx="563170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FF0000"/>
                </a:solidFill>
                <a:cs typeface="Calibri"/>
              </a:rPr>
              <a:t>Information Security IA</a:t>
            </a:r>
            <a:endParaRPr lang="en-US" sz="4400" dirty="0">
              <a:solidFill>
                <a:srgbClr val="FF0000"/>
              </a:solidFill>
            </a:endParaRPr>
          </a:p>
        </p:txBody>
      </p:sp>
      <p:sp>
        <p:nvSpPr>
          <p:cNvPr id="7" name="TextBox 6">
            <a:extLst>
              <a:ext uri="{FF2B5EF4-FFF2-40B4-BE49-F238E27FC236}">
                <a16:creationId xmlns:a16="http://schemas.microsoft.com/office/drawing/2014/main" id="{4B35CF7C-8887-1A81-802A-C4097DDECEC7}"/>
              </a:ext>
            </a:extLst>
          </p:cNvPr>
          <p:cNvSpPr txBox="1"/>
          <p:nvPr/>
        </p:nvSpPr>
        <p:spPr>
          <a:xfrm>
            <a:off x="1885310" y="1479807"/>
            <a:ext cx="361152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00000"/>
                </a:solidFill>
                <a:cs typeface="Calibri"/>
              </a:rPr>
              <a:t>SQL Injections using </a:t>
            </a:r>
          </a:p>
          <a:p>
            <a:r>
              <a:rPr lang="en-US" sz="3200">
                <a:solidFill>
                  <a:srgbClr val="000000"/>
                </a:solidFill>
                <a:cs typeface="Calibri"/>
              </a:rPr>
              <a:t>SQL</a:t>
            </a:r>
            <a:r>
              <a:rPr lang="en-US" sz="3200" dirty="0">
                <a:solidFill>
                  <a:srgbClr val="000000"/>
                </a:solidFill>
                <a:cs typeface="Calibri"/>
              </a:rPr>
              <a:t> MAP</a:t>
            </a:r>
            <a:endParaRPr lang="en-US" sz="3200">
              <a:solidFill>
                <a:srgbClr val="000000"/>
              </a:solidFill>
              <a:cs typeface="Calibri"/>
            </a:endParaRPr>
          </a:p>
        </p:txBody>
      </p:sp>
      <p:sp>
        <p:nvSpPr>
          <p:cNvPr id="9" name="TextBox 1">
            <a:extLst>
              <a:ext uri="{FF2B5EF4-FFF2-40B4-BE49-F238E27FC236}">
                <a16:creationId xmlns:a16="http://schemas.microsoft.com/office/drawing/2014/main" id="{EB69CA58-317A-CA17-A5AF-0BD669DEC025}"/>
              </a:ext>
            </a:extLst>
          </p:cNvPr>
          <p:cNvSpPr txBox="1"/>
          <p:nvPr/>
        </p:nvSpPr>
        <p:spPr>
          <a:xfrm>
            <a:off x="1297126" y="4354972"/>
            <a:ext cx="3928533"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0000"/>
                </a:solidFill>
                <a:cs typeface="Calibri"/>
              </a:rPr>
              <a:t>By:</a:t>
            </a:r>
          </a:p>
          <a:p>
            <a:r>
              <a:rPr lang="en-US" dirty="0">
                <a:solidFill>
                  <a:srgbClr val="000000"/>
                </a:solidFill>
                <a:ea typeface="+mn-lt"/>
                <a:cs typeface="+mn-lt"/>
              </a:rPr>
              <a:t>16010120010 –</a:t>
            </a:r>
            <a:r>
              <a:rPr lang="en-US" dirty="0">
                <a:solidFill>
                  <a:srgbClr val="000000"/>
                </a:solidFill>
                <a:cs typeface="Calibri"/>
              </a:rPr>
              <a:t> </a:t>
            </a:r>
            <a:r>
              <a:rPr lang="en-US" dirty="0">
                <a:solidFill>
                  <a:srgbClr val="000000"/>
                </a:solidFill>
                <a:ea typeface="+mn-lt"/>
                <a:cs typeface="+mn-lt"/>
              </a:rPr>
              <a:t>Hetvi </a:t>
            </a:r>
            <a:r>
              <a:rPr lang="en-US" dirty="0" err="1">
                <a:solidFill>
                  <a:srgbClr val="000000"/>
                </a:solidFill>
                <a:ea typeface="+mn-lt"/>
                <a:cs typeface="+mn-lt"/>
              </a:rPr>
              <a:t>Gudka</a:t>
            </a:r>
            <a:r>
              <a:rPr lang="en-US" dirty="0">
                <a:solidFill>
                  <a:srgbClr val="000000"/>
                </a:solidFill>
                <a:ea typeface="+mn-lt"/>
                <a:cs typeface="+mn-lt"/>
              </a:rPr>
              <a:t> </a:t>
            </a:r>
          </a:p>
          <a:p>
            <a:r>
              <a:rPr lang="en-US" dirty="0">
                <a:solidFill>
                  <a:srgbClr val="000000"/>
                </a:solidFill>
                <a:ea typeface="+mn-lt"/>
                <a:cs typeface="+mn-lt"/>
              </a:rPr>
              <a:t>16010120031</a:t>
            </a:r>
            <a:r>
              <a:rPr lang="en-US" dirty="0">
                <a:solidFill>
                  <a:srgbClr val="000000"/>
                </a:solidFill>
                <a:cs typeface="Calibri"/>
              </a:rPr>
              <a:t> – </a:t>
            </a:r>
            <a:r>
              <a:rPr lang="en-US" dirty="0">
                <a:solidFill>
                  <a:srgbClr val="000000"/>
                </a:solidFill>
                <a:ea typeface="+mn-lt"/>
                <a:cs typeface="+mn-lt"/>
              </a:rPr>
              <a:t>Akhil Nagar</a:t>
            </a:r>
            <a:endParaRPr lang="en-US" dirty="0">
              <a:solidFill>
                <a:srgbClr val="000000"/>
              </a:solidFill>
            </a:endParaRPr>
          </a:p>
          <a:p>
            <a:r>
              <a:rPr lang="en-US" dirty="0">
                <a:solidFill>
                  <a:srgbClr val="000000"/>
                </a:solidFill>
                <a:ea typeface="+mn-lt"/>
                <a:cs typeface="+mn-lt"/>
              </a:rPr>
              <a:t>16010120039 – </a:t>
            </a:r>
            <a:r>
              <a:rPr lang="en-US" dirty="0" err="1">
                <a:solidFill>
                  <a:srgbClr val="000000"/>
                </a:solidFill>
                <a:ea typeface="+mn-lt"/>
                <a:cs typeface="+mn-lt"/>
              </a:rPr>
              <a:t>Abdemanaf</a:t>
            </a:r>
            <a:r>
              <a:rPr lang="en-US" dirty="0">
                <a:solidFill>
                  <a:srgbClr val="000000"/>
                </a:solidFill>
                <a:ea typeface="+mn-lt"/>
                <a:cs typeface="+mn-lt"/>
              </a:rPr>
              <a:t> Poonawala</a:t>
            </a:r>
            <a:endParaRPr lang="en-US" dirty="0">
              <a:solidFill>
                <a:srgbClr val="000000"/>
              </a:solidFill>
            </a:endParaRPr>
          </a:p>
        </p:txBody>
      </p:sp>
      <p:pic>
        <p:nvPicPr>
          <p:cNvPr id="2" name="Picture 2">
            <a:extLst>
              <a:ext uri="{FF2B5EF4-FFF2-40B4-BE49-F238E27FC236}">
                <a16:creationId xmlns:a16="http://schemas.microsoft.com/office/drawing/2014/main" id="{FF96BDAB-1A14-675D-B0A7-92F188144568}"/>
              </a:ext>
            </a:extLst>
          </p:cNvPr>
          <p:cNvPicPr>
            <a:picLocks noChangeAspect="1"/>
          </p:cNvPicPr>
          <p:nvPr/>
        </p:nvPicPr>
        <p:blipFill>
          <a:blip r:embed="rId3"/>
          <a:stretch>
            <a:fillRect/>
          </a:stretch>
        </p:blipFill>
        <p:spPr>
          <a:xfrm>
            <a:off x="6992678" y="1187394"/>
            <a:ext cx="4338084" cy="36769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21334" y="88"/>
            <a:ext cx="12178829" cy="8052565"/>
          </a:xfrm>
          <a:prstGeom prst="rect">
            <a:avLst/>
          </a:prstGeom>
        </p:spPr>
      </p:pic>
      <p:pic>
        <p:nvPicPr>
          <p:cNvPr id="5" name="Picture 5" descr="Text, logo&#10;&#10;Description automatically generated">
            <a:extLst>
              <a:ext uri="{FF2B5EF4-FFF2-40B4-BE49-F238E27FC236}">
                <a16:creationId xmlns:a16="http://schemas.microsoft.com/office/drawing/2014/main" id="{6A62758F-5161-675F-742C-7B326C5DB9E7}"/>
              </a:ext>
            </a:extLst>
          </p:cNvPr>
          <p:cNvPicPr>
            <a:picLocks noChangeAspect="1"/>
          </p:cNvPicPr>
          <p:nvPr/>
        </p:nvPicPr>
        <p:blipFill>
          <a:blip r:embed="rId3"/>
          <a:stretch>
            <a:fillRect/>
          </a:stretch>
        </p:blipFill>
        <p:spPr>
          <a:xfrm>
            <a:off x="1057275" y="3895"/>
            <a:ext cx="2743200" cy="1039959"/>
          </a:xfrm>
          <a:prstGeom prst="rect">
            <a:avLst/>
          </a:prstGeom>
        </p:spPr>
      </p:pic>
      <p:pic>
        <p:nvPicPr>
          <p:cNvPr id="2" name="Picture 2" descr="Text&#10;&#10;Description automatically generated">
            <a:extLst>
              <a:ext uri="{FF2B5EF4-FFF2-40B4-BE49-F238E27FC236}">
                <a16:creationId xmlns:a16="http://schemas.microsoft.com/office/drawing/2014/main" id="{996F7B59-FCC7-00C0-DC8A-B48B0ED8D093}"/>
              </a:ext>
            </a:extLst>
          </p:cNvPr>
          <p:cNvPicPr>
            <a:picLocks noChangeAspect="1"/>
          </p:cNvPicPr>
          <p:nvPr/>
        </p:nvPicPr>
        <p:blipFill>
          <a:blip r:embed="rId4"/>
          <a:stretch>
            <a:fillRect/>
          </a:stretch>
        </p:blipFill>
        <p:spPr>
          <a:xfrm>
            <a:off x="1028700" y="2032441"/>
            <a:ext cx="10896600" cy="2793118"/>
          </a:xfrm>
          <a:prstGeom prst="rect">
            <a:avLst/>
          </a:prstGeom>
        </p:spPr>
      </p:pic>
      <p:sp>
        <p:nvSpPr>
          <p:cNvPr id="6" name="TextBox 5">
            <a:extLst>
              <a:ext uri="{FF2B5EF4-FFF2-40B4-BE49-F238E27FC236}">
                <a16:creationId xmlns:a16="http://schemas.microsoft.com/office/drawing/2014/main" id="{15816E66-296E-B5BA-E53D-1593CFD3E6DF}"/>
              </a:ext>
            </a:extLst>
          </p:cNvPr>
          <p:cNvSpPr txBox="1"/>
          <p:nvPr/>
        </p:nvSpPr>
        <p:spPr>
          <a:xfrm>
            <a:off x="1028700" y="16573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Technique</a:t>
            </a:r>
          </a:p>
        </p:txBody>
      </p:sp>
    </p:spTree>
    <p:extLst>
      <p:ext uri="{BB962C8B-B14F-4D97-AF65-F5344CB8AC3E}">
        <p14:creationId xmlns:p14="http://schemas.microsoft.com/office/powerpoint/2010/main" val="417065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21334" y="88"/>
            <a:ext cx="12178829" cy="8052565"/>
          </a:xfrm>
          <a:prstGeom prst="rect">
            <a:avLst/>
          </a:prstGeom>
        </p:spPr>
      </p:pic>
      <p:pic>
        <p:nvPicPr>
          <p:cNvPr id="5" name="Picture 5" descr="Text, logo&#10;&#10;Description automatically generated">
            <a:extLst>
              <a:ext uri="{FF2B5EF4-FFF2-40B4-BE49-F238E27FC236}">
                <a16:creationId xmlns:a16="http://schemas.microsoft.com/office/drawing/2014/main" id="{6A62758F-5161-675F-742C-7B326C5DB9E7}"/>
              </a:ext>
            </a:extLst>
          </p:cNvPr>
          <p:cNvPicPr>
            <a:picLocks noChangeAspect="1"/>
          </p:cNvPicPr>
          <p:nvPr/>
        </p:nvPicPr>
        <p:blipFill>
          <a:blip r:embed="rId3"/>
          <a:stretch>
            <a:fillRect/>
          </a:stretch>
        </p:blipFill>
        <p:spPr>
          <a:xfrm>
            <a:off x="1057275" y="3895"/>
            <a:ext cx="2743200" cy="1039959"/>
          </a:xfrm>
          <a:prstGeom prst="rect">
            <a:avLst/>
          </a:prstGeom>
        </p:spPr>
      </p:pic>
      <p:pic>
        <p:nvPicPr>
          <p:cNvPr id="2" name="Picture 2" descr="Text&#10;&#10;Description automatically generated">
            <a:extLst>
              <a:ext uri="{FF2B5EF4-FFF2-40B4-BE49-F238E27FC236}">
                <a16:creationId xmlns:a16="http://schemas.microsoft.com/office/drawing/2014/main" id="{6353CA50-58ED-2ADE-A097-4D849AEA1BE2}"/>
              </a:ext>
            </a:extLst>
          </p:cNvPr>
          <p:cNvPicPr>
            <a:picLocks noChangeAspect="1"/>
          </p:cNvPicPr>
          <p:nvPr/>
        </p:nvPicPr>
        <p:blipFill>
          <a:blip r:embed="rId4"/>
          <a:stretch>
            <a:fillRect/>
          </a:stretch>
        </p:blipFill>
        <p:spPr>
          <a:xfrm>
            <a:off x="990600" y="1947045"/>
            <a:ext cx="11125200" cy="2849610"/>
          </a:xfrm>
          <a:prstGeom prst="rect">
            <a:avLst/>
          </a:prstGeom>
        </p:spPr>
      </p:pic>
      <p:sp>
        <p:nvSpPr>
          <p:cNvPr id="3" name="TextBox 2">
            <a:extLst>
              <a:ext uri="{FF2B5EF4-FFF2-40B4-BE49-F238E27FC236}">
                <a16:creationId xmlns:a16="http://schemas.microsoft.com/office/drawing/2014/main" id="{B1DFC9B5-715E-2A26-4F9E-B856F0EE76DC}"/>
              </a:ext>
            </a:extLst>
          </p:cNvPr>
          <p:cNvSpPr txBox="1"/>
          <p:nvPr/>
        </p:nvSpPr>
        <p:spPr>
          <a:xfrm>
            <a:off x="990600" y="15716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Threads</a:t>
            </a:r>
            <a:endParaRPr lang="en-US" dirty="0"/>
          </a:p>
        </p:txBody>
      </p:sp>
    </p:spTree>
    <p:extLst>
      <p:ext uri="{BB962C8B-B14F-4D97-AF65-F5344CB8AC3E}">
        <p14:creationId xmlns:p14="http://schemas.microsoft.com/office/powerpoint/2010/main" val="223294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21334" y="88"/>
            <a:ext cx="12178829" cy="8052565"/>
          </a:xfrm>
          <a:prstGeom prst="rect">
            <a:avLst/>
          </a:prstGeom>
        </p:spPr>
      </p:pic>
      <p:pic>
        <p:nvPicPr>
          <p:cNvPr id="5" name="Picture 5" descr="Text, logo&#10;&#10;Description automatically generated">
            <a:extLst>
              <a:ext uri="{FF2B5EF4-FFF2-40B4-BE49-F238E27FC236}">
                <a16:creationId xmlns:a16="http://schemas.microsoft.com/office/drawing/2014/main" id="{6A62758F-5161-675F-742C-7B326C5DB9E7}"/>
              </a:ext>
            </a:extLst>
          </p:cNvPr>
          <p:cNvPicPr>
            <a:picLocks noChangeAspect="1"/>
          </p:cNvPicPr>
          <p:nvPr/>
        </p:nvPicPr>
        <p:blipFill>
          <a:blip r:embed="rId3"/>
          <a:stretch>
            <a:fillRect/>
          </a:stretch>
        </p:blipFill>
        <p:spPr>
          <a:xfrm>
            <a:off x="1057275" y="3895"/>
            <a:ext cx="2743200" cy="1039959"/>
          </a:xfrm>
          <a:prstGeom prst="rect">
            <a:avLst/>
          </a:prstGeom>
        </p:spPr>
      </p:pic>
      <p:sp>
        <p:nvSpPr>
          <p:cNvPr id="3" name="TextBox 2">
            <a:extLst>
              <a:ext uri="{FF2B5EF4-FFF2-40B4-BE49-F238E27FC236}">
                <a16:creationId xmlns:a16="http://schemas.microsoft.com/office/drawing/2014/main" id="{B1DFC9B5-715E-2A26-4F9E-B856F0EE76DC}"/>
              </a:ext>
            </a:extLst>
          </p:cNvPr>
          <p:cNvSpPr txBox="1"/>
          <p:nvPr/>
        </p:nvSpPr>
        <p:spPr>
          <a:xfrm>
            <a:off x="990600" y="15716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err="1">
                <a:cs typeface="Calibri"/>
              </a:rPr>
              <a:t>Dbs</a:t>
            </a:r>
          </a:p>
        </p:txBody>
      </p:sp>
      <p:pic>
        <p:nvPicPr>
          <p:cNvPr id="6" name="Picture 6" descr="Text&#10;&#10;Description automatically generated">
            <a:extLst>
              <a:ext uri="{FF2B5EF4-FFF2-40B4-BE49-F238E27FC236}">
                <a16:creationId xmlns:a16="http://schemas.microsoft.com/office/drawing/2014/main" id="{2503E130-31B7-4762-C15F-E154DD4ADB7F}"/>
              </a:ext>
            </a:extLst>
          </p:cNvPr>
          <p:cNvPicPr>
            <a:picLocks noChangeAspect="1"/>
          </p:cNvPicPr>
          <p:nvPr/>
        </p:nvPicPr>
        <p:blipFill>
          <a:blip r:embed="rId4"/>
          <a:stretch>
            <a:fillRect/>
          </a:stretch>
        </p:blipFill>
        <p:spPr>
          <a:xfrm>
            <a:off x="1060077" y="1942675"/>
            <a:ext cx="10598522" cy="1818444"/>
          </a:xfrm>
          <a:prstGeom prst="rect">
            <a:avLst/>
          </a:prstGeom>
        </p:spPr>
      </p:pic>
      <p:pic>
        <p:nvPicPr>
          <p:cNvPr id="8" name="Picture 8" descr="Text&#10;&#10;Description automatically generated">
            <a:extLst>
              <a:ext uri="{FF2B5EF4-FFF2-40B4-BE49-F238E27FC236}">
                <a16:creationId xmlns:a16="http://schemas.microsoft.com/office/drawing/2014/main" id="{FEB82921-FFA2-D1E7-A90E-83D7C4CBD748}"/>
              </a:ext>
            </a:extLst>
          </p:cNvPr>
          <p:cNvPicPr>
            <a:picLocks noChangeAspect="1"/>
          </p:cNvPicPr>
          <p:nvPr/>
        </p:nvPicPr>
        <p:blipFill>
          <a:blip r:embed="rId5"/>
          <a:stretch>
            <a:fillRect/>
          </a:stretch>
        </p:blipFill>
        <p:spPr>
          <a:xfrm>
            <a:off x="1060076" y="3771722"/>
            <a:ext cx="5298141" cy="1824672"/>
          </a:xfrm>
          <a:prstGeom prst="rect">
            <a:avLst/>
          </a:prstGeom>
        </p:spPr>
      </p:pic>
    </p:spTree>
    <p:extLst>
      <p:ext uri="{BB962C8B-B14F-4D97-AF65-F5344CB8AC3E}">
        <p14:creationId xmlns:p14="http://schemas.microsoft.com/office/powerpoint/2010/main" val="1769153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21334" y="88"/>
            <a:ext cx="12178829" cy="8052565"/>
          </a:xfrm>
          <a:prstGeom prst="rect">
            <a:avLst/>
          </a:prstGeom>
        </p:spPr>
      </p:pic>
      <p:pic>
        <p:nvPicPr>
          <p:cNvPr id="5" name="Picture 5" descr="Text, logo&#10;&#10;Description automatically generated">
            <a:extLst>
              <a:ext uri="{FF2B5EF4-FFF2-40B4-BE49-F238E27FC236}">
                <a16:creationId xmlns:a16="http://schemas.microsoft.com/office/drawing/2014/main" id="{6A62758F-5161-675F-742C-7B326C5DB9E7}"/>
              </a:ext>
            </a:extLst>
          </p:cNvPr>
          <p:cNvPicPr>
            <a:picLocks noChangeAspect="1"/>
          </p:cNvPicPr>
          <p:nvPr/>
        </p:nvPicPr>
        <p:blipFill>
          <a:blip r:embed="rId3"/>
          <a:stretch>
            <a:fillRect/>
          </a:stretch>
        </p:blipFill>
        <p:spPr>
          <a:xfrm>
            <a:off x="1057275" y="3895"/>
            <a:ext cx="2743200" cy="1039959"/>
          </a:xfrm>
          <a:prstGeom prst="rect">
            <a:avLst/>
          </a:prstGeom>
        </p:spPr>
      </p:pic>
      <p:sp>
        <p:nvSpPr>
          <p:cNvPr id="3" name="TextBox 2">
            <a:extLst>
              <a:ext uri="{FF2B5EF4-FFF2-40B4-BE49-F238E27FC236}">
                <a16:creationId xmlns:a16="http://schemas.microsoft.com/office/drawing/2014/main" id="{B1DFC9B5-715E-2A26-4F9E-B856F0EE76DC}"/>
              </a:ext>
            </a:extLst>
          </p:cNvPr>
          <p:cNvSpPr txBox="1"/>
          <p:nvPr/>
        </p:nvSpPr>
        <p:spPr>
          <a:xfrm>
            <a:off x="990600" y="15716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Tables</a:t>
            </a:r>
          </a:p>
        </p:txBody>
      </p:sp>
      <p:pic>
        <p:nvPicPr>
          <p:cNvPr id="7" name="Picture 7" descr="Text&#10;&#10;Description automatically generated">
            <a:extLst>
              <a:ext uri="{FF2B5EF4-FFF2-40B4-BE49-F238E27FC236}">
                <a16:creationId xmlns:a16="http://schemas.microsoft.com/office/drawing/2014/main" id="{9E038AFE-827A-286F-D53C-961BA8F0C22C}"/>
              </a:ext>
            </a:extLst>
          </p:cNvPr>
          <p:cNvPicPr>
            <a:picLocks noChangeAspect="1"/>
          </p:cNvPicPr>
          <p:nvPr/>
        </p:nvPicPr>
        <p:blipFill>
          <a:blip r:embed="rId4"/>
          <a:stretch>
            <a:fillRect/>
          </a:stretch>
        </p:blipFill>
        <p:spPr>
          <a:xfrm>
            <a:off x="992842" y="2107971"/>
            <a:ext cx="6564405" cy="2944616"/>
          </a:xfrm>
          <a:prstGeom prst="rect">
            <a:avLst/>
          </a:prstGeom>
        </p:spPr>
      </p:pic>
    </p:spTree>
    <p:extLst>
      <p:ext uri="{BB962C8B-B14F-4D97-AF65-F5344CB8AC3E}">
        <p14:creationId xmlns:p14="http://schemas.microsoft.com/office/powerpoint/2010/main" val="3692336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21334" y="88"/>
            <a:ext cx="12178829" cy="8052565"/>
          </a:xfrm>
          <a:prstGeom prst="rect">
            <a:avLst/>
          </a:prstGeom>
        </p:spPr>
      </p:pic>
      <p:pic>
        <p:nvPicPr>
          <p:cNvPr id="5" name="Picture 5" descr="Text, logo&#10;&#10;Description automatically generated">
            <a:extLst>
              <a:ext uri="{FF2B5EF4-FFF2-40B4-BE49-F238E27FC236}">
                <a16:creationId xmlns:a16="http://schemas.microsoft.com/office/drawing/2014/main" id="{6A62758F-5161-675F-742C-7B326C5DB9E7}"/>
              </a:ext>
            </a:extLst>
          </p:cNvPr>
          <p:cNvPicPr>
            <a:picLocks noChangeAspect="1"/>
          </p:cNvPicPr>
          <p:nvPr/>
        </p:nvPicPr>
        <p:blipFill>
          <a:blip r:embed="rId3"/>
          <a:stretch>
            <a:fillRect/>
          </a:stretch>
        </p:blipFill>
        <p:spPr>
          <a:xfrm>
            <a:off x="1057275" y="3895"/>
            <a:ext cx="2743200" cy="1039959"/>
          </a:xfrm>
          <a:prstGeom prst="rect">
            <a:avLst/>
          </a:prstGeom>
        </p:spPr>
      </p:pic>
      <p:sp>
        <p:nvSpPr>
          <p:cNvPr id="3" name="TextBox 2">
            <a:extLst>
              <a:ext uri="{FF2B5EF4-FFF2-40B4-BE49-F238E27FC236}">
                <a16:creationId xmlns:a16="http://schemas.microsoft.com/office/drawing/2014/main" id="{B1DFC9B5-715E-2A26-4F9E-B856F0EE76DC}"/>
              </a:ext>
            </a:extLst>
          </p:cNvPr>
          <p:cNvSpPr txBox="1"/>
          <p:nvPr/>
        </p:nvSpPr>
        <p:spPr>
          <a:xfrm>
            <a:off x="990600" y="15716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Columns of Tables</a:t>
            </a:r>
          </a:p>
        </p:txBody>
      </p:sp>
      <p:pic>
        <p:nvPicPr>
          <p:cNvPr id="2" name="Picture 5" descr="Text&#10;&#10;Description automatically generated">
            <a:extLst>
              <a:ext uri="{FF2B5EF4-FFF2-40B4-BE49-F238E27FC236}">
                <a16:creationId xmlns:a16="http://schemas.microsoft.com/office/drawing/2014/main" id="{5C8302B3-7643-1C72-42D0-0045083F0B01}"/>
              </a:ext>
            </a:extLst>
          </p:cNvPr>
          <p:cNvPicPr>
            <a:picLocks noChangeAspect="1"/>
          </p:cNvPicPr>
          <p:nvPr/>
        </p:nvPicPr>
        <p:blipFill>
          <a:blip r:embed="rId4"/>
          <a:stretch>
            <a:fillRect/>
          </a:stretch>
        </p:blipFill>
        <p:spPr>
          <a:xfrm>
            <a:off x="1060077" y="2124242"/>
            <a:ext cx="7528111" cy="2295750"/>
          </a:xfrm>
          <a:prstGeom prst="rect">
            <a:avLst/>
          </a:prstGeom>
        </p:spPr>
      </p:pic>
    </p:spTree>
    <p:extLst>
      <p:ext uri="{BB962C8B-B14F-4D97-AF65-F5344CB8AC3E}">
        <p14:creationId xmlns:p14="http://schemas.microsoft.com/office/powerpoint/2010/main" val="298350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30859" y="88"/>
            <a:ext cx="12178829" cy="8052565"/>
          </a:xfrm>
          <a:prstGeom prst="rect">
            <a:avLst/>
          </a:prstGeom>
        </p:spPr>
      </p:pic>
      <p:sp>
        <p:nvSpPr>
          <p:cNvPr id="3" name="TextBox 1">
            <a:extLst>
              <a:ext uri="{FF2B5EF4-FFF2-40B4-BE49-F238E27FC236}">
                <a16:creationId xmlns:a16="http://schemas.microsoft.com/office/drawing/2014/main" id="{C2E50A5A-47E4-A3DD-D6A1-F3FFCA64E144}"/>
              </a:ext>
            </a:extLst>
          </p:cNvPr>
          <p:cNvSpPr txBox="1"/>
          <p:nvPr/>
        </p:nvSpPr>
        <p:spPr>
          <a:xfrm>
            <a:off x="1364074" y="1890734"/>
            <a:ext cx="9923315" cy="2220858"/>
          </a:xfrm>
          <a:prstGeom prst="rect">
            <a:avLst/>
          </a:prstGeom>
        </p:spPr>
        <p:txBody>
          <a:bodyPr rot="0" spcFirstLastPara="0" vert="horz" wrap="square"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90000"/>
              </a:lnSpc>
              <a:spcAft>
                <a:spcPts val="600"/>
              </a:spcAft>
            </a:pPr>
            <a:endParaRPr lang="en-US" sz="2200">
              <a:latin typeface="Times New Roman"/>
              <a:cs typeface="Times New Roman"/>
            </a:endParaRPr>
          </a:p>
        </p:txBody>
      </p:sp>
      <p:pic>
        <p:nvPicPr>
          <p:cNvPr id="11" name="Picture 11" descr="A picture containing text, night sky&#10;&#10;Description automatically generated">
            <a:extLst>
              <a:ext uri="{FF2B5EF4-FFF2-40B4-BE49-F238E27FC236}">
                <a16:creationId xmlns:a16="http://schemas.microsoft.com/office/drawing/2014/main" id="{EEAA71B8-AB26-067C-2BFC-8C8563CE6917}"/>
              </a:ext>
            </a:extLst>
          </p:cNvPr>
          <p:cNvPicPr>
            <a:picLocks noChangeAspect="1"/>
          </p:cNvPicPr>
          <p:nvPr/>
        </p:nvPicPr>
        <p:blipFill>
          <a:blip r:embed="rId3"/>
          <a:stretch>
            <a:fillRect/>
          </a:stretch>
        </p:blipFill>
        <p:spPr>
          <a:xfrm>
            <a:off x="1123950" y="873392"/>
            <a:ext cx="3524250" cy="691617"/>
          </a:xfrm>
          <a:prstGeom prst="rect">
            <a:avLst/>
          </a:prstGeom>
        </p:spPr>
      </p:pic>
      <p:sp>
        <p:nvSpPr>
          <p:cNvPr id="2" name="TextBox 1">
            <a:extLst>
              <a:ext uri="{FF2B5EF4-FFF2-40B4-BE49-F238E27FC236}">
                <a16:creationId xmlns:a16="http://schemas.microsoft.com/office/drawing/2014/main" id="{F735B5CD-4897-3506-A949-08EBF932BD9F}"/>
              </a:ext>
            </a:extLst>
          </p:cNvPr>
          <p:cNvSpPr txBox="1"/>
          <p:nvPr/>
        </p:nvSpPr>
        <p:spPr>
          <a:xfrm>
            <a:off x="1070365" y="1836821"/>
            <a:ext cx="982846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73239"/>
                </a:solidFill>
                <a:latin typeface="urw-din"/>
              </a:rPr>
              <a:t>SQL injection is a technique used to exploit user data through web page inputs by injecting SQL commands as statements. Basically, these statements can be used to manipulate the application’s web server by malicious users.</a:t>
            </a:r>
          </a:p>
          <a:p>
            <a:pPr>
              <a:buChar char="•"/>
            </a:pPr>
            <a:r>
              <a:rPr lang="en-US">
                <a:solidFill>
                  <a:srgbClr val="273239"/>
                </a:solidFill>
                <a:latin typeface="urw-din"/>
              </a:rPr>
              <a:t>SQL injection is a code injection technique that might destroy your database.</a:t>
            </a:r>
          </a:p>
          <a:p>
            <a:pPr>
              <a:buChar char="•"/>
            </a:pPr>
            <a:r>
              <a:rPr lang="en-US">
                <a:solidFill>
                  <a:srgbClr val="273239"/>
                </a:solidFill>
                <a:latin typeface="urw-din"/>
              </a:rPr>
              <a:t>SQL injection is one of the most common web hacking techniques.</a:t>
            </a:r>
          </a:p>
          <a:p>
            <a:pPr>
              <a:buChar char="•"/>
            </a:pPr>
            <a:r>
              <a:rPr lang="en-US">
                <a:solidFill>
                  <a:srgbClr val="273239"/>
                </a:solidFill>
                <a:latin typeface="urw-din"/>
              </a:rPr>
              <a:t>SQL injection is the placement of malicious code in SQL statements, via web page input.</a:t>
            </a:r>
          </a:p>
          <a:p>
            <a:pPr>
              <a:buChar char="•"/>
            </a:pPr>
            <a:endParaRPr lang="en-US">
              <a:solidFill>
                <a:srgbClr val="273239"/>
              </a:solidFill>
              <a:latin typeface="urw-din"/>
            </a:endParaRPr>
          </a:p>
          <a:p>
            <a:r>
              <a:rPr lang="en-US" err="1">
                <a:latin typeface="Consolas"/>
              </a:rPr>
              <a:t>Eg</a:t>
            </a:r>
            <a:r>
              <a:rPr lang="en-US">
                <a:latin typeface="Consolas"/>
              </a:rPr>
              <a:t>: SELECT * from STUDENT where 
STUDENT-ID == 12222345 or 1 = 1</a:t>
            </a:r>
          </a:p>
          <a:p>
            <a:r>
              <a:rPr lang="en-US">
                <a:ea typeface="+mn-lt"/>
                <a:cs typeface="+mn-lt"/>
              </a:rPr>
              <a:t>Now this </a:t>
            </a:r>
            <a:r>
              <a:rPr lang="en-US" b="1">
                <a:ea typeface="+mn-lt"/>
                <a:cs typeface="+mn-lt"/>
              </a:rPr>
              <a:t>1=1</a:t>
            </a:r>
            <a:r>
              <a:rPr lang="en-US">
                <a:ea typeface="+mn-lt"/>
                <a:cs typeface="+mn-lt"/>
              </a:rPr>
              <a:t> will return all records for which this holds true. So basically, all the student data is compromised. Now the malicious user can also delete the student records in a similar fashion.</a:t>
            </a:r>
            <a:endParaRPr lang="en-US"/>
          </a:p>
        </p:txBody>
      </p:sp>
    </p:spTree>
    <p:extLst>
      <p:ext uri="{BB962C8B-B14F-4D97-AF65-F5344CB8AC3E}">
        <p14:creationId xmlns:p14="http://schemas.microsoft.com/office/powerpoint/2010/main" val="35660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30859" y="88"/>
            <a:ext cx="12178829" cy="8052565"/>
          </a:xfrm>
          <a:prstGeom prst="rect">
            <a:avLst/>
          </a:prstGeom>
        </p:spPr>
      </p:pic>
      <p:sp>
        <p:nvSpPr>
          <p:cNvPr id="3" name="TextBox 1">
            <a:extLst>
              <a:ext uri="{FF2B5EF4-FFF2-40B4-BE49-F238E27FC236}">
                <a16:creationId xmlns:a16="http://schemas.microsoft.com/office/drawing/2014/main" id="{C2E50A5A-47E4-A3DD-D6A1-F3FFCA64E144}"/>
              </a:ext>
            </a:extLst>
          </p:cNvPr>
          <p:cNvSpPr txBox="1"/>
          <p:nvPr/>
        </p:nvSpPr>
        <p:spPr>
          <a:xfrm>
            <a:off x="1364074" y="1890734"/>
            <a:ext cx="9923315" cy="2220858"/>
          </a:xfrm>
          <a:prstGeom prst="rect">
            <a:avLst/>
          </a:prstGeom>
        </p:spPr>
        <p:txBody>
          <a:bodyPr rot="0" spcFirstLastPara="0" vert="horz" wrap="square"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90000"/>
              </a:lnSpc>
              <a:spcAft>
                <a:spcPts val="600"/>
              </a:spcAft>
            </a:pPr>
            <a:r>
              <a:rPr lang="en-US" sz="2200" err="1">
                <a:latin typeface="Times New Roman"/>
                <a:cs typeface="Times New Roman"/>
              </a:rPr>
              <a:t>Sqlmap</a:t>
            </a:r>
            <a:r>
              <a:rPr lang="en-US" sz="2200">
                <a:latin typeface="Times New Roman"/>
                <a:cs typeface="Times New Roman"/>
              </a:rPr>
              <a:t> is an open source penetration testing tool that automates the process of detecting and exploiting SQL injection flaws and taking over of database servers. It comes with a powerful detection engine, many niche features for the ultimate penetration tester and a broad range of switches lasting from database fingerprinting, over data fetching from the database, to accessing the underlying file system and executing commands on the operating system via out-of-band connections.</a:t>
            </a:r>
            <a:endParaRPr lang="en-US">
              <a:latin typeface="Times New Roman"/>
              <a:cs typeface="Times New Roman"/>
            </a:endParaRPr>
          </a:p>
        </p:txBody>
      </p:sp>
      <p:pic>
        <p:nvPicPr>
          <p:cNvPr id="11" name="Picture 11" descr="A picture containing text, night sky&#10;&#10;Description automatically generated">
            <a:extLst>
              <a:ext uri="{FF2B5EF4-FFF2-40B4-BE49-F238E27FC236}">
                <a16:creationId xmlns:a16="http://schemas.microsoft.com/office/drawing/2014/main" id="{EEAA71B8-AB26-067C-2BFC-8C8563CE6917}"/>
              </a:ext>
            </a:extLst>
          </p:cNvPr>
          <p:cNvPicPr>
            <a:picLocks noChangeAspect="1"/>
          </p:cNvPicPr>
          <p:nvPr/>
        </p:nvPicPr>
        <p:blipFill>
          <a:blip r:embed="rId3"/>
          <a:stretch>
            <a:fillRect/>
          </a:stretch>
        </p:blipFill>
        <p:spPr>
          <a:xfrm>
            <a:off x="1123950" y="873392"/>
            <a:ext cx="3524250" cy="691617"/>
          </a:xfrm>
          <a:prstGeom prst="rect">
            <a:avLst/>
          </a:prstGeom>
        </p:spPr>
      </p:pic>
    </p:spTree>
    <p:extLst>
      <p:ext uri="{BB962C8B-B14F-4D97-AF65-F5344CB8AC3E}">
        <p14:creationId xmlns:p14="http://schemas.microsoft.com/office/powerpoint/2010/main" val="201661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30859" y="88"/>
            <a:ext cx="12178829" cy="8052565"/>
          </a:xfrm>
          <a:prstGeom prst="rect">
            <a:avLst/>
          </a:prstGeom>
        </p:spPr>
      </p:pic>
      <p:sp>
        <p:nvSpPr>
          <p:cNvPr id="3" name="TextBox 1">
            <a:extLst>
              <a:ext uri="{FF2B5EF4-FFF2-40B4-BE49-F238E27FC236}">
                <a16:creationId xmlns:a16="http://schemas.microsoft.com/office/drawing/2014/main" id="{C2E50A5A-47E4-A3DD-D6A1-F3FFCA64E144}"/>
              </a:ext>
            </a:extLst>
          </p:cNvPr>
          <p:cNvSpPr txBox="1"/>
          <p:nvPr/>
        </p:nvSpPr>
        <p:spPr>
          <a:xfrm>
            <a:off x="1268824" y="1302842"/>
            <a:ext cx="9923315" cy="4471416"/>
          </a:xfrm>
          <a:prstGeom prst="rect">
            <a:avLst/>
          </a:prstGeom>
        </p:spPr>
        <p:txBody>
          <a:bodyPr rot="0" spcFirstLastPara="0" vert="horz" wrap="square" lIns="91440" tIns="45720" rIns="91440" bIns="45720" numCol="1" spcCol="0" rtlCol="0" fromWordArt="0" anchor="ctr" anchorCtr="0" forceAA="0" compatLnSpc="1">
            <a:prstTxWarp prst="textNoShape">
              <a:avLst/>
            </a:prstTxWarp>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a:buChar char="•"/>
            </a:pPr>
            <a:r>
              <a:rPr lang="en-US" sz="2200" dirty="0">
                <a:ea typeface="+mn-lt"/>
                <a:cs typeface="+mn-lt"/>
              </a:rPr>
              <a:t>Full support for </a:t>
            </a:r>
            <a:r>
              <a:rPr lang="en-US" sz="2200" b="1" dirty="0">
                <a:ea typeface="+mn-lt"/>
                <a:cs typeface="+mn-lt"/>
              </a:rPr>
              <a:t>MySQL, Oracle, PostgreSQL, Microsoft SQL Server, Microsoft Access, IBM DB2, SQLite, Firebird, Sybase, SAP </a:t>
            </a:r>
            <a:r>
              <a:rPr lang="en-US" sz="2200" b="1" dirty="0" err="1">
                <a:ea typeface="+mn-lt"/>
                <a:cs typeface="+mn-lt"/>
              </a:rPr>
              <a:t>MaxDB</a:t>
            </a:r>
            <a:r>
              <a:rPr lang="en-US" sz="2200" b="1" dirty="0">
                <a:ea typeface="+mn-lt"/>
                <a:cs typeface="+mn-lt"/>
              </a:rPr>
              <a:t>, Informix, MariaDB, </a:t>
            </a:r>
            <a:r>
              <a:rPr lang="en-US" sz="2200" b="1" dirty="0" err="1">
                <a:ea typeface="+mn-lt"/>
                <a:cs typeface="+mn-lt"/>
              </a:rPr>
              <a:t>MemSQL</a:t>
            </a:r>
            <a:r>
              <a:rPr lang="en-US" sz="2200" b="1" dirty="0">
                <a:ea typeface="+mn-lt"/>
                <a:cs typeface="+mn-lt"/>
              </a:rPr>
              <a:t>, </a:t>
            </a:r>
            <a:r>
              <a:rPr lang="en-US" sz="2200" b="1" dirty="0" err="1">
                <a:ea typeface="+mn-lt"/>
                <a:cs typeface="+mn-lt"/>
              </a:rPr>
              <a:t>TiDB</a:t>
            </a:r>
            <a:r>
              <a:rPr lang="en-US" sz="2200" b="1" dirty="0">
                <a:ea typeface="+mn-lt"/>
                <a:cs typeface="+mn-lt"/>
              </a:rPr>
              <a:t>, </a:t>
            </a:r>
            <a:r>
              <a:rPr lang="en-US" sz="2200" b="1" dirty="0" err="1">
                <a:ea typeface="+mn-lt"/>
                <a:cs typeface="+mn-lt"/>
              </a:rPr>
              <a:t>CockroachDB</a:t>
            </a:r>
            <a:r>
              <a:rPr lang="en-US" sz="2200" b="1" dirty="0">
                <a:ea typeface="+mn-lt"/>
                <a:cs typeface="+mn-lt"/>
              </a:rPr>
              <a:t>, HSQLDB, H2, </a:t>
            </a:r>
            <a:r>
              <a:rPr lang="en-US" sz="2200" b="1" dirty="0" err="1">
                <a:ea typeface="+mn-lt"/>
                <a:cs typeface="+mn-lt"/>
              </a:rPr>
              <a:t>MonetDB</a:t>
            </a:r>
            <a:r>
              <a:rPr lang="en-US" sz="2200" b="1" dirty="0">
                <a:ea typeface="+mn-lt"/>
                <a:cs typeface="+mn-lt"/>
              </a:rPr>
              <a:t>, Apache Derby, Amazon Redshift, Vertica, </a:t>
            </a:r>
            <a:r>
              <a:rPr lang="en-US" sz="2200" b="1" dirty="0" err="1">
                <a:ea typeface="+mn-lt"/>
                <a:cs typeface="+mn-lt"/>
              </a:rPr>
              <a:t>Mckoi</a:t>
            </a:r>
            <a:r>
              <a:rPr lang="en-US" sz="2200" b="1" dirty="0">
                <a:ea typeface="+mn-lt"/>
                <a:cs typeface="+mn-lt"/>
              </a:rPr>
              <a:t>, Presto, </a:t>
            </a:r>
            <a:r>
              <a:rPr lang="en-US" sz="2200" b="1" dirty="0" err="1">
                <a:ea typeface="+mn-lt"/>
                <a:cs typeface="+mn-lt"/>
              </a:rPr>
              <a:t>Altibase</a:t>
            </a:r>
            <a:r>
              <a:rPr lang="en-US" sz="2200" b="1" dirty="0">
                <a:ea typeface="+mn-lt"/>
                <a:cs typeface="+mn-lt"/>
              </a:rPr>
              <a:t>, </a:t>
            </a:r>
            <a:r>
              <a:rPr lang="en-US" sz="2200" b="1" dirty="0" err="1">
                <a:ea typeface="+mn-lt"/>
                <a:cs typeface="+mn-lt"/>
              </a:rPr>
              <a:t>MimerSQL</a:t>
            </a:r>
            <a:r>
              <a:rPr lang="en-US" sz="2200" b="1" dirty="0">
                <a:ea typeface="+mn-lt"/>
                <a:cs typeface="+mn-lt"/>
              </a:rPr>
              <a:t>, </a:t>
            </a:r>
            <a:r>
              <a:rPr lang="en-US" sz="2200" b="1" dirty="0" err="1">
                <a:ea typeface="+mn-lt"/>
                <a:cs typeface="+mn-lt"/>
              </a:rPr>
              <a:t>CrateDB</a:t>
            </a:r>
            <a:r>
              <a:rPr lang="en-US" sz="2200" b="1" dirty="0">
                <a:ea typeface="+mn-lt"/>
                <a:cs typeface="+mn-lt"/>
              </a:rPr>
              <a:t>, Greenplum, Drizzle, Apache Ignite, </a:t>
            </a:r>
            <a:r>
              <a:rPr lang="en-US" sz="2200" b="1" dirty="0" err="1">
                <a:ea typeface="+mn-lt"/>
                <a:cs typeface="+mn-lt"/>
              </a:rPr>
              <a:t>Cubrid</a:t>
            </a:r>
            <a:r>
              <a:rPr lang="en-US" sz="2200" b="1" dirty="0">
                <a:ea typeface="+mn-lt"/>
                <a:cs typeface="+mn-lt"/>
              </a:rPr>
              <a:t>, InterSystems Cache, IRIS, </a:t>
            </a:r>
            <a:r>
              <a:rPr lang="en-US" sz="2200" b="1" dirty="0" err="1">
                <a:ea typeface="+mn-lt"/>
                <a:cs typeface="+mn-lt"/>
              </a:rPr>
              <a:t>eXtremeDB</a:t>
            </a:r>
            <a:r>
              <a:rPr lang="en-US" sz="2200" b="1" dirty="0">
                <a:ea typeface="+mn-lt"/>
                <a:cs typeface="+mn-lt"/>
              </a:rPr>
              <a:t>, </a:t>
            </a:r>
            <a:r>
              <a:rPr lang="en-US" sz="2200" b="1" dirty="0" err="1">
                <a:ea typeface="+mn-lt"/>
                <a:cs typeface="+mn-lt"/>
              </a:rPr>
              <a:t>FrontBase</a:t>
            </a:r>
            <a:r>
              <a:rPr lang="en-US" sz="2200" b="1" dirty="0">
                <a:ea typeface="+mn-lt"/>
                <a:cs typeface="+mn-lt"/>
              </a:rPr>
              <a:t>, Raima Database Manager, </a:t>
            </a:r>
            <a:r>
              <a:rPr lang="en-US" sz="2200" b="1" dirty="0" err="1">
                <a:ea typeface="+mn-lt"/>
                <a:cs typeface="+mn-lt"/>
              </a:rPr>
              <a:t>YugabyteDB</a:t>
            </a:r>
            <a:r>
              <a:rPr lang="en-US" sz="2200" b="1" dirty="0">
                <a:ea typeface="+mn-lt"/>
                <a:cs typeface="+mn-lt"/>
              </a:rPr>
              <a:t>, </a:t>
            </a:r>
            <a:r>
              <a:rPr lang="en-US" sz="2200" b="1" dirty="0" err="1">
                <a:ea typeface="+mn-lt"/>
                <a:cs typeface="+mn-lt"/>
              </a:rPr>
              <a:t>ClickHouse</a:t>
            </a:r>
            <a:r>
              <a:rPr lang="en-US" sz="2200" b="1" dirty="0">
                <a:ea typeface="+mn-lt"/>
                <a:cs typeface="+mn-lt"/>
              </a:rPr>
              <a:t> and Virtuoso</a:t>
            </a:r>
            <a:r>
              <a:rPr lang="en-US" sz="2200" dirty="0">
                <a:ea typeface="+mn-lt"/>
                <a:cs typeface="+mn-lt"/>
              </a:rPr>
              <a:t> database management systems.</a:t>
            </a:r>
            <a:endParaRPr lang="en-US" dirty="0"/>
          </a:p>
          <a:p>
            <a:pPr marL="285750" indent="-285750" algn="just">
              <a:buFont typeface="Arial"/>
              <a:buChar char="•"/>
            </a:pPr>
            <a:r>
              <a:rPr lang="en-US" sz="2200" dirty="0">
                <a:ea typeface="+mn-lt"/>
                <a:cs typeface="+mn-lt"/>
              </a:rPr>
              <a:t>Full support for six SQL injection techniques: </a:t>
            </a:r>
            <a:r>
              <a:rPr lang="en-US" sz="2200" b="1" dirty="0" err="1">
                <a:ea typeface="+mn-lt"/>
                <a:cs typeface="+mn-lt"/>
              </a:rPr>
              <a:t>boolean</a:t>
            </a:r>
            <a:r>
              <a:rPr lang="en-US" sz="2200" b="1" dirty="0">
                <a:ea typeface="+mn-lt"/>
                <a:cs typeface="+mn-lt"/>
              </a:rPr>
              <a:t>-based blind, time-based blind, error-based, UNION query-based, stacked queries and out-of-band</a:t>
            </a:r>
            <a:r>
              <a:rPr lang="en-US" sz="2200" dirty="0">
                <a:ea typeface="+mn-lt"/>
                <a:cs typeface="+mn-lt"/>
              </a:rPr>
              <a:t>.</a:t>
            </a:r>
            <a:endParaRPr lang="en-US" dirty="0"/>
          </a:p>
          <a:p>
            <a:pPr marL="285750" indent="-285750" algn="just">
              <a:buFont typeface="Arial"/>
              <a:buChar char="•"/>
            </a:pPr>
            <a:r>
              <a:rPr lang="en-US" sz="2200" dirty="0">
                <a:ea typeface="+mn-lt"/>
                <a:cs typeface="+mn-lt"/>
              </a:rPr>
              <a:t>Support to </a:t>
            </a:r>
            <a:r>
              <a:rPr lang="en-US" sz="2200" b="1" dirty="0">
                <a:ea typeface="+mn-lt"/>
                <a:cs typeface="+mn-lt"/>
              </a:rPr>
              <a:t>directly connect to the database</a:t>
            </a:r>
            <a:r>
              <a:rPr lang="en-US" sz="2200" dirty="0">
                <a:ea typeface="+mn-lt"/>
                <a:cs typeface="+mn-lt"/>
              </a:rPr>
              <a:t> without passing via a SQL injection, by providing DBMS credentials, IP address, port and database name.</a:t>
            </a:r>
            <a:endParaRPr lang="en-US" dirty="0"/>
          </a:p>
          <a:p>
            <a:pPr marL="285750" indent="-285750" algn="just">
              <a:buFont typeface="Arial"/>
              <a:buChar char="•"/>
            </a:pPr>
            <a:r>
              <a:rPr lang="en-US" sz="2200" dirty="0">
                <a:ea typeface="+mn-lt"/>
                <a:cs typeface="+mn-lt"/>
              </a:rPr>
              <a:t>Support to enumerate </a:t>
            </a:r>
            <a:r>
              <a:rPr lang="en-US" sz="2200" b="1" dirty="0">
                <a:ea typeface="+mn-lt"/>
                <a:cs typeface="+mn-lt"/>
              </a:rPr>
              <a:t>users, password hashes, privileges, roles, databases, tables and columns</a:t>
            </a:r>
            <a:r>
              <a:rPr lang="en-US" sz="2200" dirty="0">
                <a:ea typeface="+mn-lt"/>
                <a:cs typeface="+mn-lt"/>
              </a:rPr>
              <a:t>.</a:t>
            </a:r>
            <a:endParaRPr lang="en-US" dirty="0"/>
          </a:p>
          <a:p>
            <a:pPr marL="285750" indent="-285750" algn="just">
              <a:buFont typeface="Arial"/>
              <a:buChar char="•"/>
            </a:pPr>
            <a:r>
              <a:rPr lang="en-US" sz="2200" dirty="0">
                <a:ea typeface="+mn-lt"/>
                <a:cs typeface="+mn-lt"/>
              </a:rPr>
              <a:t>Automatic recognition of password hash formats and support for </a:t>
            </a:r>
            <a:r>
              <a:rPr lang="en-US" sz="2200" b="1" dirty="0">
                <a:ea typeface="+mn-lt"/>
                <a:cs typeface="+mn-lt"/>
              </a:rPr>
              <a:t>cracking them using a dictionary-based attack</a:t>
            </a:r>
            <a:r>
              <a:rPr lang="en-US" sz="2200" dirty="0">
                <a:ea typeface="+mn-lt"/>
                <a:cs typeface="+mn-lt"/>
              </a:rPr>
              <a:t>.</a:t>
            </a:r>
            <a:endParaRPr lang="en-US" dirty="0">
              <a:ea typeface="+mn-lt"/>
              <a:cs typeface="+mn-lt"/>
            </a:endParaRPr>
          </a:p>
          <a:p>
            <a:pPr algn="just">
              <a:lnSpc>
                <a:spcPct val="90000"/>
              </a:lnSpc>
              <a:spcAft>
                <a:spcPts val="600"/>
              </a:spcAft>
            </a:pPr>
            <a:endParaRPr lang="en-US" sz="2200" dirty="0">
              <a:latin typeface="Times New Roman"/>
              <a:cs typeface="Times New Roman"/>
            </a:endParaRPr>
          </a:p>
        </p:txBody>
      </p:sp>
      <p:pic>
        <p:nvPicPr>
          <p:cNvPr id="2" name="Picture 4" descr="Text&#10;&#10;Description automatically generated">
            <a:extLst>
              <a:ext uri="{FF2B5EF4-FFF2-40B4-BE49-F238E27FC236}">
                <a16:creationId xmlns:a16="http://schemas.microsoft.com/office/drawing/2014/main" id="{9071F264-6445-0B38-0681-818FCAE005D8}"/>
              </a:ext>
            </a:extLst>
          </p:cNvPr>
          <p:cNvPicPr>
            <a:picLocks noChangeAspect="1"/>
          </p:cNvPicPr>
          <p:nvPr/>
        </p:nvPicPr>
        <p:blipFill>
          <a:blip r:embed="rId3"/>
          <a:stretch>
            <a:fillRect/>
          </a:stretch>
        </p:blipFill>
        <p:spPr>
          <a:xfrm>
            <a:off x="1266825" y="450755"/>
            <a:ext cx="2647950" cy="527240"/>
          </a:xfrm>
          <a:prstGeom prst="rect">
            <a:avLst/>
          </a:prstGeom>
        </p:spPr>
      </p:pic>
    </p:spTree>
    <p:extLst>
      <p:ext uri="{BB962C8B-B14F-4D97-AF65-F5344CB8AC3E}">
        <p14:creationId xmlns:p14="http://schemas.microsoft.com/office/powerpoint/2010/main" val="205733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21334" y="88"/>
            <a:ext cx="12178829" cy="8052565"/>
          </a:xfrm>
          <a:prstGeom prst="rect">
            <a:avLst/>
          </a:prstGeom>
        </p:spPr>
      </p:pic>
      <p:sp>
        <p:nvSpPr>
          <p:cNvPr id="3" name="TextBox 1">
            <a:extLst>
              <a:ext uri="{FF2B5EF4-FFF2-40B4-BE49-F238E27FC236}">
                <a16:creationId xmlns:a16="http://schemas.microsoft.com/office/drawing/2014/main" id="{C2E50A5A-47E4-A3DD-D6A1-F3FFCA64E144}"/>
              </a:ext>
            </a:extLst>
          </p:cNvPr>
          <p:cNvSpPr txBox="1"/>
          <p:nvPr/>
        </p:nvSpPr>
        <p:spPr>
          <a:xfrm>
            <a:off x="1421224" y="1131392"/>
            <a:ext cx="9923315" cy="4757166"/>
          </a:xfrm>
          <a:prstGeom prst="rect">
            <a:avLst/>
          </a:prstGeom>
        </p:spPr>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Font typeface="Arial"/>
              <a:buChar char="•"/>
            </a:pPr>
            <a:r>
              <a:rPr lang="en-US" sz="2200" dirty="0">
                <a:ea typeface="+mn-lt"/>
                <a:cs typeface="+mn-lt"/>
              </a:rPr>
              <a:t>Support to </a:t>
            </a:r>
            <a:r>
              <a:rPr lang="en-US" sz="2200" b="1" dirty="0">
                <a:ea typeface="+mn-lt"/>
                <a:cs typeface="+mn-lt"/>
              </a:rPr>
              <a:t>dump database tables</a:t>
            </a:r>
            <a:r>
              <a:rPr lang="en-US" sz="2200" dirty="0">
                <a:ea typeface="+mn-lt"/>
                <a:cs typeface="+mn-lt"/>
              </a:rPr>
              <a:t> entirely, a range of entries or specific columns as per user's choice. The user can also choose to dump only a range of characters from each column's entry.</a:t>
            </a:r>
            <a:endParaRPr lang="en-US" dirty="0">
              <a:ea typeface="+mn-lt"/>
              <a:cs typeface="+mn-lt"/>
            </a:endParaRPr>
          </a:p>
          <a:p>
            <a:pPr algn="just">
              <a:buFont typeface="Arial"/>
              <a:buChar char="•"/>
            </a:pPr>
            <a:r>
              <a:rPr lang="en-US" sz="2200" dirty="0">
                <a:ea typeface="+mn-lt"/>
                <a:cs typeface="+mn-lt"/>
              </a:rPr>
              <a:t>Support to </a:t>
            </a:r>
            <a:r>
              <a:rPr lang="en-US" sz="2200" b="1" dirty="0">
                <a:ea typeface="+mn-lt"/>
                <a:cs typeface="+mn-lt"/>
              </a:rPr>
              <a:t>search for specific database names, specific tables across all databases or specific columns across all databases' tables</a:t>
            </a:r>
            <a:r>
              <a:rPr lang="en-US" sz="2200" dirty="0">
                <a:ea typeface="+mn-lt"/>
                <a:cs typeface="+mn-lt"/>
              </a:rPr>
              <a:t>. This is useful, for instance, to identify tables containing custom application credentials where relevant columns' names contain string like name and pass.</a:t>
            </a:r>
            <a:endParaRPr lang="en-US" dirty="0">
              <a:ea typeface="+mn-lt"/>
              <a:cs typeface="+mn-lt"/>
            </a:endParaRPr>
          </a:p>
          <a:p>
            <a:pPr algn="just">
              <a:buFont typeface="Arial"/>
              <a:buChar char="•"/>
            </a:pPr>
            <a:r>
              <a:rPr lang="en-US" sz="2200" dirty="0">
                <a:ea typeface="+mn-lt"/>
                <a:cs typeface="+mn-lt"/>
              </a:rPr>
              <a:t>Support to </a:t>
            </a:r>
            <a:r>
              <a:rPr lang="en-US" sz="2200" b="1" dirty="0">
                <a:ea typeface="+mn-lt"/>
                <a:cs typeface="+mn-lt"/>
              </a:rPr>
              <a:t>download and upload any file</a:t>
            </a:r>
            <a:r>
              <a:rPr lang="en-US" sz="2200" dirty="0">
                <a:ea typeface="+mn-lt"/>
                <a:cs typeface="+mn-lt"/>
              </a:rPr>
              <a:t> from the database server underlying file system when the database software is MySQL, PostgreSQL or Microsoft SQL Server.</a:t>
            </a:r>
            <a:endParaRPr lang="en-US" dirty="0"/>
          </a:p>
          <a:p>
            <a:pPr algn="just">
              <a:buFont typeface="Arial"/>
              <a:buChar char="•"/>
            </a:pPr>
            <a:r>
              <a:rPr lang="en-US" sz="2200" dirty="0">
                <a:ea typeface="+mn-lt"/>
                <a:cs typeface="+mn-lt"/>
              </a:rPr>
              <a:t>Support to </a:t>
            </a:r>
            <a:r>
              <a:rPr lang="en-US" sz="2200" b="1" dirty="0">
                <a:ea typeface="+mn-lt"/>
                <a:cs typeface="+mn-lt"/>
              </a:rPr>
              <a:t>execute arbitrary commands and retrieve their standard output</a:t>
            </a:r>
            <a:r>
              <a:rPr lang="en-US" sz="2200" dirty="0">
                <a:ea typeface="+mn-lt"/>
                <a:cs typeface="+mn-lt"/>
              </a:rPr>
              <a:t> on the database server underlying operating system when the database software is MySQL, PostgreSQL or Microsoft SQL Server.</a:t>
            </a:r>
            <a:endParaRPr lang="en-US" dirty="0">
              <a:ea typeface="+mn-lt"/>
              <a:cs typeface="+mn-lt"/>
            </a:endParaRPr>
          </a:p>
          <a:p>
            <a:pPr algn="just">
              <a:buFont typeface="Arial"/>
              <a:buChar char="•"/>
            </a:pPr>
            <a:r>
              <a:rPr lang="en-US" sz="2200" dirty="0">
                <a:ea typeface="+mn-lt"/>
                <a:cs typeface="+mn-lt"/>
              </a:rPr>
              <a:t>Support to </a:t>
            </a:r>
            <a:r>
              <a:rPr lang="en-US" sz="2200" b="1" dirty="0">
                <a:ea typeface="+mn-lt"/>
                <a:cs typeface="+mn-lt"/>
              </a:rPr>
              <a:t>establish an out-of-band stateful TCP connection between the attacker machine and the database server</a:t>
            </a:r>
            <a:r>
              <a:rPr lang="en-US" sz="2200" dirty="0">
                <a:ea typeface="+mn-lt"/>
                <a:cs typeface="+mn-lt"/>
              </a:rPr>
              <a:t> underlying operating system. This channel can be an interactive command prompt, a Meterpreter session or a graphical user interface (VNC) session as per user's choice.</a:t>
            </a:r>
            <a:endParaRPr lang="en-US" dirty="0">
              <a:ea typeface="+mn-lt"/>
              <a:cs typeface="+mn-lt"/>
            </a:endParaRPr>
          </a:p>
          <a:p>
            <a:pPr algn="just">
              <a:buFont typeface="Arial"/>
              <a:buChar char="•"/>
            </a:pPr>
            <a:r>
              <a:rPr lang="en-US" sz="2200" dirty="0">
                <a:ea typeface="+mn-lt"/>
                <a:cs typeface="+mn-lt"/>
              </a:rPr>
              <a:t>Support for </a:t>
            </a:r>
            <a:r>
              <a:rPr lang="en-US" sz="2200" b="1" dirty="0">
                <a:ea typeface="+mn-lt"/>
                <a:cs typeface="+mn-lt"/>
              </a:rPr>
              <a:t>database process' user privilege escalation</a:t>
            </a:r>
            <a:r>
              <a:rPr lang="en-US" sz="2200" dirty="0">
                <a:ea typeface="+mn-lt"/>
                <a:cs typeface="+mn-lt"/>
              </a:rPr>
              <a:t> via Metasploit's Meterpreter </a:t>
            </a:r>
            <a:r>
              <a:rPr lang="en-US" sz="2200" dirty="0" err="1">
                <a:latin typeface="Consolas"/>
                <a:ea typeface="+mn-lt"/>
                <a:cs typeface="+mn-lt"/>
              </a:rPr>
              <a:t>getsystem</a:t>
            </a:r>
            <a:r>
              <a:rPr lang="en-US" sz="2200" dirty="0">
                <a:ea typeface="+mn-lt"/>
                <a:cs typeface="+mn-lt"/>
              </a:rPr>
              <a:t> command.</a:t>
            </a:r>
            <a:endParaRPr lang="en-US" dirty="0">
              <a:ea typeface="+mn-lt"/>
              <a:cs typeface="+mn-lt"/>
            </a:endParaRPr>
          </a:p>
          <a:p>
            <a:pPr algn="just">
              <a:lnSpc>
                <a:spcPct val="90000"/>
              </a:lnSpc>
              <a:spcAft>
                <a:spcPts val="600"/>
              </a:spcAft>
            </a:pPr>
            <a:endParaRPr lang="en-US" sz="2200" dirty="0">
              <a:latin typeface="Times New Roman"/>
              <a:ea typeface="+mn-lt"/>
              <a:cs typeface="Times New Roman"/>
            </a:endParaRPr>
          </a:p>
        </p:txBody>
      </p:sp>
      <p:pic>
        <p:nvPicPr>
          <p:cNvPr id="2" name="Picture 4" descr="Text&#10;&#10;Description automatically generated">
            <a:extLst>
              <a:ext uri="{FF2B5EF4-FFF2-40B4-BE49-F238E27FC236}">
                <a16:creationId xmlns:a16="http://schemas.microsoft.com/office/drawing/2014/main" id="{9071F264-6445-0B38-0681-818FCAE005D8}"/>
              </a:ext>
            </a:extLst>
          </p:cNvPr>
          <p:cNvPicPr>
            <a:picLocks noChangeAspect="1"/>
          </p:cNvPicPr>
          <p:nvPr/>
        </p:nvPicPr>
        <p:blipFill>
          <a:blip r:embed="rId3"/>
          <a:stretch>
            <a:fillRect/>
          </a:stretch>
        </p:blipFill>
        <p:spPr>
          <a:xfrm>
            <a:off x="1266825" y="450755"/>
            <a:ext cx="2647950" cy="527240"/>
          </a:xfrm>
          <a:prstGeom prst="rect">
            <a:avLst/>
          </a:prstGeom>
        </p:spPr>
      </p:pic>
    </p:spTree>
    <p:extLst>
      <p:ext uri="{BB962C8B-B14F-4D97-AF65-F5344CB8AC3E}">
        <p14:creationId xmlns:p14="http://schemas.microsoft.com/office/powerpoint/2010/main" val="300012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21334" y="88"/>
            <a:ext cx="12178829" cy="8052565"/>
          </a:xfrm>
          <a:prstGeom prst="rect">
            <a:avLst/>
          </a:prstGeom>
        </p:spPr>
      </p:pic>
      <p:pic>
        <p:nvPicPr>
          <p:cNvPr id="5" name="Picture 5" descr="Text, logo&#10;&#10;Description automatically generated">
            <a:extLst>
              <a:ext uri="{FF2B5EF4-FFF2-40B4-BE49-F238E27FC236}">
                <a16:creationId xmlns:a16="http://schemas.microsoft.com/office/drawing/2014/main" id="{6A62758F-5161-675F-742C-7B326C5DB9E7}"/>
              </a:ext>
            </a:extLst>
          </p:cNvPr>
          <p:cNvPicPr>
            <a:picLocks noChangeAspect="1"/>
          </p:cNvPicPr>
          <p:nvPr/>
        </p:nvPicPr>
        <p:blipFill>
          <a:blip r:embed="rId3"/>
          <a:stretch>
            <a:fillRect/>
          </a:stretch>
        </p:blipFill>
        <p:spPr>
          <a:xfrm>
            <a:off x="1057275" y="3895"/>
            <a:ext cx="2743200" cy="1039959"/>
          </a:xfrm>
          <a:prstGeom prst="rect">
            <a:avLst/>
          </a:prstGeom>
        </p:spPr>
      </p:pic>
      <p:pic>
        <p:nvPicPr>
          <p:cNvPr id="7" name="Picture 7" descr="Text&#10;&#10;Description automatically generated">
            <a:extLst>
              <a:ext uri="{FF2B5EF4-FFF2-40B4-BE49-F238E27FC236}">
                <a16:creationId xmlns:a16="http://schemas.microsoft.com/office/drawing/2014/main" id="{6DA9BB86-7AF1-28E2-3901-2212FCD328D5}"/>
              </a:ext>
            </a:extLst>
          </p:cNvPr>
          <p:cNvPicPr>
            <a:picLocks noChangeAspect="1"/>
          </p:cNvPicPr>
          <p:nvPr/>
        </p:nvPicPr>
        <p:blipFill>
          <a:blip r:embed="rId4"/>
          <a:stretch>
            <a:fillRect/>
          </a:stretch>
        </p:blipFill>
        <p:spPr>
          <a:xfrm>
            <a:off x="1724025" y="1337830"/>
            <a:ext cx="9401175" cy="4363316"/>
          </a:xfrm>
          <a:prstGeom prst="rect">
            <a:avLst/>
          </a:prstGeom>
        </p:spPr>
      </p:pic>
      <p:sp>
        <p:nvSpPr>
          <p:cNvPr id="9" name="TextBox 8">
            <a:extLst>
              <a:ext uri="{FF2B5EF4-FFF2-40B4-BE49-F238E27FC236}">
                <a16:creationId xmlns:a16="http://schemas.microsoft.com/office/drawing/2014/main" id="{54A49F19-2F83-FD3C-F9B3-02A8A94B31BE}"/>
              </a:ext>
            </a:extLst>
          </p:cNvPr>
          <p:cNvSpPr txBox="1"/>
          <p:nvPr/>
        </p:nvSpPr>
        <p:spPr>
          <a:xfrm>
            <a:off x="1647825" y="962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Batch</a:t>
            </a:r>
            <a:endParaRPr lang="en-US" dirty="0"/>
          </a:p>
        </p:txBody>
      </p:sp>
    </p:spTree>
    <p:extLst>
      <p:ext uri="{BB962C8B-B14F-4D97-AF65-F5344CB8AC3E}">
        <p14:creationId xmlns:p14="http://schemas.microsoft.com/office/powerpoint/2010/main" val="307394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21334" y="88"/>
            <a:ext cx="12178829" cy="8052565"/>
          </a:xfrm>
          <a:prstGeom prst="rect">
            <a:avLst/>
          </a:prstGeom>
        </p:spPr>
      </p:pic>
      <p:pic>
        <p:nvPicPr>
          <p:cNvPr id="5" name="Picture 5" descr="Text, logo&#10;&#10;Description automatically generated">
            <a:extLst>
              <a:ext uri="{FF2B5EF4-FFF2-40B4-BE49-F238E27FC236}">
                <a16:creationId xmlns:a16="http://schemas.microsoft.com/office/drawing/2014/main" id="{6A62758F-5161-675F-742C-7B326C5DB9E7}"/>
              </a:ext>
            </a:extLst>
          </p:cNvPr>
          <p:cNvPicPr>
            <a:picLocks noChangeAspect="1"/>
          </p:cNvPicPr>
          <p:nvPr/>
        </p:nvPicPr>
        <p:blipFill>
          <a:blip r:embed="rId3"/>
          <a:stretch>
            <a:fillRect/>
          </a:stretch>
        </p:blipFill>
        <p:spPr>
          <a:xfrm>
            <a:off x="1057275" y="3895"/>
            <a:ext cx="2743200" cy="1039959"/>
          </a:xfrm>
          <a:prstGeom prst="rect">
            <a:avLst/>
          </a:prstGeom>
        </p:spPr>
      </p:pic>
      <p:pic>
        <p:nvPicPr>
          <p:cNvPr id="3" name="Picture 5" descr="Text&#10;&#10;Description automatically generated">
            <a:extLst>
              <a:ext uri="{FF2B5EF4-FFF2-40B4-BE49-F238E27FC236}">
                <a16:creationId xmlns:a16="http://schemas.microsoft.com/office/drawing/2014/main" id="{031FBEB6-880F-CAA6-37EC-2ACDDCE9D993}"/>
              </a:ext>
            </a:extLst>
          </p:cNvPr>
          <p:cNvPicPr>
            <a:picLocks noChangeAspect="1"/>
          </p:cNvPicPr>
          <p:nvPr/>
        </p:nvPicPr>
        <p:blipFill>
          <a:blip r:embed="rId4"/>
          <a:stretch>
            <a:fillRect/>
          </a:stretch>
        </p:blipFill>
        <p:spPr>
          <a:xfrm>
            <a:off x="1266825" y="1754881"/>
            <a:ext cx="10791825" cy="2919614"/>
          </a:xfrm>
          <a:prstGeom prst="rect">
            <a:avLst/>
          </a:prstGeom>
        </p:spPr>
      </p:pic>
      <p:sp>
        <p:nvSpPr>
          <p:cNvPr id="7" name="TextBox 6">
            <a:extLst>
              <a:ext uri="{FF2B5EF4-FFF2-40B4-BE49-F238E27FC236}">
                <a16:creationId xmlns:a16="http://schemas.microsoft.com/office/drawing/2014/main" id="{2622FF2A-8F23-88A3-04B1-1D30354A5BD9}"/>
              </a:ext>
            </a:extLst>
          </p:cNvPr>
          <p:cNvSpPr txBox="1"/>
          <p:nvPr/>
        </p:nvSpPr>
        <p:spPr>
          <a:xfrm>
            <a:off x="1466850" y="1343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Crawl</a:t>
            </a:r>
            <a:endParaRPr lang="en-US" dirty="0"/>
          </a:p>
        </p:txBody>
      </p:sp>
    </p:spTree>
    <p:extLst>
      <p:ext uri="{BB962C8B-B14F-4D97-AF65-F5344CB8AC3E}">
        <p14:creationId xmlns:p14="http://schemas.microsoft.com/office/powerpoint/2010/main" val="21532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21334" y="88"/>
            <a:ext cx="12178829" cy="8052565"/>
          </a:xfrm>
          <a:prstGeom prst="rect">
            <a:avLst/>
          </a:prstGeom>
        </p:spPr>
      </p:pic>
      <p:pic>
        <p:nvPicPr>
          <p:cNvPr id="5" name="Picture 5" descr="Text, logo&#10;&#10;Description automatically generated">
            <a:extLst>
              <a:ext uri="{FF2B5EF4-FFF2-40B4-BE49-F238E27FC236}">
                <a16:creationId xmlns:a16="http://schemas.microsoft.com/office/drawing/2014/main" id="{6A62758F-5161-675F-742C-7B326C5DB9E7}"/>
              </a:ext>
            </a:extLst>
          </p:cNvPr>
          <p:cNvPicPr>
            <a:picLocks noChangeAspect="1"/>
          </p:cNvPicPr>
          <p:nvPr/>
        </p:nvPicPr>
        <p:blipFill>
          <a:blip r:embed="rId3"/>
          <a:stretch>
            <a:fillRect/>
          </a:stretch>
        </p:blipFill>
        <p:spPr>
          <a:xfrm>
            <a:off x="1057275" y="3895"/>
            <a:ext cx="2743200" cy="1039959"/>
          </a:xfrm>
          <a:prstGeom prst="rect">
            <a:avLst/>
          </a:prstGeom>
        </p:spPr>
      </p:pic>
      <p:pic>
        <p:nvPicPr>
          <p:cNvPr id="2" name="Picture 2" descr="Text&#10;&#10;Description automatically generated">
            <a:extLst>
              <a:ext uri="{FF2B5EF4-FFF2-40B4-BE49-F238E27FC236}">
                <a16:creationId xmlns:a16="http://schemas.microsoft.com/office/drawing/2014/main" id="{C93D0B7F-FB48-AE86-E99D-4863AF643C25}"/>
              </a:ext>
            </a:extLst>
          </p:cNvPr>
          <p:cNvPicPr>
            <a:picLocks noChangeAspect="1"/>
          </p:cNvPicPr>
          <p:nvPr/>
        </p:nvPicPr>
        <p:blipFill>
          <a:blip r:embed="rId4"/>
          <a:stretch>
            <a:fillRect/>
          </a:stretch>
        </p:blipFill>
        <p:spPr>
          <a:xfrm>
            <a:off x="914400" y="2099005"/>
            <a:ext cx="10934700" cy="2498065"/>
          </a:xfrm>
          <a:prstGeom prst="rect">
            <a:avLst/>
          </a:prstGeom>
        </p:spPr>
      </p:pic>
      <p:sp>
        <p:nvSpPr>
          <p:cNvPr id="6" name="TextBox 5">
            <a:extLst>
              <a:ext uri="{FF2B5EF4-FFF2-40B4-BE49-F238E27FC236}">
                <a16:creationId xmlns:a16="http://schemas.microsoft.com/office/drawing/2014/main" id="{9D077ABD-9D14-579F-F0AD-92F216E24675}"/>
              </a:ext>
            </a:extLst>
          </p:cNvPr>
          <p:cNvSpPr txBox="1"/>
          <p:nvPr/>
        </p:nvSpPr>
        <p:spPr>
          <a:xfrm>
            <a:off x="944969" y="16376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Crawl </a:t>
            </a:r>
            <a:r>
              <a:rPr lang="en-US">
                <a:cs typeface="Calibri"/>
              </a:rPr>
              <a:t>output</a:t>
            </a:r>
            <a:endParaRPr lang="en-US" dirty="0"/>
          </a:p>
        </p:txBody>
      </p:sp>
    </p:spTree>
    <p:extLst>
      <p:ext uri="{BB962C8B-B14F-4D97-AF65-F5344CB8AC3E}">
        <p14:creationId xmlns:p14="http://schemas.microsoft.com/office/powerpoint/2010/main" val="413656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73F798-6E7E-3EEE-BC09-8B4D04FF697B}"/>
              </a:ext>
            </a:extLst>
          </p:cNvPr>
          <p:cNvPicPr>
            <a:picLocks noChangeAspect="1"/>
          </p:cNvPicPr>
          <p:nvPr/>
        </p:nvPicPr>
        <p:blipFill>
          <a:blip r:embed="rId2"/>
          <a:stretch>
            <a:fillRect/>
          </a:stretch>
        </p:blipFill>
        <p:spPr>
          <a:xfrm>
            <a:off x="-421334" y="88"/>
            <a:ext cx="12178829" cy="8052565"/>
          </a:xfrm>
          <a:prstGeom prst="rect">
            <a:avLst/>
          </a:prstGeom>
        </p:spPr>
      </p:pic>
      <p:pic>
        <p:nvPicPr>
          <p:cNvPr id="5" name="Picture 5" descr="Text, logo&#10;&#10;Description automatically generated">
            <a:extLst>
              <a:ext uri="{FF2B5EF4-FFF2-40B4-BE49-F238E27FC236}">
                <a16:creationId xmlns:a16="http://schemas.microsoft.com/office/drawing/2014/main" id="{6A62758F-5161-675F-742C-7B326C5DB9E7}"/>
              </a:ext>
            </a:extLst>
          </p:cNvPr>
          <p:cNvPicPr>
            <a:picLocks noChangeAspect="1"/>
          </p:cNvPicPr>
          <p:nvPr/>
        </p:nvPicPr>
        <p:blipFill>
          <a:blip r:embed="rId3"/>
          <a:stretch>
            <a:fillRect/>
          </a:stretch>
        </p:blipFill>
        <p:spPr>
          <a:xfrm>
            <a:off x="1057275" y="3895"/>
            <a:ext cx="2743200" cy="1039959"/>
          </a:xfrm>
          <a:prstGeom prst="rect">
            <a:avLst/>
          </a:prstGeom>
        </p:spPr>
      </p:pic>
      <p:pic>
        <p:nvPicPr>
          <p:cNvPr id="2" name="Picture 2" descr="Text&#10;&#10;Description automatically generated">
            <a:extLst>
              <a:ext uri="{FF2B5EF4-FFF2-40B4-BE49-F238E27FC236}">
                <a16:creationId xmlns:a16="http://schemas.microsoft.com/office/drawing/2014/main" id="{4148FD2F-BCF4-DF4C-4A8F-B06532520CF2}"/>
              </a:ext>
            </a:extLst>
          </p:cNvPr>
          <p:cNvPicPr>
            <a:picLocks noChangeAspect="1"/>
          </p:cNvPicPr>
          <p:nvPr/>
        </p:nvPicPr>
        <p:blipFill>
          <a:blip r:embed="rId4"/>
          <a:stretch>
            <a:fillRect/>
          </a:stretch>
        </p:blipFill>
        <p:spPr>
          <a:xfrm>
            <a:off x="1162050" y="1785724"/>
            <a:ext cx="10515600" cy="3057952"/>
          </a:xfrm>
          <a:prstGeom prst="rect">
            <a:avLst/>
          </a:prstGeom>
        </p:spPr>
      </p:pic>
      <p:sp>
        <p:nvSpPr>
          <p:cNvPr id="6" name="TextBox 5">
            <a:extLst>
              <a:ext uri="{FF2B5EF4-FFF2-40B4-BE49-F238E27FC236}">
                <a16:creationId xmlns:a16="http://schemas.microsoft.com/office/drawing/2014/main" id="{6CC0FCA5-E5ED-0592-529B-69C9045FFD5E}"/>
              </a:ext>
            </a:extLst>
          </p:cNvPr>
          <p:cNvSpPr txBox="1"/>
          <p:nvPr/>
        </p:nvSpPr>
        <p:spPr>
          <a:xfrm>
            <a:off x="1162050" y="1409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Risk</a:t>
            </a:r>
            <a:endParaRPr lang="en-US" dirty="0"/>
          </a:p>
        </p:txBody>
      </p:sp>
    </p:spTree>
    <p:extLst>
      <p:ext uri="{BB962C8B-B14F-4D97-AF65-F5344CB8AC3E}">
        <p14:creationId xmlns:p14="http://schemas.microsoft.com/office/powerpoint/2010/main" val="13475387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247</cp:revision>
  <dcterms:created xsi:type="dcterms:W3CDTF">2023-02-19T15:18:54Z</dcterms:created>
  <dcterms:modified xsi:type="dcterms:W3CDTF">2023-02-19T18:10:05Z</dcterms:modified>
</cp:coreProperties>
</file>