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8" r:id="rId2"/>
    <p:sldId id="279" r:id="rId3"/>
    <p:sldId id="259" r:id="rId4"/>
    <p:sldId id="260" r:id="rId5"/>
    <p:sldId id="261" r:id="rId6"/>
    <p:sldId id="262" r:id="rId7"/>
    <p:sldId id="263" r:id="rId8"/>
    <p:sldId id="264" r:id="rId9"/>
    <p:sldId id="265" r:id="rId10"/>
    <p:sldId id="266" r:id="rId11"/>
    <p:sldId id="267" r:id="rId12"/>
    <p:sldId id="268" r:id="rId13"/>
    <p:sldId id="277" r:id="rId14"/>
    <p:sldId id="27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BBE6"/>
    <a:srgbClr val="C674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0ED89-30CB-4CC1-AA1F-804551747709}" v="29" dt="2023-05-24T14:23:27.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711C3A-EB7B-4E30-909C-EE7342B96A8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DBED98C0-CE77-405A-8492-509C010E0F99}">
      <dgm:prSet phldrT="[Text]" custT="1"/>
      <dgm:spPr/>
      <dgm:t>
        <a:bodyPr/>
        <a:lstStyle/>
        <a:p>
          <a:r>
            <a:rPr lang="en-IN" sz="2000" dirty="0">
              <a:latin typeface="Cambria Math" panose="02040503050406030204" pitchFamily="18" charset="0"/>
              <a:ea typeface="Cambria Math" panose="02040503050406030204" pitchFamily="18" charset="0"/>
            </a:rPr>
            <a:t>ML Engineer- model development(training and testing model)</a:t>
          </a:r>
        </a:p>
      </dgm:t>
    </dgm:pt>
    <dgm:pt modelId="{64D265E4-D44D-4078-9D3C-B071E1B30C90}" type="parTrans" cxnId="{DF42F875-3F10-4AC9-9115-5D868C675676}">
      <dgm:prSet/>
      <dgm:spPr/>
      <dgm:t>
        <a:bodyPr/>
        <a:lstStyle/>
        <a:p>
          <a:endParaRPr lang="en-IN"/>
        </a:p>
      </dgm:t>
    </dgm:pt>
    <dgm:pt modelId="{5BBBB91C-A624-4E4F-AA53-9DB275BDB4DE}" type="sibTrans" cxnId="{DF42F875-3F10-4AC9-9115-5D868C675676}">
      <dgm:prSet/>
      <dgm:spPr/>
      <dgm:t>
        <a:bodyPr/>
        <a:lstStyle/>
        <a:p>
          <a:endParaRPr lang="en-IN"/>
        </a:p>
      </dgm:t>
    </dgm:pt>
    <dgm:pt modelId="{1D8850FB-6C02-498B-9018-566F0F5D6D02}">
      <dgm:prSet phldrT="[Text]" custT="1"/>
      <dgm:spPr/>
      <dgm:t>
        <a:bodyPr/>
        <a:lstStyle/>
        <a:p>
          <a:r>
            <a:rPr lang="en-IN" sz="2000" dirty="0">
              <a:latin typeface="Cambria Math" panose="02040503050406030204" pitchFamily="18" charset="0"/>
              <a:ea typeface="Cambria Math" panose="02040503050406030204" pitchFamily="18" charset="0"/>
            </a:rPr>
            <a:t>Application Developer</a:t>
          </a:r>
        </a:p>
      </dgm:t>
    </dgm:pt>
    <dgm:pt modelId="{38DEB3EF-57EE-4BF7-92B3-8BE83BF9505C}" type="parTrans" cxnId="{9719035D-95F5-4E75-9E97-314E6838EC5D}">
      <dgm:prSet/>
      <dgm:spPr/>
      <dgm:t>
        <a:bodyPr/>
        <a:lstStyle/>
        <a:p>
          <a:endParaRPr lang="en-IN"/>
        </a:p>
      </dgm:t>
    </dgm:pt>
    <dgm:pt modelId="{2C2E6FE1-00B4-4674-B0AC-FACA63FFC262}" type="sibTrans" cxnId="{9719035D-95F5-4E75-9E97-314E6838EC5D}">
      <dgm:prSet/>
      <dgm:spPr/>
      <dgm:t>
        <a:bodyPr/>
        <a:lstStyle/>
        <a:p>
          <a:endParaRPr lang="en-IN"/>
        </a:p>
      </dgm:t>
    </dgm:pt>
    <dgm:pt modelId="{487A7768-FC77-4584-BFFF-352A1DDA3F1D}">
      <dgm:prSet phldrT="[Text]" custT="1"/>
      <dgm:spPr/>
      <dgm:t>
        <a:bodyPr/>
        <a:lstStyle/>
        <a:p>
          <a:r>
            <a:rPr lang="en-IN" sz="2000" dirty="0">
              <a:latin typeface="Cambria Math" panose="02040503050406030204" pitchFamily="18" charset="0"/>
              <a:ea typeface="Cambria Math" panose="02040503050406030204" pitchFamily="18" charset="0"/>
            </a:rPr>
            <a:t>Drivers- potential user of application</a:t>
          </a:r>
        </a:p>
      </dgm:t>
    </dgm:pt>
    <dgm:pt modelId="{D8B87B69-E4F5-499C-A60C-7A55B248BF05}" type="parTrans" cxnId="{1CD81C8D-FB80-46EC-AF5B-9C15ACDBCF7D}">
      <dgm:prSet/>
      <dgm:spPr/>
      <dgm:t>
        <a:bodyPr/>
        <a:lstStyle/>
        <a:p>
          <a:endParaRPr lang="en-IN"/>
        </a:p>
      </dgm:t>
    </dgm:pt>
    <dgm:pt modelId="{91EE261A-41D3-4D7A-9898-12ECC11E5F1E}" type="sibTrans" cxnId="{1CD81C8D-FB80-46EC-AF5B-9C15ACDBCF7D}">
      <dgm:prSet/>
      <dgm:spPr/>
      <dgm:t>
        <a:bodyPr/>
        <a:lstStyle/>
        <a:p>
          <a:endParaRPr lang="en-IN"/>
        </a:p>
      </dgm:t>
    </dgm:pt>
    <dgm:pt modelId="{BDA4F5CF-36A8-42D9-9001-65F4DAF20054}" type="pres">
      <dgm:prSet presAssocID="{BC711C3A-EB7B-4E30-909C-EE7342B96A80}" presName="linear" presStyleCnt="0">
        <dgm:presLayoutVars>
          <dgm:dir/>
          <dgm:animLvl val="lvl"/>
          <dgm:resizeHandles val="exact"/>
        </dgm:presLayoutVars>
      </dgm:prSet>
      <dgm:spPr/>
    </dgm:pt>
    <dgm:pt modelId="{4FCBF58E-C155-4A19-8A3F-CC0A9C1C886D}" type="pres">
      <dgm:prSet presAssocID="{DBED98C0-CE77-405A-8492-509C010E0F99}" presName="parentLin" presStyleCnt="0"/>
      <dgm:spPr/>
    </dgm:pt>
    <dgm:pt modelId="{35FB7E67-E5F9-4BE4-8217-FEF3AD3E6BC7}" type="pres">
      <dgm:prSet presAssocID="{DBED98C0-CE77-405A-8492-509C010E0F99}" presName="parentLeftMargin" presStyleLbl="node1" presStyleIdx="0" presStyleCnt="3"/>
      <dgm:spPr/>
    </dgm:pt>
    <dgm:pt modelId="{45F1C5A2-E529-4896-9460-2409A850DAC9}" type="pres">
      <dgm:prSet presAssocID="{DBED98C0-CE77-405A-8492-509C010E0F99}" presName="parentText" presStyleLbl="node1" presStyleIdx="0" presStyleCnt="3" custLinFactNeighborX="-4639">
        <dgm:presLayoutVars>
          <dgm:chMax val="0"/>
          <dgm:bulletEnabled val="1"/>
        </dgm:presLayoutVars>
      </dgm:prSet>
      <dgm:spPr/>
    </dgm:pt>
    <dgm:pt modelId="{8C6CD164-A4C5-432F-B8FF-D6CA0239440B}" type="pres">
      <dgm:prSet presAssocID="{DBED98C0-CE77-405A-8492-509C010E0F99}" presName="negativeSpace" presStyleCnt="0"/>
      <dgm:spPr/>
    </dgm:pt>
    <dgm:pt modelId="{86DC51C0-245A-4355-B016-82F48A9E743B}" type="pres">
      <dgm:prSet presAssocID="{DBED98C0-CE77-405A-8492-509C010E0F99}" presName="childText" presStyleLbl="conFgAcc1" presStyleIdx="0" presStyleCnt="3">
        <dgm:presLayoutVars>
          <dgm:bulletEnabled val="1"/>
        </dgm:presLayoutVars>
      </dgm:prSet>
      <dgm:spPr/>
    </dgm:pt>
    <dgm:pt modelId="{40CF62E0-6F4F-48DA-AA7E-28A7E65EDD62}" type="pres">
      <dgm:prSet presAssocID="{5BBBB91C-A624-4E4F-AA53-9DB275BDB4DE}" presName="spaceBetweenRectangles" presStyleCnt="0"/>
      <dgm:spPr/>
    </dgm:pt>
    <dgm:pt modelId="{83FD3161-3BD3-4FA8-B5B6-E4C1681160BE}" type="pres">
      <dgm:prSet presAssocID="{1D8850FB-6C02-498B-9018-566F0F5D6D02}" presName="parentLin" presStyleCnt="0"/>
      <dgm:spPr/>
    </dgm:pt>
    <dgm:pt modelId="{3754B032-6886-43DB-9D40-ABD26BD52A41}" type="pres">
      <dgm:prSet presAssocID="{1D8850FB-6C02-498B-9018-566F0F5D6D02}" presName="parentLeftMargin" presStyleLbl="node1" presStyleIdx="0" presStyleCnt="3"/>
      <dgm:spPr/>
    </dgm:pt>
    <dgm:pt modelId="{7A812FF7-5496-4576-8C48-26A315D84512}" type="pres">
      <dgm:prSet presAssocID="{1D8850FB-6C02-498B-9018-566F0F5D6D02}" presName="parentText" presStyleLbl="node1" presStyleIdx="1" presStyleCnt="3">
        <dgm:presLayoutVars>
          <dgm:chMax val="0"/>
          <dgm:bulletEnabled val="1"/>
        </dgm:presLayoutVars>
      </dgm:prSet>
      <dgm:spPr/>
    </dgm:pt>
    <dgm:pt modelId="{D4CA476E-B65D-4527-BCC7-8084105905C4}" type="pres">
      <dgm:prSet presAssocID="{1D8850FB-6C02-498B-9018-566F0F5D6D02}" presName="negativeSpace" presStyleCnt="0"/>
      <dgm:spPr/>
    </dgm:pt>
    <dgm:pt modelId="{B7C32557-BA7F-4A1F-90B0-58DD673DA20F}" type="pres">
      <dgm:prSet presAssocID="{1D8850FB-6C02-498B-9018-566F0F5D6D02}" presName="childText" presStyleLbl="conFgAcc1" presStyleIdx="1" presStyleCnt="3">
        <dgm:presLayoutVars>
          <dgm:bulletEnabled val="1"/>
        </dgm:presLayoutVars>
      </dgm:prSet>
      <dgm:spPr/>
    </dgm:pt>
    <dgm:pt modelId="{7DDE34C2-AF04-450F-B3A3-DB50E4183EA8}" type="pres">
      <dgm:prSet presAssocID="{2C2E6FE1-00B4-4674-B0AC-FACA63FFC262}" presName="spaceBetweenRectangles" presStyleCnt="0"/>
      <dgm:spPr/>
    </dgm:pt>
    <dgm:pt modelId="{5A1E6C7B-FC63-4024-BD56-76970AC548B4}" type="pres">
      <dgm:prSet presAssocID="{487A7768-FC77-4584-BFFF-352A1DDA3F1D}" presName="parentLin" presStyleCnt="0"/>
      <dgm:spPr/>
    </dgm:pt>
    <dgm:pt modelId="{E0C28C88-5C63-42DA-BE9C-3E86A0482DA8}" type="pres">
      <dgm:prSet presAssocID="{487A7768-FC77-4584-BFFF-352A1DDA3F1D}" presName="parentLeftMargin" presStyleLbl="node1" presStyleIdx="1" presStyleCnt="3"/>
      <dgm:spPr/>
    </dgm:pt>
    <dgm:pt modelId="{A3EA693F-4DEB-4820-8E82-8D687BB701F9}" type="pres">
      <dgm:prSet presAssocID="{487A7768-FC77-4584-BFFF-352A1DDA3F1D}" presName="parentText" presStyleLbl="node1" presStyleIdx="2" presStyleCnt="3">
        <dgm:presLayoutVars>
          <dgm:chMax val="0"/>
          <dgm:bulletEnabled val="1"/>
        </dgm:presLayoutVars>
      </dgm:prSet>
      <dgm:spPr/>
    </dgm:pt>
    <dgm:pt modelId="{87521D22-D234-4CEF-A185-27FA4A6775EF}" type="pres">
      <dgm:prSet presAssocID="{487A7768-FC77-4584-BFFF-352A1DDA3F1D}" presName="negativeSpace" presStyleCnt="0"/>
      <dgm:spPr/>
    </dgm:pt>
    <dgm:pt modelId="{FD418D66-1F9C-41A0-9CAF-FE86EBC1BE23}" type="pres">
      <dgm:prSet presAssocID="{487A7768-FC77-4584-BFFF-352A1DDA3F1D}" presName="childText" presStyleLbl="conFgAcc1" presStyleIdx="2" presStyleCnt="3">
        <dgm:presLayoutVars>
          <dgm:bulletEnabled val="1"/>
        </dgm:presLayoutVars>
      </dgm:prSet>
      <dgm:spPr/>
    </dgm:pt>
  </dgm:ptLst>
  <dgm:cxnLst>
    <dgm:cxn modelId="{F7219715-406D-425A-8E37-3D8F05846C2B}" type="presOf" srcId="{487A7768-FC77-4584-BFFF-352A1DDA3F1D}" destId="{A3EA693F-4DEB-4820-8E82-8D687BB701F9}" srcOrd="1" destOrd="0" presId="urn:microsoft.com/office/officeart/2005/8/layout/list1"/>
    <dgm:cxn modelId="{18D02616-0453-4B81-BDAB-E2EA2DE64D3D}" type="presOf" srcId="{1D8850FB-6C02-498B-9018-566F0F5D6D02}" destId="{7A812FF7-5496-4576-8C48-26A315D84512}" srcOrd="1" destOrd="0" presId="urn:microsoft.com/office/officeart/2005/8/layout/list1"/>
    <dgm:cxn modelId="{B383C43D-93ED-4285-9948-042E02EAF004}" type="presOf" srcId="{BC711C3A-EB7B-4E30-909C-EE7342B96A80}" destId="{BDA4F5CF-36A8-42D9-9001-65F4DAF20054}" srcOrd="0" destOrd="0" presId="urn:microsoft.com/office/officeart/2005/8/layout/list1"/>
    <dgm:cxn modelId="{9719035D-95F5-4E75-9E97-314E6838EC5D}" srcId="{BC711C3A-EB7B-4E30-909C-EE7342B96A80}" destId="{1D8850FB-6C02-498B-9018-566F0F5D6D02}" srcOrd="1" destOrd="0" parTransId="{38DEB3EF-57EE-4BF7-92B3-8BE83BF9505C}" sibTransId="{2C2E6FE1-00B4-4674-B0AC-FACA63FFC262}"/>
    <dgm:cxn modelId="{E3DCFB46-642B-4B9A-89FA-3A07569A1A4D}" type="presOf" srcId="{487A7768-FC77-4584-BFFF-352A1DDA3F1D}" destId="{E0C28C88-5C63-42DA-BE9C-3E86A0482DA8}" srcOrd="0" destOrd="0" presId="urn:microsoft.com/office/officeart/2005/8/layout/list1"/>
    <dgm:cxn modelId="{DF42F875-3F10-4AC9-9115-5D868C675676}" srcId="{BC711C3A-EB7B-4E30-909C-EE7342B96A80}" destId="{DBED98C0-CE77-405A-8492-509C010E0F99}" srcOrd="0" destOrd="0" parTransId="{64D265E4-D44D-4078-9D3C-B071E1B30C90}" sibTransId="{5BBBB91C-A624-4E4F-AA53-9DB275BDB4DE}"/>
    <dgm:cxn modelId="{1CD81C8D-FB80-46EC-AF5B-9C15ACDBCF7D}" srcId="{BC711C3A-EB7B-4E30-909C-EE7342B96A80}" destId="{487A7768-FC77-4584-BFFF-352A1DDA3F1D}" srcOrd="2" destOrd="0" parTransId="{D8B87B69-E4F5-499C-A60C-7A55B248BF05}" sibTransId="{91EE261A-41D3-4D7A-9898-12ECC11E5F1E}"/>
    <dgm:cxn modelId="{B971D8AC-BF76-4474-A002-EDB84AD07AC4}" type="presOf" srcId="{1D8850FB-6C02-498B-9018-566F0F5D6D02}" destId="{3754B032-6886-43DB-9D40-ABD26BD52A41}" srcOrd="0" destOrd="0" presId="urn:microsoft.com/office/officeart/2005/8/layout/list1"/>
    <dgm:cxn modelId="{FD1F62EF-FFDA-4C89-8726-74B1080E5A30}" type="presOf" srcId="{DBED98C0-CE77-405A-8492-509C010E0F99}" destId="{35FB7E67-E5F9-4BE4-8217-FEF3AD3E6BC7}" srcOrd="0" destOrd="0" presId="urn:microsoft.com/office/officeart/2005/8/layout/list1"/>
    <dgm:cxn modelId="{45FE24F6-E8A7-4C05-B8CC-3C47FE1C207E}" type="presOf" srcId="{DBED98C0-CE77-405A-8492-509C010E0F99}" destId="{45F1C5A2-E529-4896-9460-2409A850DAC9}" srcOrd="1" destOrd="0" presId="urn:microsoft.com/office/officeart/2005/8/layout/list1"/>
    <dgm:cxn modelId="{CB0C29CB-9E76-4755-AD7C-304C5B78DEF8}" type="presParOf" srcId="{BDA4F5CF-36A8-42D9-9001-65F4DAF20054}" destId="{4FCBF58E-C155-4A19-8A3F-CC0A9C1C886D}" srcOrd="0" destOrd="0" presId="urn:microsoft.com/office/officeart/2005/8/layout/list1"/>
    <dgm:cxn modelId="{8FE7A73F-962A-4BCC-9896-CF9439190993}" type="presParOf" srcId="{4FCBF58E-C155-4A19-8A3F-CC0A9C1C886D}" destId="{35FB7E67-E5F9-4BE4-8217-FEF3AD3E6BC7}" srcOrd="0" destOrd="0" presId="urn:microsoft.com/office/officeart/2005/8/layout/list1"/>
    <dgm:cxn modelId="{943522D3-8F49-4CE0-8567-4E1541DD34E4}" type="presParOf" srcId="{4FCBF58E-C155-4A19-8A3F-CC0A9C1C886D}" destId="{45F1C5A2-E529-4896-9460-2409A850DAC9}" srcOrd="1" destOrd="0" presId="urn:microsoft.com/office/officeart/2005/8/layout/list1"/>
    <dgm:cxn modelId="{38D03487-8464-4C0B-A78A-9F31A2B16633}" type="presParOf" srcId="{BDA4F5CF-36A8-42D9-9001-65F4DAF20054}" destId="{8C6CD164-A4C5-432F-B8FF-D6CA0239440B}" srcOrd="1" destOrd="0" presId="urn:microsoft.com/office/officeart/2005/8/layout/list1"/>
    <dgm:cxn modelId="{26927CBF-B6DE-48B2-B620-ABA312CAEB45}" type="presParOf" srcId="{BDA4F5CF-36A8-42D9-9001-65F4DAF20054}" destId="{86DC51C0-245A-4355-B016-82F48A9E743B}" srcOrd="2" destOrd="0" presId="urn:microsoft.com/office/officeart/2005/8/layout/list1"/>
    <dgm:cxn modelId="{6FB3EA54-2843-451B-BC89-268DCE597CD3}" type="presParOf" srcId="{BDA4F5CF-36A8-42D9-9001-65F4DAF20054}" destId="{40CF62E0-6F4F-48DA-AA7E-28A7E65EDD62}" srcOrd="3" destOrd="0" presId="urn:microsoft.com/office/officeart/2005/8/layout/list1"/>
    <dgm:cxn modelId="{7CD4B30D-E505-429B-97EC-FA66DA247174}" type="presParOf" srcId="{BDA4F5CF-36A8-42D9-9001-65F4DAF20054}" destId="{83FD3161-3BD3-4FA8-B5B6-E4C1681160BE}" srcOrd="4" destOrd="0" presId="urn:microsoft.com/office/officeart/2005/8/layout/list1"/>
    <dgm:cxn modelId="{EBF068EB-7CDE-48AE-9F3E-8A97681D8A31}" type="presParOf" srcId="{83FD3161-3BD3-4FA8-B5B6-E4C1681160BE}" destId="{3754B032-6886-43DB-9D40-ABD26BD52A41}" srcOrd="0" destOrd="0" presId="urn:microsoft.com/office/officeart/2005/8/layout/list1"/>
    <dgm:cxn modelId="{6C1486E6-97FF-46E0-9BA7-833CAA351B87}" type="presParOf" srcId="{83FD3161-3BD3-4FA8-B5B6-E4C1681160BE}" destId="{7A812FF7-5496-4576-8C48-26A315D84512}" srcOrd="1" destOrd="0" presId="urn:microsoft.com/office/officeart/2005/8/layout/list1"/>
    <dgm:cxn modelId="{DAC7441F-8497-4916-A6D3-73DAFFD88D41}" type="presParOf" srcId="{BDA4F5CF-36A8-42D9-9001-65F4DAF20054}" destId="{D4CA476E-B65D-4527-BCC7-8084105905C4}" srcOrd="5" destOrd="0" presId="urn:microsoft.com/office/officeart/2005/8/layout/list1"/>
    <dgm:cxn modelId="{BE307CE7-8558-43F5-9928-59F41692EC80}" type="presParOf" srcId="{BDA4F5CF-36A8-42D9-9001-65F4DAF20054}" destId="{B7C32557-BA7F-4A1F-90B0-58DD673DA20F}" srcOrd="6" destOrd="0" presId="urn:microsoft.com/office/officeart/2005/8/layout/list1"/>
    <dgm:cxn modelId="{4298CDB4-D3E9-437B-B37A-9356F8304AB0}" type="presParOf" srcId="{BDA4F5CF-36A8-42D9-9001-65F4DAF20054}" destId="{7DDE34C2-AF04-450F-B3A3-DB50E4183EA8}" srcOrd="7" destOrd="0" presId="urn:microsoft.com/office/officeart/2005/8/layout/list1"/>
    <dgm:cxn modelId="{C85F4F37-7C10-4130-A749-B71D742C6268}" type="presParOf" srcId="{BDA4F5CF-36A8-42D9-9001-65F4DAF20054}" destId="{5A1E6C7B-FC63-4024-BD56-76970AC548B4}" srcOrd="8" destOrd="0" presId="urn:microsoft.com/office/officeart/2005/8/layout/list1"/>
    <dgm:cxn modelId="{1DB1B879-3B1B-4B77-8E32-817B74DA00D1}" type="presParOf" srcId="{5A1E6C7B-FC63-4024-BD56-76970AC548B4}" destId="{E0C28C88-5C63-42DA-BE9C-3E86A0482DA8}" srcOrd="0" destOrd="0" presId="urn:microsoft.com/office/officeart/2005/8/layout/list1"/>
    <dgm:cxn modelId="{8F165D1E-4D7E-40E1-B64B-814904317E6B}" type="presParOf" srcId="{5A1E6C7B-FC63-4024-BD56-76970AC548B4}" destId="{A3EA693F-4DEB-4820-8E82-8D687BB701F9}" srcOrd="1" destOrd="0" presId="urn:microsoft.com/office/officeart/2005/8/layout/list1"/>
    <dgm:cxn modelId="{E702E0E4-3FE7-4E7A-902D-E85EE8A4D874}" type="presParOf" srcId="{BDA4F5CF-36A8-42D9-9001-65F4DAF20054}" destId="{87521D22-D234-4CEF-A185-27FA4A6775EF}" srcOrd="9" destOrd="0" presId="urn:microsoft.com/office/officeart/2005/8/layout/list1"/>
    <dgm:cxn modelId="{2AEC9E6C-3AC0-4705-AE24-D740EFA6F401}" type="presParOf" srcId="{BDA4F5CF-36A8-42D9-9001-65F4DAF20054}" destId="{FD418D66-1F9C-41A0-9CAF-FE86EBC1BE2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C51C0-245A-4355-B016-82F48A9E743B}">
      <dsp:nvSpPr>
        <dsp:cNvPr id="0" name=""/>
        <dsp:cNvSpPr/>
      </dsp:nvSpPr>
      <dsp:spPr>
        <a:xfrm>
          <a:off x="0" y="582785"/>
          <a:ext cx="7112000" cy="98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F1C5A2-E529-4896-9460-2409A850DAC9}">
      <dsp:nvSpPr>
        <dsp:cNvPr id="0" name=""/>
        <dsp:cNvSpPr/>
      </dsp:nvSpPr>
      <dsp:spPr>
        <a:xfrm>
          <a:off x="339103" y="7145"/>
          <a:ext cx="4978400" cy="1151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172" tIns="0" rIns="188172" bIns="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Cambria Math" panose="02040503050406030204" pitchFamily="18" charset="0"/>
              <a:ea typeface="Cambria Math" panose="02040503050406030204" pitchFamily="18" charset="0"/>
            </a:rPr>
            <a:t>ML Engineer- model development(training and testing model)</a:t>
          </a:r>
        </a:p>
      </dsp:txBody>
      <dsp:txXfrm>
        <a:off x="395304" y="63346"/>
        <a:ext cx="4865998" cy="1038878"/>
      </dsp:txXfrm>
    </dsp:sp>
    <dsp:sp modelId="{B7C32557-BA7F-4A1F-90B0-58DD673DA20F}">
      <dsp:nvSpPr>
        <dsp:cNvPr id="0" name=""/>
        <dsp:cNvSpPr/>
      </dsp:nvSpPr>
      <dsp:spPr>
        <a:xfrm>
          <a:off x="0" y="2351825"/>
          <a:ext cx="7112000" cy="98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812FF7-5496-4576-8C48-26A315D84512}">
      <dsp:nvSpPr>
        <dsp:cNvPr id="0" name=""/>
        <dsp:cNvSpPr/>
      </dsp:nvSpPr>
      <dsp:spPr>
        <a:xfrm>
          <a:off x="355600" y="1776185"/>
          <a:ext cx="4978400" cy="1151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172" tIns="0" rIns="188172" bIns="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Cambria Math" panose="02040503050406030204" pitchFamily="18" charset="0"/>
              <a:ea typeface="Cambria Math" panose="02040503050406030204" pitchFamily="18" charset="0"/>
            </a:rPr>
            <a:t>Application Developer</a:t>
          </a:r>
        </a:p>
      </dsp:txBody>
      <dsp:txXfrm>
        <a:off x="411801" y="1832386"/>
        <a:ext cx="4865998" cy="1038878"/>
      </dsp:txXfrm>
    </dsp:sp>
    <dsp:sp modelId="{FD418D66-1F9C-41A0-9CAF-FE86EBC1BE23}">
      <dsp:nvSpPr>
        <dsp:cNvPr id="0" name=""/>
        <dsp:cNvSpPr/>
      </dsp:nvSpPr>
      <dsp:spPr>
        <a:xfrm>
          <a:off x="0" y="4120865"/>
          <a:ext cx="7112000" cy="98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EA693F-4DEB-4820-8E82-8D687BB701F9}">
      <dsp:nvSpPr>
        <dsp:cNvPr id="0" name=""/>
        <dsp:cNvSpPr/>
      </dsp:nvSpPr>
      <dsp:spPr>
        <a:xfrm>
          <a:off x="355600" y="3545225"/>
          <a:ext cx="4978400" cy="1151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172" tIns="0" rIns="188172" bIns="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Cambria Math" panose="02040503050406030204" pitchFamily="18" charset="0"/>
              <a:ea typeface="Cambria Math" panose="02040503050406030204" pitchFamily="18" charset="0"/>
            </a:rPr>
            <a:t>Drivers- potential user of application</a:t>
          </a:r>
        </a:p>
      </dsp:txBody>
      <dsp:txXfrm>
        <a:off x="411801" y="3601426"/>
        <a:ext cx="4865998" cy="10388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581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543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5554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2576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2435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4205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470147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488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349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701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49376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481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96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003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73421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168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4706605"/>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0AFE7F-8C5C-021D-A365-0432D9F3C08E}"/>
              </a:ext>
            </a:extLst>
          </p:cNvPr>
          <p:cNvPicPr/>
          <p:nvPr/>
        </p:nvPicPr>
        <p:blipFill>
          <a:blip r:embed="rId2"/>
          <a:stretch>
            <a:fillRect/>
          </a:stretch>
        </p:blipFill>
        <p:spPr>
          <a:xfrm>
            <a:off x="439046" y="265298"/>
            <a:ext cx="861060" cy="1038225"/>
          </a:xfrm>
          <a:prstGeom prst="rect">
            <a:avLst/>
          </a:prstGeom>
        </p:spPr>
      </p:pic>
      <p:pic>
        <p:nvPicPr>
          <p:cNvPr id="5" name="Picture 4">
            <a:extLst>
              <a:ext uri="{FF2B5EF4-FFF2-40B4-BE49-F238E27FC236}">
                <a16:creationId xmlns:a16="http://schemas.microsoft.com/office/drawing/2014/main" id="{25362B2C-336F-5506-20E0-BECF06D4576A}"/>
              </a:ext>
            </a:extLst>
          </p:cNvPr>
          <p:cNvPicPr/>
          <p:nvPr/>
        </p:nvPicPr>
        <p:blipFill>
          <a:blip r:embed="rId3"/>
          <a:stretch>
            <a:fillRect/>
          </a:stretch>
        </p:blipFill>
        <p:spPr>
          <a:xfrm>
            <a:off x="10741996" y="132265"/>
            <a:ext cx="1304290" cy="1304290"/>
          </a:xfrm>
          <a:prstGeom prst="rect">
            <a:avLst/>
          </a:prstGeom>
        </p:spPr>
      </p:pic>
      <p:sp>
        <p:nvSpPr>
          <p:cNvPr id="7" name="TextBox 6">
            <a:extLst>
              <a:ext uri="{FF2B5EF4-FFF2-40B4-BE49-F238E27FC236}">
                <a16:creationId xmlns:a16="http://schemas.microsoft.com/office/drawing/2014/main" id="{07A483DA-D2CC-1E50-F5BD-53D82A084BA5}"/>
              </a:ext>
            </a:extLst>
          </p:cNvPr>
          <p:cNvSpPr txBox="1"/>
          <p:nvPr/>
        </p:nvSpPr>
        <p:spPr>
          <a:xfrm>
            <a:off x="1828800" y="265298"/>
            <a:ext cx="8516471" cy="830997"/>
          </a:xfrm>
          <a:prstGeom prst="rect">
            <a:avLst/>
          </a:prstGeom>
          <a:noFill/>
        </p:spPr>
        <p:txBody>
          <a:bodyPr wrap="square" rtlCol="0">
            <a:spAutoFit/>
          </a:bodyPr>
          <a:lstStyle/>
          <a:p>
            <a:pPr algn="ctr"/>
            <a:r>
              <a:rPr lang="en-IN" sz="24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New LJ Institute Of Engineering and Technology</a:t>
            </a:r>
          </a:p>
          <a:p>
            <a:pPr algn="ctr"/>
            <a:r>
              <a:rPr lang="en-IN" sz="24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Gujarat Technological University, Ahmedabad</a:t>
            </a:r>
          </a:p>
        </p:txBody>
      </p:sp>
      <p:sp>
        <p:nvSpPr>
          <p:cNvPr id="9" name="TextBox 8">
            <a:extLst>
              <a:ext uri="{FF2B5EF4-FFF2-40B4-BE49-F238E27FC236}">
                <a16:creationId xmlns:a16="http://schemas.microsoft.com/office/drawing/2014/main" id="{194F688D-5B45-4D97-AC49-E79FD8B60C08}"/>
              </a:ext>
            </a:extLst>
          </p:cNvPr>
          <p:cNvSpPr txBox="1"/>
          <p:nvPr/>
        </p:nvSpPr>
        <p:spPr>
          <a:xfrm>
            <a:off x="869576" y="2480070"/>
            <a:ext cx="10300448" cy="769441"/>
          </a:xfrm>
          <a:prstGeom prst="rect">
            <a:avLst/>
          </a:prstGeom>
          <a:noFill/>
        </p:spPr>
        <p:txBody>
          <a:bodyPr wrap="square" rtlCol="0">
            <a:spAutoFit/>
          </a:bodyPr>
          <a:lstStyle/>
          <a:p>
            <a:pPr algn="ctr"/>
            <a:r>
              <a:rPr lang="en-US" sz="44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D</a:t>
            </a:r>
            <a:r>
              <a:rPr lang="en-IN" sz="4400" dirty="0" err="1">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etection</a:t>
            </a:r>
            <a:r>
              <a:rPr lang="en-IN" sz="44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 Of Drowsiness In Drivers</a:t>
            </a:r>
          </a:p>
        </p:txBody>
      </p:sp>
      <p:sp>
        <p:nvSpPr>
          <p:cNvPr id="11" name="TextBox 10">
            <a:extLst>
              <a:ext uri="{FF2B5EF4-FFF2-40B4-BE49-F238E27FC236}">
                <a16:creationId xmlns:a16="http://schemas.microsoft.com/office/drawing/2014/main" id="{06C2CA35-1109-AB2E-845C-15A768438D72}"/>
              </a:ext>
            </a:extLst>
          </p:cNvPr>
          <p:cNvSpPr txBox="1"/>
          <p:nvPr/>
        </p:nvSpPr>
        <p:spPr>
          <a:xfrm>
            <a:off x="602685" y="5195500"/>
            <a:ext cx="1928313" cy="1200329"/>
          </a:xfrm>
          <a:prstGeom prst="rect">
            <a:avLst/>
          </a:prstGeom>
          <a:noFill/>
        </p:spPr>
        <p:txBody>
          <a:bodyPr wrap="square" rtlCol="0">
            <a:spAutoFit/>
          </a:bodyPr>
          <a:lstStyle/>
          <a:p>
            <a:r>
              <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Head of Department</a:t>
            </a:r>
          </a:p>
          <a:p>
            <a:pPr algn="r"/>
            <a:endPar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endParaRPr>
          </a:p>
          <a:p>
            <a:r>
              <a:rPr lang="en-IN" dirty="0" err="1">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Dr.</a:t>
            </a:r>
            <a:r>
              <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 Gayatri </a:t>
            </a:r>
            <a:r>
              <a:rPr lang="en-IN" dirty="0" err="1">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Pandi</a:t>
            </a:r>
            <a:endPar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2EC46A4-74B9-BA7C-6D8D-77697142CCC4}"/>
              </a:ext>
            </a:extLst>
          </p:cNvPr>
          <p:cNvSpPr txBox="1"/>
          <p:nvPr/>
        </p:nvSpPr>
        <p:spPr>
          <a:xfrm>
            <a:off x="4303057" y="5195500"/>
            <a:ext cx="2097741" cy="1200329"/>
          </a:xfrm>
          <a:prstGeom prst="rect">
            <a:avLst/>
          </a:prstGeom>
          <a:noFill/>
        </p:spPr>
        <p:txBody>
          <a:bodyPr wrap="square" lIns="91440" tIns="45720" rIns="91440" bIns="45720" rtlCol="0" anchor="t">
            <a:spAutoFit/>
          </a:bodyPr>
          <a:lstStyle/>
          <a:p>
            <a:r>
              <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Guided by,</a:t>
            </a:r>
          </a:p>
          <a:p>
            <a:endPar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endParaRPr>
          </a:p>
          <a:p>
            <a:r>
              <a:rPr lang="en-IN" dirty="0">
                <a:solidFill>
                  <a:srgbClr val="002060"/>
                </a:solidFill>
                <a:latin typeface="Cambria Math"/>
                <a:ea typeface="Cambria Math"/>
                <a:cs typeface="Times New Roman"/>
              </a:rPr>
              <a:t>Prof. Prakruti Parmar</a:t>
            </a:r>
          </a:p>
        </p:txBody>
      </p:sp>
      <p:sp>
        <p:nvSpPr>
          <p:cNvPr id="14" name="TextBox 13">
            <a:extLst>
              <a:ext uri="{FF2B5EF4-FFF2-40B4-BE49-F238E27FC236}">
                <a16:creationId xmlns:a16="http://schemas.microsoft.com/office/drawing/2014/main" id="{FFBFE853-F622-3A44-591E-B29165D81E51}"/>
              </a:ext>
            </a:extLst>
          </p:cNvPr>
          <p:cNvSpPr txBox="1"/>
          <p:nvPr/>
        </p:nvSpPr>
        <p:spPr>
          <a:xfrm>
            <a:off x="8043461" y="5133285"/>
            <a:ext cx="4002825" cy="1477328"/>
          </a:xfrm>
          <a:prstGeom prst="rect">
            <a:avLst/>
          </a:prstGeom>
          <a:noFill/>
        </p:spPr>
        <p:txBody>
          <a:bodyPr wrap="square" rtlCol="0">
            <a:spAutoFit/>
          </a:bodyPr>
          <a:lstStyle/>
          <a:p>
            <a:r>
              <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Prepared by,</a:t>
            </a:r>
          </a:p>
          <a:p>
            <a:endPar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endParaRPr>
          </a:p>
          <a:p>
            <a:r>
              <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Yanshu Patel(201430142022)</a:t>
            </a:r>
          </a:p>
          <a:p>
            <a:r>
              <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Hetvi Mudra(201430142073)</a:t>
            </a:r>
          </a:p>
          <a:p>
            <a:r>
              <a:rPr lang="en-IN" dirty="0" err="1">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Vatsalkumar</a:t>
            </a:r>
            <a:r>
              <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 </a:t>
            </a:r>
            <a:r>
              <a:rPr lang="en-IN" dirty="0" err="1">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Bhimani</a:t>
            </a:r>
            <a:r>
              <a:rPr lang="en-IN"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(201430142019)</a:t>
            </a:r>
          </a:p>
        </p:txBody>
      </p:sp>
    </p:spTree>
    <p:extLst>
      <p:ext uri="{BB962C8B-B14F-4D97-AF65-F5344CB8AC3E}">
        <p14:creationId xmlns:p14="http://schemas.microsoft.com/office/powerpoint/2010/main" val="167958749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19CC-C0D1-BBE3-2C97-BC0E48CB6C39}"/>
              </a:ext>
            </a:extLst>
          </p:cNvPr>
          <p:cNvSpPr>
            <a:spLocks noGrp="1"/>
          </p:cNvSpPr>
          <p:nvPr>
            <p:ph type="title"/>
          </p:nvPr>
        </p:nvSpPr>
        <p:spPr>
          <a:xfrm>
            <a:off x="1442301" y="0"/>
            <a:ext cx="8534400" cy="968190"/>
          </a:xfrm>
        </p:spPr>
        <p:txBody>
          <a:bodyPr>
            <a:normAutofit/>
          </a:bodyPr>
          <a:lstStyle/>
          <a:p>
            <a:pPr algn="ctr"/>
            <a:r>
              <a:rPr lang="en-IN" sz="4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EMPATHY CANVAS</a:t>
            </a:r>
          </a:p>
        </p:txBody>
      </p:sp>
      <p:pic>
        <p:nvPicPr>
          <p:cNvPr id="5" name="Picture 4">
            <a:extLst>
              <a:ext uri="{FF2B5EF4-FFF2-40B4-BE49-F238E27FC236}">
                <a16:creationId xmlns:a16="http://schemas.microsoft.com/office/drawing/2014/main" id="{4BC79D83-C718-FD6B-C8B5-A34D3A33A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299" y="838985"/>
            <a:ext cx="7173798" cy="6019015"/>
          </a:xfrm>
          <a:prstGeom prst="rect">
            <a:avLst/>
          </a:prstGeom>
        </p:spPr>
      </p:pic>
    </p:spTree>
    <p:extLst>
      <p:ext uri="{BB962C8B-B14F-4D97-AF65-F5344CB8AC3E}">
        <p14:creationId xmlns:p14="http://schemas.microsoft.com/office/powerpoint/2010/main" val="240115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BC69-8B4C-0F2C-B00F-3A8EAA58BB30}"/>
              </a:ext>
            </a:extLst>
          </p:cNvPr>
          <p:cNvSpPr>
            <a:spLocks noGrp="1"/>
          </p:cNvSpPr>
          <p:nvPr>
            <p:ph type="title"/>
          </p:nvPr>
        </p:nvSpPr>
        <p:spPr>
          <a:xfrm>
            <a:off x="1993059" y="390462"/>
            <a:ext cx="8534400" cy="1507067"/>
          </a:xfrm>
        </p:spPr>
        <p:txBody>
          <a:bodyPr>
            <a:normAutofit/>
          </a:bodyPr>
          <a:lstStyle/>
          <a:p>
            <a:pPr algn="ctr"/>
            <a:r>
              <a:rPr lang="en-IN" sz="4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PRODUCT DEVELOPMENT CANVAS</a:t>
            </a:r>
          </a:p>
        </p:txBody>
      </p:sp>
      <p:pic>
        <p:nvPicPr>
          <p:cNvPr id="5" name="Picture 4">
            <a:extLst>
              <a:ext uri="{FF2B5EF4-FFF2-40B4-BE49-F238E27FC236}">
                <a16:creationId xmlns:a16="http://schemas.microsoft.com/office/drawing/2014/main" id="{C011DEB3-65E0-BAD6-CDA4-7C2884B78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140" y="1300693"/>
            <a:ext cx="7314535" cy="5472993"/>
          </a:xfrm>
          <a:prstGeom prst="rect">
            <a:avLst/>
          </a:prstGeom>
        </p:spPr>
      </p:pic>
    </p:spTree>
    <p:extLst>
      <p:ext uri="{BB962C8B-B14F-4D97-AF65-F5344CB8AC3E}">
        <p14:creationId xmlns:p14="http://schemas.microsoft.com/office/powerpoint/2010/main" val="325209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D438-B533-61BF-4C9A-73A66F5DBE1C}"/>
              </a:ext>
            </a:extLst>
          </p:cNvPr>
          <p:cNvSpPr>
            <a:spLocks noGrp="1"/>
          </p:cNvSpPr>
          <p:nvPr>
            <p:ph type="title"/>
          </p:nvPr>
        </p:nvSpPr>
        <p:spPr>
          <a:xfrm>
            <a:off x="1828800" y="130485"/>
            <a:ext cx="8534400" cy="1507067"/>
          </a:xfrm>
        </p:spPr>
        <p:txBody>
          <a:bodyPr>
            <a:normAutofit/>
          </a:bodyPr>
          <a:lstStyle/>
          <a:p>
            <a:pPr algn="ctr"/>
            <a:r>
              <a:rPr lang="en-IN" sz="4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LNM CANVAS</a:t>
            </a:r>
          </a:p>
        </p:txBody>
      </p:sp>
      <p:pic>
        <p:nvPicPr>
          <p:cNvPr id="4" name="Picture 3">
            <a:extLst>
              <a:ext uri="{FF2B5EF4-FFF2-40B4-BE49-F238E27FC236}">
                <a16:creationId xmlns:a16="http://schemas.microsoft.com/office/drawing/2014/main" id="{8166116A-D0EA-4F31-C3F1-8D9E98BF9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082164"/>
            <a:ext cx="8314441" cy="5621215"/>
          </a:xfrm>
          <a:prstGeom prst="rect">
            <a:avLst/>
          </a:prstGeom>
        </p:spPr>
      </p:pic>
    </p:spTree>
    <p:extLst>
      <p:ext uri="{BB962C8B-B14F-4D97-AF65-F5344CB8AC3E}">
        <p14:creationId xmlns:p14="http://schemas.microsoft.com/office/powerpoint/2010/main" val="1232258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272832-ECD8-51AC-4FF5-819A0A1AEE8C}"/>
              </a:ext>
            </a:extLst>
          </p:cNvPr>
          <p:cNvSpPr>
            <a:spLocks noGrp="1"/>
          </p:cNvSpPr>
          <p:nvPr>
            <p:ph type="title"/>
          </p:nvPr>
        </p:nvSpPr>
        <p:spPr>
          <a:xfrm>
            <a:off x="1447799" y="157113"/>
            <a:ext cx="8534400" cy="1507067"/>
          </a:xfrm>
        </p:spPr>
        <p:txBody>
          <a:bodyPr>
            <a:normAutofit/>
          </a:bodyPr>
          <a:lstStyle/>
          <a:p>
            <a:pPr algn="ctr"/>
            <a:r>
              <a:rPr lang="en-IN" sz="4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MIND MAP</a:t>
            </a:r>
          </a:p>
        </p:txBody>
      </p:sp>
      <p:pic>
        <p:nvPicPr>
          <p:cNvPr id="2" name="Picture 1">
            <a:extLst>
              <a:ext uri="{FF2B5EF4-FFF2-40B4-BE49-F238E27FC236}">
                <a16:creationId xmlns:a16="http://schemas.microsoft.com/office/drawing/2014/main" id="{641E5C37-6714-D57D-6911-766EECFCD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268987"/>
            <a:ext cx="7772400" cy="5269992"/>
          </a:xfrm>
          <a:prstGeom prst="rect">
            <a:avLst/>
          </a:prstGeom>
        </p:spPr>
      </p:pic>
    </p:spTree>
    <p:extLst>
      <p:ext uri="{BB962C8B-B14F-4D97-AF65-F5344CB8AC3E}">
        <p14:creationId xmlns:p14="http://schemas.microsoft.com/office/powerpoint/2010/main" val="694124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A35D-F309-809E-908E-BC7FE05A1E07}"/>
              </a:ext>
            </a:extLst>
          </p:cNvPr>
          <p:cNvSpPr>
            <a:spLocks noGrp="1"/>
          </p:cNvSpPr>
          <p:nvPr>
            <p:ph type="title"/>
          </p:nvPr>
        </p:nvSpPr>
        <p:spPr>
          <a:xfrm>
            <a:off x="1366886" y="85016"/>
            <a:ext cx="8534400" cy="1507067"/>
          </a:xfrm>
        </p:spPr>
        <p:txBody>
          <a:bodyPr>
            <a:normAutofit/>
          </a:bodyPr>
          <a:lstStyle/>
          <a:p>
            <a:pPr algn="ctr"/>
            <a:r>
              <a:rPr lang="en-IN" sz="4000" dirty="0">
                <a:latin typeface="Cambria Math" panose="02040503050406030204" pitchFamily="18" charset="0"/>
                <a:ea typeface="Cambria Math" panose="02040503050406030204" pitchFamily="18" charset="0"/>
                <a:cs typeface="Times New Roman" panose="02020603050405020304" pitchFamily="18" charset="0"/>
              </a:rPr>
              <a:t>PROTOTYPE</a:t>
            </a:r>
          </a:p>
        </p:txBody>
      </p:sp>
      <p:pic>
        <p:nvPicPr>
          <p:cNvPr id="4" name="Picture 3">
            <a:extLst>
              <a:ext uri="{FF2B5EF4-FFF2-40B4-BE49-F238E27FC236}">
                <a16:creationId xmlns:a16="http://schemas.microsoft.com/office/drawing/2014/main" id="{9FEDD47D-038D-5028-2D0E-A5D578161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958" y="1709137"/>
            <a:ext cx="6998256" cy="4757650"/>
          </a:xfrm>
          <a:prstGeom prst="rect">
            <a:avLst/>
          </a:prstGeom>
        </p:spPr>
      </p:pic>
    </p:spTree>
    <p:extLst>
      <p:ext uri="{BB962C8B-B14F-4D97-AF65-F5344CB8AC3E}">
        <p14:creationId xmlns:p14="http://schemas.microsoft.com/office/powerpoint/2010/main" val="421557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F481D0-1BFF-C60B-4F5D-244BC49066CF}"/>
              </a:ext>
            </a:extLst>
          </p:cNvPr>
          <p:cNvSpPr>
            <a:spLocks noGrp="1"/>
          </p:cNvSpPr>
          <p:nvPr>
            <p:ph type="title"/>
          </p:nvPr>
        </p:nvSpPr>
        <p:spPr>
          <a:xfrm>
            <a:off x="1589648" y="291850"/>
            <a:ext cx="8534400" cy="1507067"/>
          </a:xfrm>
        </p:spPr>
        <p:txBody>
          <a:bodyPr>
            <a:normAutofit/>
          </a:bodyPr>
          <a:lstStyle/>
          <a:p>
            <a:pPr algn="ctr"/>
            <a:r>
              <a:rPr lang="en-IN" sz="4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HARDWARE/ SOFTWARE REQUIREMENTS</a:t>
            </a:r>
          </a:p>
        </p:txBody>
      </p:sp>
      <p:sp>
        <p:nvSpPr>
          <p:cNvPr id="4" name="TextBox 3">
            <a:extLst>
              <a:ext uri="{FF2B5EF4-FFF2-40B4-BE49-F238E27FC236}">
                <a16:creationId xmlns:a16="http://schemas.microsoft.com/office/drawing/2014/main" id="{010A397B-CB21-F2CB-4393-B42B44953F05}"/>
              </a:ext>
            </a:extLst>
          </p:cNvPr>
          <p:cNvSpPr txBox="1"/>
          <p:nvPr/>
        </p:nvSpPr>
        <p:spPr>
          <a:xfrm>
            <a:off x="1055462" y="1984342"/>
            <a:ext cx="9068586" cy="2215991"/>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Hardware Requirements are:</a:t>
            </a:r>
          </a:p>
          <a:p>
            <a:pPr marL="342900" indent="-342900">
              <a:buFont typeface="+mj-lt"/>
              <a:buAutoNum type="arabicPeriod"/>
            </a:pPr>
            <a:r>
              <a:rPr lang="en-IN" sz="2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Webcam with IR sensors</a:t>
            </a:r>
          </a:p>
          <a:p>
            <a:pPr marL="342900" indent="-342900">
              <a:buFont typeface="+mj-lt"/>
              <a:buAutoNum type="arabicPeriod"/>
            </a:pPr>
            <a:r>
              <a:rPr lang="en-IN" sz="2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Face detection sensors with LED emission</a:t>
            </a:r>
          </a:p>
          <a:p>
            <a:pPr marL="342900" indent="-342900">
              <a:buFont typeface="+mj-lt"/>
              <a:buAutoNum type="arabicPeriod"/>
            </a:pPr>
            <a:r>
              <a:rPr lang="en-IN" sz="2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Body sensors</a:t>
            </a:r>
          </a:p>
          <a:p>
            <a:pPr marL="342900" indent="-342900">
              <a:buFont typeface="+mj-lt"/>
              <a:buAutoNum type="arabicPeriod"/>
            </a:pPr>
            <a:r>
              <a:rPr lang="en-IN" sz="2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Night vision cameras</a:t>
            </a:r>
          </a:p>
          <a:p>
            <a:pPr marL="342900" indent="-342900">
              <a:buFont typeface="+mj-lt"/>
              <a:buAutoNum type="arabicPeriod"/>
            </a:pPr>
            <a:r>
              <a:rPr lang="en-IN" sz="2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Alarm to alert vehicle drivers</a:t>
            </a:r>
          </a:p>
          <a:p>
            <a:pPr marL="285750" indent="-285750">
              <a:buFont typeface="Wingdings" panose="05000000000000000000" pitchFamily="2" charset="2"/>
              <a:buChar char="Ø"/>
            </a:pPr>
            <a:endParaRPr lang="en-IN" dirty="0"/>
          </a:p>
        </p:txBody>
      </p:sp>
      <p:sp>
        <p:nvSpPr>
          <p:cNvPr id="5" name="TextBox 4">
            <a:extLst>
              <a:ext uri="{FF2B5EF4-FFF2-40B4-BE49-F238E27FC236}">
                <a16:creationId xmlns:a16="http://schemas.microsoft.com/office/drawing/2014/main" id="{E452F482-E547-CF20-8404-F827C89E96D1}"/>
              </a:ext>
            </a:extLst>
          </p:cNvPr>
          <p:cNvSpPr txBox="1"/>
          <p:nvPr/>
        </p:nvSpPr>
        <p:spPr>
          <a:xfrm>
            <a:off x="1055462" y="4200333"/>
            <a:ext cx="9068586" cy="1631216"/>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Software Requirements are:</a:t>
            </a:r>
          </a:p>
          <a:p>
            <a:pPr marL="457200" indent="-457200">
              <a:buFont typeface="+mj-lt"/>
              <a:buAutoNum type="arabicPeriod"/>
            </a:pPr>
            <a:r>
              <a:rPr lang="en-IN" sz="2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Machine Learning and Deep Learning</a:t>
            </a:r>
          </a:p>
          <a:p>
            <a:pPr marL="457200" indent="-457200">
              <a:buFont typeface="+mj-lt"/>
              <a:buAutoNum type="arabicPeriod"/>
            </a:pPr>
            <a:r>
              <a:rPr lang="en-IN" sz="2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Python</a:t>
            </a:r>
          </a:p>
          <a:p>
            <a:pPr marL="457200" indent="-457200">
              <a:buFont typeface="+mj-lt"/>
              <a:buAutoNum type="arabicPeriod"/>
            </a:pPr>
            <a:r>
              <a:rPr lang="en-IN" sz="2000" dirty="0" err="1">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Playsound</a:t>
            </a:r>
            <a:r>
              <a:rPr lang="en-IN" sz="2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(for alarm sounds)</a:t>
            </a:r>
          </a:p>
          <a:p>
            <a:pPr marL="457200" indent="-457200">
              <a:buFont typeface="+mj-lt"/>
              <a:buAutoNum type="arabicPeriod"/>
            </a:pPr>
            <a:r>
              <a:rPr lang="en-IN" sz="2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OpenCV(for face and eye detection)</a:t>
            </a:r>
          </a:p>
        </p:txBody>
      </p:sp>
    </p:spTree>
    <p:extLst>
      <p:ext uri="{BB962C8B-B14F-4D97-AF65-F5344CB8AC3E}">
        <p14:creationId xmlns:p14="http://schemas.microsoft.com/office/powerpoint/2010/main" val="66049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43F9-9FD4-6E0F-E16C-15CA5182551E}"/>
              </a:ext>
            </a:extLst>
          </p:cNvPr>
          <p:cNvSpPr>
            <a:spLocks noGrp="1"/>
          </p:cNvSpPr>
          <p:nvPr>
            <p:ph type="title"/>
          </p:nvPr>
        </p:nvSpPr>
        <p:spPr>
          <a:xfrm>
            <a:off x="1305089" y="260334"/>
            <a:ext cx="8534400" cy="1507067"/>
          </a:xfrm>
        </p:spPr>
        <p:txBody>
          <a:bodyPr>
            <a:normAutofit/>
          </a:bodyPr>
          <a:lstStyle/>
          <a:p>
            <a:pPr algn="ctr"/>
            <a:r>
              <a:rPr lang="en-IN" sz="4000" dirty="0">
                <a:latin typeface="Cambria Math" panose="02040503050406030204" pitchFamily="18" charset="0"/>
                <a:ea typeface="Cambria Math" panose="02040503050406030204" pitchFamily="18" charset="0"/>
                <a:cs typeface="Times New Roman" panose="02020603050405020304" pitchFamily="18" charset="0"/>
              </a:rPr>
              <a:t>MODULES</a:t>
            </a:r>
          </a:p>
        </p:txBody>
      </p:sp>
      <p:graphicFrame>
        <p:nvGraphicFramePr>
          <p:cNvPr id="4" name="Diagram 3">
            <a:extLst>
              <a:ext uri="{FF2B5EF4-FFF2-40B4-BE49-F238E27FC236}">
                <a16:creationId xmlns:a16="http://schemas.microsoft.com/office/drawing/2014/main" id="{F2BC0A6B-78D2-93CC-D644-B382E80EE4B6}"/>
              </a:ext>
            </a:extLst>
          </p:cNvPr>
          <p:cNvGraphicFramePr/>
          <p:nvPr>
            <p:extLst>
              <p:ext uri="{D42A27DB-BD31-4B8C-83A1-F6EECF244321}">
                <p14:modId xmlns:p14="http://schemas.microsoft.com/office/powerpoint/2010/main" val="2145832529"/>
              </p:ext>
            </p:extLst>
          </p:nvPr>
        </p:nvGraphicFramePr>
        <p:xfrm>
          <a:off x="2352511" y="1392587"/>
          <a:ext cx="7112000" cy="5110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4701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0D01-FE45-8EE7-D090-0FFFCD7700F1}"/>
              </a:ext>
            </a:extLst>
          </p:cNvPr>
          <p:cNvSpPr>
            <a:spLocks noGrp="1"/>
          </p:cNvSpPr>
          <p:nvPr>
            <p:ph type="title"/>
          </p:nvPr>
        </p:nvSpPr>
        <p:spPr>
          <a:xfrm>
            <a:off x="1087624" y="336673"/>
            <a:ext cx="8534400" cy="1507067"/>
          </a:xfrm>
        </p:spPr>
        <p:txBody>
          <a:bodyPr>
            <a:normAutofit/>
          </a:bodyPr>
          <a:lstStyle/>
          <a:p>
            <a:pPr algn="ctr"/>
            <a:r>
              <a:rPr lang="en-IN" sz="4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FEATURES, LIMITATIONS AND FUTURE SCOPE</a:t>
            </a:r>
          </a:p>
        </p:txBody>
      </p:sp>
      <p:sp>
        <p:nvSpPr>
          <p:cNvPr id="4" name="TextBox 3">
            <a:extLst>
              <a:ext uri="{FF2B5EF4-FFF2-40B4-BE49-F238E27FC236}">
                <a16:creationId xmlns:a16="http://schemas.microsoft.com/office/drawing/2014/main" id="{9FD75544-4CB2-EF29-AFB4-91056CBBC0A7}"/>
              </a:ext>
            </a:extLst>
          </p:cNvPr>
          <p:cNvSpPr txBox="1"/>
          <p:nvPr/>
        </p:nvSpPr>
        <p:spPr>
          <a:xfrm>
            <a:off x="1911097" y="2281822"/>
            <a:ext cx="8144559" cy="5262979"/>
          </a:xfrm>
          <a:prstGeom prst="rect">
            <a:avLst/>
          </a:prstGeom>
          <a:noFill/>
        </p:spPr>
        <p:txBody>
          <a:bodyPr wrap="square" rtlCol="0">
            <a:spAutoFit/>
          </a:bodyPr>
          <a:lstStyle/>
          <a:p>
            <a:pPr marL="342900" indent="-342900">
              <a:buFont typeface="Wingdings" panose="05000000000000000000" pitchFamily="2" charset="2"/>
              <a:buChar char="Ø"/>
            </a:pPr>
            <a:r>
              <a:rPr lang="en-IN" sz="28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The features of this project are:</a:t>
            </a:r>
          </a:p>
          <a:p>
            <a:pPr marL="342900" indent="-342900">
              <a:buFont typeface="+mj-lt"/>
              <a:buAutoNum type="arabicPeriod"/>
            </a:pPr>
            <a:r>
              <a:rPr lang="en-US" sz="2800" b="0" i="0" dirty="0">
                <a:solidFill>
                  <a:srgbClr val="002060"/>
                </a:solidFill>
                <a:effectLst/>
                <a:latin typeface="Cambria Math" panose="02040503050406030204" pitchFamily="18" charset="0"/>
                <a:ea typeface="Cambria Math" panose="02040503050406030204" pitchFamily="18" charset="0"/>
              </a:rPr>
              <a:t>Simple application of Image processing</a:t>
            </a:r>
          </a:p>
          <a:p>
            <a:pPr marL="342900" indent="-342900">
              <a:buFont typeface="+mj-lt"/>
              <a:buAutoNum type="arabicPeriod"/>
            </a:pPr>
            <a:r>
              <a:rPr lang="en-US" sz="2800" b="0" i="0">
                <a:solidFill>
                  <a:srgbClr val="002060"/>
                </a:solidFill>
                <a:effectLst/>
                <a:latin typeface="Cambria Math" panose="02040503050406030204" pitchFamily="18" charset="0"/>
                <a:ea typeface="Cambria Math" panose="02040503050406030204" pitchFamily="18" charset="0"/>
              </a:rPr>
              <a:t>Image </a:t>
            </a:r>
            <a:r>
              <a:rPr lang="en-US" sz="2800" b="0" i="0" dirty="0">
                <a:solidFill>
                  <a:srgbClr val="002060"/>
                </a:solidFill>
                <a:effectLst/>
                <a:latin typeface="Cambria Math" panose="02040503050406030204" pitchFamily="18" charset="0"/>
                <a:ea typeface="Cambria Math" panose="02040503050406030204" pitchFamily="18" charset="0"/>
              </a:rPr>
              <a:t>processing based drowsy detection</a:t>
            </a:r>
          </a:p>
          <a:p>
            <a:pPr marL="342900" indent="-342900">
              <a:buFont typeface="+mj-lt"/>
              <a:buAutoNum type="arabicPeriod"/>
            </a:pPr>
            <a:r>
              <a:rPr lang="en-US" sz="2800" b="0" i="0" dirty="0">
                <a:solidFill>
                  <a:srgbClr val="002060"/>
                </a:solidFill>
                <a:effectLst/>
                <a:latin typeface="Cambria Math" panose="02040503050406030204" pitchFamily="18" charset="0"/>
                <a:ea typeface="Cambria Math" panose="02040503050406030204" pitchFamily="18" charset="0"/>
              </a:rPr>
              <a:t>Real time video capturing and image processing</a:t>
            </a:r>
          </a:p>
          <a:p>
            <a:pPr marL="342900" indent="-342900">
              <a:buFont typeface="+mj-lt"/>
              <a:buAutoNum type="arabicPeriod"/>
            </a:pPr>
            <a:r>
              <a:rPr lang="en-IN" sz="2800" b="0" i="0" dirty="0">
                <a:solidFill>
                  <a:srgbClr val="002060"/>
                </a:solidFill>
                <a:effectLst/>
                <a:latin typeface="Cambria Math" panose="02040503050406030204" pitchFamily="18" charset="0"/>
                <a:ea typeface="Cambria Math" panose="02040503050406030204" pitchFamily="18" charset="0"/>
              </a:rPr>
              <a:t>Buzzer for alarm indication</a:t>
            </a:r>
            <a:endParaRPr lang="en-US" sz="2800" b="0" i="0" dirty="0">
              <a:solidFill>
                <a:srgbClr val="002060"/>
              </a:solidFill>
              <a:effectLst/>
              <a:latin typeface="Cambria Math" panose="02040503050406030204" pitchFamily="18" charset="0"/>
              <a:ea typeface="Cambria Math" panose="02040503050406030204" pitchFamily="18" charset="0"/>
            </a:endParaRPr>
          </a:p>
          <a:p>
            <a:br>
              <a:rPr lang="en-US" sz="2800" dirty="0"/>
            </a:br>
            <a:endParaRPr lang="en-US" sz="2800" b="0" i="0" dirty="0">
              <a:solidFill>
                <a:srgbClr val="000000"/>
              </a:solidFill>
              <a:effectLst/>
              <a:latin typeface="Arial" panose="020B0604020202020204" pitchFamily="34" charset="0"/>
            </a:endParaRPr>
          </a:p>
          <a:p>
            <a:br>
              <a:rPr lang="en-US" sz="2800" dirty="0"/>
            </a:br>
            <a:endParaRPr lang="en-IN" sz="2800" b="0" i="0" dirty="0">
              <a:solidFill>
                <a:srgbClr val="000000"/>
              </a:solidFill>
              <a:effectLst/>
              <a:latin typeface="Arial" panose="020B0604020202020204" pitchFamily="34" charset="0"/>
            </a:endParaRPr>
          </a:p>
          <a:p>
            <a:br>
              <a:rPr lang="en-IN" sz="2800" dirty="0"/>
            </a:br>
            <a:endParaRPr lang="en-US" sz="2800" b="0" i="0" dirty="0">
              <a:solidFill>
                <a:srgbClr val="000000"/>
              </a:solidFill>
              <a:effectLst/>
              <a:latin typeface="Arial" panose="020B0604020202020204" pitchFamily="34" charset="0"/>
            </a:endParaRPr>
          </a:p>
          <a:p>
            <a:pPr marL="342900" indent="-342900">
              <a:buFont typeface="+mj-lt"/>
              <a:buAutoNum type="arabicPeriod"/>
            </a:pPr>
            <a:endParaRPr lang="en-IN" sz="28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781980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0DA75F-3DF2-1CA9-B55D-CC43AE142FCB}"/>
              </a:ext>
            </a:extLst>
          </p:cNvPr>
          <p:cNvSpPr txBox="1"/>
          <p:nvPr/>
        </p:nvSpPr>
        <p:spPr>
          <a:xfrm>
            <a:off x="1093693" y="1564341"/>
            <a:ext cx="9287435" cy="4524315"/>
          </a:xfrm>
          <a:prstGeom prst="rect">
            <a:avLst/>
          </a:prstGeom>
          <a:noFill/>
        </p:spPr>
        <p:txBody>
          <a:bodyPr wrap="square" rtlCol="0">
            <a:spAutoFit/>
          </a:bodyPr>
          <a:lstStyle/>
          <a:p>
            <a:pPr marL="514350" indent="-514350" algn="just">
              <a:buFont typeface="+mj-lt"/>
              <a:buAutoNum type="arabicPeriod"/>
            </a:pPr>
            <a:r>
              <a:rPr lang="en-US" sz="3200" b="0" i="0" dirty="0">
                <a:solidFill>
                  <a:schemeClr val="bg2">
                    <a:lumMod val="25000"/>
                  </a:schemeClr>
                </a:solidFill>
                <a:effectLst/>
                <a:latin typeface="Cambria Math" panose="02040503050406030204" pitchFamily="18" charset="0"/>
                <a:ea typeface="Cambria Math" panose="02040503050406030204" pitchFamily="18" charset="0"/>
              </a:rPr>
              <a:t>Image processing achieves highly accurate and reliable detection of drowsiness.</a:t>
            </a:r>
          </a:p>
          <a:p>
            <a:pPr marL="514350" indent="-514350" algn="just">
              <a:buFont typeface="+mj-lt"/>
              <a:buAutoNum type="arabicPeriod"/>
            </a:pPr>
            <a:r>
              <a:rPr lang="en-US" sz="3200" b="0" i="0" dirty="0">
                <a:solidFill>
                  <a:schemeClr val="bg2">
                    <a:lumMod val="25000"/>
                  </a:schemeClr>
                </a:solidFill>
                <a:effectLst/>
                <a:latin typeface="Cambria Math" panose="02040503050406030204" pitchFamily="18" charset="0"/>
                <a:ea typeface="Cambria Math" panose="02040503050406030204" pitchFamily="18" charset="0"/>
              </a:rPr>
              <a:t>Image processing offers a non-invasive approach to detecting drowsiness without the annoyance and interference.</a:t>
            </a:r>
          </a:p>
          <a:p>
            <a:pPr marL="514350" indent="-514350" algn="just">
              <a:buFont typeface="+mj-lt"/>
              <a:buAutoNum type="arabicPeriod"/>
            </a:pPr>
            <a:r>
              <a:rPr lang="en-US" sz="3200" b="0" i="0" dirty="0">
                <a:solidFill>
                  <a:schemeClr val="bg2">
                    <a:lumMod val="25000"/>
                  </a:schemeClr>
                </a:solidFill>
                <a:effectLst/>
                <a:latin typeface="Cambria Math" panose="02040503050406030204" pitchFamily="18" charset="0"/>
                <a:ea typeface="Cambria Math" panose="02040503050406030204" pitchFamily="18" charset="0"/>
              </a:rPr>
              <a:t>A drowsiness detection system developed around the principle of image processing judges the drivers alertness level on the basis of continuous eye closures.</a:t>
            </a:r>
          </a:p>
        </p:txBody>
      </p:sp>
      <p:sp>
        <p:nvSpPr>
          <p:cNvPr id="5" name="TextBox 4">
            <a:extLst>
              <a:ext uri="{FF2B5EF4-FFF2-40B4-BE49-F238E27FC236}">
                <a16:creationId xmlns:a16="http://schemas.microsoft.com/office/drawing/2014/main" id="{431DBECD-3A82-17FD-9364-8C415047CD50}"/>
              </a:ext>
            </a:extLst>
          </p:cNvPr>
          <p:cNvSpPr txBox="1"/>
          <p:nvPr/>
        </p:nvSpPr>
        <p:spPr>
          <a:xfrm>
            <a:off x="1093693" y="867481"/>
            <a:ext cx="7667624" cy="584775"/>
          </a:xfrm>
          <a:prstGeom prst="rect">
            <a:avLst/>
          </a:prstGeom>
          <a:noFill/>
        </p:spPr>
        <p:txBody>
          <a:bodyPr wrap="square" rtlCol="0">
            <a:spAutoFit/>
          </a:bodyPr>
          <a:lstStyle/>
          <a:p>
            <a:pPr marL="285750" indent="-285750">
              <a:buFont typeface="Wingdings" panose="05000000000000000000" pitchFamily="2" charset="2"/>
              <a:buChar char="Ø"/>
            </a:pPr>
            <a:r>
              <a:rPr lang="en-IN" sz="3200" b="1" dirty="0">
                <a:solidFill>
                  <a:schemeClr val="bg2">
                    <a:lumMod val="25000"/>
                  </a:schemeClr>
                </a:solidFill>
                <a:latin typeface="Cambria Math" panose="02040503050406030204" pitchFamily="18" charset="0"/>
                <a:ea typeface="Cambria Math" panose="02040503050406030204" pitchFamily="18" charset="0"/>
              </a:rPr>
              <a:t>The limitations of the project are:</a:t>
            </a:r>
          </a:p>
        </p:txBody>
      </p:sp>
    </p:spTree>
    <p:extLst>
      <p:ext uri="{BB962C8B-B14F-4D97-AF65-F5344CB8AC3E}">
        <p14:creationId xmlns:p14="http://schemas.microsoft.com/office/powerpoint/2010/main" val="159538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6E273-145D-9B92-180B-4DA93978BDE9}"/>
              </a:ext>
            </a:extLst>
          </p:cNvPr>
          <p:cNvSpPr txBox="1"/>
          <p:nvPr/>
        </p:nvSpPr>
        <p:spPr>
          <a:xfrm>
            <a:off x="1401943" y="1027620"/>
            <a:ext cx="8220173" cy="4893647"/>
          </a:xfrm>
          <a:prstGeom prst="rect">
            <a:avLst/>
          </a:prstGeom>
          <a:noFill/>
        </p:spPr>
        <p:txBody>
          <a:bodyPr wrap="square" rtlCol="0">
            <a:spAutoFit/>
          </a:bodyPr>
          <a:lstStyle/>
          <a:p>
            <a:pPr marL="285750" indent="-285750" algn="just">
              <a:buFont typeface="Wingdings" panose="05000000000000000000" pitchFamily="2" charset="2"/>
              <a:buChar char="q"/>
            </a:pPr>
            <a:r>
              <a:rPr lang="en-US" sz="2400" b="0" i="0" dirty="0">
                <a:solidFill>
                  <a:schemeClr val="bg2">
                    <a:lumMod val="25000"/>
                  </a:schemeClr>
                </a:solidFill>
                <a:effectLst/>
                <a:latin typeface="Cambria Math" panose="02040503050406030204" pitchFamily="18" charset="0"/>
                <a:ea typeface="Cambria Math" panose="02040503050406030204" pitchFamily="18" charset="0"/>
              </a:rPr>
              <a:t>This technology is still in the early research stage of development. Based on the work completed thus far, following modifications can be implemented:</a:t>
            </a:r>
          </a:p>
          <a:p>
            <a:pPr algn="just"/>
            <a:endParaRPr lang="en-US" sz="2400" b="0" i="0" dirty="0">
              <a:solidFill>
                <a:schemeClr val="bg2">
                  <a:lumMod val="25000"/>
                </a:schemeClr>
              </a:solidFill>
              <a:effectLst/>
              <a:latin typeface="Cambria Math" panose="02040503050406030204" pitchFamily="18" charset="0"/>
              <a:ea typeface="Cambria Math" panose="02040503050406030204" pitchFamily="18" charset="0"/>
            </a:endParaRPr>
          </a:p>
          <a:p>
            <a:pPr marL="742950" lvl="1" indent="-285750" algn="just">
              <a:buFont typeface="+mj-lt"/>
              <a:buAutoNum type="arabicPeriod"/>
            </a:pPr>
            <a:r>
              <a:rPr lang="en-US" sz="2400" b="0" i="0" dirty="0">
                <a:solidFill>
                  <a:schemeClr val="bg2">
                    <a:lumMod val="25000"/>
                  </a:schemeClr>
                </a:solidFill>
                <a:effectLst/>
                <a:latin typeface="Cambria Math" panose="02040503050406030204" pitchFamily="18" charset="0"/>
                <a:ea typeface="Cambria Math" panose="02040503050406030204" pitchFamily="18" charset="0"/>
              </a:rPr>
              <a:t>Capture individual drivers steering activity while drowsy</a:t>
            </a:r>
          </a:p>
          <a:p>
            <a:pPr marL="742950" lvl="1" indent="-285750" algn="just">
              <a:buFont typeface="+mj-lt"/>
              <a:buAutoNum type="arabicPeriod"/>
            </a:pPr>
            <a:r>
              <a:rPr lang="en-US" sz="2400" b="0" i="0" dirty="0">
                <a:solidFill>
                  <a:schemeClr val="bg2">
                    <a:lumMod val="25000"/>
                  </a:schemeClr>
                </a:solidFill>
                <a:effectLst/>
                <a:latin typeface="Cambria Math" panose="02040503050406030204" pitchFamily="18" charset="0"/>
                <a:ea typeface="Cambria Math" panose="02040503050406030204" pitchFamily="18" charset="0"/>
              </a:rPr>
              <a:t>Conduct additional simulator experiments to validate the algorithm, test additional road conditions</a:t>
            </a:r>
          </a:p>
          <a:p>
            <a:pPr marL="742950" lvl="1" indent="-285750" algn="just">
              <a:buFont typeface="+mj-lt"/>
              <a:buAutoNum type="arabicPeriod"/>
            </a:pPr>
            <a:r>
              <a:rPr lang="en-US" sz="2400" b="0" i="0" dirty="0">
                <a:solidFill>
                  <a:schemeClr val="bg2">
                    <a:lumMod val="25000"/>
                  </a:schemeClr>
                </a:solidFill>
                <a:effectLst/>
                <a:latin typeface="Cambria Math" panose="02040503050406030204" pitchFamily="18" charset="0"/>
                <a:ea typeface="Cambria Math" panose="02040503050406030204" pitchFamily="18" charset="0"/>
              </a:rPr>
              <a:t>Test and refine the algorithm based on the road test data, and conduct research on warning systems integrated with the detection system.</a:t>
            </a:r>
          </a:p>
          <a:p>
            <a:br>
              <a:rPr lang="en-US" sz="2400" dirty="0">
                <a:solidFill>
                  <a:schemeClr val="bg2">
                    <a:lumMod val="25000"/>
                  </a:schemeClr>
                </a:solidFill>
                <a:latin typeface="Cambria Math" panose="02040503050406030204" pitchFamily="18" charset="0"/>
                <a:ea typeface="Cambria Math" panose="02040503050406030204" pitchFamily="18" charset="0"/>
              </a:rPr>
            </a:br>
            <a:endParaRPr lang="en-IN" sz="2400" dirty="0">
              <a:solidFill>
                <a:schemeClr val="bg2">
                  <a:lumMod val="25000"/>
                </a:schemeClr>
              </a:solidFill>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3947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2957B-DEE2-55C4-E960-C3AB0B6E60F5}"/>
              </a:ext>
            </a:extLst>
          </p:cNvPr>
          <p:cNvSpPr txBox="1"/>
          <p:nvPr/>
        </p:nvSpPr>
        <p:spPr>
          <a:xfrm>
            <a:off x="2573518" y="443307"/>
            <a:ext cx="6108568" cy="1261884"/>
          </a:xfrm>
          <a:prstGeom prst="rect">
            <a:avLst/>
          </a:prstGeom>
          <a:noFill/>
        </p:spPr>
        <p:txBody>
          <a:bodyPr wrap="square">
            <a:spAutoFit/>
          </a:bodyPr>
          <a:lstStyle/>
          <a:p>
            <a:pPr algn="ctr" rtl="0">
              <a:spcBef>
                <a:spcPts val="0"/>
              </a:spcBef>
              <a:spcAft>
                <a:spcPts val="0"/>
              </a:spcAft>
            </a:pPr>
            <a:r>
              <a:rPr lang="en-IN" sz="4000" b="0" i="0" u="none" strike="noStrike" dirty="0">
                <a:solidFill>
                  <a:schemeClr val="bg2">
                    <a:lumMod val="25000"/>
                  </a:schemeClr>
                </a:solidFill>
                <a:effectLst/>
                <a:latin typeface="Cambria Math" panose="02040503050406030204" pitchFamily="18" charset="0"/>
                <a:ea typeface="Cambria Math" panose="02040503050406030204" pitchFamily="18" charset="0"/>
                <a:cs typeface="Times New Roman" panose="02020603050405020304" pitchFamily="18" charset="0"/>
              </a:rPr>
              <a:t>Outline</a:t>
            </a:r>
            <a:endParaRPr lang="en-IN" sz="4000" b="0" dirty="0">
              <a:solidFill>
                <a:schemeClr val="bg2">
                  <a:lumMod val="25000"/>
                </a:schemeClr>
              </a:solidFill>
              <a:effectLst/>
              <a:latin typeface="Cambria Math" panose="02040503050406030204" pitchFamily="18" charset="0"/>
              <a:ea typeface="Cambria Math" panose="02040503050406030204" pitchFamily="18" charset="0"/>
              <a:cs typeface="Times New Roman" panose="02020603050405020304" pitchFamily="18" charset="0"/>
            </a:endParaRPr>
          </a:p>
          <a:p>
            <a:br>
              <a:rPr lang="en-IN" dirty="0"/>
            </a:br>
            <a:endParaRPr lang="en-IN" dirty="0"/>
          </a:p>
        </p:txBody>
      </p:sp>
      <p:sp>
        <p:nvSpPr>
          <p:cNvPr id="5" name="TextBox 4">
            <a:extLst>
              <a:ext uri="{FF2B5EF4-FFF2-40B4-BE49-F238E27FC236}">
                <a16:creationId xmlns:a16="http://schemas.microsoft.com/office/drawing/2014/main" id="{2998D950-1111-A914-88F6-D41EE31187D0}"/>
              </a:ext>
            </a:extLst>
          </p:cNvPr>
          <p:cNvSpPr txBox="1"/>
          <p:nvPr/>
        </p:nvSpPr>
        <p:spPr>
          <a:xfrm>
            <a:off x="1244338" y="1428713"/>
            <a:ext cx="9115720" cy="5663089"/>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2800" b="0" i="0" u="none" strike="noStrike" dirty="0">
                <a:solidFill>
                  <a:schemeClr val="bg2">
                    <a:lumMod val="25000"/>
                  </a:schemeClr>
                </a:solidFill>
                <a:effectLst/>
                <a:latin typeface="Cambria Math" panose="02040503050406030204" pitchFamily="18" charset="0"/>
                <a:ea typeface="Cambria Math" panose="02040503050406030204" pitchFamily="18" charset="0"/>
              </a:rPr>
              <a:t>Introduction </a:t>
            </a:r>
          </a:p>
          <a:p>
            <a:pPr rtl="0" fontAlgn="base">
              <a:spcBef>
                <a:spcPts val="0"/>
              </a:spcBef>
              <a:spcAft>
                <a:spcPts val="0"/>
              </a:spcAft>
              <a:buFont typeface="Arial" panose="020B0604020202020204" pitchFamily="34" charset="0"/>
              <a:buChar char="•"/>
            </a:pPr>
            <a:r>
              <a:rPr lang="en-US" sz="2800" b="0" i="0" u="none" strike="noStrike" dirty="0">
                <a:solidFill>
                  <a:schemeClr val="bg2">
                    <a:lumMod val="25000"/>
                  </a:schemeClr>
                </a:solidFill>
                <a:effectLst/>
                <a:latin typeface="Cambria Math" panose="02040503050406030204" pitchFamily="18" charset="0"/>
                <a:ea typeface="Cambria Math" panose="02040503050406030204" pitchFamily="18" charset="0"/>
              </a:rPr>
              <a:t>Objective of project </a:t>
            </a:r>
          </a:p>
          <a:p>
            <a:pPr rtl="0" fontAlgn="base">
              <a:spcBef>
                <a:spcPts val="0"/>
              </a:spcBef>
              <a:spcAft>
                <a:spcPts val="0"/>
              </a:spcAft>
              <a:buFont typeface="Arial" panose="020B0604020202020204" pitchFamily="34" charset="0"/>
              <a:buChar char="•"/>
            </a:pPr>
            <a:r>
              <a:rPr lang="en-US" sz="2800" b="0" i="0" u="none" strike="noStrike" dirty="0">
                <a:solidFill>
                  <a:schemeClr val="bg2">
                    <a:lumMod val="25000"/>
                  </a:schemeClr>
                </a:solidFill>
                <a:effectLst/>
                <a:latin typeface="Cambria Math" panose="02040503050406030204" pitchFamily="18" charset="0"/>
                <a:ea typeface="Cambria Math" panose="02040503050406030204" pitchFamily="18" charset="0"/>
              </a:rPr>
              <a:t>Existing similar Project/Application study </a:t>
            </a:r>
          </a:p>
          <a:p>
            <a:pPr rtl="0" fontAlgn="base">
              <a:spcBef>
                <a:spcPts val="0"/>
              </a:spcBef>
              <a:spcAft>
                <a:spcPts val="0"/>
              </a:spcAft>
              <a:buFont typeface="Arial" panose="020B0604020202020204" pitchFamily="34" charset="0"/>
              <a:buChar char="•"/>
            </a:pPr>
            <a:r>
              <a:rPr lang="en-US" sz="2800" b="0" i="0" u="none" strike="noStrike" dirty="0">
                <a:solidFill>
                  <a:schemeClr val="bg2">
                    <a:lumMod val="25000"/>
                  </a:schemeClr>
                </a:solidFill>
                <a:effectLst/>
                <a:latin typeface="Cambria Math" panose="02040503050406030204" pitchFamily="18" charset="0"/>
                <a:ea typeface="Cambria Math" panose="02040503050406030204" pitchFamily="18" charset="0"/>
              </a:rPr>
              <a:t>Research Gap</a:t>
            </a:r>
            <a:endParaRPr lang="en-US" sz="2800" dirty="0">
              <a:solidFill>
                <a:schemeClr val="bg2">
                  <a:lumMod val="25000"/>
                </a:schemeClr>
              </a:solidFill>
              <a:latin typeface="Cambria Math" panose="02040503050406030204" pitchFamily="18" charset="0"/>
              <a:ea typeface="Cambria Math" panose="02040503050406030204" pitchFamily="18" charset="0"/>
            </a:endParaRPr>
          </a:p>
          <a:p>
            <a:pPr rtl="0" fontAlgn="base">
              <a:spcBef>
                <a:spcPts val="0"/>
              </a:spcBef>
              <a:spcAft>
                <a:spcPts val="0"/>
              </a:spcAft>
              <a:buFont typeface="Arial" panose="020B0604020202020204" pitchFamily="34" charset="0"/>
              <a:buChar char="•"/>
            </a:pPr>
            <a:r>
              <a:rPr lang="en-US" sz="2800" b="0" i="0" u="none" strike="noStrike" dirty="0">
                <a:solidFill>
                  <a:schemeClr val="bg2">
                    <a:lumMod val="25000"/>
                  </a:schemeClr>
                </a:solidFill>
                <a:effectLst/>
                <a:latin typeface="Cambria Math" panose="02040503050406030204" pitchFamily="18" charset="0"/>
                <a:ea typeface="Cambria Math" panose="02040503050406030204" pitchFamily="18" charset="0"/>
              </a:rPr>
              <a:t>Problem Summary </a:t>
            </a:r>
            <a:endParaRPr lang="en-US" sz="2800" dirty="0">
              <a:solidFill>
                <a:schemeClr val="bg2">
                  <a:lumMod val="25000"/>
                </a:schemeClr>
              </a:solidFill>
              <a:latin typeface="Cambria Math" panose="02040503050406030204" pitchFamily="18" charset="0"/>
              <a:ea typeface="Cambria Math" panose="02040503050406030204" pitchFamily="18" charset="0"/>
            </a:endParaRPr>
          </a:p>
          <a:p>
            <a:pPr rtl="0" fontAlgn="base">
              <a:spcBef>
                <a:spcPts val="0"/>
              </a:spcBef>
              <a:spcAft>
                <a:spcPts val="0"/>
              </a:spcAft>
              <a:buFont typeface="Arial" panose="020B0604020202020204" pitchFamily="34" charset="0"/>
              <a:buChar char="•"/>
            </a:pPr>
            <a:r>
              <a:rPr lang="en-US" sz="2800" b="0" i="0" u="none" strike="noStrike" dirty="0">
                <a:solidFill>
                  <a:schemeClr val="bg2">
                    <a:lumMod val="25000"/>
                  </a:schemeClr>
                </a:solidFill>
                <a:effectLst/>
                <a:latin typeface="Cambria Math" panose="02040503050406030204" pitchFamily="18" charset="0"/>
                <a:ea typeface="Cambria Math" panose="02040503050406030204" pitchFamily="18" charset="0"/>
              </a:rPr>
              <a:t>Canvas</a:t>
            </a:r>
          </a:p>
          <a:p>
            <a:pPr rtl="0" fontAlgn="base">
              <a:spcBef>
                <a:spcPts val="0"/>
              </a:spcBef>
              <a:spcAft>
                <a:spcPts val="0"/>
              </a:spcAft>
              <a:buFont typeface="Arial" panose="020B0604020202020204" pitchFamily="34" charset="0"/>
              <a:buChar char="•"/>
            </a:pPr>
            <a:r>
              <a:rPr lang="en-US" sz="2800" b="0" i="0" u="none" strike="noStrike" dirty="0">
                <a:solidFill>
                  <a:schemeClr val="bg2">
                    <a:lumMod val="25000"/>
                  </a:schemeClr>
                </a:solidFill>
                <a:effectLst/>
                <a:latin typeface="Cambria Math" panose="02040503050406030204" pitchFamily="18" charset="0"/>
                <a:ea typeface="Cambria Math" panose="02040503050406030204" pitchFamily="18" charset="0"/>
              </a:rPr>
              <a:t>Hardware/ software requirements</a:t>
            </a:r>
          </a:p>
          <a:p>
            <a:pPr rtl="0" fontAlgn="base">
              <a:spcBef>
                <a:spcPts val="0"/>
              </a:spcBef>
              <a:spcAft>
                <a:spcPts val="0"/>
              </a:spcAft>
              <a:buFont typeface="Arial" panose="020B0604020202020204" pitchFamily="34" charset="0"/>
              <a:buChar char="•"/>
            </a:pPr>
            <a:r>
              <a:rPr lang="en-US" sz="2800" b="0" i="0" u="none" strike="noStrike" dirty="0">
                <a:solidFill>
                  <a:schemeClr val="bg2">
                    <a:lumMod val="25000"/>
                  </a:schemeClr>
                </a:solidFill>
                <a:effectLst/>
                <a:latin typeface="Cambria Math" panose="02040503050406030204" pitchFamily="18" charset="0"/>
                <a:ea typeface="Cambria Math" panose="02040503050406030204" pitchFamily="18" charset="0"/>
              </a:rPr>
              <a:t>Modules </a:t>
            </a:r>
          </a:p>
          <a:p>
            <a:pPr rtl="0" fontAlgn="base">
              <a:spcBef>
                <a:spcPts val="0"/>
              </a:spcBef>
              <a:spcAft>
                <a:spcPts val="0"/>
              </a:spcAft>
              <a:buFont typeface="Arial" panose="020B0604020202020204" pitchFamily="34" charset="0"/>
              <a:buChar char="•"/>
            </a:pPr>
            <a:r>
              <a:rPr lang="en-US" sz="2800" b="0" i="0" u="none" strike="noStrike" dirty="0">
                <a:solidFill>
                  <a:schemeClr val="bg2">
                    <a:lumMod val="25000"/>
                  </a:schemeClr>
                </a:solidFill>
                <a:effectLst/>
                <a:latin typeface="Cambria Math" panose="02040503050406030204" pitchFamily="18" charset="0"/>
                <a:ea typeface="Cambria Math" panose="02040503050406030204" pitchFamily="18" charset="0"/>
              </a:rPr>
              <a:t>Features, Limitations &amp; Future</a:t>
            </a:r>
            <a:endParaRPr lang="en-US" sz="2800" dirty="0">
              <a:solidFill>
                <a:schemeClr val="bg2">
                  <a:lumMod val="25000"/>
                </a:schemeClr>
              </a:solidFill>
              <a:latin typeface="Cambria Math" panose="02040503050406030204" pitchFamily="18" charset="0"/>
              <a:ea typeface="Cambria Math" panose="02040503050406030204" pitchFamily="18" charset="0"/>
            </a:endParaRPr>
          </a:p>
          <a:p>
            <a:pPr rtl="0" fontAlgn="base">
              <a:spcBef>
                <a:spcPts val="0"/>
              </a:spcBef>
              <a:spcAft>
                <a:spcPts val="0"/>
              </a:spcAft>
              <a:buFont typeface="Arial" panose="020B0604020202020204" pitchFamily="34" charset="0"/>
              <a:buChar char="•"/>
            </a:pPr>
            <a:r>
              <a:rPr lang="en-US" sz="2800" b="0" i="0" u="none" strike="noStrike" dirty="0">
                <a:solidFill>
                  <a:schemeClr val="bg2">
                    <a:lumMod val="25000"/>
                  </a:schemeClr>
                </a:solidFill>
                <a:effectLst/>
                <a:latin typeface="Cambria Math" panose="02040503050406030204" pitchFamily="18" charset="0"/>
                <a:ea typeface="Cambria Math" panose="02040503050406030204" pitchFamily="18" charset="0"/>
              </a:rPr>
              <a:t>Conclusion</a:t>
            </a:r>
            <a:endParaRPr lang="en-US" sz="2800" dirty="0">
              <a:solidFill>
                <a:schemeClr val="bg2">
                  <a:lumMod val="25000"/>
                </a:schemeClr>
              </a:solidFill>
              <a:latin typeface="Cambria Math" panose="02040503050406030204" pitchFamily="18" charset="0"/>
              <a:ea typeface="Cambria Math" panose="02040503050406030204" pitchFamily="18" charset="0"/>
            </a:endParaRPr>
          </a:p>
          <a:p>
            <a:pPr rtl="0" fontAlgn="base">
              <a:spcBef>
                <a:spcPts val="0"/>
              </a:spcBef>
              <a:spcAft>
                <a:spcPts val="0"/>
              </a:spcAft>
              <a:buFont typeface="Arial" panose="020B0604020202020204" pitchFamily="34" charset="0"/>
              <a:buChar char="•"/>
            </a:pPr>
            <a:r>
              <a:rPr lang="en-US" sz="2800" b="0" i="0" u="none" strike="noStrike" dirty="0">
                <a:solidFill>
                  <a:schemeClr val="bg2">
                    <a:lumMod val="25000"/>
                  </a:schemeClr>
                </a:solidFill>
                <a:effectLst/>
                <a:latin typeface="Cambria Math" panose="02040503050406030204" pitchFamily="18" charset="0"/>
                <a:ea typeface="Cambria Math" panose="02040503050406030204" pitchFamily="18" charset="0"/>
              </a:rPr>
              <a:t>References</a:t>
            </a:r>
            <a:br>
              <a:rPr lang="en-US" sz="2800" b="0" dirty="0">
                <a:solidFill>
                  <a:schemeClr val="bg2">
                    <a:lumMod val="25000"/>
                  </a:schemeClr>
                </a:solidFill>
                <a:effectLst/>
                <a:latin typeface="Cambria Math" panose="02040503050406030204" pitchFamily="18" charset="0"/>
                <a:ea typeface="Cambria Math" panose="02040503050406030204" pitchFamily="18" charset="0"/>
              </a:rPr>
            </a:br>
            <a:br>
              <a:rPr lang="en-US" b="0" dirty="0">
                <a:effectLst/>
              </a:rPr>
            </a:br>
            <a:br>
              <a:rPr lang="en-US" b="0" dirty="0">
                <a:effectLst/>
              </a:rPr>
            </a:br>
            <a:endParaRPr lang="en-IN" dirty="0"/>
          </a:p>
        </p:txBody>
      </p:sp>
    </p:spTree>
    <p:extLst>
      <p:ext uri="{BB962C8B-B14F-4D97-AF65-F5344CB8AC3E}">
        <p14:creationId xmlns:p14="http://schemas.microsoft.com/office/powerpoint/2010/main" val="2844749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2DFA-99C4-21F3-1C40-F3629C821024}"/>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CONCLUSION</a:t>
            </a:r>
          </a:p>
        </p:txBody>
      </p:sp>
      <p:sp>
        <p:nvSpPr>
          <p:cNvPr id="4" name="Content Placeholder 3">
            <a:extLst>
              <a:ext uri="{FF2B5EF4-FFF2-40B4-BE49-F238E27FC236}">
                <a16:creationId xmlns:a16="http://schemas.microsoft.com/office/drawing/2014/main" id="{C7CB42A3-C82D-8DC3-9EFF-C2DC16B77217}"/>
              </a:ext>
            </a:extLst>
          </p:cNvPr>
          <p:cNvSpPr>
            <a:spLocks noGrp="1"/>
          </p:cNvSpPr>
          <p:nvPr>
            <p:ph idx="1"/>
          </p:nvPr>
        </p:nvSpPr>
        <p:spPr/>
        <p:txBody>
          <a:bodyPr>
            <a:normAutofit lnSpcReduction="10000"/>
          </a:bodyPr>
          <a:lstStyle/>
          <a:p>
            <a:pPr algn="l">
              <a:buFont typeface="Wingdings" panose="05000000000000000000" pitchFamily="2" charset="2"/>
              <a:buChar char="q"/>
            </a:pPr>
            <a:r>
              <a:rPr lang="en-US" sz="2800" b="0" i="0" dirty="0">
                <a:solidFill>
                  <a:schemeClr val="bg2">
                    <a:lumMod val="25000"/>
                  </a:schemeClr>
                </a:solidFill>
                <a:effectLst/>
                <a:latin typeface="Cambria Math" panose="02040503050406030204" pitchFamily="18" charset="0"/>
                <a:ea typeface="Cambria Math" panose="02040503050406030204" pitchFamily="18" charset="0"/>
              </a:rPr>
              <a:t>It completely meets the objectives and requirements of the system. The framework has achieved an unfaltering state where all the bugs have been disposed of. The framework cognizant clients who are familiar with the framework and comprehend it's focal points and the fact that it takes care of the issue of stressing out for individuals having fatigue-related issues to inform them about the drowsiness level while driving. </a:t>
            </a:r>
          </a:p>
          <a:p>
            <a:endParaRPr lang="en-IN" dirty="0"/>
          </a:p>
        </p:txBody>
      </p:sp>
      <p:sp>
        <p:nvSpPr>
          <p:cNvPr id="3" name="TextBox 2">
            <a:extLst>
              <a:ext uri="{FF2B5EF4-FFF2-40B4-BE49-F238E27FC236}">
                <a16:creationId xmlns:a16="http://schemas.microsoft.com/office/drawing/2014/main" id="{109815A5-9E5F-17D8-0EF5-927CA872F43D}"/>
              </a:ext>
            </a:extLst>
          </p:cNvPr>
          <p:cNvSpPr txBox="1"/>
          <p:nvPr/>
        </p:nvSpPr>
        <p:spPr>
          <a:xfrm>
            <a:off x="2466780" y="1218611"/>
            <a:ext cx="6796724" cy="1446550"/>
          </a:xfrm>
          <a:prstGeom prst="rect">
            <a:avLst/>
          </a:prstGeom>
          <a:noFill/>
        </p:spPr>
        <p:txBody>
          <a:bodyPr wrap="square" rtlCol="0">
            <a:spAutoFit/>
          </a:bodyPr>
          <a:lstStyle/>
          <a:p>
            <a:pPr algn="just">
              <a:buFont typeface="Arial" panose="020B0604020202020204" pitchFamily="34" charset="0"/>
              <a:buChar char="•"/>
            </a:pPr>
            <a:endParaRPr lang="en-US" sz="2400" b="0" i="0" dirty="0">
              <a:solidFill>
                <a:srgbClr val="000000"/>
              </a:solidFill>
              <a:effectLst/>
              <a:latin typeface="Arial" panose="020B0604020202020204" pitchFamily="34" charset="0"/>
            </a:endParaRPr>
          </a:p>
          <a:p>
            <a:br>
              <a:rPr lang="en-US" sz="3200" dirty="0"/>
            </a:br>
            <a:endParaRPr lang="en-IN" sz="3200" dirty="0"/>
          </a:p>
        </p:txBody>
      </p:sp>
    </p:spTree>
    <p:extLst>
      <p:ext uri="{BB962C8B-B14F-4D97-AF65-F5344CB8AC3E}">
        <p14:creationId xmlns:p14="http://schemas.microsoft.com/office/powerpoint/2010/main" val="367317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4FCF-FC47-8A76-4CC4-766369822B80}"/>
              </a:ext>
            </a:extLst>
          </p:cNvPr>
          <p:cNvSpPr>
            <a:spLocks noGrp="1"/>
          </p:cNvSpPr>
          <p:nvPr>
            <p:ph type="title"/>
          </p:nvPr>
        </p:nvSpPr>
        <p:spPr>
          <a:xfrm>
            <a:off x="1210734" y="571500"/>
            <a:ext cx="8596668" cy="1320800"/>
          </a:xfrm>
        </p:spPr>
        <p:txBody>
          <a:bodyPr>
            <a:normAutofit/>
          </a:bodyPr>
          <a:lstStyle/>
          <a:p>
            <a:pPr algn="ctr"/>
            <a:r>
              <a:rPr lang="en-IN" sz="40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2537AAF-0677-F952-8E0B-6D39ED5F6F62}"/>
              </a:ext>
            </a:extLst>
          </p:cNvPr>
          <p:cNvSpPr>
            <a:spLocks noGrp="1"/>
          </p:cNvSpPr>
          <p:nvPr>
            <p:ph idx="1"/>
          </p:nvPr>
        </p:nvSpPr>
        <p:spPr>
          <a:xfrm>
            <a:off x="1353609" y="1731964"/>
            <a:ext cx="8596668" cy="3880773"/>
          </a:xfrm>
        </p:spPr>
        <p:txBody>
          <a:bodyPr>
            <a:noAutofit/>
          </a:bodyPr>
          <a:lstStyle/>
          <a:p>
            <a:pPr algn="just">
              <a:buFont typeface="+mj-lt"/>
              <a:buAutoNum type="arabicPeriod"/>
            </a:pPr>
            <a:r>
              <a:rPr lang="en-IN" sz="2400" b="0" i="0" dirty="0" err="1">
                <a:solidFill>
                  <a:schemeClr val="bg2">
                    <a:lumMod val="25000"/>
                  </a:schemeClr>
                </a:solidFill>
                <a:effectLst/>
                <a:latin typeface="Cambria Math" panose="02040503050406030204" pitchFamily="18" charset="0"/>
                <a:ea typeface="Cambria Math" panose="02040503050406030204" pitchFamily="18" charset="0"/>
              </a:rPr>
              <a:t>Weirwille</a:t>
            </a:r>
            <a:r>
              <a:rPr lang="en-IN" sz="2400" b="0" i="0" dirty="0">
                <a:solidFill>
                  <a:schemeClr val="bg2">
                    <a:lumMod val="25000"/>
                  </a:schemeClr>
                </a:solidFill>
                <a:effectLst/>
                <a:latin typeface="Cambria Math" panose="02040503050406030204" pitchFamily="18" charset="0"/>
                <a:ea typeface="Cambria Math" panose="02040503050406030204" pitchFamily="18" charset="0"/>
              </a:rPr>
              <a:t>, W.W. (1994). Overview of Research Driver Drowsiness </a:t>
            </a:r>
            <a:r>
              <a:rPr lang="en-IN" sz="2400" b="0" i="0" dirty="0" err="1">
                <a:solidFill>
                  <a:schemeClr val="bg2">
                    <a:lumMod val="25000"/>
                  </a:schemeClr>
                </a:solidFill>
                <a:effectLst/>
                <a:latin typeface="Cambria Math" panose="02040503050406030204" pitchFamily="18" charset="0"/>
                <a:ea typeface="Cambria Math" panose="02040503050406030204" pitchFamily="18" charset="0"/>
              </a:rPr>
              <a:t>DefinitionDriver</a:t>
            </a:r>
            <a:r>
              <a:rPr lang="en-IN" sz="2400" b="0" i="0" dirty="0">
                <a:solidFill>
                  <a:schemeClr val="bg2">
                    <a:lumMod val="25000"/>
                  </a:schemeClr>
                </a:solidFill>
                <a:effectLst/>
                <a:latin typeface="Cambria Math" panose="02040503050406030204" pitchFamily="18" charset="0"/>
                <a:ea typeface="Cambria Math" panose="02040503050406030204" pitchFamily="18" charset="0"/>
              </a:rPr>
              <a:t> Drowsiness Detection,14th International Technical Conference on Enhanced Safety of Vehicles, pp 23-26.</a:t>
            </a:r>
          </a:p>
          <a:p>
            <a:pPr algn="just">
              <a:buFont typeface="+mj-lt"/>
              <a:buAutoNum type="arabicPeriod"/>
            </a:pPr>
            <a:r>
              <a:rPr lang="en-IN" sz="2400" b="0" i="0" dirty="0">
                <a:solidFill>
                  <a:schemeClr val="bg2">
                    <a:lumMod val="25000"/>
                  </a:schemeClr>
                </a:solidFill>
                <a:effectLst/>
                <a:latin typeface="Cambria Math" panose="02040503050406030204" pitchFamily="18" charset="0"/>
                <a:ea typeface="Cambria Math" panose="02040503050406030204" pitchFamily="18" charset="0"/>
              </a:rPr>
              <a:t>Neeta Parmar Instructor: Peter </a:t>
            </a:r>
            <a:r>
              <a:rPr lang="en-IN" sz="2400" b="0" i="0" dirty="0" err="1">
                <a:solidFill>
                  <a:schemeClr val="bg2">
                    <a:lumMod val="25000"/>
                  </a:schemeClr>
                </a:solidFill>
                <a:effectLst/>
                <a:latin typeface="Cambria Math" panose="02040503050406030204" pitchFamily="18" charset="0"/>
                <a:ea typeface="Cambria Math" panose="02040503050406030204" pitchFamily="18" charset="0"/>
              </a:rPr>
              <a:t>Hiscocks</a:t>
            </a:r>
            <a:r>
              <a:rPr lang="en-IN" sz="2400" b="0" i="0" dirty="0">
                <a:solidFill>
                  <a:schemeClr val="bg2">
                    <a:lumMod val="25000"/>
                  </a:schemeClr>
                </a:solidFill>
                <a:effectLst/>
                <a:latin typeface="Cambria Math" panose="02040503050406030204" pitchFamily="18" charset="0"/>
                <a:ea typeface="Cambria Math" panose="02040503050406030204" pitchFamily="18" charset="0"/>
              </a:rPr>
              <a:t>, "Drowsy Driver Detection System" Department of Electrical and Computer Engineering", presented at Ryerson University Â© 2002.</a:t>
            </a:r>
          </a:p>
          <a:p>
            <a:pPr algn="just">
              <a:buFont typeface="+mj-lt"/>
              <a:buAutoNum type="arabicPeriod"/>
            </a:pPr>
            <a:r>
              <a:rPr lang="en-IN" sz="2400" b="0" i="0" dirty="0">
                <a:solidFill>
                  <a:schemeClr val="bg2">
                    <a:lumMod val="25000"/>
                  </a:schemeClr>
                </a:solidFill>
                <a:effectLst/>
                <a:latin typeface="Cambria Math" panose="02040503050406030204" pitchFamily="18" charset="0"/>
                <a:ea typeface="Cambria Math" panose="02040503050406030204" pitchFamily="18" charset="0"/>
              </a:rPr>
              <a:t>Singh, </a:t>
            </a:r>
            <a:r>
              <a:rPr lang="en-IN" sz="2400" b="0" i="0" dirty="0" err="1">
                <a:solidFill>
                  <a:schemeClr val="bg2">
                    <a:lumMod val="25000"/>
                  </a:schemeClr>
                </a:solidFill>
                <a:effectLst/>
                <a:latin typeface="Cambria Math" panose="02040503050406030204" pitchFamily="18" charset="0"/>
                <a:ea typeface="Cambria Math" panose="02040503050406030204" pitchFamily="18" charset="0"/>
              </a:rPr>
              <a:t>Sarbjit</a:t>
            </a:r>
            <a:r>
              <a:rPr lang="en-IN" sz="2400" b="0" i="0" dirty="0">
                <a:solidFill>
                  <a:schemeClr val="bg2">
                    <a:lumMod val="25000"/>
                  </a:schemeClr>
                </a:solidFill>
                <a:effectLst/>
                <a:latin typeface="Cambria Math" panose="02040503050406030204" pitchFamily="18" charset="0"/>
                <a:ea typeface="Cambria Math" panose="02040503050406030204" pitchFamily="18" charset="0"/>
              </a:rPr>
              <a:t> and </a:t>
            </a:r>
            <a:r>
              <a:rPr lang="en-IN" sz="2400" b="0" i="0" dirty="0" err="1">
                <a:solidFill>
                  <a:schemeClr val="bg2">
                    <a:lumMod val="25000"/>
                  </a:schemeClr>
                </a:solidFill>
                <a:effectLst/>
                <a:latin typeface="Cambria Math" panose="02040503050406030204" pitchFamily="18" charset="0"/>
                <a:ea typeface="Cambria Math" panose="02040503050406030204" pitchFamily="18" charset="0"/>
              </a:rPr>
              <a:t>Papanikolopoulos</a:t>
            </a:r>
            <a:r>
              <a:rPr lang="en-IN" sz="2400" b="0" i="0" dirty="0">
                <a:solidFill>
                  <a:schemeClr val="bg2">
                    <a:lumMod val="25000"/>
                  </a:schemeClr>
                </a:solidFill>
                <a:effectLst/>
                <a:latin typeface="Cambria Math" panose="02040503050406030204" pitchFamily="18" charset="0"/>
                <a:ea typeface="Cambria Math" panose="02040503050406030204" pitchFamily="18" charset="0"/>
              </a:rPr>
              <a:t>, N.P. Monitoring Driver Fatigue Using Facial Analysis </a:t>
            </a:r>
            <a:r>
              <a:rPr lang="en-IN" sz="2400" b="0" i="0" dirty="0" err="1">
                <a:solidFill>
                  <a:schemeClr val="bg2">
                    <a:lumMod val="25000"/>
                  </a:schemeClr>
                </a:solidFill>
                <a:effectLst/>
                <a:latin typeface="Cambria Math" panose="02040503050406030204" pitchFamily="18" charset="0"/>
                <a:ea typeface="Cambria Math" panose="02040503050406030204" pitchFamily="18" charset="0"/>
              </a:rPr>
              <a:t>Techniques,IEEE</a:t>
            </a:r>
            <a:r>
              <a:rPr lang="en-IN" sz="2400" b="0" i="0" dirty="0">
                <a:solidFill>
                  <a:schemeClr val="bg2">
                    <a:lumMod val="25000"/>
                  </a:schemeClr>
                </a:solidFill>
                <a:effectLst/>
                <a:latin typeface="Cambria Math" panose="02040503050406030204" pitchFamily="18" charset="0"/>
                <a:ea typeface="Cambria Math" panose="02040503050406030204" pitchFamily="18" charset="0"/>
              </a:rPr>
              <a:t> Intelligent Transport System Proceedings (1999), pp 314-318</a:t>
            </a:r>
          </a:p>
          <a:p>
            <a:pPr algn="just">
              <a:buFont typeface="+mj-lt"/>
              <a:buAutoNum type="arabicPeriod"/>
            </a:pPr>
            <a:r>
              <a:rPr lang="en-IN" sz="2400" b="0" i="0" dirty="0">
                <a:solidFill>
                  <a:schemeClr val="bg2">
                    <a:lumMod val="25000"/>
                  </a:schemeClr>
                </a:solidFill>
                <a:effectLst/>
                <a:latin typeface="Cambria Math" panose="02040503050406030204" pitchFamily="18" charset="0"/>
                <a:ea typeface="Cambria Math" panose="02040503050406030204" pitchFamily="18" charset="0"/>
              </a:rPr>
              <a:t>Gonzalez, </a:t>
            </a:r>
            <a:r>
              <a:rPr lang="en-IN" sz="2400" b="0" i="0" dirty="0" err="1">
                <a:solidFill>
                  <a:schemeClr val="bg2">
                    <a:lumMod val="25000"/>
                  </a:schemeClr>
                </a:solidFill>
                <a:effectLst/>
                <a:latin typeface="Cambria Math" panose="02040503050406030204" pitchFamily="18" charset="0"/>
                <a:ea typeface="Cambria Math" panose="02040503050406030204" pitchFamily="18" charset="0"/>
              </a:rPr>
              <a:t>Rafel</a:t>
            </a:r>
            <a:r>
              <a:rPr lang="en-IN" sz="2400" b="0" i="0" dirty="0">
                <a:solidFill>
                  <a:schemeClr val="bg2">
                    <a:lumMod val="25000"/>
                  </a:schemeClr>
                </a:solidFill>
                <a:effectLst/>
                <a:latin typeface="Cambria Math" panose="02040503050406030204" pitchFamily="18" charset="0"/>
                <a:ea typeface="Cambria Math" panose="02040503050406030204" pitchFamily="18" charset="0"/>
              </a:rPr>
              <a:t> C. and Woods, Richard E. Digital Image Processing, </a:t>
            </a:r>
            <a:r>
              <a:rPr lang="en-IN" sz="2400" b="0" i="0" dirty="0" err="1">
                <a:solidFill>
                  <a:schemeClr val="bg2">
                    <a:lumMod val="25000"/>
                  </a:schemeClr>
                </a:solidFill>
                <a:effectLst/>
                <a:latin typeface="Cambria Math" panose="02040503050406030204" pitchFamily="18" charset="0"/>
                <a:ea typeface="Cambria Math" panose="02040503050406030204" pitchFamily="18" charset="0"/>
              </a:rPr>
              <a:t>PrenticeHall</a:t>
            </a:r>
            <a:r>
              <a:rPr lang="en-IN" sz="2400" b="0" i="0" dirty="0">
                <a:solidFill>
                  <a:schemeClr val="bg2">
                    <a:lumMod val="25000"/>
                  </a:schemeClr>
                </a:solidFill>
                <a:effectLst/>
                <a:latin typeface="Cambria Math" panose="02040503050406030204" pitchFamily="18" charset="0"/>
                <a:ea typeface="Cambria Math" panose="02040503050406030204" pitchFamily="18" charset="0"/>
              </a:rPr>
              <a:t>: Upper Saddle River, N.J., 2002.</a:t>
            </a:r>
          </a:p>
          <a:p>
            <a:pPr marL="0" indent="0">
              <a:buNone/>
            </a:pPr>
            <a:endParaRPr lang="en-IN" sz="2400" dirty="0">
              <a:solidFill>
                <a:schemeClr val="bg2">
                  <a:lumMod val="2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13205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95235F-567B-EAE7-D50E-BC5E6BCA14CF}"/>
              </a:ext>
            </a:extLst>
          </p:cNvPr>
          <p:cNvSpPr/>
          <p:nvPr/>
        </p:nvSpPr>
        <p:spPr>
          <a:xfrm>
            <a:off x="1420831" y="2321004"/>
            <a:ext cx="8908382" cy="1107996"/>
          </a:xfrm>
          <a:prstGeom prst="rect">
            <a:avLst/>
          </a:prstGeom>
          <a:noFill/>
        </p:spPr>
        <p:txBody>
          <a:bodyPr wrap="square" lIns="91440" tIns="45720" rIns="91440" bIns="45720">
            <a:spAutoFit/>
          </a:bodyPr>
          <a:lstStyle/>
          <a:p>
            <a:pPr algn="ctr"/>
            <a:r>
              <a:rPr lang="en-US" sz="6600" b="1" cap="none" spc="0" dirty="0">
                <a:ln w="12700">
                  <a:solidFill>
                    <a:schemeClr val="tx2">
                      <a:lumMod val="75000"/>
                    </a:schemeClr>
                  </a:solidFill>
                  <a:prstDash val="solid"/>
                </a:ln>
                <a:solidFill>
                  <a:schemeClr val="bg2">
                    <a:lumMod val="25000"/>
                  </a:schemeClr>
                </a:solidFill>
                <a:effectLst>
                  <a:outerShdw dist="38100" dir="2640000" algn="bl" rotWithShape="0">
                    <a:schemeClr val="tx2">
                      <a:lumMod val="75000"/>
                    </a:schemeClr>
                  </a:outerShdw>
                </a:effectLst>
                <a:latin typeface="Algerian" panose="04020705040A02060702" pitchFamily="82" charset="0"/>
              </a:rPr>
              <a:t>THANK YOU</a:t>
            </a:r>
          </a:p>
        </p:txBody>
      </p:sp>
    </p:spTree>
    <p:extLst>
      <p:ext uri="{BB962C8B-B14F-4D97-AF65-F5344CB8AC3E}">
        <p14:creationId xmlns:p14="http://schemas.microsoft.com/office/powerpoint/2010/main" val="195266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CB1A-5393-4F54-E9C7-99696346D425}"/>
              </a:ext>
            </a:extLst>
          </p:cNvPr>
          <p:cNvSpPr>
            <a:spLocks noGrp="1"/>
          </p:cNvSpPr>
          <p:nvPr>
            <p:ph type="title"/>
          </p:nvPr>
        </p:nvSpPr>
        <p:spPr>
          <a:xfrm>
            <a:off x="1428282" y="219011"/>
            <a:ext cx="8534400" cy="1169398"/>
          </a:xfrm>
        </p:spPr>
        <p:txBody>
          <a:bodyPr/>
          <a:lstStyle/>
          <a:p>
            <a:pPr algn="ctr"/>
            <a:r>
              <a:rPr lang="en-IN" dirty="0">
                <a:latin typeface="Cambria Math" panose="02040503050406030204" pitchFamily="18" charset="0"/>
                <a:ea typeface="Cambria Math" panose="020405030504060302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C502D63B-0CCF-C061-A5B1-EB9C24FF1348}"/>
              </a:ext>
            </a:extLst>
          </p:cNvPr>
          <p:cNvSpPr txBox="1"/>
          <p:nvPr/>
        </p:nvSpPr>
        <p:spPr>
          <a:xfrm>
            <a:off x="484094" y="2407023"/>
            <a:ext cx="11223812" cy="3108543"/>
          </a:xfrm>
          <a:prstGeom prst="rect">
            <a:avLst/>
          </a:prstGeom>
          <a:noFill/>
        </p:spPr>
        <p:txBody>
          <a:bodyPr wrap="square" rtlCol="0">
            <a:spAutoFit/>
          </a:bodyPr>
          <a:lstStyle/>
          <a:p>
            <a:pPr marL="285750" indent="-285750">
              <a:buFont typeface="Wingdings" panose="05000000000000000000" pitchFamily="2" charset="2"/>
              <a:buChar char="Ø"/>
            </a:pPr>
            <a:r>
              <a:rPr lang="en-US" sz="2800" b="0" i="0" dirty="0">
                <a:solidFill>
                  <a:schemeClr val="bg2">
                    <a:lumMod val="25000"/>
                  </a:schemeClr>
                </a:solidFill>
                <a:effectLst/>
                <a:latin typeface="Cambria Math" panose="02040503050406030204" pitchFamily="18" charset="0"/>
                <a:ea typeface="Cambria Math" panose="02040503050406030204" pitchFamily="18" charset="0"/>
              </a:rPr>
              <a:t>Driver fatigue is a major factor in a large number of vehicle accidents. Recent statistics estimate that annually 1,200 deaths and 76,000 injuries can be attributed to fatigue related crashes. The development of technologies for detecting and avoiding drowsiness at the wheel is a major challenge in the field of accident avoidance systems. Because of the hazard that drowsiness presents on the road, methods need to be developed for counteracting its affects.</a:t>
            </a:r>
            <a:endParaRPr lang="en-IN" sz="2800" dirty="0">
              <a:solidFill>
                <a:schemeClr val="bg2">
                  <a:lumMod val="25000"/>
                </a:schemeClr>
              </a:solidFill>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65475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4DC3-420F-6825-0039-D1D21568CE53}"/>
              </a:ext>
            </a:extLst>
          </p:cNvPr>
          <p:cNvSpPr>
            <a:spLocks noGrp="1"/>
          </p:cNvSpPr>
          <p:nvPr>
            <p:ph type="title"/>
          </p:nvPr>
        </p:nvSpPr>
        <p:spPr>
          <a:xfrm>
            <a:off x="1500001" y="264956"/>
            <a:ext cx="8534400" cy="1507067"/>
          </a:xfrm>
        </p:spPr>
        <p:txBody>
          <a:bodyPr>
            <a:normAutofit/>
          </a:bodyPr>
          <a:lstStyle/>
          <a:p>
            <a:pPr algn="ctr"/>
            <a:r>
              <a:rPr lang="en-IN" sz="4000" dirty="0">
                <a:latin typeface="Cambria Math" panose="02040503050406030204" pitchFamily="18" charset="0"/>
                <a:ea typeface="Cambria Math" panose="02040503050406030204" pitchFamily="18" charset="0"/>
                <a:cs typeface="Times New Roman" panose="02020603050405020304" pitchFamily="18" charset="0"/>
              </a:rPr>
              <a:t>Objective of project</a:t>
            </a:r>
          </a:p>
        </p:txBody>
      </p:sp>
      <p:sp>
        <p:nvSpPr>
          <p:cNvPr id="4" name="TextBox 3">
            <a:extLst>
              <a:ext uri="{FF2B5EF4-FFF2-40B4-BE49-F238E27FC236}">
                <a16:creationId xmlns:a16="http://schemas.microsoft.com/office/drawing/2014/main" id="{5BB8569F-B742-1B32-5DDD-387F82EE748A}"/>
              </a:ext>
            </a:extLst>
          </p:cNvPr>
          <p:cNvSpPr txBox="1"/>
          <p:nvPr/>
        </p:nvSpPr>
        <p:spPr>
          <a:xfrm>
            <a:off x="1670116" y="2324043"/>
            <a:ext cx="9360816" cy="4031873"/>
          </a:xfrm>
          <a:prstGeom prst="rect">
            <a:avLst/>
          </a:prstGeom>
          <a:noFill/>
        </p:spPr>
        <p:txBody>
          <a:bodyPr wrap="square" rtlCol="0">
            <a:spAutoFit/>
          </a:bodyPr>
          <a:lstStyle/>
          <a:p>
            <a:pPr marL="285750" indent="-285750">
              <a:buFont typeface="Wingdings" panose="05000000000000000000" pitchFamily="2" charset="2"/>
              <a:buChar char="Ø"/>
            </a:pPr>
            <a:r>
              <a:rPr lang="en-US" sz="3200" b="0" i="0" dirty="0">
                <a:solidFill>
                  <a:schemeClr val="bg2">
                    <a:lumMod val="25000"/>
                  </a:schemeClr>
                </a:solidFill>
                <a:effectLst/>
                <a:latin typeface="Cambria Math" panose="02040503050406030204" pitchFamily="18" charset="0"/>
                <a:ea typeface="Cambria Math" panose="02040503050406030204" pitchFamily="18" charset="0"/>
              </a:rPr>
              <a:t>The aim of this project is to develop a prototype drowsiness detection system. </a:t>
            </a:r>
          </a:p>
          <a:p>
            <a:pPr marL="285750" indent="-285750">
              <a:buFont typeface="Wingdings" panose="05000000000000000000" pitchFamily="2" charset="2"/>
              <a:buChar char="Ø"/>
            </a:pPr>
            <a:r>
              <a:rPr lang="en-US" sz="3200" b="0" i="0" dirty="0">
                <a:solidFill>
                  <a:schemeClr val="bg2">
                    <a:lumMod val="25000"/>
                  </a:schemeClr>
                </a:solidFill>
                <a:effectLst/>
                <a:latin typeface="Cambria Math" panose="02040503050406030204" pitchFamily="18" charset="0"/>
                <a:ea typeface="Cambria Math" panose="02040503050406030204" pitchFamily="18" charset="0"/>
              </a:rPr>
              <a:t>The focus is on designing a system that will accurately monitor the open or closed state of the drivers eyes in real-time. </a:t>
            </a:r>
          </a:p>
          <a:p>
            <a:pPr marL="285750" indent="-285750">
              <a:buFont typeface="Wingdings" panose="05000000000000000000" pitchFamily="2" charset="2"/>
              <a:buChar char="Ø"/>
            </a:pPr>
            <a:r>
              <a:rPr lang="en-US" sz="3200" b="0" i="0" dirty="0">
                <a:solidFill>
                  <a:schemeClr val="bg2">
                    <a:lumMod val="25000"/>
                  </a:schemeClr>
                </a:solidFill>
                <a:effectLst/>
                <a:latin typeface="Cambria Math" panose="02040503050406030204" pitchFamily="18" charset="0"/>
                <a:ea typeface="Cambria Math" panose="02040503050406030204" pitchFamily="18" charset="0"/>
              </a:rPr>
              <a:t>By monitoring the eyes, it is believed that the symptoms of driver fatigue can be detected early enough to avoid a car accident.</a:t>
            </a:r>
            <a:endParaRPr lang="en-IN" sz="3200" dirty="0">
              <a:solidFill>
                <a:schemeClr val="bg2">
                  <a:lumMod val="25000"/>
                </a:schemeClr>
              </a:solidFill>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4243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CD65-4754-2FA3-B07D-72BD1743E58B}"/>
              </a:ext>
            </a:extLst>
          </p:cNvPr>
          <p:cNvSpPr>
            <a:spLocks noGrp="1"/>
          </p:cNvSpPr>
          <p:nvPr>
            <p:ph type="title"/>
          </p:nvPr>
        </p:nvSpPr>
        <p:spPr>
          <a:xfrm>
            <a:off x="1500000" y="327709"/>
            <a:ext cx="8534400" cy="1507067"/>
          </a:xfrm>
        </p:spPr>
        <p:txBody>
          <a:bodyPr>
            <a:normAutofit/>
          </a:bodyPr>
          <a:lstStyle/>
          <a:p>
            <a:pPr algn="ctr"/>
            <a:r>
              <a:rPr lang="en-IN" sz="4000" dirty="0">
                <a:latin typeface="Cambria Math" panose="02040503050406030204" pitchFamily="18" charset="0"/>
                <a:ea typeface="Cambria Math" panose="02040503050406030204" pitchFamily="18" charset="0"/>
                <a:cs typeface="Times New Roman" panose="02020603050405020304" pitchFamily="18" charset="0"/>
              </a:rPr>
              <a:t>Existing similar projects</a:t>
            </a:r>
          </a:p>
        </p:txBody>
      </p:sp>
      <p:sp>
        <p:nvSpPr>
          <p:cNvPr id="5" name="TextBox 4">
            <a:extLst>
              <a:ext uri="{FF2B5EF4-FFF2-40B4-BE49-F238E27FC236}">
                <a16:creationId xmlns:a16="http://schemas.microsoft.com/office/drawing/2014/main" id="{0CB5564A-F8A7-64BE-B423-03EE316F262D}"/>
              </a:ext>
            </a:extLst>
          </p:cNvPr>
          <p:cNvSpPr txBox="1"/>
          <p:nvPr/>
        </p:nvSpPr>
        <p:spPr>
          <a:xfrm>
            <a:off x="1500000" y="1492834"/>
            <a:ext cx="8534400" cy="6370975"/>
          </a:xfrm>
          <a:prstGeom prst="rect">
            <a:avLst/>
          </a:prstGeom>
          <a:noFill/>
        </p:spPr>
        <p:txBody>
          <a:bodyPr wrap="square" rtlCol="0">
            <a:spAutoFit/>
          </a:bodyPr>
          <a:lstStyle/>
          <a:p>
            <a:pPr marL="285750" indent="-285750">
              <a:buFont typeface="Wingdings" panose="05000000000000000000" pitchFamily="2" charset="2"/>
              <a:buChar char="Ø"/>
            </a:pPr>
            <a:r>
              <a:rPr lang="en-IN" sz="2400" b="1" dirty="0">
                <a:solidFill>
                  <a:schemeClr val="bg2">
                    <a:lumMod val="25000"/>
                  </a:schemeClr>
                </a:solidFill>
                <a:latin typeface="Cambria Math" panose="02040503050406030204" pitchFamily="18" charset="0"/>
                <a:ea typeface="Cambria Math" panose="02040503050406030204" pitchFamily="18" charset="0"/>
                <a:cs typeface="Times New Roman" panose="02020603050405020304" pitchFamily="18" charset="0"/>
              </a:rPr>
              <a:t>The existing similar project related to Drowsiness Detection System is:</a:t>
            </a:r>
          </a:p>
          <a:p>
            <a:endParaRPr lang="en-IN" sz="2400" b="1" dirty="0">
              <a:solidFill>
                <a:schemeClr val="bg2">
                  <a:lumMod val="25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lgn="l">
              <a:buFont typeface="+mj-lt"/>
              <a:buAutoNum type="arabicPeriod"/>
            </a:pPr>
            <a:r>
              <a:rPr lang="en-US" sz="2400" b="1" i="0" u="sng" dirty="0">
                <a:solidFill>
                  <a:schemeClr val="bg2">
                    <a:lumMod val="25000"/>
                  </a:schemeClr>
                </a:solidFill>
                <a:effectLst/>
                <a:latin typeface="Cambria Math" panose="02040503050406030204" pitchFamily="18" charset="0"/>
                <a:ea typeface="Cambria Math" panose="02040503050406030204" pitchFamily="18" charset="0"/>
              </a:rPr>
              <a:t>Fatigue Detection using OpenCV</a:t>
            </a:r>
            <a:r>
              <a:rPr lang="en-US" sz="2400" i="0" dirty="0">
                <a:solidFill>
                  <a:schemeClr val="bg2">
                    <a:lumMod val="25000"/>
                  </a:schemeClr>
                </a:solidFill>
                <a:effectLst/>
                <a:latin typeface="Cambria Math" panose="02040503050406030204" pitchFamily="18" charset="0"/>
                <a:ea typeface="Cambria Math" panose="02040503050406030204" pitchFamily="18" charset="0"/>
              </a:rPr>
              <a:t>- </a:t>
            </a:r>
            <a:r>
              <a:rPr lang="en-US" sz="2400" b="0" i="0" dirty="0">
                <a:solidFill>
                  <a:schemeClr val="bg2">
                    <a:lumMod val="25000"/>
                  </a:schemeClr>
                </a:solidFill>
                <a:effectLst/>
                <a:latin typeface="Cambria Math" panose="02040503050406030204" pitchFamily="18" charset="0"/>
                <a:ea typeface="Cambria Math" panose="02040503050406030204" pitchFamily="18" charset="0"/>
              </a:rPr>
              <a:t>A computer vision system made with the help of </a:t>
            </a:r>
            <a:r>
              <a:rPr lang="en-US" sz="2400" b="0" i="0" dirty="0" err="1">
                <a:solidFill>
                  <a:schemeClr val="bg2">
                    <a:lumMod val="25000"/>
                  </a:schemeClr>
                </a:solidFill>
                <a:effectLst/>
                <a:latin typeface="Cambria Math" panose="02040503050406030204" pitchFamily="18" charset="0"/>
                <a:ea typeface="Cambria Math" panose="02040503050406030204" pitchFamily="18" charset="0"/>
              </a:rPr>
              <a:t>opencv</a:t>
            </a:r>
            <a:r>
              <a:rPr lang="en-US" sz="2400" b="0" i="0" dirty="0">
                <a:solidFill>
                  <a:schemeClr val="bg2">
                    <a:lumMod val="25000"/>
                  </a:schemeClr>
                </a:solidFill>
                <a:effectLst/>
                <a:latin typeface="Cambria Math" panose="02040503050406030204" pitchFamily="18" charset="0"/>
                <a:ea typeface="Cambria Math" panose="02040503050406030204" pitchFamily="18" charset="0"/>
              </a:rPr>
              <a:t> that can automatically detect driver drowsiness in a real-time video stream and then play an alarm if the driver appears to be drowsy.</a:t>
            </a:r>
            <a:endParaRPr lang="en-US" sz="2400" i="0" dirty="0">
              <a:solidFill>
                <a:schemeClr val="bg2">
                  <a:lumMod val="25000"/>
                </a:schemeClr>
              </a:solidFill>
              <a:effectLst/>
              <a:latin typeface="Cambria Math" panose="02040503050406030204" pitchFamily="18" charset="0"/>
              <a:ea typeface="Cambria Math" panose="02040503050406030204" pitchFamily="18" charset="0"/>
            </a:endParaRPr>
          </a:p>
          <a:p>
            <a:pPr marL="457200" indent="-457200">
              <a:buFont typeface="+mj-lt"/>
              <a:buAutoNum type="arabicPeriod"/>
            </a:pPr>
            <a:r>
              <a:rPr lang="en-IN" sz="2400" b="1" i="0" u="sng" dirty="0">
                <a:solidFill>
                  <a:schemeClr val="bg2">
                    <a:lumMod val="25000"/>
                  </a:schemeClr>
                </a:solidFill>
                <a:effectLst/>
                <a:latin typeface="Cambria Math" panose="02040503050406030204" pitchFamily="18" charset="0"/>
                <a:ea typeface="Cambria Math" panose="02040503050406030204" pitchFamily="18" charset="0"/>
              </a:rPr>
              <a:t>AI For Road Safety</a:t>
            </a:r>
            <a:r>
              <a:rPr lang="en-IN" sz="2400" i="0" dirty="0">
                <a:solidFill>
                  <a:schemeClr val="bg2">
                    <a:lumMod val="25000"/>
                  </a:schemeClr>
                </a:solidFill>
                <a:effectLst/>
                <a:latin typeface="Cambria Math" panose="02040503050406030204" pitchFamily="18" charset="0"/>
                <a:ea typeface="Cambria Math" panose="02040503050406030204" pitchFamily="18" charset="0"/>
              </a:rPr>
              <a:t>- </a:t>
            </a:r>
            <a:r>
              <a:rPr lang="en-US" sz="2400" b="0" i="0" dirty="0">
                <a:solidFill>
                  <a:schemeClr val="bg2">
                    <a:lumMod val="25000"/>
                  </a:schemeClr>
                </a:solidFill>
                <a:effectLst/>
                <a:latin typeface="Cambria Math" panose="02040503050406030204" pitchFamily="18" charset="0"/>
                <a:ea typeface="Cambria Math" panose="02040503050406030204" pitchFamily="18" charset="0"/>
              </a:rPr>
              <a:t>A Centralized WebApp to Ensure Road Safety by checking on with the activities of the driver and activating label generator using NLP.</a:t>
            </a:r>
            <a:endParaRPr lang="en-IN" sz="2400" i="0" dirty="0">
              <a:solidFill>
                <a:schemeClr val="bg2">
                  <a:lumMod val="25000"/>
                </a:schemeClr>
              </a:solidFill>
              <a:effectLst/>
              <a:latin typeface="Cambria Math" panose="02040503050406030204" pitchFamily="18" charset="0"/>
              <a:ea typeface="Cambria Math" panose="02040503050406030204" pitchFamily="18" charset="0"/>
            </a:endParaRPr>
          </a:p>
          <a:p>
            <a:pPr marL="457200" indent="-457200">
              <a:buFont typeface="+mj-lt"/>
              <a:buAutoNum type="arabicPeriod"/>
            </a:pPr>
            <a:r>
              <a:rPr lang="en-US" sz="2400" b="1" i="0" u="sng" dirty="0">
                <a:solidFill>
                  <a:schemeClr val="bg2">
                    <a:lumMod val="25000"/>
                  </a:schemeClr>
                </a:solidFill>
                <a:effectLst/>
                <a:latin typeface="Cambria Math" panose="02040503050406030204" pitchFamily="18" charset="0"/>
                <a:ea typeface="Cambria Math" panose="02040503050406030204" pitchFamily="18" charset="0"/>
              </a:rPr>
              <a:t>Gesture Drive</a:t>
            </a:r>
            <a:r>
              <a:rPr lang="en-US" sz="2400" b="0" i="0" dirty="0">
                <a:solidFill>
                  <a:schemeClr val="bg2">
                    <a:lumMod val="25000"/>
                  </a:schemeClr>
                </a:solidFill>
                <a:effectLst/>
                <a:latin typeface="Cambria Math" panose="02040503050406030204" pitchFamily="18" charset="0"/>
                <a:ea typeface="Cambria Math" panose="02040503050406030204" pitchFamily="18" charset="0"/>
              </a:rPr>
              <a:t>- An autonomous vehicle solution for people who are physically challenged, calibrates limb angle to drive steering wheel and operate pedals. Made by team </a:t>
            </a:r>
            <a:r>
              <a:rPr lang="en-US" sz="2400" b="0" i="0" dirty="0" err="1">
                <a:solidFill>
                  <a:schemeClr val="bg2">
                    <a:lumMod val="25000"/>
                  </a:schemeClr>
                </a:solidFill>
                <a:effectLst/>
                <a:latin typeface="Cambria Math" panose="02040503050406030204" pitchFamily="18" charset="0"/>
                <a:ea typeface="Cambria Math" panose="02040503050406030204" pitchFamily="18" charset="0"/>
              </a:rPr>
              <a:t>Smoketrees</a:t>
            </a:r>
            <a:r>
              <a:rPr lang="en-US" sz="2400" b="0" i="0" dirty="0">
                <a:solidFill>
                  <a:schemeClr val="bg2">
                    <a:lumMod val="25000"/>
                  </a:schemeClr>
                </a:solidFill>
                <a:effectLst/>
                <a:latin typeface="Cambria Math" panose="02040503050406030204" pitchFamily="18" charset="0"/>
                <a:ea typeface="Cambria Math" panose="02040503050406030204" pitchFamily="18" charset="0"/>
              </a:rPr>
              <a:t> for SIH 2020 and Mercedes Benz Hack 2020.</a:t>
            </a:r>
          </a:p>
          <a:p>
            <a:pPr marL="457200" indent="-457200">
              <a:buFont typeface="+mj-lt"/>
              <a:buAutoNum type="arabicPeriod"/>
            </a:pPr>
            <a:endParaRPr lang="en-IN" sz="2400" i="0" dirty="0">
              <a:solidFill>
                <a:schemeClr val="bg2">
                  <a:lumMod val="25000"/>
                </a:schemeClr>
              </a:solidFill>
              <a:effectLst/>
              <a:latin typeface="Cambria Math" panose="02040503050406030204" pitchFamily="18" charset="0"/>
              <a:ea typeface="Cambria Math" panose="02040503050406030204" pitchFamily="18" charset="0"/>
            </a:endParaRPr>
          </a:p>
          <a:p>
            <a:pPr marL="457200" indent="-457200" algn="l">
              <a:buFont typeface="+mj-lt"/>
              <a:buAutoNum type="arabicPeriod"/>
            </a:pPr>
            <a:endParaRPr lang="en-US" sz="2400" dirty="0">
              <a:solidFill>
                <a:schemeClr val="bg2">
                  <a:lumMod val="25000"/>
                </a:schemeClr>
              </a:solidFill>
              <a:latin typeface="Cambria Math" panose="02040503050406030204" pitchFamily="18" charset="0"/>
              <a:ea typeface="Cambria Math" panose="02040503050406030204" pitchFamily="18" charset="0"/>
            </a:endParaRPr>
          </a:p>
          <a:p>
            <a:pPr marL="457200" indent="-457200" algn="l">
              <a:buFont typeface="+mj-lt"/>
              <a:buAutoNum type="arabicPeriod"/>
            </a:pPr>
            <a:endParaRPr lang="en-US" sz="2400" i="0" dirty="0">
              <a:solidFill>
                <a:schemeClr val="bg2">
                  <a:lumMod val="25000"/>
                </a:schemeClr>
              </a:solidFill>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5533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A1FB-B276-304B-DDE4-F9B3DD2EEEE4}"/>
              </a:ext>
            </a:extLst>
          </p:cNvPr>
          <p:cNvSpPr>
            <a:spLocks noGrp="1"/>
          </p:cNvSpPr>
          <p:nvPr>
            <p:ph type="title"/>
          </p:nvPr>
        </p:nvSpPr>
        <p:spPr>
          <a:xfrm>
            <a:off x="1107126" y="9427"/>
            <a:ext cx="8534400" cy="1507067"/>
          </a:xfrm>
        </p:spPr>
        <p:txBody>
          <a:bodyPr>
            <a:normAutofit/>
          </a:bodyPr>
          <a:lstStyle/>
          <a:p>
            <a:pPr algn="ctr"/>
            <a:r>
              <a:rPr lang="en-IN" sz="4000" dirty="0">
                <a:latin typeface="Cambria Math" panose="02040503050406030204" pitchFamily="18" charset="0"/>
                <a:ea typeface="Cambria Math" panose="02040503050406030204" pitchFamily="18" charset="0"/>
                <a:cs typeface="Times New Roman" panose="02020603050405020304" pitchFamily="18" charset="0"/>
              </a:rPr>
              <a:t>Research Gap</a:t>
            </a:r>
          </a:p>
        </p:txBody>
      </p:sp>
      <p:graphicFrame>
        <p:nvGraphicFramePr>
          <p:cNvPr id="8" name="Table 8">
            <a:extLst>
              <a:ext uri="{FF2B5EF4-FFF2-40B4-BE49-F238E27FC236}">
                <a16:creationId xmlns:a16="http://schemas.microsoft.com/office/drawing/2014/main" id="{DCE18737-AF41-2E25-D63F-E0A36AD63F30}"/>
              </a:ext>
            </a:extLst>
          </p:cNvPr>
          <p:cNvGraphicFramePr>
            <a:graphicFrameLocks noGrp="1"/>
          </p:cNvGraphicFramePr>
          <p:nvPr>
            <p:extLst>
              <p:ext uri="{D42A27DB-BD31-4B8C-83A1-F6EECF244321}">
                <p14:modId xmlns:p14="http://schemas.microsoft.com/office/powerpoint/2010/main" val="3798360647"/>
              </p:ext>
            </p:extLst>
          </p:nvPr>
        </p:nvGraphicFramePr>
        <p:xfrm>
          <a:off x="1513526" y="1109472"/>
          <a:ext cx="8128000" cy="5363443"/>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50126824"/>
                    </a:ext>
                  </a:extLst>
                </a:gridCol>
                <a:gridCol w="1625600">
                  <a:extLst>
                    <a:ext uri="{9D8B030D-6E8A-4147-A177-3AD203B41FA5}">
                      <a16:colId xmlns:a16="http://schemas.microsoft.com/office/drawing/2014/main" val="863202494"/>
                    </a:ext>
                  </a:extLst>
                </a:gridCol>
                <a:gridCol w="1625600">
                  <a:extLst>
                    <a:ext uri="{9D8B030D-6E8A-4147-A177-3AD203B41FA5}">
                      <a16:colId xmlns:a16="http://schemas.microsoft.com/office/drawing/2014/main" val="1271880040"/>
                    </a:ext>
                  </a:extLst>
                </a:gridCol>
                <a:gridCol w="1625600">
                  <a:extLst>
                    <a:ext uri="{9D8B030D-6E8A-4147-A177-3AD203B41FA5}">
                      <a16:colId xmlns:a16="http://schemas.microsoft.com/office/drawing/2014/main" val="968273884"/>
                    </a:ext>
                  </a:extLst>
                </a:gridCol>
                <a:gridCol w="1625600">
                  <a:extLst>
                    <a:ext uri="{9D8B030D-6E8A-4147-A177-3AD203B41FA5}">
                      <a16:colId xmlns:a16="http://schemas.microsoft.com/office/drawing/2014/main" val="4148824939"/>
                    </a:ext>
                  </a:extLst>
                </a:gridCol>
              </a:tblGrid>
              <a:tr h="379963">
                <a:tc>
                  <a:txBody>
                    <a:bodyPr/>
                    <a:lstStyle/>
                    <a:p>
                      <a:pPr algn="ctr"/>
                      <a:r>
                        <a:rPr lang="en-IN" sz="1050" b="1" kern="1200" dirty="0">
                          <a:solidFill>
                            <a:schemeClr val="lt1"/>
                          </a:solidFill>
                          <a:effectLst/>
                          <a:latin typeface="Times New Roman" panose="02020603050405020304" pitchFamily="18" charset="0"/>
                          <a:ea typeface="+mn-ea"/>
                          <a:cs typeface="Times New Roman" panose="02020603050405020304" pitchFamily="18" charset="0"/>
                        </a:rPr>
                        <a:t>SR NO </a:t>
                      </a:r>
                      <a:endParaRPr lang="en-IN" sz="1050" dirty="0">
                        <a:latin typeface="Times New Roman" panose="02020603050405020304" pitchFamily="18" charset="0"/>
                        <a:cs typeface="Times New Roman" panose="02020603050405020304" pitchFamily="18" charset="0"/>
                      </a:endParaRPr>
                    </a:p>
                  </a:txBody>
                  <a:tcPr/>
                </a:tc>
                <a:tc>
                  <a:txBody>
                    <a:bodyPr/>
                    <a:lstStyle/>
                    <a:p>
                      <a:pPr algn="ctr"/>
                      <a:r>
                        <a:rPr lang="en-IN" sz="1050" b="1" kern="1200" dirty="0">
                          <a:solidFill>
                            <a:schemeClr val="lt1"/>
                          </a:solidFill>
                          <a:effectLst/>
                          <a:latin typeface="Times New Roman" panose="02020603050405020304" pitchFamily="18" charset="0"/>
                          <a:ea typeface="+mn-ea"/>
                          <a:cs typeface="Times New Roman" panose="02020603050405020304" pitchFamily="18" charset="0"/>
                        </a:rPr>
                        <a:t>PAPER TITLE </a:t>
                      </a:r>
                      <a:endParaRPr lang="en-IN" sz="1050" dirty="0">
                        <a:latin typeface="Times New Roman" panose="02020603050405020304" pitchFamily="18" charset="0"/>
                        <a:cs typeface="Times New Roman" panose="02020603050405020304" pitchFamily="18" charset="0"/>
                      </a:endParaRPr>
                    </a:p>
                  </a:txBody>
                  <a:tcPr/>
                </a:tc>
                <a:tc>
                  <a:txBody>
                    <a:bodyPr/>
                    <a:lstStyle/>
                    <a:p>
                      <a:pPr algn="ctr"/>
                      <a:r>
                        <a:rPr lang="en-IN" sz="1050" b="1" kern="1200" dirty="0">
                          <a:solidFill>
                            <a:schemeClr val="lt1"/>
                          </a:solidFill>
                          <a:effectLst/>
                          <a:latin typeface="Times New Roman" panose="02020603050405020304" pitchFamily="18" charset="0"/>
                          <a:ea typeface="+mn-ea"/>
                          <a:cs typeface="Times New Roman" panose="02020603050405020304" pitchFamily="18" charset="0"/>
                        </a:rPr>
                        <a:t>PAPER AUTHOR </a:t>
                      </a:r>
                      <a:endParaRPr lang="en-IN" sz="1050" dirty="0">
                        <a:latin typeface="Times New Roman" panose="02020603050405020304" pitchFamily="18" charset="0"/>
                        <a:cs typeface="Times New Roman" panose="02020603050405020304" pitchFamily="18" charset="0"/>
                      </a:endParaRPr>
                    </a:p>
                  </a:txBody>
                  <a:tcPr/>
                </a:tc>
                <a:tc>
                  <a:txBody>
                    <a:bodyPr/>
                    <a:lstStyle/>
                    <a:p>
                      <a:pPr algn="ctr"/>
                      <a:r>
                        <a:rPr lang="en-IN" sz="1050" b="1" kern="1200" dirty="0">
                          <a:solidFill>
                            <a:schemeClr val="lt1"/>
                          </a:solidFill>
                          <a:effectLst/>
                          <a:latin typeface="Times New Roman" panose="02020603050405020304" pitchFamily="18" charset="0"/>
                          <a:ea typeface="+mn-ea"/>
                          <a:cs typeface="Times New Roman" panose="02020603050405020304" pitchFamily="18" charset="0"/>
                        </a:rPr>
                        <a:t>PUBLISHED YEAR </a:t>
                      </a:r>
                      <a:endParaRPr lang="en-IN" sz="1050" dirty="0">
                        <a:latin typeface="Times New Roman" panose="02020603050405020304" pitchFamily="18" charset="0"/>
                        <a:cs typeface="Times New Roman" panose="02020603050405020304" pitchFamily="18" charset="0"/>
                      </a:endParaRPr>
                    </a:p>
                  </a:txBody>
                  <a:tcPr/>
                </a:tc>
                <a:tc>
                  <a:txBody>
                    <a:bodyPr/>
                    <a:lstStyle/>
                    <a:p>
                      <a:pPr algn="ctr"/>
                      <a:r>
                        <a:rPr lang="en-IN" sz="1050" b="1" kern="1200" dirty="0">
                          <a:solidFill>
                            <a:schemeClr val="lt1"/>
                          </a:solidFill>
                          <a:effectLst/>
                          <a:latin typeface="Times New Roman" panose="02020603050405020304" pitchFamily="18" charset="0"/>
                          <a:ea typeface="+mn-ea"/>
                          <a:cs typeface="Times New Roman" panose="02020603050405020304" pitchFamily="18" charset="0"/>
                        </a:rPr>
                        <a:t>SUMMARY </a:t>
                      </a:r>
                      <a:endParaRPr lang="en-IN"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5418580"/>
                  </a:ext>
                </a:extLst>
              </a:tr>
              <a:tr h="370840">
                <a:tc>
                  <a:txBody>
                    <a:bodyPr/>
                    <a:lstStyle/>
                    <a:p>
                      <a:pPr algn="ctr"/>
                      <a:r>
                        <a:rPr lang="en-IN" sz="1050" kern="1200" dirty="0">
                          <a:solidFill>
                            <a:schemeClr val="dk1"/>
                          </a:solidFill>
                          <a:effectLst/>
                          <a:latin typeface="Times New Roman" panose="02020603050405020304" pitchFamily="18" charset="0"/>
                          <a:ea typeface="+mn-ea"/>
                          <a:cs typeface="Times New Roman" panose="02020603050405020304" pitchFamily="18" charset="0"/>
                        </a:rPr>
                        <a:t>1.</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rgbClr val="002060"/>
                          </a:solidFill>
                          <a:effectLst/>
                          <a:latin typeface="Cambria Math" panose="02040503050406030204" pitchFamily="18" charset="0"/>
                          <a:ea typeface="Cambria Math" panose="02040503050406030204" pitchFamily="18" charset="0"/>
                          <a:cs typeface="+mn-cs"/>
                        </a:rPr>
                        <a:t>Driver drowsiness detection system</a:t>
                      </a:r>
                    </a:p>
                  </a:txBody>
                  <a:tcPr/>
                </a:tc>
                <a:tc>
                  <a:txBody>
                    <a:bodyPr/>
                    <a:lstStyle/>
                    <a:p>
                      <a:pPr algn="ctr"/>
                      <a:r>
                        <a:rPr lang="en-IN" sz="1400" b="0" i="0" u="none" strike="noStrike" kern="1200" dirty="0">
                          <a:solidFill>
                            <a:srgbClr val="002060"/>
                          </a:solidFill>
                          <a:effectLst/>
                          <a:latin typeface="+mn-lt"/>
                          <a:ea typeface="+mn-ea"/>
                          <a:cs typeface="+mn-cs"/>
                        </a:rPr>
                        <a:t>Belal </a:t>
                      </a:r>
                      <a:r>
                        <a:rPr lang="en-IN" sz="1400" b="0" i="0" u="none" strike="noStrike" kern="1200" dirty="0" err="1">
                          <a:solidFill>
                            <a:srgbClr val="002060"/>
                          </a:solidFill>
                          <a:effectLst/>
                          <a:latin typeface="+mn-lt"/>
                          <a:ea typeface="+mn-ea"/>
                          <a:cs typeface="+mn-cs"/>
                        </a:rPr>
                        <a:t>Alshaqaqi</a:t>
                      </a:r>
                      <a:r>
                        <a:rPr lang="en-IN" sz="1400" b="0" i="0" u="none" strike="noStrike" kern="1200" dirty="0">
                          <a:solidFill>
                            <a:srgbClr val="002060"/>
                          </a:solidFill>
                          <a:effectLst/>
                          <a:latin typeface="+mn-lt"/>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kern="1200" dirty="0">
                          <a:solidFill>
                            <a:srgbClr val="002060"/>
                          </a:solidFill>
                          <a:effectLst/>
                          <a:latin typeface="Cambria Math" panose="02040503050406030204" pitchFamily="18" charset="0"/>
                          <a:ea typeface="Cambria Math" panose="02040503050406030204" pitchFamily="18" charset="0"/>
                          <a:cs typeface="+mn-cs"/>
                        </a:rPr>
                        <a:t>Mokhtar </a:t>
                      </a:r>
                      <a:r>
                        <a:rPr lang="en-IN" sz="1400" b="0" i="0" kern="1200" dirty="0" err="1">
                          <a:solidFill>
                            <a:srgbClr val="002060"/>
                          </a:solidFill>
                          <a:effectLst/>
                          <a:latin typeface="Cambria Math" panose="02040503050406030204" pitchFamily="18" charset="0"/>
                          <a:ea typeface="Cambria Math" panose="02040503050406030204" pitchFamily="18" charset="0"/>
                          <a:cs typeface="+mn-cs"/>
                        </a:rPr>
                        <a:t>Keche</a:t>
                      </a:r>
                      <a:endParaRPr lang="en-IN" sz="1400" b="0" i="0" kern="1200" dirty="0">
                        <a:solidFill>
                          <a:srgbClr val="002060"/>
                        </a:solidFill>
                        <a:effectLst/>
                        <a:latin typeface="Cambria Math" panose="02040503050406030204" pitchFamily="18" charset="0"/>
                        <a:ea typeface="Cambria Math" panose="02040503050406030204" pitchFamily="18" charset="0"/>
                        <a:cs typeface="+mn-cs"/>
                      </a:endParaRPr>
                    </a:p>
                    <a:p>
                      <a:pPr algn="ctr"/>
                      <a:endParaRPr lang="en-IN" sz="1400" b="0" i="0" u="none" strike="noStrike" kern="1200" dirty="0">
                        <a:solidFill>
                          <a:srgbClr val="002060"/>
                        </a:solidFill>
                        <a:effectLst/>
                        <a:latin typeface="+mn-lt"/>
                        <a:ea typeface="+mn-ea"/>
                        <a:cs typeface="+mn-cs"/>
                      </a:endParaRPr>
                    </a:p>
                    <a:p>
                      <a:pPr algn="ctr"/>
                      <a:endParaRPr lang="en-IN" sz="1400" b="0" i="0" u="none" strike="noStrike" kern="1200" dirty="0">
                        <a:solidFill>
                          <a:srgbClr val="002060"/>
                        </a:solidFill>
                        <a:effectLst/>
                        <a:latin typeface="+mn-lt"/>
                        <a:ea typeface="+mn-ea"/>
                        <a:cs typeface="+mn-cs"/>
                      </a:endParaRPr>
                    </a:p>
                    <a:p>
                      <a:pPr algn="ctr"/>
                      <a:endParaRPr lang="en-IN"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IN" sz="1400" b="0" i="0" kern="1200" dirty="0">
                          <a:solidFill>
                            <a:srgbClr val="002060"/>
                          </a:solidFill>
                          <a:effectLst/>
                          <a:latin typeface="Cambria Math" panose="02040503050406030204" pitchFamily="18" charset="0"/>
                          <a:ea typeface="Cambria Math" panose="02040503050406030204" pitchFamily="18" charset="0"/>
                          <a:cs typeface="+mn-cs"/>
                        </a:rPr>
                        <a:t>19 September 2013</a:t>
                      </a:r>
                      <a:endParaRPr lang="en-IN" sz="14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lgn="ctr"/>
                      <a:r>
                        <a:rPr lang="en-US" sz="900" b="0" i="0" kern="1200" dirty="0">
                          <a:solidFill>
                            <a:schemeClr val="dk1"/>
                          </a:solidFill>
                          <a:effectLst/>
                          <a:latin typeface="+mn-lt"/>
                          <a:ea typeface="+mn-ea"/>
                          <a:cs typeface="+mn-cs"/>
                        </a:rPr>
                        <a:t> In this paper, a module for Advanced Driver Assistance System (ADAS) is presented to reduce the number of accidents due to drivers fatigue and hence increase the transportation safety; this system deals with automatic driver drowsiness detection based on visual information and Artificial Intelligence. We propose an algorithm to locate, track, and analyze both the drivers face and eyes to measure PERCLOS, a scientifically supported measure of drowsiness associated with slow eye closure.</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6928687"/>
                  </a:ext>
                </a:extLst>
              </a:tr>
              <a:tr h="370840">
                <a:tc>
                  <a:txBody>
                    <a:bodyPr/>
                    <a:lstStyle/>
                    <a:p>
                      <a:pPr algn="ctr"/>
                      <a:r>
                        <a:rPr lang="en-IN" sz="1050" kern="1200" dirty="0">
                          <a:solidFill>
                            <a:schemeClr val="dk1"/>
                          </a:solidFill>
                          <a:effectLst/>
                          <a:latin typeface="Times New Roman" panose="02020603050405020304" pitchFamily="18" charset="0"/>
                          <a:ea typeface="+mn-ea"/>
                          <a:cs typeface="Times New Roman" panose="02020603050405020304" pitchFamily="18" charset="0"/>
                        </a:rPr>
                        <a:t>2. </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rgbClr val="002060"/>
                          </a:solidFill>
                          <a:effectLst/>
                          <a:latin typeface="Cambria Math" panose="02040503050406030204" pitchFamily="18" charset="0"/>
                          <a:ea typeface="Cambria Math" panose="02040503050406030204" pitchFamily="18" charset="0"/>
                          <a:cs typeface="+mn-cs"/>
                        </a:rPr>
                        <a:t>Driver Drowsiness Detection and Alert System</a:t>
                      </a:r>
                    </a:p>
                    <a:p>
                      <a:pPr algn="ctr"/>
                      <a:endParaRPr lang="en-IN" sz="1050" dirty="0">
                        <a:latin typeface="Times New Roman" panose="02020603050405020304" pitchFamily="18" charset="0"/>
                        <a:cs typeface="Times New Roman" panose="02020603050405020304" pitchFamily="18" charset="0"/>
                      </a:endParaRPr>
                    </a:p>
                  </a:txBody>
                  <a:tcPr/>
                </a:tc>
                <a:tc>
                  <a:txBody>
                    <a:bodyPr/>
                    <a:lstStyle/>
                    <a:p>
                      <a:pPr algn="ctr"/>
                      <a:r>
                        <a:rPr lang="en-IN" sz="1400" kern="1200" dirty="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a:t>Swapnil </a:t>
                      </a:r>
                      <a:r>
                        <a:rPr lang="en-IN" sz="1400" kern="1200" dirty="0" err="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a:t>Titare</a:t>
                      </a:r>
                      <a:r>
                        <a:rPr lang="en-IN" sz="1400" kern="1200" dirty="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a:t>,</a:t>
                      </a:r>
                    </a:p>
                    <a:p>
                      <a:pPr algn="ctr"/>
                      <a:r>
                        <a:rPr lang="en-IN" sz="1400" kern="1200" dirty="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a:t>Shubham </a:t>
                      </a:r>
                      <a:r>
                        <a:rPr lang="en-IN" sz="1400" kern="1200" dirty="0" err="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a:t>Chinchghare</a:t>
                      </a:r>
                      <a:r>
                        <a:rPr lang="en-IN" sz="1400" kern="1200" dirty="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a:t>,</a:t>
                      </a:r>
                    </a:p>
                    <a:p>
                      <a:pPr algn="ctr"/>
                      <a:r>
                        <a:rPr lang="en-IN" sz="1400" kern="1200" dirty="0" err="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a:t>K.N.Hande</a:t>
                      </a:r>
                      <a:endParaRPr lang="en-IN" sz="14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lgn="ctr"/>
                      <a:r>
                        <a:rPr lang="en-IN" sz="1050" dirty="0">
                          <a:latin typeface="Times New Roman" panose="02020603050405020304" pitchFamily="18" charset="0"/>
                          <a:cs typeface="Times New Roman" panose="02020603050405020304" pitchFamily="18" charset="0"/>
                        </a:rPr>
                        <a:t>June, 2021</a:t>
                      </a:r>
                    </a:p>
                  </a:txBody>
                  <a:tcPr/>
                </a:tc>
                <a:tc>
                  <a:txBody>
                    <a:bodyPr/>
                    <a:lstStyle/>
                    <a:p>
                      <a:pPr algn="ctr"/>
                      <a:r>
                        <a:rPr lang="en-US" sz="900" b="0" i="0" kern="1200" dirty="0">
                          <a:solidFill>
                            <a:srgbClr val="002060"/>
                          </a:solidFill>
                          <a:effectLst/>
                          <a:latin typeface="Cambria Math" panose="02040503050406030204" pitchFamily="18" charset="0"/>
                          <a:ea typeface="Cambria Math" panose="02040503050406030204" pitchFamily="18" charset="0"/>
                          <a:cs typeface="+mn-cs"/>
                        </a:rPr>
                        <a:t>Nowadays, accidents occur during drowsy road trips and increase day by day; It is a known fact that many accidents occur due to driver fatigue and sometimes inattention, this research is primarily devoted to maximizing efforts to identify drowsiness. State of the driver under real driving conditions. The aim of driver drowsiness detection systems is to try to reduce these traffic accidents.</a:t>
                      </a:r>
                      <a:endParaRPr lang="en-IN" sz="900" kern="1200" dirty="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270064485"/>
                  </a:ext>
                </a:extLst>
              </a:tr>
            </a:tbl>
          </a:graphicData>
        </a:graphic>
      </p:graphicFrame>
    </p:spTree>
    <p:extLst>
      <p:ext uri="{BB962C8B-B14F-4D97-AF65-F5344CB8AC3E}">
        <p14:creationId xmlns:p14="http://schemas.microsoft.com/office/powerpoint/2010/main" val="308244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9093-6A07-ECA5-E504-E8735351950A}"/>
              </a:ext>
            </a:extLst>
          </p:cNvPr>
          <p:cNvSpPr>
            <a:spLocks noGrp="1"/>
          </p:cNvSpPr>
          <p:nvPr>
            <p:ph type="title"/>
          </p:nvPr>
        </p:nvSpPr>
        <p:spPr>
          <a:xfrm>
            <a:off x="1491035" y="220132"/>
            <a:ext cx="8534400" cy="1507067"/>
          </a:xfrm>
        </p:spPr>
        <p:txBody>
          <a:bodyPr>
            <a:normAutofit/>
          </a:bodyPr>
          <a:lstStyle/>
          <a:p>
            <a:pPr algn="ctr"/>
            <a:r>
              <a:rPr lang="en-IN" sz="4000" dirty="0">
                <a:latin typeface="Cambria Math" panose="02040503050406030204" pitchFamily="18" charset="0"/>
                <a:ea typeface="Cambria Math" panose="02040503050406030204" pitchFamily="18" charset="0"/>
                <a:cs typeface="Times New Roman" panose="02020603050405020304" pitchFamily="18" charset="0"/>
              </a:rPr>
              <a:t>Problem summary</a:t>
            </a:r>
          </a:p>
        </p:txBody>
      </p:sp>
      <p:sp>
        <p:nvSpPr>
          <p:cNvPr id="5" name="TextBox 4">
            <a:extLst>
              <a:ext uri="{FF2B5EF4-FFF2-40B4-BE49-F238E27FC236}">
                <a16:creationId xmlns:a16="http://schemas.microsoft.com/office/drawing/2014/main" id="{CA3606BC-7891-FB67-A305-934A179B51D5}"/>
              </a:ext>
            </a:extLst>
          </p:cNvPr>
          <p:cNvSpPr txBox="1"/>
          <p:nvPr/>
        </p:nvSpPr>
        <p:spPr>
          <a:xfrm>
            <a:off x="914400" y="1727200"/>
            <a:ext cx="9843247" cy="3539430"/>
          </a:xfrm>
          <a:prstGeom prst="rect">
            <a:avLst/>
          </a:prstGeom>
          <a:noFill/>
        </p:spPr>
        <p:txBody>
          <a:bodyPr wrap="square" rtlCol="0">
            <a:spAutoFit/>
          </a:bodyPr>
          <a:lstStyle/>
          <a:p>
            <a:pPr marL="285750" indent="-285750">
              <a:buFont typeface="Wingdings" panose="05000000000000000000" pitchFamily="2" charset="2"/>
              <a:buChar char="Ø"/>
            </a:pPr>
            <a:r>
              <a:rPr lang="en-IN" sz="3200" b="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The problems occurring are :</a:t>
            </a:r>
          </a:p>
          <a:p>
            <a:pPr marL="342900" indent="-342900">
              <a:buFont typeface="+mj-lt"/>
              <a:buAutoNum type="arabicPeriod"/>
            </a:pPr>
            <a:r>
              <a:rPr lang="en-IN" sz="32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Lack on road data</a:t>
            </a:r>
          </a:p>
          <a:p>
            <a:pPr marL="342900" indent="-342900">
              <a:buFont typeface="+mj-lt"/>
              <a:buAutoNum type="arabicPeriod"/>
            </a:pPr>
            <a:r>
              <a:rPr lang="en-IN" sz="32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Inconsistent protocols for data collection</a:t>
            </a:r>
          </a:p>
          <a:p>
            <a:pPr marL="342900" indent="-342900">
              <a:buFont typeface="+mj-lt"/>
              <a:buAutoNum type="arabicPeriod"/>
            </a:pPr>
            <a:r>
              <a:rPr lang="en-IN" sz="32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Subjective and incoherent labelling of drowsiness</a:t>
            </a:r>
          </a:p>
          <a:p>
            <a:pPr marL="342900" indent="-342900">
              <a:buFont typeface="+mj-lt"/>
              <a:buAutoNum type="arabicPeriod"/>
            </a:pPr>
            <a:r>
              <a:rPr lang="en-IN" sz="32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Aging of sensors used in system</a:t>
            </a:r>
          </a:p>
          <a:p>
            <a:pPr marL="342900" indent="-342900">
              <a:buFont typeface="+mj-lt"/>
              <a:buAutoNum type="arabicPeriod"/>
            </a:pPr>
            <a:r>
              <a:rPr lang="en-IN" sz="32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Using 2 cameras, one for monitoring and another for face expressions</a:t>
            </a:r>
          </a:p>
        </p:txBody>
      </p:sp>
    </p:spTree>
    <p:extLst>
      <p:ext uri="{BB962C8B-B14F-4D97-AF65-F5344CB8AC3E}">
        <p14:creationId xmlns:p14="http://schemas.microsoft.com/office/powerpoint/2010/main" val="396238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B023D8-0E7D-92A2-4B37-DAC2541D2588}"/>
              </a:ext>
            </a:extLst>
          </p:cNvPr>
          <p:cNvSpPr>
            <a:spLocks noGrp="1"/>
          </p:cNvSpPr>
          <p:nvPr>
            <p:ph type="title"/>
          </p:nvPr>
        </p:nvSpPr>
        <p:spPr>
          <a:xfrm>
            <a:off x="1562753" y="0"/>
            <a:ext cx="8534400" cy="1507067"/>
          </a:xfrm>
        </p:spPr>
        <p:txBody>
          <a:bodyPr>
            <a:normAutofit/>
          </a:bodyPr>
          <a:lstStyle/>
          <a:p>
            <a:pPr algn="ctr"/>
            <a:r>
              <a:rPr lang="en-IN" sz="4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AEIOU CANVAS</a:t>
            </a:r>
          </a:p>
        </p:txBody>
      </p:sp>
      <p:pic>
        <p:nvPicPr>
          <p:cNvPr id="3" name="Picture 2">
            <a:extLst>
              <a:ext uri="{FF2B5EF4-FFF2-40B4-BE49-F238E27FC236}">
                <a16:creationId xmlns:a16="http://schemas.microsoft.com/office/drawing/2014/main" id="{6751F10E-5C17-7ACC-C12B-9D8608DC7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753" y="1075629"/>
            <a:ext cx="7772400" cy="5498592"/>
          </a:xfrm>
          <a:prstGeom prst="rect">
            <a:avLst/>
          </a:prstGeom>
        </p:spPr>
      </p:pic>
    </p:spTree>
    <p:extLst>
      <p:ext uri="{BB962C8B-B14F-4D97-AF65-F5344CB8AC3E}">
        <p14:creationId xmlns:p14="http://schemas.microsoft.com/office/powerpoint/2010/main" val="318449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032C-F5BE-F768-1201-74384453ECCE}"/>
              </a:ext>
            </a:extLst>
          </p:cNvPr>
          <p:cNvSpPr>
            <a:spLocks noGrp="1"/>
          </p:cNvSpPr>
          <p:nvPr>
            <p:ph type="title"/>
          </p:nvPr>
        </p:nvSpPr>
        <p:spPr>
          <a:xfrm>
            <a:off x="1694329" y="7968"/>
            <a:ext cx="8534400" cy="1507067"/>
          </a:xfrm>
        </p:spPr>
        <p:txBody>
          <a:bodyPr>
            <a:normAutofit/>
          </a:bodyPr>
          <a:lstStyle/>
          <a:p>
            <a:pPr algn="ctr"/>
            <a:r>
              <a:rPr lang="en-IN" sz="4000"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a:t>IDEATION CANVAS</a:t>
            </a:r>
          </a:p>
        </p:txBody>
      </p:sp>
      <p:pic>
        <p:nvPicPr>
          <p:cNvPr id="5" name="Picture 4">
            <a:extLst>
              <a:ext uri="{FF2B5EF4-FFF2-40B4-BE49-F238E27FC236}">
                <a16:creationId xmlns:a16="http://schemas.microsoft.com/office/drawing/2014/main" id="{6A236737-F10D-7D2E-814B-175E8E12A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930866"/>
            <a:ext cx="7772400" cy="5663184"/>
          </a:xfrm>
          <a:prstGeom prst="rect">
            <a:avLst/>
          </a:prstGeom>
        </p:spPr>
      </p:pic>
    </p:spTree>
    <p:extLst>
      <p:ext uri="{BB962C8B-B14F-4D97-AF65-F5344CB8AC3E}">
        <p14:creationId xmlns:p14="http://schemas.microsoft.com/office/powerpoint/2010/main" val="11975600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989</TotalTime>
  <Words>1017</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Cambria Math</vt:lpstr>
      <vt:lpstr>Times New Roman</vt:lpstr>
      <vt:lpstr>Trebuchet MS</vt:lpstr>
      <vt:lpstr>Wingdings</vt:lpstr>
      <vt:lpstr>Wingdings 3</vt:lpstr>
      <vt:lpstr>Facet</vt:lpstr>
      <vt:lpstr>PowerPoint Presentation</vt:lpstr>
      <vt:lpstr>PowerPoint Presentation</vt:lpstr>
      <vt:lpstr>INTRODUCTION</vt:lpstr>
      <vt:lpstr>Objective of project</vt:lpstr>
      <vt:lpstr>Existing similar projects</vt:lpstr>
      <vt:lpstr>Research Gap</vt:lpstr>
      <vt:lpstr>Problem summary</vt:lpstr>
      <vt:lpstr>AEIOU CANVAS</vt:lpstr>
      <vt:lpstr>IDEATION CANVAS</vt:lpstr>
      <vt:lpstr>EMPATHY CANVAS</vt:lpstr>
      <vt:lpstr>PRODUCT DEVELOPMENT CANVAS</vt:lpstr>
      <vt:lpstr>LNM CANVAS</vt:lpstr>
      <vt:lpstr>MIND MAP</vt:lpstr>
      <vt:lpstr>PROTOTYPE</vt:lpstr>
      <vt:lpstr>HARDWARE/ SOFTWARE REQUIREMENTS</vt:lpstr>
      <vt:lpstr>MODULES</vt:lpstr>
      <vt:lpstr>FEATURES, LIMITATIONS AND FUTURE SCOPE</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hetvi28102002@gmail.com</dc:creator>
  <cp:lastModifiedBy>Hetvi Mudra</cp:lastModifiedBy>
  <cp:revision>38</cp:revision>
  <dcterms:created xsi:type="dcterms:W3CDTF">2022-05-21T14:35:54Z</dcterms:created>
  <dcterms:modified xsi:type="dcterms:W3CDTF">2023-05-25T05:13:27Z</dcterms:modified>
</cp:coreProperties>
</file>