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1c03d13dd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1c03d13dd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1c03d13dd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1c03d13dd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2e88dc8d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2e88dc8d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1ae905aa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1ae905aa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1ae905aa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1ae905aa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1c03d13d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1c03d13d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1ae905aa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1ae905aa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2da7a107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2da7a107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his model explains 64.4% of the variance in the dependent variable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2cb5cf99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2cb5cf99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1ae905aa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1ae905aa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1ae905aa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1ae905aa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1ae905aa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1ae905aa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1c03d13d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1c03d13d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1c03d13dd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1c03d13dd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2e88dc8d0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2e88dc8d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1c03d13dd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1c03d13dd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1c03d13dd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1c03d13dd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 amt="18000"/>
          </a:blip>
          <a:srcRect b="2353" l="2598" r="4256" t="0"/>
          <a:stretch/>
        </p:blipFill>
        <p:spPr>
          <a:xfrm flipH="1">
            <a:off x="-1" y="-250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FFFF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House Sales in King County, USA</a:t>
            </a:r>
            <a:endParaRPr sz="1650">
              <a:solidFill>
                <a:srgbClr val="FFFF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House Sales in King County, USA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98100" y="2715936"/>
            <a:ext cx="82221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dive on variables that affecting the housing price and housing trend in Washington State</a:t>
            </a:r>
            <a:endParaRPr/>
          </a:p>
        </p:txBody>
      </p:sp>
      <p:cxnSp>
        <p:nvCxnSpPr>
          <p:cNvPr id="88" name="Google Shape;88;p13"/>
          <p:cNvCxnSpPr/>
          <p:nvPr/>
        </p:nvCxnSpPr>
        <p:spPr>
          <a:xfrm>
            <a:off x="713400" y="3790825"/>
            <a:ext cx="17121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3"/>
          <p:cNvSpPr txBox="1"/>
          <p:nvPr/>
        </p:nvSpPr>
        <p:spPr>
          <a:xfrm>
            <a:off x="658725" y="3928475"/>
            <a:ext cx="76674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Aaron Bossard, Harry Heublum, Mer Arnel Manahan &amp; Hansen Xu</a:t>
            </a:r>
            <a:endParaRPr i="1"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413" y="1126900"/>
            <a:ext cx="5969167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 rotWithShape="1">
          <a:blip r:embed="rId3">
            <a:alphaModFix/>
          </a:blip>
          <a:srcRect b="0" l="8374" r="0" t="0"/>
          <a:stretch/>
        </p:blipFill>
        <p:spPr>
          <a:xfrm>
            <a:off x="511925" y="1285975"/>
            <a:ext cx="8098678" cy="20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9725" y="3625975"/>
            <a:ext cx="5128700" cy="114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/>
          <p:nvPr/>
        </p:nvSpPr>
        <p:spPr>
          <a:xfrm>
            <a:off x="3569400" y="4493175"/>
            <a:ext cx="1699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Roboto"/>
                <a:ea typeface="Roboto"/>
                <a:cs typeface="Roboto"/>
                <a:sym typeface="Roboto"/>
              </a:rPr>
              <a:t>www.realtor.com</a:t>
            </a:r>
            <a:endParaRPr i="1"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8000"/>
            <a:ext cx="8839198" cy="454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5575" y="1991528"/>
            <a:ext cx="3771751" cy="241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732025" y="1627100"/>
            <a:ext cx="33411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4572000" y="1074225"/>
            <a:ext cx="3021300" cy="35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Number of Bedrooms</a:t>
            </a:r>
            <a:endParaRPr sz="14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Number of Bathrooms</a:t>
            </a:r>
            <a:endParaRPr sz="14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Square feet of Living</a:t>
            </a:r>
            <a:endParaRPr sz="14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Number of Floors</a:t>
            </a:r>
            <a:endParaRPr sz="14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Waterfront</a:t>
            </a:r>
            <a:endParaRPr sz="14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View</a:t>
            </a:r>
            <a:endParaRPr sz="14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Grade</a:t>
            </a:r>
            <a:endParaRPr sz="14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Square feet of Above</a:t>
            </a:r>
            <a:endParaRPr sz="14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Square feet of Basement</a:t>
            </a:r>
            <a:endParaRPr sz="14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Year built</a:t>
            </a:r>
            <a:endParaRPr sz="14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2015 Square feet of Living</a:t>
            </a:r>
            <a:endParaRPr sz="14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2015 Square feet of Lot</a:t>
            </a:r>
            <a:endParaRPr sz="1400"/>
          </a:p>
        </p:txBody>
      </p:sp>
      <p:sp>
        <p:nvSpPr>
          <p:cNvPr id="182" name="Google Shape;182;p25"/>
          <p:cNvSpPr txBox="1"/>
          <p:nvPr/>
        </p:nvSpPr>
        <p:spPr>
          <a:xfrm>
            <a:off x="1601500" y="3302400"/>
            <a:ext cx="17439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Total Variables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3" name="Google Shape;183;p25"/>
          <p:cNvCxnSpPr/>
          <p:nvPr/>
        </p:nvCxnSpPr>
        <p:spPr>
          <a:xfrm>
            <a:off x="4164600" y="1165125"/>
            <a:ext cx="0" cy="34461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comparing price and sqft_living</a:t>
            </a:r>
            <a:endParaRPr/>
          </a:p>
        </p:txBody>
      </p:sp>
      <p:pic>
        <p:nvPicPr>
          <p:cNvPr id="189" name="Google Shape;189;p26"/>
          <p:cNvPicPr preferRelativeResize="0"/>
          <p:nvPr/>
        </p:nvPicPr>
        <p:blipFill rotWithShape="1">
          <a:blip r:embed="rId3">
            <a:alphaModFix/>
          </a:blip>
          <a:srcRect b="0" l="11174" r="0" t="5338"/>
          <a:stretch/>
        </p:blipFill>
        <p:spPr>
          <a:xfrm>
            <a:off x="642350" y="1185675"/>
            <a:ext cx="7421249" cy="376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311700" y="68400"/>
            <a:ext cx="8520600" cy="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Regression - this model explains 65.3% of the variance in the dependent variable</a:t>
            </a:r>
            <a:endParaRPr/>
          </a:p>
        </p:txBody>
      </p:sp>
      <p:pic>
        <p:nvPicPr>
          <p:cNvPr id="195" name="Google Shape;195;p27"/>
          <p:cNvPicPr preferRelativeResize="0"/>
          <p:nvPr/>
        </p:nvPicPr>
        <p:blipFill rotWithShape="1">
          <a:blip r:embed="rId3">
            <a:alphaModFix/>
          </a:blip>
          <a:srcRect b="0" l="6962" r="16526" t="8366"/>
          <a:stretch/>
        </p:blipFill>
        <p:spPr>
          <a:xfrm>
            <a:off x="1411550" y="1205425"/>
            <a:ext cx="6228300" cy="37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 Ft of Living vs </a:t>
            </a:r>
            <a:r>
              <a:rPr lang="en"/>
              <a:t>Sq Ft</a:t>
            </a:r>
            <a:r>
              <a:rPr lang="en"/>
              <a:t> of Basement </a:t>
            </a:r>
            <a:endParaRPr/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94750"/>
            <a:ext cx="5038425" cy="335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/>
          <p:nvPr/>
        </p:nvSpPr>
        <p:spPr>
          <a:xfrm>
            <a:off x="5608375" y="2180700"/>
            <a:ext cx="27303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21,613 houses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built between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1900 and 2015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</a:t>
            </a:r>
            <a:r>
              <a:rPr lang="en"/>
              <a:t>Prediction by Multi Linear Regression</a:t>
            </a:r>
            <a:endParaRPr/>
          </a:p>
        </p:txBody>
      </p:sp>
      <p:pic>
        <p:nvPicPr>
          <p:cNvPr id="208" name="Google Shape;208;p29"/>
          <p:cNvPicPr preferRelativeResize="0"/>
          <p:nvPr/>
        </p:nvPicPr>
        <p:blipFill rotWithShape="1">
          <a:blip r:embed="rId3">
            <a:alphaModFix/>
          </a:blip>
          <a:srcRect b="8079" l="6954" r="6971" t="9892"/>
          <a:stretch/>
        </p:blipFill>
        <p:spPr>
          <a:xfrm>
            <a:off x="419388" y="1181025"/>
            <a:ext cx="8305225" cy="31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5900" y="4208375"/>
            <a:ext cx="4685976" cy="8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 / Next Steps</a:t>
            </a:r>
            <a:endParaRPr/>
          </a:p>
        </p:txBody>
      </p:sp>
      <p:sp>
        <p:nvSpPr>
          <p:cNvPr id="215" name="Google Shape;215;p30"/>
          <p:cNvSpPr txBox="1"/>
          <p:nvPr/>
        </p:nvSpPr>
        <p:spPr>
          <a:xfrm>
            <a:off x="697725" y="1468925"/>
            <a:ext cx="7050900" cy="23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Cloud Services: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 cloud storage for data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Perform ETL using ZEPL w/ PySpark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Host Transformed data on cloud database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Create API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Build web application to allow user to enter either square footage, number bedrooms or other features in dataset to predict housing price.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Housing Price in King County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Overview of the sample population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Exploration/Cleanup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source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</a:t>
            </a:r>
            <a:r>
              <a:rPr lang="en"/>
              <a:t> variables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Regression and </a:t>
            </a:r>
            <a:r>
              <a:rPr lang="en"/>
              <a:t>visualization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Prediction and trend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11902" l="0" r="0" t="9171"/>
          <a:stretch/>
        </p:blipFill>
        <p:spPr>
          <a:xfrm>
            <a:off x="311700" y="1045200"/>
            <a:ext cx="4260299" cy="399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7150" y="1067375"/>
            <a:ext cx="4065150" cy="284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4767150" y="4066075"/>
            <a:ext cx="4272900" cy="9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21,613 houses</a:t>
            </a:r>
            <a:r>
              <a:rPr b="1" lang="en"/>
              <a:t> </a:t>
            </a:r>
            <a:r>
              <a:rPr lang="en"/>
              <a:t>sold during May 2014 to May 2015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Average price range from </a:t>
            </a:r>
            <a:r>
              <a:rPr b="1" lang="en">
                <a:solidFill>
                  <a:schemeClr val="dk1"/>
                </a:solidFill>
              </a:rPr>
              <a:t>$ 234,284 to $ 2,161,300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Cleanup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0" l="6076" r="0" t="0"/>
          <a:stretch/>
        </p:blipFill>
        <p:spPr>
          <a:xfrm>
            <a:off x="376525" y="1326200"/>
            <a:ext cx="8322150" cy="22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/>
          <p:nvPr/>
        </p:nvSpPr>
        <p:spPr>
          <a:xfrm>
            <a:off x="472775" y="2135000"/>
            <a:ext cx="900600" cy="140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1528338" y="3936125"/>
            <a:ext cx="60873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Month and Year should be parsed out for further exploratory analysis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Cleanup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b="0" l="6410" r="0" t="0"/>
          <a:stretch/>
        </p:blipFill>
        <p:spPr>
          <a:xfrm>
            <a:off x="413900" y="1747600"/>
            <a:ext cx="8272898" cy="40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311700" y="1231125"/>
            <a:ext cx="29874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Required Dependency is ‘datetime’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311700" y="2342250"/>
            <a:ext cx="32679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Results in the following ‘date’ column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4">
            <a:alphaModFix/>
          </a:blip>
          <a:srcRect b="0" l="6410" r="0" t="0"/>
          <a:stretch/>
        </p:blipFill>
        <p:spPr>
          <a:xfrm>
            <a:off x="413900" y="2801250"/>
            <a:ext cx="8272898" cy="218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/>
          <p:nvPr/>
        </p:nvSpPr>
        <p:spPr>
          <a:xfrm>
            <a:off x="413900" y="3195525"/>
            <a:ext cx="432900" cy="1753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25" y="2635350"/>
            <a:ext cx="8438149" cy="216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311700" y="1246575"/>
            <a:ext cx="49875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Add columns to aid in further analysis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7652900" y="3024275"/>
            <a:ext cx="1068600" cy="1779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925" y="1828575"/>
            <a:ext cx="8438149" cy="6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Cleanup</a:t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1500"/>
            <a:ext cx="8839200" cy="326893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/>
          <p:nvPr/>
        </p:nvSpPr>
        <p:spPr>
          <a:xfrm>
            <a:off x="7523100" y="2394400"/>
            <a:ext cx="1468500" cy="2069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6913"/>
            <a:ext cx="4012625" cy="251107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>
            <a:off x="519550" y="4087100"/>
            <a:ext cx="37407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Most sales happen in the end of spring and beginning of summer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4979000" y="4087100"/>
            <a:ext cx="37407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Slight distinction showing higher prices for younger homes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7425" y="1170200"/>
            <a:ext cx="4199729" cy="27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225" y="1172300"/>
            <a:ext cx="4255074" cy="279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300" y="1349563"/>
            <a:ext cx="4159199" cy="260642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/>
        </p:nvSpPr>
        <p:spPr>
          <a:xfrm>
            <a:off x="1307525" y="4287775"/>
            <a:ext cx="68925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 condition code and grade increase, so does the median sale price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