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32" r:id="rId1"/>
  </p:sldMasterIdLst>
  <p:notesMasterIdLst>
    <p:notesMasterId r:id="rId8"/>
  </p:notesMasterIdLst>
  <p:handoutMasterIdLst>
    <p:handoutMasterId r:id="rId9"/>
  </p:handoutMasterIdLst>
  <p:sldIdLst>
    <p:sldId id="909" r:id="rId2"/>
    <p:sldId id="1081" r:id="rId3"/>
    <p:sldId id="1039" r:id="rId4"/>
    <p:sldId id="1075" r:id="rId5"/>
    <p:sldId id="1082" r:id="rId6"/>
    <p:sldId id="1085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젝트 등록서" id="{982A2624-D513-4565-AA05-D8A95F9D67DC}">
          <p14:sldIdLst>
            <p14:sldId id="909"/>
          </p14:sldIdLst>
        </p14:section>
        <p14:section name="D" id="{FB04C151-58D5-415E-A547-8B38E59A9DA8}">
          <p14:sldIdLst>
            <p14:sldId id="1081"/>
          </p14:sldIdLst>
        </p14:section>
        <p14:section name="M" id="{BFE5DE09-16B3-4C40-9E10-BE87CB453879}">
          <p14:sldIdLst>
            <p14:sldId id="1039"/>
          </p14:sldIdLst>
        </p14:section>
        <p14:section name="A" id="{275FE295-F23D-4511-8200-E0292F091124}">
          <p14:sldIdLst>
            <p14:sldId id="1075"/>
          </p14:sldIdLst>
        </p14:section>
        <p14:section name="I" id="{C87C7348-AD8B-48EC-9FA6-EF5592F3AAFE}">
          <p14:sldIdLst>
            <p14:sldId id="1082"/>
          </p14:sldIdLst>
        </p14:section>
        <p14:section name="C" id="{4688188C-16EE-450A-9121-0966B87724A5}">
          <p14:sldIdLst>
            <p14:sldId id="10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pos="6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00"/>
    <a:srgbClr val="99CCFF"/>
    <a:srgbClr val="006600"/>
    <a:srgbClr val="808080"/>
    <a:srgbClr val="C5003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6" autoAdjust="0"/>
    <p:restoredTop sz="71607" autoAdjust="0"/>
  </p:normalViewPr>
  <p:slideViewPr>
    <p:cSldViewPr snapToObjects="1">
      <p:cViewPr varScale="1">
        <p:scale>
          <a:sx n="120" d="100"/>
          <a:sy n="120" d="100"/>
        </p:scale>
        <p:origin x="1494" y="108"/>
      </p:cViewPr>
      <p:guideLst>
        <p:guide orient="horz" pos="2886"/>
        <p:guide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1878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427B405-2E2C-4D8D-B194-B9E29F87B5EF}" type="datetimeFigureOut">
              <a:rPr lang="ko-KR" altLang="en-US"/>
              <a:pPr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450777A-511A-4607-86BC-F467EBCA41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DEB3675-5431-4D01-B7DD-6C5E9C2357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D5D888-B646-4082-8F33-D5FA4F536AEB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B005A7-6EF7-4D9F-A5DC-943E2D19A352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7148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Suppression Ratio</a:t>
            </a:r>
            <a:r>
              <a:rPr lang="ko-KR" altLang="en-US" smtClean="0"/>
              <a:t>를 측정하기 위하여 가진</a:t>
            </a:r>
            <a:r>
              <a:rPr lang="en-US" altLang="ko-KR" smtClean="0"/>
              <a:t>(</a:t>
            </a:r>
            <a:r>
              <a:rPr lang="ko-KR" altLang="en-US" smtClean="0"/>
              <a:t>진동을 가하는</a:t>
            </a:r>
            <a:r>
              <a:rPr lang="en-US" altLang="ko-KR" smtClean="0"/>
              <a:t>)</a:t>
            </a:r>
            <a:r>
              <a:rPr lang="ko-KR" altLang="en-US" smtClean="0"/>
              <a:t>장비를 설계 및 개발하여 안산 시화공단에 위치한 업체에 의뢰하여 만들었습니다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 일은 생산기술연구원과 함께 진행했고</a:t>
            </a:r>
            <a:r>
              <a:rPr lang="en-US" altLang="ko-KR" smtClean="0"/>
              <a:t>, </a:t>
            </a:r>
            <a:r>
              <a:rPr lang="ko-KR" altLang="en-US" smtClean="0"/>
              <a:t>입고 되기까지 측정을 위해 시화공단으로 오가며 측정을 했던 기억이 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그러나 이 장비가 설계되고 개발되기 전까지는 단품 레벨의 가진 장비를 가지고 측정을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B005A7-6EF7-4D9F-A5DC-943E2D19A352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0686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개선이 되었다고 무작정 적용할 수는 없었습니다</a:t>
            </a:r>
            <a:r>
              <a:rPr lang="en-US" altLang="ko-KR" smtClean="0"/>
              <a:t>. Side effect</a:t>
            </a:r>
            <a:r>
              <a:rPr lang="ko-KR" altLang="en-US" smtClean="0"/>
              <a:t>를 무시할 수 없기 때문입니다</a:t>
            </a:r>
            <a:r>
              <a:rPr lang="en-US" altLang="ko-KR" smtClean="0"/>
              <a:t>. </a:t>
            </a:r>
            <a:r>
              <a:rPr lang="ko-KR" altLang="en-US" smtClean="0"/>
              <a:t>저희가 염려했던 것은 소모전류의 증가인데</a:t>
            </a:r>
            <a:r>
              <a:rPr lang="en-US" altLang="ko-KR" smtClean="0"/>
              <a:t>, </a:t>
            </a:r>
            <a:r>
              <a:rPr lang="ko-KR" altLang="en-US" smtClean="0"/>
              <a:t>이 또한 그렇게 많은 전류를 소모하지 않는다는 결과를 실험을 통해 알게되었습니다</a:t>
            </a:r>
            <a:r>
              <a:rPr lang="en-US" altLang="ko-KR" smtClean="0"/>
              <a:t>. IC</a:t>
            </a:r>
            <a:r>
              <a:rPr lang="ko-KR" altLang="en-US" smtClean="0"/>
              <a:t>업체에 이 조합으로 입고해 줄 것을 요청하였고</a:t>
            </a:r>
            <a:r>
              <a:rPr lang="en-US" altLang="ko-KR" smtClean="0"/>
              <a:t>, OIS </a:t>
            </a:r>
            <a:r>
              <a:rPr lang="ko-KR" altLang="en-US" smtClean="0"/>
              <a:t>성능을 상당히 개선할 수 있었습니다</a:t>
            </a:r>
            <a:r>
              <a:rPr lang="en-US" altLang="ko-KR" smtClean="0"/>
              <a:t>. </a:t>
            </a:r>
            <a:r>
              <a:rPr lang="ko-KR" altLang="en-US" smtClean="0"/>
              <a:t>당시</a:t>
            </a:r>
            <a:r>
              <a:rPr lang="en-US" altLang="ko-KR" smtClean="0"/>
              <a:t> 19.27dB</a:t>
            </a:r>
            <a:r>
              <a:rPr lang="ko-KR" altLang="en-US" smtClean="0"/>
              <a:t>의 보정성능은</a:t>
            </a:r>
            <a:r>
              <a:rPr lang="en-US" altLang="ko-KR" smtClean="0"/>
              <a:t> minimum</a:t>
            </a:r>
            <a:r>
              <a:rPr lang="ko-KR" altLang="en-US" smtClean="0"/>
              <a:t>값이었습니다</a:t>
            </a:r>
            <a:r>
              <a:rPr lang="en-US" altLang="ko-KR" smtClean="0"/>
              <a:t>. </a:t>
            </a:r>
            <a:r>
              <a:rPr lang="ko-KR" altLang="en-US" smtClean="0"/>
              <a:t>이보다 작은 수치는 나오지 않았다는 의미입니다</a:t>
            </a:r>
            <a:r>
              <a:rPr lang="en-US" altLang="ko-KR" smtClean="0"/>
              <a:t>. (</a:t>
            </a:r>
            <a:r>
              <a:rPr lang="ko-KR" altLang="en-US" smtClean="0"/>
              <a:t>목표가</a:t>
            </a:r>
            <a:r>
              <a:rPr lang="en-US" altLang="ko-KR" smtClean="0"/>
              <a:t> 17dB</a:t>
            </a:r>
            <a:r>
              <a:rPr lang="ko-KR" altLang="en-US" smtClean="0"/>
              <a:t>였음을 상기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9445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당시의 결과 동영상을 제작해 보았습니다</a:t>
            </a:r>
            <a:r>
              <a:rPr lang="en-US" altLang="ko-KR" smtClean="0"/>
              <a:t>. </a:t>
            </a:r>
            <a:r>
              <a:rPr lang="ko-KR" altLang="en-US" smtClean="0"/>
              <a:t>보안 상 멀리 돌아다니며 촬영하지 못하고 연구소 옥상에서 찍었는데</a:t>
            </a:r>
            <a:r>
              <a:rPr lang="en-US" altLang="ko-KR" smtClean="0"/>
              <a:t>, </a:t>
            </a:r>
            <a:r>
              <a:rPr lang="ko-KR" altLang="en-US" smtClean="0"/>
              <a:t>양산 품은 이것보다 훨씬 뛰어난 성능을 보인다는 것을 이미 다 알고 계실 것입니다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ko-KR" altLang="en-US" smtClean="0"/>
              <a:t>또한 정성적으로는</a:t>
            </a:r>
            <a:r>
              <a:rPr lang="en-US" altLang="ko-KR" smtClean="0"/>
              <a:t> Camera</a:t>
            </a:r>
            <a:r>
              <a:rPr lang="ko-KR" altLang="en-US" smtClean="0"/>
              <a:t>관련 모든 보고 장표에</a:t>
            </a:r>
            <a:r>
              <a:rPr lang="en-US" altLang="ko-KR" smtClean="0"/>
              <a:t> OIS </a:t>
            </a:r>
            <a:r>
              <a:rPr lang="ko-KR" altLang="en-US" smtClean="0"/>
              <a:t>보정율 항목이 추가되었고</a:t>
            </a:r>
            <a:r>
              <a:rPr lang="en-US" altLang="ko-KR" smtClean="0"/>
              <a:t>, </a:t>
            </a:r>
            <a:r>
              <a:rPr lang="ko-KR" altLang="en-US" smtClean="0"/>
              <a:t>현 수준과 목표 수준을</a:t>
            </a:r>
            <a:r>
              <a:rPr lang="en-US" altLang="ko-KR" smtClean="0"/>
              <a:t> Z Value</a:t>
            </a:r>
            <a:r>
              <a:rPr lang="ko-KR" altLang="en-US" smtClean="0"/>
              <a:t>로 표현하게 되었습니다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/>
              <a:t>OIS Suppression(</a:t>
            </a:r>
            <a:r>
              <a:rPr lang="ko-KR" altLang="en-US" smtClean="0"/>
              <a:t>보정</a:t>
            </a:r>
            <a:r>
              <a:rPr lang="en-US" altLang="ko-KR" smtClean="0"/>
              <a:t>) Ratio spec</a:t>
            </a:r>
            <a:r>
              <a:rPr lang="ko-KR" altLang="en-US" smtClean="0"/>
              <a:t>도 평택 품질</a:t>
            </a:r>
            <a:r>
              <a:rPr lang="en-US" altLang="ko-KR" smtClean="0"/>
              <a:t> task </a:t>
            </a:r>
            <a:r>
              <a:rPr lang="ko-KR" altLang="en-US" smtClean="0"/>
              <a:t>멤버들과 함께 정하였습니다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5811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00025" y="188913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title style</a:t>
            </a: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455613" y="1298575"/>
            <a:ext cx="90693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grpSp>
        <p:nvGrpSpPr>
          <p:cNvPr id="1028" name="McK Slide Elements"/>
          <p:cNvGrpSpPr>
            <a:grpSpLocks/>
          </p:cNvGrpSpPr>
          <p:nvPr/>
        </p:nvGrpSpPr>
        <p:grpSpPr bwMode="auto">
          <a:xfrm>
            <a:off x="134938" y="542925"/>
            <a:ext cx="9526587" cy="6288088"/>
            <a:chOff x="77" y="335"/>
            <a:chExt cx="5429" cy="3882"/>
          </a:xfrm>
        </p:grpSpPr>
        <p:sp>
          <p:nvSpPr>
            <p:cNvPr id="1033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700" b="0" smtClean="0">
                  <a:solidFill>
                    <a:srgbClr val="000000"/>
                  </a:solidFill>
                  <a:latin typeface="Arial" charset="0"/>
                </a:rPr>
                <a:t>Unit of measure</a:t>
              </a:r>
            </a:p>
          </p:txBody>
        </p:sp>
        <p:sp>
          <p:nvSpPr>
            <p:cNvPr id="1034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64"/>
              <a:ext cx="5145" cy="2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marL="614363" indent="-614363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	*	Footnote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Source:		Source</a:t>
              </a:r>
            </a:p>
          </p:txBody>
        </p:sp>
      </p:grp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03738" y="6584950"/>
            <a:ext cx="873125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E935CB-83AB-4075-AFE0-0A4C6BF94A7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of 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83459" y="1486059"/>
            <a:ext cx="833910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디클라제</a:t>
            </a:r>
            <a:r>
              <a:rPr lang="ko-KR" altLang="en-US" sz="2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충전 경향성 </a:t>
            </a:r>
            <a:r>
              <a:rPr lang="ko-KR" altLang="en-US" sz="2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분석을 통한 품질 </a:t>
            </a:r>
            <a:r>
              <a:rPr lang="ko-KR" altLang="en-US" sz="24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관리수준</a:t>
            </a:r>
            <a:r>
              <a:rPr lang="ko-KR" altLang="en-US" sz="2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증대 </a:t>
            </a:r>
            <a:r>
              <a:rPr lang="en-US" altLang="ko-KR" sz="2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(BDV0709)</a:t>
            </a:r>
            <a:endParaRPr lang="ko-KR" altLang="en-US" sz="2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208463" y="5137150"/>
            <a:ext cx="148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생명과학본부</a:t>
            </a:r>
            <a:endParaRPr lang="en-US" altLang="ko-KR" sz="180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GMP 6</a:t>
            </a: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시그마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477569" y="4575463"/>
            <a:ext cx="950863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800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년</a:t>
            </a:r>
            <a:endParaRPr lang="ko-KR" altLang="en-US" sz="1800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359"/>
          <p:cNvSpPr txBox="1">
            <a:spLocks noChangeArrowheads="1"/>
          </p:cNvSpPr>
          <p:nvPr/>
        </p:nvSpPr>
        <p:spPr bwMode="auto">
          <a:xfrm>
            <a:off x="5568825" y="1708881"/>
            <a:ext cx="3776663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분말 충전기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(FL-SG-101)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팀원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R&amp;R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전창섭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계장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충전기에서 충전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History (.csv)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취합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김장영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주임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전문가로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Domain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지식에 기반한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원인 분석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Contributor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박성근 주임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Taring System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보안을 위한 다양한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Solution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제안</a:t>
            </a: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90015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과제 목표 및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Project Y 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71" name="그룹 11"/>
          <p:cNvGrpSpPr>
            <a:grpSpLocks/>
          </p:cNvGrpSpPr>
          <p:nvPr/>
        </p:nvGrpSpPr>
        <p:grpSpPr bwMode="auto">
          <a:xfrm>
            <a:off x="7847013" y="142875"/>
            <a:ext cx="1714500" cy="307975"/>
            <a:chOff x="6454149" y="67707"/>
            <a:chExt cx="2593033" cy="335993"/>
          </a:xfrm>
        </p:grpSpPr>
        <p:sp>
          <p:nvSpPr>
            <p:cNvPr id="11318" name="AutoShape 4"/>
            <p:cNvSpPr>
              <a:spLocks noChangeArrowheads="1"/>
            </p:cNvSpPr>
            <p:nvPr/>
          </p:nvSpPr>
          <p:spPr bwMode="auto">
            <a:xfrm>
              <a:off x="8454145" y="135253"/>
              <a:ext cx="593037" cy="268447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19" name="AutoShape 6"/>
            <p:cNvSpPr>
              <a:spLocks noChangeArrowheads="1"/>
            </p:cNvSpPr>
            <p:nvPr/>
          </p:nvSpPr>
          <p:spPr bwMode="auto">
            <a:xfrm>
              <a:off x="7959548" y="135253"/>
              <a:ext cx="593037" cy="268447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0" name="AutoShape 8"/>
            <p:cNvSpPr>
              <a:spLocks noChangeArrowheads="1"/>
            </p:cNvSpPr>
            <p:nvPr/>
          </p:nvSpPr>
          <p:spPr bwMode="auto">
            <a:xfrm>
              <a:off x="7464951" y="135253"/>
              <a:ext cx="590635" cy="268447"/>
            </a:xfrm>
            <a:prstGeom prst="homePlate">
              <a:avLst>
                <a:gd name="adj" fmla="val 2537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1" name="AutoShape 10"/>
            <p:cNvSpPr>
              <a:spLocks noChangeArrowheads="1"/>
            </p:cNvSpPr>
            <p:nvPr/>
          </p:nvSpPr>
          <p:spPr bwMode="auto">
            <a:xfrm>
              <a:off x="6967954" y="135253"/>
              <a:ext cx="593035" cy="268447"/>
            </a:xfrm>
            <a:prstGeom prst="homePlate">
              <a:avLst>
                <a:gd name="adj" fmla="val 2131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2" name="AutoShape 12"/>
            <p:cNvSpPr>
              <a:spLocks noChangeArrowheads="1"/>
            </p:cNvSpPr>
            <p:nvPr/>
          </p:nvSpPr>
          <p:spPr bwMode="auto">
            <a:xfrm>
              <a:off x="6454149" y="67707"/>
              <a:ext cx="593035" cy="268449"/>
            </a:xfrm>
            <a:prstGeom prst="homePlate">
              <a:avLst>
                <a:gd name="adj" fmla="val 25446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 과제는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BDV0709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조사활동의 일환으로 진행된 분석 과제임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4" name="Picture 2" descr="D:\2 SR\공정\충전\충전기\전반\20190830_1127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72" y="2132856"/>
            <a:ext cx="2913560" cy="16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2085090" y="1100138"/>
            <a:ext cx="495946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49263" y="1468438"/>
            <a:ext cx="44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6731311" y="1100138"/>
            <a:ext cx="1223710" cy="35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 대상 공정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153025" y="1468438"/>
            <a:ext cx="4435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59"/>
          <p:cNvSpPr txBox="1">
            <a:spLocks noChangeArrowheads="1"/>
          </p:cNvSpPr>
          <p:nvPr/>
        </p:nvSpPr>
        <p:spPr bwMode="auto">
          <a:xfrm>
            <a:off x="960313" y="1708817"/>
            <a:ext cx="3922837" cy="373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Reconciliation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분무건조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후의 분말이 약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4600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바이알에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충전될 때까지의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분말량을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소수점 셋째자리까지 추적함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폐기량 포함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Python Pandas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배치별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4600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바이알의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미량 충전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적정 충전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과량 충전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수량을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배치별로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확인함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일탈 배치에서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충전량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부적합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바이알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수량이 특히 많았음을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 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다양한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Tool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을 통해 확인함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결과의 다양한 시각화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히스토그램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막대 그래프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꺾은선 그래프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이슈 해결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일탈 배치의 원인이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4M1E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 충전기에 의한 것임을 본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분석과제를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통해 확인함</a:t>
            </a: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5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3555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82"/>
            <a:chExt cx="2593033" cy="346385"/>
          </a:xfrm>
        </p:grpSpPr>
        <p:sp>
          <p:nvSpPr>
            <p:cNvPr id="23559" name="AutoShape 4"/>
            <p:cNvSpPr>
              <a:spLocks noChangeArrowheads="1"/>
            </p:cNvSpPr>
            <p:nvPr/>
          </p:nvSpPr>
          <p:spPr bwMode="auto">
            <a:xfrm>
              <a:off x="8454145" y="135228"/>
              <a:ext cx="593037" cy="268448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7959548" y="135228"/>
              <a:ext cx="593037" cy="268448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7464951" y="135228"/>
              <a:ext cx="590635" cy="268448"/>
            </a:xfrm>
            <a:prstGeom prst="homePlate">
              <a:avLst>
                <a:gd name="adj" fmla="val 2537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6967954" y="67682"/>
              <a:ext cx="593035" cy="268449"/>
            </a:xfrm>
            <a:prstGeom prst="homePlate">
              <a:avLst>
                <a:gd name="adj" fmla="val 2131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3" name="AutoShape 12"/>
            <p:cNvSpPr>
              <a:spLocks noChangeArrowheads="1"/>
            </p:cNvSpPr>
            <p:nvPr/>
          </p:nvSpPr>
          <p:spPr bwMode="auto">
            <a:xfrm>
              <a:off x="6454149" y="145619"/>
              <a:ext cx="593035" cy="268448"/>
            </a:xfrm>
            <a:prstGeom prst="homePlate">
              <a:avLst>
                <a:gd name="adj" fmla="val 25446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305404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데이터 수집 및 검증 계획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데이터 분석 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Tool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을 활용하여 충전 데이터의 패턴을 확인함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 Box 359"/>
          <p:cNvSpPr txBox="1">
            <a:spLocks noChangeArrowheads="1"/>
          </p:cNvSpPr>
          <p:nvPr/>
        </p:nvSpPr>
        <p:spPr bwMode="auto">
          <a:xfrm>
            <a:off x="960313" y="1503016"/>
            <a:ext cx="392283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‘20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09~11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배치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7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배치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(SGD20010 ~ 16)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 Size : 4,600 Rows ↑ + x 26 Columns (</a:t>
            </a:r>
            <a:r>
              <a:rPr lang="ko-KR" altLang="en-US" sz="12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배치</a:t>
            </a:r>
            <a:r>
              <a:rPr lang="en-US" altLang="ko-KR" sz="12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3140968"/>
            <a:ext cx="4363500" cy="22261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9622"/>
          <a:stretch/>
        </p:blipFill>
        <p:spPr>
          <a:xfrm>
            <a:off x="6033120" y="2996952"/>
            <a:ext cx="2715067" cy="2238627"/>
          </a:xfrm>
          <a:prstGeom prst="rect">
            <a:avLst/>
          </a:prstGeom>
        </p:spPr>
      </p:pic>
      <p:sp>
        <p:nvSpPr>
          <p:cNvPr id="36" name="Text Box 359"/>
          <p:cNvSpPr txBox="1">
            <a:spLocks noChangeArrowheads="1"/>
          </p:cNvSpPr>
          <p:nvPr/>
        </p:nvSpPr>
        <p:spPr bwMode="auto">
          <a:xfrm>
            <a:off x="5744978" y="1484784"/>
            <a:ext cx="35662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Python Pandas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분석에 활용된 라이브러리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pandas,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matplotlib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外</a:t>
            </a: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시각화를 통해 일탈 배치가 다른 정상 배치와 데이터 패턴이 다름을 확인함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7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7150" y="76200"/>
            <a:ext cx="1669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데이터 탐색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83" y="1556792"/>
            <a:ext cx="2033338" cy="1700965"/>
          </a:xfrm>
          <a:prstGeom prst="rect">
            <a:avLst/>
          </a:prstGeom>
        </p:spPr>
      </p:pic>
      <p:sp>
        <p:nvSpPr>
          <p:cNvPr id="101" name="TextBox 36"/>
          <p:cNvSpPr txBox="1">
            <a:spLocks noChangeArrowheads="1"/>
          </p:cNvSpPr>
          <p:nvPr/>
        </p:nvSpPr>
        <p:spPr bwMode="auto">
          <a:xfrm>
            <a:off x="3463858" y="1251770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일탈 배치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86" y="1556792"/>
            <a:ext cx="2033338" cy="1700965"/>
          </a:xfrm>
          <a:prstGeom prst="rect">
            <a:avLst/>
          </a:prstGeom>
        </p:spPr>
      </p:pic>
      <p:sp>
        <p:nvSpPr>
          <p:cNvPr id="103" name="TextBox 36"/>
          <p:cNvSpPr txBox="1">
            <a:spLocks noChangeArrowheads="1"/>
          </p:cNvSpPr>
          <p:nvPr/>
        </p:nvSpPr>
        <p:spPr bwMode="auto">
          <a:xfrm>
            <a:off x="5614147" y="1251770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 배치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TextBox 36"/>
          <p:cNvSpPr txBox="1">
            <a:spLocks noChangeArrowheads="1"/>
          </p:cNvSpPr>
          <p:nvPr/>
        </p:nvSpPr>
        <p:spPr bwMode="auto">
          <a:xfrm>
            <a:off x="2648744" y="3284984"/>
            <a:ext cx="204444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히스토그램이 </a:t>
            </a: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이빠진형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쌍봉형에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가까움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TextBox 36"/>
          <p:cNvSpPr txBox="1">
            <a:spLocks noChangeArrowheads="1"/>
          </p:cNvSpPr>
          <p:nvPr/>
        </p:nvSpPr>
        <p:spPr bwMode="auto">
          <a:xfrm>
            <a:off x="4870182" y="3284984"/>
            <a:ext cx="2073301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히스토그램이 정상형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정규분포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가까움</a:t>
            </a:r>
            <a:endParaRPr lang="ko-KR" altLang="en-US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167562"/>
            <a:ext cx="2611005" cy="1744343"/>
          </a:xfrm>
          <a:prstGeom prst="rect">
            <a:avLst/>
          </a:prstGeom>
        </p:spPr>
      </p:pic>
      <p:sp>
        <p:nvSpPr>
          <p:cNvPr id="109" name="TextBox 36"/>
          <p:cNvSpPr txBox="1">
            <a:spLocks noChangeArrowheads="1"/>
          </p:cNvSpPr>
          <p:nvPr/>
        </p:nvSpPr>
        <p:spPr bwMode="auto">
          <a:xfrm>
            <a:off x="4953000" y="6004298"/>
            <a:ext cx="2663206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일탈 배치에서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충전량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불량으로 폐기된 양이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가장 많음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815" y="4166420"/>
            <a:ext cx="2799730" cy="1745486"/>
          </a:xfrm>
          <a:prstGeom prst="rect">
            <a:avLst/>
          </a:prstGeom>
        </p:spPr>
      </p:pic>
      <p:sp>
        <p:nvSpPr>
          <p:cNvPr id="110" name="TextBox 36"/>
          <p:cNvSpPr txBox="1">
            <a:spLocks noChangeArrowheads="1"/>
          </p:cNvSpPr>
          <p:nvPr/>
        </p:nvSpPr>
        <p:spPr bwMode="auto">
          <a:xfrm>
            <a:off x="2298205" y="6004298"/>
            <a:ext cx="211818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일탈 배치에서 충전된 분말 양이 가장 적음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72880" y="4315162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41232" y="3883114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9699" name="그룹 19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29707" name="AutoShape 4"/>
            <p:cNvSpPr>
              <a:spLocks noChangeArrowheads="1"/>
            </p:cNvSpPr>
            <p:nvPr/>
          </p:nvSpPr>
          <p:spPr bwMode="auto">
            <a:xfrm>
              <a:off x="9169400" y="204769"/>
              <a:ext cx="392113" cy="246080"/>
            </a:xfrm>
            <a:prstGeom prst="homePlate">
              <a:avLst>
                <a:gd name="adj" fmla="val 216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8" name="AutoShape 6"/>
            <p:cNvSpPr>
              <a:spLocks noChangeArrowheads="1"/>
            </p:cNvSpPr>
            <p:nvPr/>
          </p:nvSpPr>
          <p:spPr bwMode="auto">
            <a:xfrm>
              <a:off x="8842375" y="142852"/>
              <a:ext cx="392113" cy="246081"/>
            </a:xfrm>
            <a:prstGeom prst="homePlate">
              <a:avLst>
                <a:gd name="adj" fmla="val 21268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9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0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1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7150" y="76200"/>
            <a:ext cx="8162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검증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내부 및 충전 중 폐기된 분말의 합이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분무건조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후 최종 분말 양과 동일함을 확인함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33" y="1124744"/>
            <a:ext cx="3735575" cy="12308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37" y="2665620"/>
            <a:ext cx="2660832" cy="715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849" y="2685061"/>
            <a:ext cx="3223799" cy="1708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r="10794"/>
          <a:stretch/>
        </p:blipFill>
        <p:spPr>
          <a:xfrm>
            <a:off x="6114137" y="4402988"/>
            <a:ext cx="3159343" cy="21223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 bwMode="auto">
          <a:xfrm flipV="1">
            <a:off x="1937673" y="2207859"/>
            <a:ext cx="246505" cy="42905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18000000" flipV="1">
            <a:off x="3213289" y="2049573"/>
            <a:ext cx="246505" cy="76009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>
          <a:xfrm>
            <a:off x="6609184" y="5588747"/>
            <a:ext cx="937557" cy="192664"/>
          </a:xfrm>
          <a:prstGeom prst="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23633" y="6293418"/>
            <a:ext cx="937557" cy="192664"/>
          </a:xfrm>
          <a:prstGeom prst="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75522" y="2981050"/>
            <a:ext cx="852325" cy="192664"/>
          </a:xfrm>
          <a:prstGeom prst="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460074" y="5395282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2082" y="6115362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747" name="그룹 65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9169400" y="142852"/>
              <a:ext cx="392113" cy="246081"/>
            </a:xfrm>
            <a:prstGeom prst="homePlate">
              <a:avLst>
                <a:gd name="adj" fmla="val 2164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8842375" y="214295"/>
              <a:ext cx="392113" cy="246080"/>
            </a:xfrm>
            <a:prstGeom prst="homePlate">
              <a:avLst>
                <a:gd name="adj" fmla="val 21268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1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 dirty="0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 dirty="0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2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3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166103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추후 개선안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매년 충전기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PM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 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Taring System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ko-KR" altLang="en-US" sz="1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검교정하</a:t>
            </a:r>
            <a:r>
              <a:rPr lang="ko-KR" altLang="en-US" sz="1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고</a:t>
            </a:r>
            <a:r>
              <a:rPr lang="ko-KR" altLang="en-US" sz="16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작업자 모니터링을 강화</a:t>
            </a:r>
            <a:r>
              <a:rPr lang="ko-KR" altLang="en-US" sz="16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 Box 359"/>
          <p:cNvSpPr txBox="1">
            <a:spLocks noChangeArrowheads="1"/>
          </p:cNvSpPr>
          <p:nvPr/>
        </p:nvSpPr>
        <p:spPr bwMode="auto">
          <a:xfrm>
            <a:off x="5600575" y="1663758"/>
            <a:ext cx="3744913" cy="14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PM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제조사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Toyo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저울 제조사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Mettler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Toledo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작업자 모니터링 강화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 중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충전량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불량 모니터링 강화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2" descr="D:\2 SR\공정\충전\충전기\저울\20190830_1152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"/>
          <a:stretch/>
        </p:blipFill>
        <p:spPr bwMode="auto">
          <a:xfrm>
            <a:off x="3368824" y="2194155"/>
            <a:ext cx="1870707" cy="32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 설명선 18"/>
          <p:cNvSpPr/>
          <p:nvPr/>
        </p:nvSpPr>
        <p:spPr>
          <a:xfrm>
            <a:off x="1208584" y="2130079"/>
            <a:ext cx="1927393" cy="1128425"/>
          </a:xfrm>
          <a:prstGeom prst="wedgeRectCallout">
            <a:avLst>
              <a:gd name="adj1" fmla="val 102229"/>
              <a:gd name="adj2" fmla="val 35829"/>
            </a:avLst>
          </a:prstGeom>
          <a:solidFill>
            <a:schemeClr val="accent1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Users\heuiy\Desktop\SR 충전기 자료\20190830_1145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23" y="2169769"/>
            <a:ext cx="1812826" cy="10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2 SR\공정\충전\충전기 P&amp;ID\20190904_172024_001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2" t="902" r="41662" b="59018"/>
          <a:stretch/>
        </p:blipFill>
        <p:spPr bwMode="auto">
          <a:xfrm>
            <a:off x="1331992" y="3356992"/>
            <a:ext cx="1748800" cy="9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2 SR\공정\충전\충전기 P&amp;ID\20190904_172024_001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46740" r="44579" b="15325"/>
          <a:stretch/>
        </p:blipFill>
        <p:spPr bwMode="auto">
          <a:xfrm>
            <a:off x="1379837" y="4421210"/>
            <a:ext cx="1628947" cy="9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359"/>
          <p:cNvSpPr txBox="1">
            <a:spLocks noChangeArrowheads="1"/>
          </p:cNvSpPr>
          <p:nvPr/>
        </p:nvSpPr>
        <p:spPr bwMode="auto">
          <a:xfrm>
            <a:off x="1136576" y="1619122"/>
            <a:ext cx="3776663" cy="2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Taring System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DfcswvrkGAb_dPVNvr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l_yVTibkebre_mBjw7RQ"/>
</p:tagLst>
</file>

<file path=ppt/theme/theme1.xml><?xml version="1.0" encoding="utf-8"?>
<a:theme xmlns:a="http://schemas.openxmlformats.org/drawingml/2006/main" name="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울릉도B"/>
        <a:ea typeface="HY울릉도B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130183</TotalTime>
  <Words>693</Words>
  <Application>Microsoft Office PowerPoint</Application>
  <PresentationFormat>A4 용지(210x297mm)</PresentationFormat>
  <Paragraphs>84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HY울릉도B</vt:lpstr>
      <vt:lpstr>LG스마트체 Regular</vt:lpstr>
      <vt:lpstr>굴림</vt:lpstr>
      <vt:lpstr>나눔고딕</vt:lpstr>
      <vt:lpstr>돋움</vt:lpstr>
      <vt:lpstr>맑은 고딕</vt:lpstr>
      <vt:lpstr>Arial</vt:lpstr>
      <vt:lpstr>Arial Narrow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황의영(Hwang, Eui-yeong)[heuiy]</cp:lastModifiedBy>
  <cp:revision>3356</cp:revision>
  <dcterms:created xsi:type="dcterms:W3CDTF">2008-11-26T05:44:28Z</dcterms:created>
  <dcterms:modified xsi:type="dcterms:W3CDTF">2021-02-24T01:28:19Z</dcterms:modified>
</cp:coreProperties>
</file>