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232" r:id="rId1"/>
  </p:sldMasterIdLst>
  <p:notesMasterIdLst>
    <p:notesMasterId r:id="rId14"/>
  </p:notesMasterIdLst>
  <p:handoutMasterIdLst>
    <p:handoutMasterId r:id="rId15"/>
  </p:handoutMasterIdLst>
  <p:sldIdLst>
    <p:sldId id="909" r:id="rId2"/>
    <p:sldId id="1081" r:id="rId3"/>
    <p:sldId id="1039" r:id="rId4"/>
    <p:sldId id="1079" r:id="rId5"/>
    <p:sldId id="1075" r:id="rId6"/>
    <p:sldId id="741" r:id="rId7"/>
    <p:sldId id="1080" r:id="rId8"/>
    <p:sldId id="1072" r:id="rId9"/>
    <p:sldId id="1082" r:id="rId10"/>
    <p:sldId id="1083" r:id="rId11"/>
    <p:sldId id="1085" r:id="rId12"/>
    <p:sldId id="1055" r:id="rId13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돋움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돋움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돋움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돋움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돋움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돋움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돋움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돋움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돋움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프로젝트 등록서" id="{982A2624-D513-4565-AA05-D8A95F9D67DC}">
          <p14:sldIdLst>
            <p14:sldId id="909"/>
          </p14:sldIdLst>
        </p14:section>
        <p14:section name="D" id="{FB04C151-58D5-415E-A547-8B38E59A9DA8}">
          <p14:sldIdLst>
            <p14:sldId id="1081"/>
          </p14:sldIdLst>
        </p14:section>
        <p14:section name="M" id="{BFE5DE09-16B3-4C40-9E10-BE87CB453879}">
          <p14:sldIdLst>
            <p14:sldId id="1039"/>
            <p14:sldId id="1079"/>
          </p14:sldIdLst>
        </p14:section>
        <p14:section name="A" id="{275FE295-F23D-4511-8200-E0292F091124}">
          <p14:sldIdLst>
            <p14:sldId id="1075"/>
            <p14:sldId id="741"/>
            <p14:sldId id="1080"/>
            <p14:sldId id="1072"/>
          </p14:sldIdLst>
        </p14:section>
        <p14:section name="I" id="{C87C7348-AD8B-48EC-9FA6-EF5592F3AAFE}">
          <p14:sldIdLst>
            <p14:sldId id="1082"/>
            <p14:sldId id="1083"/>
          </p14:sldIdLst>
        </p14:section>
        <p14:section name="C" id="{4688188C-16EE-450A-9121-0966B87724A5}">
          <p14:sldIdLst>
            <p14:sldId id="1085"/>
            <p14:sldId id="10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6">
          <p15:clr>
            <a:srgbClr val="A4A3A4"/>
          </p15:clr>
        </p15:guide>
        <p15:guide id="2" pos="6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00"/>
    <a:srgbClr val="FF0000"/>
    <a:srgbClr val="99CCFF"/>
    <a:srgbClr val="006600"/>
    <a:srgbClr val="808080"/>
    <a:srgbClr val="C5003D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16" autoAdjust="0"/>
    <p:restoredTop sz="71607" autoAdjust="0"/>
  </p:normalViewPr>
  <p:slideViewPr>
    <p:cSldViewPr snapToObjects="1">
      <p:cViewPr varScale="1">
        <p:scale>
          <a:sx n="120" d="100"/>
          <a:sy n="120" d="100"/>
        </p:scale>
        <p:origin x="1494" y="108"/>
      </p:cViewPr>
      <p:guideLst>
        <p:guide orient="horz" pos="2886"/>
        <p:guide pos="6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-1878" y="-90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427B405-2E2C-4D8D-B194-B9E29F87B5EF}" type="datetimeFigureOut">
              <a:rPr lang="ko-KR" altLang="en-US"/>
              <a:pPr>
                <a:defRPr/>
              </a:pPr>
              <a:t>2020-10-08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5450777A-511A-4607-86BC-F467EBCA41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1DEB3675-5431-4D01-B7DD-6C5E9C2357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6D5D888-B646-4082-8F33-D5FA4F536AEB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l</a:t>
            </a:r>
            <a:r>
              <a:rPr lang="ko-KR" altLang="en-US" smtClean="0"/>
              <a:t>개선이 되었다고 무작정 적용할 수는 없었습니다</a:t>
            </a:r>
            <a:r>
              <a:rPr lang="en-US" altLang="ko-KR" smtClean="0"/>
              <a:t>. Side effect</a:t>
            </a:r>
            <a:r>
              <a:rPr lang="ko-KR" altLang="en-US" smtClean="0"/>
              <a:t>를 무시할 수 없기 때문입니다</a:t>
            </a:r>
            <a:r>
              <a:rPr lang="en-US" altLang="ko-KR" smtClean="0"/>
              <a:t>. </a:t>
            </a:r>
            <a:r>
              <a:rPr lang="ko-KR" altLang="en-US" smtClean="0"/>
              <a:t>저희가 염려했던 것은 소모전류의 증가인데</a:t>
            </a:r>
            <a:r>
              <a:rPr lang="en-US" altLang="ko-KR" smtClean="0"/>
              <a:t>, </a:t>
            </a:r>
            <a:r>
              <a:rPr lang="ko-KR" altLang="en-US" smtClean="0"/>
              <a:t>이 또한 그렇게 많은 전류를 소모하지 않는다는 결과를 실험을 통해 알게되었습니다</a:t>
            </a:r>
            <a:r>
              <a:rPr lang="en-US" altLang="ko-KR" smtClean="0"/>
              <a:t>. IC</a:t>
            </a:r>
            <a:r>
              <a:rPr lang="ko-KR" altLang="en-US" smtClean="0"/>
              <a:t>업체에 이 조합으로 입고해 줄 것을 요청하였고</a:t>
            </a:r>
            <a:r>
              <a:rPr lang="en-US" altLang="ko-KR" smtClean="0"/>
              <a:t>, OIS </a:t>
            </a:r>
            <a:r>
              <a:rPr lang="ko-KR" altLang="en-US" smtClean="0"/>
              <a:t>성능을 상당히 개선할 수 있었습니다</a:t>
            </a:r>
            <a:r>
              <a:rPr lang="en-US" altLang="ko-KR" smtClean="0"/>
              <a:t>. </a:t>
            </a:r>
            <a:r>
              <a:rPr lang="ko-KR" altLang="en-US" smtClean="0"/>
              <a:t>당시</a:t>
            </a:r>
            <a:r>
              <a:rPr lang="en-US" altLang="ko-KR" smtClean="0"/>
              <a:t> 19.27dB</a:t>
            </a:r>
            <a:r>
              <a:rPr lang="ko-KR" altLang="en-US" smtClean="0"/>
              <a:t>의 보정성능은</a:t>
            </a:r>
            <a:r>
              <a:rPr lang="en-US" altLang="ko-KR" smtClean="0"/>
              <a:t> minimum</a:t>
            </a:r>
            <a:r>
              <a:rPr lang="ko-KR" altLang="en-US" smtClean="0"/>
              <a:t>값이었습니다</a:t>
            </a:r>
            <a:r>
              <a:rPr lang="en-US" altLang="ko-KR" smtClean="0"/>
              <a:t>. </a:t>
            </a:r>
            <a:r>
              <a:rPr lang="ko-KR" altLang="en-US" smtClean="0"/>
              <a:t>이보다 작은 수치는 나오지 않았다는 의미입니다</a:t>
            </a:r>
            <a:r>
              <a:rPr lang="en-US" altLang="ko-KR" smtClean="0"/>
              <a:t>. (</a:t>
            </a:r>
            <a:r>
              <a:rPr lang="ko-KR" altLang="en-US" smtClean="0"/>
              <a:t>목표가</a:t>
            </a:r>
            <a:r>
              <a:rPr lang="en-US" altLang="ko-KR" smtClean="0"/>
              <a:t> 17dB</a:t>
            </a:r>
            <a:r>
              <a:rPr lang="ko-KR" altLang="en-US" smtClean="0"/>
              <a:t>였음을 상기</a:t>
            </a:r>
            <a:r>
              <a:rPr lang="en-US" altLang="ko-KR" smtClean="0"/>
              <a:t>)</a:t>
            </a:r>
            <a:endParaRPr lang="ko-KR" altLang="en-US" smtClean="0"/>
          </a:p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40844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l</a:t>
            </a:r>
            <a:r>
              <a:rPr lang="ko-KR" altLang="en-US" smtClean="0"/>
              <a:t>당시의 결과 동영상을 제작해 보았습니다</a:t>
            </a:r>
            <a:r>
              <a:rPr lang="en-US" altLang="ko-KR" smtClean="0"/>
              <a:t>. </a:t>
            </a:r>
            <a:r>
              <a:rPr lang="ko-KR" altLang="en-US" smtClean="0"/>
              <a:t>보안 상 멀리 돌아다니며 촬영하지 못하고 연구소 옥상에서 찍었는데</a:t>
            </a:r>
            <a:r>
              <a:rPr lang="en-US" altLang="ko-KR" smtClean="0"/>
              <a:t>, </a:t>
            </a:r>
            <a:r>
              <a:rPr lang="ko-KR" altLang="en-US" smtClean="0"/>
              <a:t>양산 품은 이것보다 훨씬 뛰어난 성능을 보인다는 것을 이미 다 알고 계실 것입니다</a:t>
            </a:r>
            <a:r>
              <a:rPr lang="en-US" altLang="ko-KR" smtClean="0"/>
              <a:t>. </a:t>
            </a:r>
            <a:endParaRPr lang="ko-KR" altLang="en-US" smtClean="0"/>
          </a:p>
          <a:p>
            <a:r>
              <a:rPr lang="ko-KR" altLang="en-US" smtClean="0"/>
              <a:t>또한 정성적으로는</a:t>
            </a:r>
            <a:r>
              <a:rPr lang="en-US" altLang="ko-KR" smtClean="0"/>
              <a:t> Camera</a:t>
            </a:r>
            <a:r>
              <a:rPr lang="ko-KR" altLang="en-US" smtClean="0"/>
              <a:t>관련 모든 보고 장표에</a:t>
            </a:r>
            <a:r>
              <a:rPr lang="en-US" altLang="ko-KR" smtClean="0"/>
              <a:t> OIS </a:t>
            </a:r>
            <a:r>
              <a:rPr lang="ko-KR" altLang="en-US" smtClean="0"/>
              <a:t>보정율 항목이 추가되었고</a:t>
            </a:r>
            <a:r>
              <a:rPr lang="en-US" altLang="ko-KR" smtClean="0"/>
              <a:t>, </a:t>
            </a:r>
            <a:r>
              <a:rPr lang="ko-KR" altLang="en-US" smtClean="0"/>
              <a:t>현 수준과 목표 수준을</a:t>
            </a:r>
            <a:r>
              <a:rPr lang="en-US" altLang="ko-KR" smtClean="0"/>
              <a:t> Z Value</a:t>
            </a:r>
            <a:r>
              <a:rPr lang="ko-KR" altLang="en-US" smtClean="0"/>
              <a:t>로 표현하게 되었습니다</a:t>
            </a:r>
            <a:r>
              <a:rPr lang="en-US" altLang="ko-KR" smtClean="0"/>
              <a:t>. </a:t>
            </a:r>
            <a:endParaRPr lang="ko-KR" altLang="en-US" smtClean="0"/>
          </a:p>
          <a:p>
            <a:r>
              <a:rPr lang="en-US" altLang="ko-KR" smtClean="0"/>
              <a:t>OIS Suppression(</a:t>
            </a:r>
            <a:r>
              <a:rPr lang="ko-KR" altLang="en-US" smtClean="0"/>
              <a:t>보정</a:t>
            </a:r>
            <a:r>
              <a:rPr lang="en-US" altLang="ko-KR" smtClean="0"/>
              <a:t>) Ratio spec</a:t>
            </a:r>
            <a:r>
              <a:rPr lang="ko-KR" altLang="en-US" smtClean="0"/>
              <a:t>도 평택 품질</a:t>
            </a:r>
            <a:r>
              <a:rPr lang="en-US" altLang="ko-KR" smtClean="0"/>
              <a:t> task </a:t>
            </a:r>
            <a:r>
              <a:rPr lang="ko-KR" altLang="en-US" smtClean="0"/>
              <a:t>멤버들과 함께 정하였습니다</a:t>
            </a:r>
            <a:r>
              <a:rPr lang="en-US" altLang="ko-KR" smtClean="0"/>
              <a:t>. </a:t>
            </a:r>
            <a:endParaRPr lang="ko-KR" altLang="en-US" smtClean="0"/>
          </a:p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458110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l</a:t>
            </a:r>
            <a:r>
              <a:rPr lang="ko-KR" altLang="en-US" smtClean="0"/>
              <a:t>당시의 결과 동영상을 제작해 보았습니다</a:t>
            </a:r>
            <a:r>
              <a:rPr lang="en-US" altLang="ko-KR" smtClean="0"/>
              <a:t>. </a:t>
            </a:r>
            <a:r>
              <a:rPr lang="ko-KR" altLang="en-US" smtClean="0"/>
              <a:t>보안 상 멀리 돌아다니며 촬영하지 못하고 연구소 옥상에서 찍었는데</a:t>
            </a:r>
            <a:r>
              <a:rPr lang="en-US" altLang="ko-KR" smtClean="0"/>
              <a:t>, </a:t>
            </a:r>
            <a:r>
              <a:rPr lang="ko-KR" altLang="en-US" smtClean="0"/>
              <a:t>양산 품은 이것보다 훨씬 뛰어난 성능을 보인다는 것을 이미 다 알고 계실 것입니다</a:t>
            </a:r>
            <a:r>
              <a:rPr lang="en-US" altLang="ko-KR" smtClean="0"/>
              <a:t>. </a:t>
            </a:r>
            <a:endParaRPr lang="ko-KR" altLang="en-US" smtClean="0"/>
          </a:p>
          <a:p>
            <a:r>
              <a:rPr lang="ko-KR" altLang="en-US" smtClean="0"/>
              <a:t>또한 정성적으로는</a:t>
            </a:r>
            <a:r>
              <a:rPr lang="en-US" altLang="ko-KR" smtClean="0"/>
              <a:t> Camera</a:t>
            </a:r>
            <a:r>
              <a:rPr lang="ko-KR" altLang="en-US" smtClean="0"/>
              <a:t>관련 모든 보고 장표에</a:t>
            </a:r>
            <a:r>
              <a:rPr lang="en-US" altLang="ko-KR" smtClean="0"/>
              <a:t> OIS </a:t>
            </a:r>
            <a:r>
              <a:rPr lang="ko-KR" altLang="en-US" smtClean="0"/>
              <a:t>보정율 항목이 추가되었고</a:t>
            </a:r>
            <a:r>
              <a:rPr lang="en-US" altLang="ko-KR" smtClean="0"/>
              <a:t>, </a:t>
            </a:r>
            <a:r>
              <a:rPr lang="ko-KR" altLang="en-US" smtClean="0"/>
              <a:t>현 수준과 목표 수준을</a:t>
            </a:r>
            <a:r>
              <a:rPr lang="en-US" altLang="ko-KR" smtClean="0"/>
              <a:t> Z Value</a:t>
            </a:r>
            <a:r>
              <a:rPr lang="ko-KR" altLang="en-US" smtClean="0"/>
              <a:t>로 표현하게 되었습니다</a:t>
            </a:r>
            <a:r>
              <a:rPr lang="en-US" altLang="ko-KR" smtClean="0"/>
              <a:t>. </a:t>
            </a:r>
            <a:endParaRPr lang="ko-KR" altLang="en-US" smtClean="0"/>
          </a:p>
          <a:p>
            <a:r>
              <a:rPr lang="en-US" altLang="ko-KR" smtClean="0"/>
              <a:t>OIS Suppression(</a:t>
            </a:r>
            <a:r>
              <a:rPr lang="ko-KR" altLang="en-US" smtClean="0"/>
              <a:t>보정</a:t>
            </a:r>
            <a:r>
              <a:rPr lang="en-US" altLang="ko-KR" smtClean="0"/>
              <a:t>) Ratio spec</a:t>
            </a:r>
            <a:r>
              <a:rPr lang="ko-KR" altLang="en-US" smtClean="0"/>
              <a:t>도 평택 품질</a:t>
            </a:r>
            <a:r>
              <a:rPr lang="en-US" altLang="ko-KR" smtClean="0"/>
              <a:t> task </a:t>
            </a:r>
            <a:r>
              <a:rPr lang="ko-KR" altLang="en-US" smtClean="0"/>
              <a:t>멤버들과 함께 정하였습니다</a:t>
            </a:r>
            <a:r>
              <a:rPr lang="en-US" altLang="ko-KR" smtClean="0"/>
              <a:t>. </a:t>
            </a:r>
            <a:endParaRPr lang="ko-KR" altLang="en-US" smtClean="0"/>
          </a:p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Customer </a:t>
            </a:r>
            <a:r>
              <a:rPr lang="ko-KR" altLang="en-US" smtClean="0"/>
              <a:t>만족도와 의견 조사에서 </a:t>
            </a:r>
            <a:r>
              <a:rPr lang="en-US" altLang="ko-KR" smtClean="0"/>
              <a:t>Camera</a:t>
            </a:r>
            <a:r>
              <a:rPr lang="ko-KR" altLang="en-US" smtClean="0"/>
              <a:t>는 </a:t>
            </a:r>
            <a:r>
              <a:rPr lang="en-US" altLang="ko-KR" smtClean="0"/>
              <a:t>15%</a:t>
            </a:r>
            <a:r>
              <a:rPr lang="ko-KR" altLang="en-US" smtClean="0"/>
              <a:t>를 차지하고 있어</a:t>
            </a:r>
            <a:r>
              <a:rPr lang="en-US" altLang="ko-KR" smtClean="0"/>
              <a:t>, Battery Life</a:t>
            </a:r>
            <a:r>
              <a:rPr lang="ko-KR" altLang="en-US" smtClean="0"/>
              <a:t>다음으로 많은 포션을 차지하고 있습니다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셀프카메라의 화질 불량은 비단 카메라 모듈의 문제가 아니라 고객의 손떨림에 의한 현상일 텐데도 고객들은 우리 폰의 문제로 여기고 있습니다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이에 손떨림 보정기능에 대한 필요성과 </a:t>
            </a:r>
            <a:r>
              <a:rPr lang="en-US" altLang="ko-KR" smtClean="0"/>
              <a:t>Needs</a:t>
            </a:r>
            <a:r>
              <a:rPr lang="ko-KR" altLang="en-US" smtClean="0"/>
              <a:t>가 발생하게 되었습니다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CB005A7-6EF7-4D9F-A5DC-943E2D19A352}" type="slidenum">
              <a:rPr lang="en-US" altLang="ko-KR" smtClean="0"/>
              <a:pPr>
                <a:spcBef>
                  <a:spcPct val="0"/>
                </a:spcBef>
              </a:pPr>
              <a:t>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71487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Suppression Ratio</a:t>
            </a:r>
            <a:r>
              <a:rPr lang="ko-KR" altLang="en-US" smtClean="0"/>
              <a:t>를 측정하기 위하여 가진</a:t>
            </a:r>
            <a:r>
              <a:rPr lang="en-US" altLang="ko-KR" smtClean="0"/>
              <a:t>(</a:t>
            </a:r>
            <a:r>
              <a:rPr lang="ko-KR" altLang="en-US" smtClean="0"/>
              <a:t>진동을 가하는</a:t>
            </a:r>
            <a:r>
              <a:rPr lang="en-US" altLang="ko-KR" smtClean="0"/>
              <a:t>)</a:t>
            </a:r>
            <a:r>
              <a:rPr lang="ko-KR" altLang="en-US" smtClean="0"/>
              <a:t>장비를 설계 및 개발하여 안산 시화공단에 위치한 업체에 의뢰하여 만들었습니다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이 일은 생산기술연구원과 함께 진행했고</a:t>
            </a:r>
            <a:r>
              <a:rPr lang="en-US" altLang="ko-KR" smtClean="0"/>
              <a:t>, </a:t>
            </a:r>
            <a:r>
              <a:rPr lang="ko-KR" altLang="en-US" smtClean="0"/>
              <a:t>입고 되기까지 측정을 위해 시화공단으로 오가며 측정을 했던 기억이 납니다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그러나 이 장비가 설계되고 개발되기 전까지는 단품 레벨의 가진 장비를 가지고 측정을 했습니다</a:t>
            </a:r>
            <a:r>
              <a:rPr lang="en-US" altLang="ko-KR" smtClean="0"/>
              <a:t>. </a:t>
            </a:r>
          </a:p>
          <a:p>
            <a:endParaRPr lang="en-US" altLang="ko-KR" smtClean="0"/>
          </a:p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Suppression Ratio</a:t>
            </a:r>
            <a:r>
              <a:rPr lang="ko-KR" altLang="en-US" smtClean="0"/>
              <a:t>를 측정하기 위하여 가진</a:t>
            </a:r>
            <a:r>
              <a:rPr lang="en-US" altLang="ko-KR" smtClean="0"/>
              <a:t>(</a:t>
            </a:r>
            <a:r>
              <a:rPr lang="ko-KR" altLang="en-US" smtClean="0"/>
              <a:t>진동을 가하는</a:t>
            </a:r>
            <a:r>
              <a:rPr lang="en-US" altLang="ko-KR" smtClean="0"/>
              <a:t>)</a:t>
            </a:r>
            <a:r>
              <a:rPr lang="ko-KR" altLang="en-US" smtClean="0"/>
              <a:t>장비를 설계 및 개발하여 안산 시화공단에 위치한 업체에 의뢰하여 만들었습니다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이 일은 생산기술연구원과 함께 진행했고</a:t>
            </a:r>
            <a:r>
              <a:rPr lang="en-US" altLang="ko-KR" smtClean="0"/>
              <a:t>, </a:t>
            </a:r>
            <a:r>
              <a:rPr lang="ko-KR" altLang="en-US" smtClean="0"/>
              <a:t>입고 되기까지 측정을 위해 시화공단으로 오가며 측정을 했던 기억이 납니다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그러나 이 장비가 설계되고 개발되기 전까지는 단품 레벨의 가진 장비를 가지고 측정을 했습니다</a:t>
            </a:r>
            <a:r>
              <a:rPr lang="en-US" altLang="ko-KR" smtClean="0"/>
              <a:t>. </a:t>
            </a:r>
          </a:p>
          <a:p>
            <a:endParaRPr lang="en-US" altLang="ko-KR" smtClean="0"/>
          </a:p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13845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Customer </a:t>
            </a:r>
            <a:r>
              <a:rPr lang="ko-KR" altLang="en-US" smtClean="0"/>
              <a:t>만족도와 의견 조사에서 </a:t>
            </a:r>
            <a:r>
              <a:rPr lang="en-US" altLang="ko-KR" smtClean="0"/>
              <a:t>Camera</a:t>
            </a:r>
            <a:r>
              <a:rPr lang="ko-KR" altLang="en-US" smtClean="0"/>
              <a:t>는 </a:t>
            </a:r>
            <a:r>
              <a:rPr lang="en-US" altLang="ko-KR" smtClean="0"/>
              <a:t>15%</a:t>
            </a:r>
            <a:r>
              <a:rPr lang="ko-KR" altLang="en-US" smtClean="0"/>
              <a:t>를 차지하고 있어</a:t>
            </a:r>
            <a:r>
              <a:rPr lang="en-US" altLang="ko-KR" smtClean="0"/>
              <a:t>, Battery Life</a:t>
            </a:r>
            <a:r>
              <a:rPr lang="ko-KR" altLang="en-US" smtClean="0"/>
              <a:t>다음으로 많은 포션을 차지하고 있습니다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셀프카메라의 화질 불량은 비단 카메라 모듈의 문제가 아니라 고객의 손떨림에 의한 현상일 텐데도 고객들은 우리 폰의 문제로 여기고 있습니다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이에 손떨림 보정기능에 대한 필요성과 </a:t>
            </a:r>
            <a:r>
              <a:rPr lang="en-US" altLang="ko-KR" smtClean="0"/>
              <a:t>Needs</a:t>
            </a:r>
            <a:r>
              <a:rPr lang="ko-KR" altLang="en-US" smtClean="0"/>
              <a:t>가 발생하게 되었습니다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CB005A7-6EF7-4D9F-A5DC-943E2D19A352}" type="slidenum">
              <a:rPr lang="en-US" altLang="ko-KR" smtClean="0"/>
              <a:pPr>
                <a:spcBef>
                  <a:spcPct val="0"/>
                </a:spcBef>
              </a:pPr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306869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H/W, S/W</a:t>
            </a:r>
            <a:r>
              <a:rPr lang="ko-KR" altLang="en-US" smtClean="0"/>
              <a:t>를 모두 개선하기 위해 </a:t>
            </a:r>
            <a:r>
              <a:rPr lang="en-US" altLang="ko-KR" smtClean="0"/>
              <a:t>MBB</a:t>
            </a:r>
            <a:r>
              <a:rPr lang="ko-KR" altLang="en-US" smtClean="0"/>
              <a:t>후보가 </a:t>
            </a:r>
            <a:r>
              <a:rPr lang="en-US" altLang="ko-KR" smtClean="0"/>
              <a:t>3</a:t>
            </a:r>
            <a:r>
              <a:rPr lang="ko-KR" altLang="en-US" smtClean="0"/>
              <a:t>명이 투입되었고</a:t>
            </a:r>
            <a:r>
              <a:rPr lang="en-US" altLang="ko-KR" smtClean="0"/>
              <a:t>, OIS</a:t>
            </a:r>
            <a:r>
              <a:rPr lang="ko-KR" altLang="en-US" smtClean="0"/>
              <a:t>의 </a:t>
            </a:r>
            <a:r>
              <a:rPr lang="en-US" altLang="ko-KR" smtClean="0"/>
              <a:t>HW</a:t>
            </a:r>
            <a:r>
              <a:rPr lang="ko-KR" altLang="en-US" smtClean="0"/>
              <a:t>부분을 총괄하여 혼자 담당하게 되었습니다</a:t>
            </a:r>
            <a:r>
              <a:rPr lang="en-US" altLang="ko-KR" smtClean="0"/>
              <a:t>. </a:t>
            </a:r>
            <a:r>
              <a:rPr lang="ko-KR" altLang="en-US" smtClean="0"/>
              <a:t>각 모델에서 향 별로 </a:t>
            </a:r>
            <a:r>
              <a:rPr lang="en-US" altLang="ko-KR" smtClean="0"/>
              <a:t>1</a:t>
            </a:r>
            <a:r>
              <a:rPr lang="ko-KR" altLang="en-US" smtClean="0"/>
              <a:t>인씩 선정되어</a:t>
            </a:r>
            <a:endParaRPr lang="en-US" altLang="ko-KR" smtClean="0"/>
          </a:p>
          <a:p>
            <a:r>
              <a:rPr lang="en-US" altLang="ko-KR" smtClean="0"/>
              <a:t>Co-work</a:t>
            </a:r>
            <a:r>
              <a:rPr lang="ko-KR" altLang="en-US" smtClean="0"/>
              <a:t>을 하며 진행할 팀원들도 구성했습니다</a:t>
            </a:r>
            <a:r>
              <a:rPr lang="en-US" altLang="ko-KR" smtClean="0"/>
              <a:t>. </a:t>
            </a:r>
            <a:r>
              <a:rPr lang="ko-KR" altLang="en-US" smtClean="0"/>
              <a:t> 선행상품연구소를 비롯 각 부서에서 카메라 담당하는 연구원들과 함께 정기적인 미팅을 갖고</a:t>
            </a:r>
            <a:r>
              <a:rPr lang="en-US" altLang="ko-KR" smtClean="0"/>
              <a:t>, </a:t>
            </a:r>
            <a:r>
              <a:rPr lang="ko-KR" altLang="en-US" smtClean="0"/>
              <a:t>연구원들에게도 </a:t>
            </a:r>
            <a:endParaRPr lang="en-US" altLang="ko-KR" smtClean="0"/>
          </a:p>
          <a:p>
            <a:r>
              <a:rPr lang="ko-KR" altLang="en-US" smtClean="0"/>
              <a:t>과제를 부여하여 개선활동을 하며 정보를 공유하기로 했습니다</a:t>
            </a:r>
            <a:r>
              <a:rPr lang="en-US" altLang="ko-KR" smtClean="0"/>
              <a:t>. </a:t>
            </a:r>
          </a:p>
          <a:p>
            <a:endParaRPr lang="en-US" altLang="ko-KR" smtClean="0"/>
          </a:p>
          <a:p>
            <a:r>
              <a:rPr lang="ko-KR" altLang="en-US" smtClean="0"/>
              <a:t>자성체에 의한 성능 저하가 예상되어 이 부분을 개선하는 쪽으로 과제를 도출했습니다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286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88079E6-EEFD-4D40-96A0-9C56C108086B}" type="slidenum">
              <a:rPr lang="en-US" altLang="ko-KR" smtClean="0"/>
              <a:pPr>
                <a:spcBef>
                  <a:spcPct val="0"/>
                </a:spcBef>
              </a:pPr>
              <a:t>6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H/W, S/W</a:t>
            </a:r>
            <a:r>
              <a:rPr lang="ko-KR" altLang="en-US" smtClean="0"/>
              <a:t>를 모두 개선하기 위해 </a:t>
            </a:r>
            <a:r>
              <a:rPr lang="en-US" altLang="ko-KR" smtClean="0"/>
              <a:t>MBB</a:t>
            </a:r>
            <a:r>
              <a:rPr lang="ko-KR" altLang="en-US" smtClean="0"/>
              <a:t>후보가 </a:t>
            </a:r>
            <a:r>
              <a:rPr lang="en-US" altLang="ko-KR" smtClean="0"/>
              <a:t>3</a:t>
            </a:r>
            <a:r>
              <a:rPr lang="ko-KR" altLang="en-US" smtClean="0"/>
              <a:t>명이 투입되었고</a:t>
            </a:r>
            <a:r>
              <a:rPr lang="en-US" altLang="ko-KR" smtClean="0"/>
              <a:t>, OIS</a:t>
            </a:r>
            <a:r>
              <a:rPr lang="ko-KR" altLang="en-US" smtClean="0"/>
              <a:t>의 </a:t>
            </a:r>
            <a:r>
              <a:rPr lang="en-US" altLang="ko-KR" smtClean="0"/>
              <a:t>HW</a:t>
            </a:r>
            <a:r>
              <a:rPr lang="ko-KR" altLang="en-US" smtClean="0"/>
              <a:t>부분을 총괄하여 혼자 담당하게 되었습니다</a:t>
            </a:r>
            <a:r>
              <a:rPr lang="en-US" altLang="ko-KR" smtClean="0"/>
              <a:t>. </a:t>
            </a:r>
            <a:r>
              <a:rPr lang="ko-KR" altLang="en-US" smtClean="0"/>
              <a:t>각 모델에서 향 별로 </a:t>
            </a:r>
            <a:r>
              <a:rPr lang="en-US" altLang="ko-KR" smtClean="0"/>
              <a:t>1</a:t>
            </a:r>
            <a:r>
              <a:rPr lang="ko-KR" altLang="en-US" smtClean="0"/>
              <a:t>인씩 선정되어</a:t>
            </a:r>
            <a:endParaRPr lang="en-US" altLang="ko-KR" smtClean="0"/>
          </a:p>
          <a:p>
            <a:r>
              <a:rPr lang="en-US" altLang="ko-KR" smtClean="0"/>
              <a:t>Co-work</a:t>
            </a:r>
            <a:r>
              <a:rPr lang="ko-KR" altLang="en-US" smtClean="0"/>
              <a:t>을 하며 진행할 팀원들도 구성했습니다</a:t>
            </a:r>
            <a:r>
              <a:rPr lang="en-US" altLang="ko-KR" smtClean="0"/>
              <a:t>. </a:t>
            </a:r>
            <a:r>
              <a:rPr lang="ko-KR" altLang="en-US" smtClean="0"/>
              <a:t> 선행상품연구소를 비롯 각 부서에서 카메라 담당하는 연구원들과 함께 정기적인 미팅을 갖고</a:t>
            </a:r>
            <a:r>
              <a:rPr lang="en-US" altLang="ko-KR" smtClean="0"/>
              <a:t>, </a:t>
            </a:r>
            <a:r>
              <a:rPr lang="ko-KR" altLang="en-US" smtClean="0"/>
              <a:t>연구원들에게도 </a:t>
            </a:r>
            <a:endParaRPr lang="en-US" altLang="ko-KR" smtClean="0"/>
          </a:p>
          <a:p>
            <a:r>
              <a:rPr lang="ko-KR" altLang="en-US" smtClean="0"/>
              <a:t>과제를 부여하여 개선활동을 하며 정보를 공유하기로 했습니다</a:t>
            </a:r>
            <a:r>
              <a:rPr lang="en-US" altLang="ko-KR" smtClean="0"/>
              <a:t>. </a:t>
            </a:r>
          </a:p>
          <a:p>
            <a:endParaRPr lang="en-US" altLang="ko-KR" smtClean="0"/>
          </a:p>
          <a:p>
            <a:r>
              <a:rPr lang="ko-KR" altLang="en-US" smtClean="0"/>
              <a:t>자성체에 의한 성능 저하가 예상되어 이 부분을 개선하는 쪽으로 과제를 도출했습니다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286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88079E6-EEFD-4D40-96A0-9C56C108086B}" type="slidenum">
              <a:rPr lang="en-US" altLang="ko-KR" smtClean="0"/>
              <a:pPr>
                <a:spcBef>
                  <a:spcPct val="0"/>
                </a:spcBef>
              </a:pPr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33292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Customer </a:t>
            </a:r>
            <a:r>
              <a:rPr lang="ko-KR" altLang="en-US" smtClean="0"/>
              <a:t>만족도와 의견 조사에서 </a:t>
            </a:r>
            <a:r>
              <a:rPr lang="en-US" altLang="ko-KR" smtClean="0"/>
              <a:t>Camera</a:t>
            </a:r>
            <a:r>
              <a:rPr lang="ko-KR" altLang="en-US" smtClean="0"/>
              <a:t>는 </a:t>
            </a:r>
            <a:r>
              <a:rPr lang="en-US" altLang="ko-KR" smtClean="0"/>
              <a:t>15%</a:t>
            </a:r>
            <a:r>
              <a:rPr lang="ko-KR" altLang="en-US" smtClean="0"/>
              <a:t>를 차지하고 있어</a:t>
            </a:r>
            <a:r>
              <a:rPr lang="en-US" altLang="ko-KR" smtClean="0"/>
              <a:t>, Battery Life</a:t>
            </a:r>
            <a:r>
              <a:rPr lang="ko-KR" altLang="en-US" smtClean="0"/>
              <a:t>다음으로 많은 포션을 차지하고 있습니다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셀프카메라의 화질 불량은 비단 카메라 모듈의 문제가 아니라 고객의 손떨림에 의한 현상일 텐데도 고객들은 우리 폰의 문제로 여기고 있습니다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이에 손떨림 보정기능에 대한 필요성과 </a:t>
            </a:r>
            <a:r>
              <a:rPr lang="en-US" altLang="ko-KR" smtClean="0"/>
              <a:t>Needs</a:t>
            </a:r>
            <a:r>
              <a:rPr lang="ko-KR" altLang="en-US" smtClean="0"/>
              <a:t>가 발생하게 되었습니다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9B2FCC9-1DC4-4B71-86C4-343508AF9239}" type="slidenum">
              <a:rPr lang="en-US" altLang="ko-KR" smtClean="0"/>
              <a:pPr>
                <a:spcBef>
                  <a:spcPct val="0"/>
                </a:spcBef>
              </a:pPr>
              <a:t>8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l</a:t>
            </a:r>
            <a:r>
              <a:rPr lang="ko-KR" altLang="en-US" smtClean="0"/>
              <a:t>개선이 되었다고 무작정 적용할 수는 없었습니다</a:t>
            </a:r>
            <a:r>
              <a:rPr lang="en-US" altLang="ko-KR" smtClean="0"/>
              <a:t>. Side effect</a:t>
            </a:r>
            <a:r>
              <a:rPr lang="ko-KR" altLang="en-US" smtClean="0"/>
              <a:t>를 무시할 수 없기 때문입니다</a:t>
            </a:r>
            <a:r>
              <a:rPr lang="en-US" altLang="ko-KR" smtClean="0"/>
              <a:t>. </a:t>
            </a:r>
            <a:r>
              <a:rPr lang="ko-KR" altLang="en-US" smtClean="0"/>
              <a:t>저희가 염려했던 것은 소모전류의 증가인데</a:t>
            </a:r>
            <a:r>
              <a:rPr lang="en-US" altLang="ko-KR" smtClean="0"/>
              <a:t>, </a:t>
            </a:r>
            <a:r>
              <a:rPr lang="ko-KR" altLang="en-US" smtClean="0"/>
              <a:t>이 또한 그렇게 많은 전류를 소모하지 않는다는 결과를 실험을 통해 알게되었습니다</a:t>
            </a:r>
            <a:r>
              <a:rPr lang="en-US" altLang="ko-KR" smtClean="0"/>
              <a:t>. IC</a:t>
            </a:r>
            <a:r>
              <a:rPr lang="ko-KR" altLang="en-US" smtClean="0"/>
              <a:t>업체에 이 조합으로 입고해 줄 것을 요청하였고</a:t>
            </a:r>
            <a:r>
              <a:rPr lang="en-US" altLang="ko-KR" smtClean="0"/>
              <a:t>, OIS </a:t>
            </a:r>
            <a:r>
              <a:rPr lang="ko-KR" altLang="en-US" smtClean="0"/>
              <a:t>성능을 상당히 개선할 수 있었습니다</a:t>
            </a:r>
            <a:r>
              <a:rPr lang="en-US" altLang="ko-KR" smtClean="0"/>
              <a:t>. </a:t>
            </a:r>
            <a:r>
              <a:rPr lang="ko-KR" altLang="en-US" smtClean="0"/>
              <a:t>당시</a:t>
            </a:r>
            <a:r>
              <a:rPr lang="en-US" altLang="ko-KR" smtClean="0"/>
              <a:t> 19.27dB</a:t>
            </a:r>
            <a:r>
              <a:rPr lang="ko-KR" altLang="en-US" smtClean="0"/>
              <a:t>의 보정성능은</a:t>
            </a:r>
            <a:r>
              <a:rPr lang="en-US" altLang="ko-KR" smtClean="0"/>
              <a:t> minimum</a:t>
            </a:r>
            <a:r>
              <a:rPr lang="ko-KR" altLang="en-US" smtClean="0"/>
              <a:t>값이었습니다</a:t>
            </a:r>
            <a:r>
              <a:rPr lang="en-US" altLang="ko-KR" smtClean="0"/>
              <a:t>. </a:t>
            </a:r>
            <a:r>
              <a:rPr lang="ko-KR" altLang="en-US" smtClean="0"/>
              <a:t>이보다 작은 수치는 나오지 않았다는 의미입니다</a:t>
            </a:r>
            <a:r>
              <a:rPr lang="en-US" altLang="ko-KR" smtClean="0"/>
              <a:t>. (</a:t>
            </a:r>
            <a:r>
              <a:rPr lang="ko-KR" altLang="en-US" smtClean="0"/>
              <a:t>목표가</a:t>
            </a:r>
            <a:r>
              <a:rPr lang="en-US" altLang="ko-KR" smtClean="0"/>
              <a:t> 17dB</a:t>
            </a:r>
            <a:r>
              <a:rPr lang="ko-KR" altLang="en-US" smtClean="0"/>
              <a:t>였음을 상기</a:t>
            </a:r>
            <a:r>
              <a:rPr lang="en-US" altLang="ko-KR" smtClean="0"/>
              <a:t>)</a:t>
            </a:r>
            <a:endParaRPr lang="ko-KR" altLang="en-US" smtClean="0"/>
          </a:p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29445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346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auto">
          <a:xfrm>
            <a:off x="200025" y="188913"/>
            <a:ext cx="426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ko-KR" smtClean="0"/>
              <a:t>Click to edit Master title style</a:t>
            </a:r>
          </a:p>
        </p:txBody>
      </p:sp>
      <p:sp>
        <p:nvSpPr>
          <p:cNvPr id="1027" name="Rectangle 27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 bwMode="auto">
          <a:xfrm>
            <a:off x="455613" y="1298575"/>
            <a:ext cx="9069387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grpSp>
        <p:nvGrpSpPr>
          <p:cNvPr id="1028" name="McK Slide Elements"/>
          <p:cNvGrpSpPr>
            <a:grpSpLocks/>
          </p:cNvGrpSpPr>
          <p:nvPr/>
        </p:nvGrpSpPr>
        <p:grpSpPr bwMode="auto">
          <a:xfrm>
            <a:off x="134938" y="542925"/>
            <a:ext cx="9526587" cy="6288088"/>
            <a:chOff x="77" y="335"/>
            <a:chExt cx="5429" cy="3882"/>
          </a:xfrm>
        </p:grpSpPr>
        <p:sp>
          <p:nvSpPr>
            <p:cNvPr id="1033" name="McK Measure" hidden="1"/>
            <p:cNvSpPr txBox="1">
              <a:spLocks noChangeArrowheads="1"/>
            </p:cNvSpPr>
            <p:nvPr userDrawn="1"/>
          </p:nvSpPr>
          <p:spPr bwMode="auto">
            <a:xfrm>
              <a:off x="77" y="335"/>
              <a:ext cx="5429" cy="1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lvl1pPr defTabSz="9572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9572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9572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9572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9572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kumimoji="0" lang="en-GB" altLang="ko-KR" sz="1700" b="0" smtClean="0">
                  <a:solidFill>
                    <a:srgbClr val="000000"/>
                  </a:solidFill>
                  <a:latin typeface="Arial" charset="0"/>
                </a:rPr>
                <a:t>Unit of measure</a:t>
              </a:r>
            </a:p>
          </p:txBody>
        </p:sp>
        <p:sp>
          <p:nvSpPr>
            <p:cNvPr id="1034" name="McK Footnote" hidden="1"/>
            <p:cNvSpPr txBox="1">
              <a:spLocks noChangeArrowheads="1"/>
            </p:cNvSpPr>
            <p:nvPr userDrawn="1"/>
          </p:nvSpPr>
          <p:spPr bwMode="auto">
            <a:xfrm>
              <a:off x="79" y="3964"/>
              <a:ext cx="5145" cy="25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 anchor="b">
              <a:spAutoFit/>
            </a:bodyPr>
            <a:lstStyle>
              <a:lvl1pPr marL="614363" indent="-614363" defTabSz="957263" eaLnBrk="0" hangingPunct="0">
                <a:tabLst>
                  <a:tab pos="569913" algn="r"/>
                </a:tabLs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957263" eaLnBrk="0" hangingPunct="0">
                <a:tabLst>
                  <a:tab pos="569913" algn="r"/>
                </a:tabLs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957263" eaLnBrk="0" hangingPunct="0">
                <a:tabLst>
                  <a:tab pos="569913" algn="r"/>
                </a:tabLs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957263" eaLnBrk="0" hangingPunct="0">
                <a:tabLst>
                  <a:tab pos="569913" algn="r"/>
                </a:tabLs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957263" eaLnBrk="0" hangingPunct="0">
                <a:tabLst>
                  <a:tab pos="569913" algn="r"/>
                </a:tabLs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69913" algn="r"/>
                </a:tabLs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69913" algn="r"/>
                </a:tabLs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69913" algn="r"/>
                </a:tabLs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69913" algn="r"/>
                </a:tabLs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kumimoji="0" lang="en-GB" altLang="ko-KR" sz="1300" b="0" smtClean="0">
                  <a:solidFill>
                    <a:srgbClr val="000000"/>
                  </a:solidFill>
                  <a:latin typeface="Arial" charset="0"/>
                </a:rPr>
                <a:t>	*	Footnote</a:t>
              </a:r>
            </a:p>
            <a:p>
              <a:pPr eaLnBrk="1" hangingPunct="1">
                <a:spcBef>
                  <a:spcPct val="20000"/>
                </a:spcBef>
                <a:defRPr/>
              </a:pPr>
              <a:r>
                <a:rPr kumimoji="0" lang="en-GB" altLang="ko-KR" sz="1300" b="0" smtClean="0">
                  <a:solidFill>
                    <a:srgbClr val="000000"/>
                  </a:solidFill>
                  <a:latin typeface="Arial" charset="0"/>
                </a:rPr>
                <a:t>Source:		Source</a:t>
              </a:r>
            </a:p>
          </p:txBody>
        </p:sp>
      </p:grp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503738" y="6584950"/>
            <a:ext cx="873125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1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FE935CB-83AB-4075-AFE0-0A4C6BF94A7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of 48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79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002960"/>
          </a:solidFill>
          <a:latin typeface="나눔고딕" pitchFamily="50" charset="-127"/>
          <a:ea typeface="나눔고딕" pitchFamily="50" charset="-127"/>
          <a:cs typeface="나눔고딕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002960"/>
          </a:solidFill>
          <a:latin typeface="나눔고딕" pitchFamily="50" charset="-127"/>
          <a:ea typeface="나눔고딕" pitchFamily="50" charset="-127"/>
          <a:cs typeface="나눔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002960"/>
          </a:solidFill>
          <a:latin typeface="나눔고딕" pitchFamily="50" charset="-127"/>
          <a:ea typeface="나눔고딕" pitchFamily="50" charset="-127"/>
          <a:cs typeface="나눔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002960"/>
          </a:solidFill>
          <a:latin typeface="나눔고딕" pitchFamily="50" charset="-127"/>
          <a:ea typeface="나눔고딕" pitchFamily="50" charset="-127"/>
          <a:cs typeface="나눔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002960"/>
          </a:solidFill>
          <a:latin typeface="나눔고딕" pitchFamily="50" charset="-127"/>
          <a:ea typeface="나눔고딕" pitchFamily="50" charset="-127"/>
          <a:cs typeface="나눔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000">
          <a:solidFill>
            <a:srgbClr val="002960"/>
          </a:solidFill>
          <a:latin typeface="HY울릉도B" pitchFamily="18" charset="-127"/>
          <a:ea typeface="HY울릉도B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000">
          <a:solidFill>
            <a:srgbClr val="002960"/>
          </a:solidFill>
          <a:latin typeface="HY울릉도B" pitchFamily="18" charset="-127"/>
          <a:ea typeface="HY울릉도B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000">
          <a:solidFill>
            <a:srgbClr val="002960"/>
          </a:solidFill>
          <a:latin typeface="HY울릉도B" pitchFamily="18" charset="-127"/>
          <a:ea typeface="HY울릉도B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000">
          <a:solidFill>
            <a:srgbClr val="002960"/>
          </a:solidFill>
          <a:latin typeface="HY울릉도B" pitchFamily="18" charset="-127"/>
          <a:ea typeface="HY울릉도B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323662" y="1455282"/>
            <a:ext cx="7258680" cy="52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1" tIns="45710" rIns="91421" bIns="45710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28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역삼투</a:t>
            </a:r>
            <a:r>
              <a:rPr lang="en-US" altLang="ko-KR" sz="2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(RO)</a:t>
            </a:r>
            <a:r>
              <a:rPr lang="ko-KR" altLang="en-US" sz="2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폐수 기준 </a:t>
            </a:r>
            <a:r>
              <a:rPr lang="ko-KR" altLang="en-US" sz="2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설정을 통한 </a:t>
            </a:r>
            <a:r>
              <a:rPr lang="ko-KR" altLang="en-US" sz="28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상수 비용 절감</a:t>
            </a:r>
            <a:endParaRPr lang="ko-KR" altLang="en-US" sz="2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4208463" y="5137150"/>
            <a:ext cx="1489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1" tIns="45710" rIns="91421" bIns="45710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 u="sng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생명과학본부</a:t>
            </a:r>
            <a:endParaRPr lang="en-US" altLang="ko-KR" sz="1800" u="sng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u="sng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GMP 6</a:t>
            </a:r>
            <a:r>
              <a:rPr lang="ko-KR" altLang="en-US" sz="1800" u="sng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시그마</a:t>
            </a:r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4478338" y="4575175"/>
            <a:ext cx="94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1" tIns="45710" rIns="91421" bIns="45710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u="sng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2020</a:t>
            </a:r>
            <a:r>
              <a:rPr lang="ko-KR" altLang="en-US" sz="1800" u="sng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21"/>
          <p:cNvSpPr>
            <a:spLocks noChangeShapeType="1"/>
          </p:cNvSpPr>
          <p:nvPr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9699" name="그룹 19"/>
          <p:cNvGrpSpPr>
            <a:grpSpLocks/>
          </p:cNvGrpSpPr>
          <p:nvPr/>
        </p:nvGrpSpPr>
        <p:grpSpPr bwMode="auto">
          <a:xfrm>
            <a:off x="7847013" y="142875"/>
            <a:ext cx="1714500" cy="317500"/>
            <a:chOff x="7847013" y="142852"/>
            <a:chExt cx="1714500" cy="317523"/>
          </a:xfrm>
        </p:grpSpPr>
        <p:sp>
          <p:nvSpPr>
            <p:cNvPr id="29707" name="AutoShape 4"/>
            <p:cNvSpPr>
              <a:spLocks noChangeArrowheads="1"/>
            </p:cNvSpPr>
            <p:nvPr/>
          </p:nvSpPr>
          <p:spPr bwMode="auto">
            <a:xfrm>
              <a:off x="9169400" y="204769"/>
              <a:ext cx="392113" cy="246080"/>
            </a:xfrm>
            <a:prstGeom prst="homePlate">
              <a:avLst>
                <a:gd name="adj" fmla="val 21644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C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708" name="AutoShape 6"/>
            <p:cNvSpPr>
              <a:spLocks noChangeArrowheads="1"/>
            </p:cNvSpPr>
            <p:nvPr/>
          </p:nvSpPr>
          <p:spPr bwMode="auto">
            <a:xfrm>
              <a:off x="8842375" y="142852"/>
              <a:ext cx="392113" cy="246081"/>
            </a:xfrm>
            <a:prstGeom prst="homePlate">
              <a:avLst>
                <a:gd name="adj" fmla="val 21268"/>
              </a:avLst>
            </a:prstGeom>
            <a:solidFill>
              <a:srgbClr val="EAEAEA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I</a:t>
              </a:r>
              <a:endParaRPr lang="ko-KR" altLang="en-US" sz="1000" i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709" name="AutoShape 8"/>
            <p:cNvSpPr>
              <a:spLocks noChangeArrowheads="1"/>
            </p:cNvSpPr>
            <p:nvPr/>
          </p:nvSpPr>
          <p:spPr bwMode="auto">
            <a:xfrm>
              <a:off x="8515350" y="214295"/>
              <a:ext cx="390525" cy="246080"/>
            </a:xfrm>
            <a:prstGeom prst="homePlate">
              <a:avLst>
                <a:gd name="adj" fmla="val 25377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A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710" name="AutoShape 10"/>
            <p:cNvSpPr>
              <a:spLocks noChangeArrowheads="1"/>
            </p:cNvSpPr>
            <p:nvPr/>
          </p:nvSpPr>
          <p:spPr bwMode="auto">
            <a:xfrm>
              <a:off x="8186738" y="214295"/>
              <a:ext cx="392112" cy="246080"/>
            </a:xfrm>
            <a:prstGeom prst="homePlate">
              <a:avLst>
                <a:gd name="adj" fmla="val 21312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M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711" name="AutoShape 12"/>
            <p:cNvSpPr>
              <a:spLocks noChangeArrowheads="1"/>
            </p:cNvSpPr>
            <p:nvPr/>
          </p:nvSpPr>
          <p:spPr bwMode="auto">
            <a:xfrm>
              <a:off x="7847013" y="214295"/>
              <a:ext cx="392112" cy="246080"/>
            </a:xfrm>
            <a:prstGeom prst="homePlate">
              <a:avLst>
                <a:gd name="adj" fmla="val 25443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D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57150" y="76200"/>
            <a:ext cx="2677336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I. </a:t>
            </a: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검증 데이터 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Summary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8" name="오른쪽 화살표 17"/>
          <p:cNvSpPr/>
          <p:nvPr/>
        </p:nvSpPr>
        <p:spPr>
          <a:xfrm rot="5400000">
            <a:off x="4207768" y="4185287"/>
            <a:ext cx="2731259" cy="220663"/>
          </a:xfrm>
          <a:prstGeom prst="rightArrow">
            <a:avLst>
              <a:gd name="adj1" fmla="val 31821"/>
              <a:gd name="adj2" fmla="val 33560"/>
            </a:avLst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Freeform 117"/>
          <p:cNvSpPr>
            <a:spLocks/>
          </p:cNvSpPr>
          <p:nvPr/>
        </p:nvSpPr>
        <p:spPr bwMode="auto">
          <a:xfrm flipV="1">
            <a:off x="2221209" y="2922370"/>
            <a:ext cx="3163839" cy="455318"/>
          </a:xfrm>
          <a:custGeom>
            <a:avLst/>
            <a:gdLst>
              <a:gd name="T0" fmla="*/ 3198374 w 10000"/>
              <a:gd name="T1" fmla="*/ 299833 h 10000"/>
              <a:gd name="T2" fmla="*/ 3204784 w 10000"/>
              <a:gd name="T3" fmla="*/ 0 h 10000"/>
              <a:gd name="T4" fmla="*/ 0 w 10000"/>
              <a:gd name="T5" fmla="*/ 28243 h 10000"/>
              <a:gd name="T6" fmla="*/ 5769 w 10000"/>
              <a:gd name="T7" fmla="*/ 315913 h 10000"/>
              <a:gd name="T8" fmla="*/ 0 60000 65536"/>
              <a:gd name="T9" fmla="*/ 0 60000 65536"/>
              <a:gd name="T10" fmla="*/ 0 60000 65536"/>
              <a:gd name="T11" fmla="*/ 0 60000 65536"/>
              <a:gd name="connsiteX0" fmla="*/ 9965 w 9985"/>
              <a:gd name="connsiteY0" fmla="*/ 9491 h 10000"/>
              <a:gd name="connsiteX1" fmla="*/ 9985 w 9985"/>
              <a:gd name="connsiteY1" fmla="*/ 0 h 10000"/>
              <a:gd name="connsiteX2" fmla="*/ 35 w 9985"/>
              <a:gd name="connsiteY2" fmla="*/ 249 h 10000"/>
              <a:gd name="connsiteX3" fmla="*/ 3 w 9985"/>
              <a:gd name="connsiteY3" fmla="*/ 10000 h 10000"/>
              <a:gd name="connsiteX0" fmla="*/ 9980 w 10000"/>
              <a:gd name="connsiteY0" fmla="*/ 10715 h 11224"/>
              <a:gd name="connsiteX1" fmla="*/ 10000 w 10000"/>
              <a:gd name="connsiteY1" fmla="*/ 1224 h 11224"/>
              <a:gd name="connsiteX2" fmla="*/ 35 w 10000"/>
              <a:gd name="connsiteY2" fmla="*/ 1473 h 11224"/>
              <a:gd name="connsiteX3" fmla="*/ 3 w 10000"/>
              <a:gd name="connsiteY3" fmla="*/ 11224 h 11224"/>
              <a:gd name="connsiteX0" fmla="*/ 9980 w 10000"/>
              <a:gd name="connsiteY0" fmla="*/ 10715 h 11224"/>
              <a:gd name="connsiteX1" fmla="*/ 10000 w 10000"/>
              <a:gd name="connsiteY1" fmla="*/ 1224 h 11224"/>
              <a:gd name="connsiteX2" fmla="*/ 35 w 10000"/>
              <a:gd name="connsiteY2" fmla="*/ 1473 h 11224"/>
              <a:gd name="connsiteX3" fmla="*/ 3 w 10000"/>
              <a:gd name="connsiteY3" fmla="*/ 11224 h 11224"/>
              <a:gd name="connsiteX0" fmla="*/ 9980 w 10000"/>
              <a:gd name="connsiteY0" fmla="*/ 9491 h 10000"/>
              <a:gd name="connsiteX1" fmla="*/ 10000 w 10000"/>
              <a:gd name="connsiteY1" fmla="*/ 0 h 10000"/>
              <a:gd name="connsiteX2" fmla="*/ 35 w 10000"/>
              <a:gd name="connsiteY2" fmla="*/ 249 h 10000"/>
              <a:gd name="connsiteX3" fmla="*/ 3 w 10000"/>
              <a:gd name="connsiteY3" fmla="*/ 10000 h 10000"/>
              <a:gd name="connsiteX0" fmla="*/ 9980 w 10000"/>
              <a:gd name="connsiteY0" fmla="*/ 9491 h 10000"/>
              <a:gd name="connsiteX1" fmla="*/ 10000 w 10000"/>
              <a:gd name="connsiteY1" fmla="*/ 0 h 10000"/>
              <a:gd name="connsiteX2" fmla="*/ 35 w 10000"/>
              <a:gd name="connsiteY2" fmla="*/ 132 h 10000"/>
              <a:gd name="connsiteX3" fmla="*/ 3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9980" y="9491"/>
                </a:moveTo>
                <a:cubicBezTo>
                  <a:pt x="10006" y="6243"/>
                  <a:pt x="9974" y="3248"/>
                  <a:pt x="10000" y="0"/>
                </a:cubicBezTo>
                <a:lnTo>
                  <a:pt x="35" y="132"/>
                </a:lnTo>
                <a:cubicBezTo>
                  <a:pt x="48" y="3082"/>
                  <a:pt x="-12" y="7049"/>
                  <a:pt x="3" y="10000"/>
                </a:cubicBezTo>
              </a:path>
            </a:pathLst>
          </a:custGeom>
          <a:noFill/>
          <a:ln w="222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" name="TextBox 36"/>
          <p:cNvSpPr txBox="1">
            <a:spLocks noChangeArrowheads="1"/>
          </p:cNvSpPr>
          <p:nvPr/>
        </p:nvSpPr>
        <p:spPr bwMode="auto">
          <a:xfrm>
            <a:off x="2504728" y="3396747"/>
            <a:ext cx="2716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RO </a:t>
            </a:r>
            <a:r>
              <a:rPr lang="ko-KR" altLang="en-US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필터 후 낮은 전도도</a:t>
            </a:r>
            <a:r>
              <a:rPr lang="en-US" altLang="ko-KR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en-US" altLang="ko-KR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453.4 </a:t>
            </a:r>
            <a:r>
              <a:rPr lang="el-GR" altLang="ko-KR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μ</a:t>
            </a:r>
            <a:r>
              <a:rPr lang="en-US" altLang="ko-KR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S/cm </a:t>
            </a:r>
            <a:r>
              <a:rPr lang="ko-KR" altLang="en-US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이하</a:t>
            </a:r>
            <a:r>
              <a:rPr lang="en-US" altLang="ko-KR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용수는</a:t>
            </a:r>
            <a:endParaRPr lang="en-US" altLang="ko-KR" sz="9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 err="1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전처리수로</a:t>
            </a:r>
            <a:r>
              <a:rPr lang="ko-KR" altLang="en-US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재사용됨</a:t>
            </a:r>
            <a:endParaRPr lang="en-US" altLang="ko-KR" sz="9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3" name="그림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3" r="21545" b="10254"/>
          <a:stretch>
            <a:fillRect/>
          </a:stretch>
        </p:blipFill>
        <p:spPr bwMode="auto">
          <a:xfrm>
            <a:off x="4936157" y="1878013"/>
            <a:ext cx="803275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3" descr="tank_vent fil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4" r="27083"/>
          <a:stretch>
            <a:fillRect/>
          </a:stretch>
        </p:blipFill>
        <p:spPr bwMode="auto">
          <a:xfrm>
            <a:off x="7621016" y="1914525"/>
            <a:ext cx="503238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93" descr="tank_vent fil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4" r="27083"/>
          <a:stretch>
            <a:fillRect/>
          </a:stretch>
        </p:blipFill>
        <p:spPr bwMode="auto">
          <a:xfrm>
            <a:off x="1860649" y="1836738"/>
            <a:ext cx="503237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36"/>
          <p:cNvSpPr txBox="1">
            <a:spLocks noChangeArrowheads="1"/>
          </p:cNvSpPr>
          <p:nvPr/>
        </p:nvSpPr>
        <p:spPr bwMode="auto">
          <a:xfrm>
            <a:off x="1838638" y="2552700"/>
            <a:ext cx="63701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Tank</a:t>
            </a:r>
            <a:b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(9Ton/h)</a:t>
            </a:r>
            <a:endParaRPr lang="en-US" altLang="ko-KR" sz="9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2448718" y="2090738"/>
            <a:ext cx="203200" cy="241300"/>
          </a:xfrm>
          <a:prstGeom prst="rightArrow">
            <a:avLst>
              <a:gd name="adj1" fmla="val 31821"/>
              <a:gd name="adj2" fmla="val 33560"/>
            </a:avLst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" name="TextBox 36"/>
          <p:cNvSpPr txBox="1">
            <a:spLocks noChangeArrowheads="1"/>
          </p:cNvSpPr>
          <p:nvPr/>
        </p:nvSpPr>
        <p:spPr bwMode="auto">
          <a:xfrm>
            <a:off x="2896616" y="2708275"/>
            <a:ext cx="4889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전처리</a:t>
            </a:r>
            <a:endParaRPr lang="en-US" altLang="ko-KR" sz="900" b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3528838" y="2090738"/>
            <a:ext cx="203200" cy="241300"/>
          </a:xfrm>
          <a:prstGeom prst="rightArrow">
            <a:avLst>
              <a:gd name="adj1" fmla="val 31821"/>
              <a:gd name="adj2" fmla="val 33560"/>
            </a:avLst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0" name="TextBox 36"/>
          <p:cNvSpPr txBox="1">
            <a:spLocks noChangeArrowheads="1"/>
          </p:cNvSpPr>
          <p:nvPr/>
        </p:nvSpPr>
        <p:spPr bwMode="auto">
          <a:xfrm>
            <a:off x="3613422" y="2552700"/>
            <a:ext cx="100488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Softened Water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Tank</a:t>
            </a:r>
          </a:p>
        </p:txBody>
      </p:sp>
      <p:sp>
        <p:nvSpPr>
          <p:cNvPr id="31" name="오른쪽 화살표 30"/>
          <p:cNvSpPr/>
          <p:nvPr/>
        </p:nvSpPr>
        <p:spPr>
          <a:xfrm>
            <a:off x="4536950" y="2090738"/>
            <a:ext cx="203200" cy="241300"/>
          </a:xfrm>
          <a:prstGeom prst="rightArrow">
            <a:avLst>
              <a:gd name="adj1" fmla="val 31821"/>
              <a:gd name="adj2" fmla="val 33560"/>
            </a:avLst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" name="TextBox 36"/>
          <p:cNvSpPr txBox="1">
            <a:spLocks noChangeArrowheads="1"/>
          </p:cNvSpPr>
          <p:nvPr/>
        </p:nvSpPr>
        <p:spPr bwMode="auto">
          <a:xfrm>
            <a:off x="4704382" y="2564904"/>
            <a:ext cx="13319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역삼투</a:t>
            </a:r>
            <a:endParaRPr lang="en-US" altLang="ko-KR" sz="9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(RO, Reverse Osmosis)</a:t>
            </a:r>
          </a:p>
        </p:txBody>
      </p:sp>
      <p:sp>
        <p:nvSpPr>
          <p:cNvPr id="33" name="오른쪽 화살표 32"/>
          <p:cNvSpPr/>
          <p:nvPr/>
        </p:nvSpPr>
        <p:spPr>
          <a:xfrm>
            <a:off x="5870124" y="2090738"/>
            <a:ext cx="203200" cy="241300"/>
          </a:xfrm>
          <a:prstGeom prst="rightArrow">
            <a:avLst>
              <a:gd name="adj1" fmla="val 31821"/>
              <a:gd name="adj2" fmla="val 33560"/>
            </a:avLst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" name="TextBox 36"/>
          <p:cNvSpPr txBox="1">
            <a:spLocks noChangeArrowheads="1"/>
          </p:cNvSpPr>
          <p:nvPr/>
        </p:nvSpPr>
        <p:spPr bwMode="auto">
          <a:xfrm>
            <a:off x="5963666" y="2547938"/>
            <a:ext cx="15716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전기탈이온장치</a:t>
            </a:r>
            <a:endParaRPr lang="en-US" altLang="ko-KR" sz="900" b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(EDI, Electro De-Ionization)</a:t>
            </a:r>
          </a:p>
        </p:txBody>
      </p:sp>
      <p:sp>
        <p:nvSpPr>
          <p:cNvPr id="35" name="오른쪽 화살표 34"/>
          <p:cNvSpPr/>
          <p:nvPr/>
        </p:nvSpPr>
        <p:spPr>
          <a:xfrm>
            <a:off x="7405116" y="2090738"/>
            <a:ext cx="203200" cy="241300"/>
          </a:xfrm>
          <a:prstGeom prst="rightArrow">
            <a:avLst>
              <a:gd name="adj1" fmla="val 31821"/>
              <a:gd name="adj2" fmla="val 33560"/>
            </a:avLst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6" name="TextBox 36"/>
          <p:cNvSpPr txBox="1">
            <a:spLocks noChangeArrowheads="1"/>
          </p:cNvSpPr>
          <p:nvPr/>
        </p:nvSpPr>
        <p:spPr bwMode="auto">
          <a:xfrm>
            <a:off x="7648028" y="2605088"/>
            <a:ext cx="600142" cy="51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Storage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Tank</a:t>
            </a:r>
            <a:br>
              <a:rPr lang="en-US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10Ton)</a:t>
            </a:r>
            <a:endParaRPr lang="en-US" altLang="ko-KR" sz="9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483868" y="1675408"/>
            <a:ext cx="520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전도도</a:t>
            </a:r>
            <a:endParaRPr lang="en-US" altLang="ko-KR" sz="9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센서 ②</a:t>
            </a:r>
            <a:endParaRPr lang="en-US" altLang="ko-KR" sz="9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8" name="TextBox 36"/>
          <p:cNvSpPr txBox="1">
            <a:spLocks noChangeArrowheads="1"/>
          </p:cNvSpPr>
          <p:nvPr/>
        </p:nvSpPr>
        <p:spPr bwMode="auto">
          <a:xfrm>
            <a:off x="1555700" y="1689373"/>
            <a:ext cx="520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전도도</a:t>
            </a:r>
            <a:endParaRPr lang="en-US" altLang="ko-KR" sz="9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센서 ①</a:t>
            </a:r>
            <a:endParaRPr lang="en-US" altLang="ko-KR" sz="9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9" name="Picture 93" descr="tank_vent fil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4" r="27083"/>
          <a:stretch>
            <a:fillRect/>
          </a:stretch>
        </p:blipFill>
        <p:spPr bwMode="auto">
          <a:xfrm>
            <a:off x="3804864" y="1844675"/>
            <a:ext cx="503238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3" b="52242"/>
          <a:stretch>
            <a:fillRect/>
          </a:stretch>
        </p:blipFill>
        <p:spPr bwMode="auto">
          <a:xfrm>
            <a:off x="6179566" y="1912938"/>
            <a:ext cx="103346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36"/>
          <p:cNvSpPr txBox="1">
            <a:spLocks noChangeArrowheads="1"/>
          </p:cNvSpPr>
          <p:nvPr/>
        </p:nvSpPr>
        <p:spPr bwMode="auto">
          <a:xfrm>
            <a:off x="4384632" y="1503835"/>
            <a:ext cx="715558" cy="23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66 </a:t>
            </a:r>
            <a:r>
              <a:rPr lang="el-GR" altLang="ko-KR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μ</a:t>
            </a:r>
            <a:r>
              <a:rPr lang="en-US" altLang="ko-KR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S/cm</a:t>
            </a:r>
          </a:p>
        </p:txBody>
      </p:sp>
      <p:sp>
        <p:nvSpPr>
          <p:cNvPr id="42" name="TextBox 36"/>
          <p:cNvSpPr txBox="1">
            <a:spLocks noChangeArrowheads="1"/>
          </p:cNvSpPr>
          <p:nvPr/>
        </p:nvSpPr>
        <p:spPr bwMode="auto">
          <a:xfrm>
            <a:off x="5638526" y="1503835"/>
            <a:ext cx="704850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4.5 </a:t>
            </a:r>
            <a:r>
              <a:rPr lang="el-GR" altLang="ko-KR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μ</a:t>
            </a:r>
            <a:r>
              <a:rPr lang="en-US" altLang="ko-KR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S/cm</a:t>
            </a:r>
          </a:p>
        </p:txBody>
      </p:sp>
      <p:sp>
        <p:nvSpPr>
          <p:cNvPr id="43" name="TextBox 36"/>
          <p:cNvSpPr txBox="1">
            <a:spLocks noChangeArrowheads="1"/>
          </p:cNvSpPr>
          <p:nvPr/>
        </p:nvSpPr>
        <p:spPr bwMode="auto">
          <a:xfrm>
            <a:off x="7044406" y="1503835"/>
            <a:ext cx="778075" cy="23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0.05 </a:t>
            </a:r>
            <a:r>
              <a:rPr lang="el-GR" altLang="ko-KR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μ</a:t>
            </a:r>
            <a:r>
              <a:rPr lang="en-US" altLang="ko-KR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S/cm</a:t>
            </a:r>
          </a:p>
        </p:txBody>
      </p:sp>
      <p:sp>
        <p:nvSpPr>
          <p:cNvPr id="44" name="TextBox 36"/>
          <p:cNvSpPr txBox="1">
            <a:spLocks noChangeArrowheads="1"/>
          </p:cNvSpPr>
          <p:nvPr/>
        </p:nvSpPr>
        <p:spPr bwMode="auto">
          <a:xfrm>
            <a:off x="1512490" y="1503835"/>
            <a:ext cx="682625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78 </a:t>
            </a:r>
            <a:r>
              <a:rPr lang="el-GR" altLang="ko-KR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μ</a:t>
            </a:r>
            <a:r>
              <a:rPr lang="en-US" altLang="ko-KR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S/cm</a:t>
            </a:r>
          </a:p>
        </p:txBody>
      </p:sp>
      <p:sp>
        <p:nvSpPr>
          <p:cNvPr id="45" name="오른쪽 화살표 44"/>
          <p:cNvSpPr/>
          <p:nvPr/>
        </p:nvSpPr>
        <p:spPr>
          <a:xfrm>
            <a:off x="1619953" y="2090738"/>
            <a:ext cx="203200" cy="241300"/>
          </a:xfrm>
          <a:prstGeom prst="rightArrow">
            <a:avLst>
              <a:gd name="adj1" fmla="val 31821"/>
              <a:gd name="adj2" fmla="val 33560"/>
            </a:avLst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46" name="그림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45" y="1960563"/>
            <a:ext cx="8461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36"/>
          <p:cNvSpPr txBox="1">
            <a:spLocks noChangeArrowheads="1"/>
          </p:cNvSpPr>
          <p:nvPr/>
        </p:nvSpPr>
        <p:spPr bwMode="auto">
          <a:xfrm>
            <a:off x="570482" y="2552700"/>
            <a:ext cx="8239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상수</a:t>
            </a:r>
            <a:endParaRPr lang="en-US" altLang="ko-KR" sz="9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(City Water)</a:t>
            </a:r>
          </a:p>
        </p:txBody>
      </p:sp>
      <p:pic>
        <p:nvPicPr>
          <p:cNvPr id="48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18" y="1749425"/>
            <a:ext cx="674688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오른쪽 화살표 48"/>
          <p:cNvSpPr/>
          <p:nvPr/>
        </p:nvSpPr>
        <p:spPr>
          <a:xfrm>
            <a:off x="8229029" y="2090738"/>
            <a:ext cx="203200" cy="241300"/>
          </a:xfrm>
          <a:prstGeom prst="rightArrow">
            <a:avLst>
              <a:gd name="adj1" fmla="val 31821"/>
              <a:gd name="adj2" fmla="val 33560"/>
            </a:avLst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50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054" y="1949450"/>
            <a:ext cx="9334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36"/>
          <p:cNvSpPr txBox="1">
            <a:spLocks noChangeArrowheads="1"/>
          </p:cNvSpPr>
          <p:nvPr/>
        </p:nvSpPr>
        <p:spPr bwMode="auto">
          <a:xfrm>
            <a:off x="8700516" y="2632075"/>
            <a:ext cx="6238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상수</a:t>
            </a:r>
            <a:r>
              <a:rPr lang="en-US" altLang="ko-KR" sz="9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9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공급</a:t>
            </a:r>
            <a:endParaRPr lang="en-US" altLang="ko-KR" sz="900" b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52" name="그림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824" y="4208557"/>
            <a:ext cx="759114" cy="505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36"/>
          <p:cNvSpPr txBox="1">
            <a:spLocks noChangeArrowheads="1"/>
          </p:cNvSpPr>
          <p:nvPr/>
        </p:nvSpPr>
        <p:spPr bwMode="auto">
          <a:xfrm>
            <a:off x="3656856" y="4713671"/>
            <a:ext cx="184888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RO </a:t>
            </a:r>
            <a:r>
              <a:rPr lang="ko-KR" altLang="en-US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필터 후 </a:t>
            </a: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453.4 </a:t>
            </a:r>
            <a:r>
              <a:rPr lang="el-GR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μ</a:t>
            </a:r>
            <a:r>
              <a:rPr lang="en-US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S/cm </a:t>
            </a:r>
            <a:r>
              <a:rPr lang="ko-KR" altLang="en-US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이상의</a:t>
            </a:r>
            <a:endParaRPr lang="en-US" altLang="ko-KR" sz="9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높은</a:t>
            </a: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전도도의 </a:t>
            </a:r>
            <a:r>
              <a:rPr lang="ko-KR" altLang="en-US" sz="900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농축수는</a:t>
            </a:r>
            <a:r>
              <a:rPr lang="ko-KR" altLang="en-US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폐수 처리됨</a:t>
            </a:r>
            <a:endParaRPr lang="en-US" altLang="ko-KR" sz="9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4" name="TextBox 36"/>
          <p:cNvSpPr txBox="1">
            <a:spLocks noChangeArrowheads="1"/>
          </p:cNvSpPr>
          <p:nvPr/>
        </p:nvSpPr>
        <p:spPr bwMode="auto">
          <a:xfrm>
            <a:off x="5694857" y="1673250"/>
            <a:ext cx="521594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전도도</a:t>
            </a:r>
            <a:endParaRPr lang="en-US" altLang="ko-KR" sz="9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센서 </a:t>
            </a:r>
            <a:r>
              <a:rPr lang="ko-KR" altLang="en-US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③</a:t>
            </a:r>
            <a:endParaRPr lang="en-US" altLang="ko-KR" sz="9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5" name="TextBox 36"/>
          <p:cNvSpPr txBox="1">
            <a:spLocks noChangeArrowheads="1"/>
          </p:cNvSpPr>
          <p:nvPr/>
        </p:nvSpPr>
        <p:spPr bwMode="auto">
          <a:xfrm>
            <a:off x="7143542" y="1673207"/>
            <a:ext cx="521595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전도도</a:t>
            </a:r>
            <a:endParaRPr lang="en-US" altLang="ko-KR" sz="9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센서 ④</a:t>
            </a:r>
            <a:endParaRPr lang="en-US" altLang="ko-KR" sz="9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6" name="Text Box 6"/>
          <p:cNvSpPr txBox="1">
            <a:spLocks noChangeArrowheads="1"/>
          </p:cNvSpPr>
          <p:nvPr/>
        </p:nvSpPr>
        <p:spPr bwMode="auto">
          <a:xfrm>
            <a:off x="344488" y="598488"/>
            <a:ext cx="9490075" cy="36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RO </a:t>
            </a:r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필터 후 낮은 전도도</a:t>
            </a:r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(453.4 </a:t>
            </a:r>
            <a:r>
              <a:rPr lang="en-US" altLang="ko-KR" sz="16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μS</a:t>
            </a:r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/cm </a:t>
            </a:r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이하</a:t>
            </a:r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용수는 </a:t>
            </a:r>
            <a:r>
              <a:rPr lang="ko-KR" altLang="en-US" sz="16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전처리수로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재사용함</a:t>
            </a:r>
            <a:endParaRPr lang="en-US" altLang="ko-KR" sz="16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09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21"/>
          <p:cNvSpPr>
            <a:spLocks noChangeShapeType="1"/>
          </p:cNvSpPr>
          <p:nvPr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31747" name="그룹 65"/>
          <p:cNvGrpSpPr>
            <a:grpSpLocks/>
          </p:cNvGrpSpPr>
          <p:nvPr/>
        </p:nvGrpSpPr>
        <p:grpSpPr bwMode="auto">
          <a:xfrm>
            <a:off x="7847013" y="142875"/>
            <a:ext cx="1714500" cy="317500"/>
            <a:chOff x="7847013" y="142852"/>
            <a:chExt cx="1714500" cy="317523"/>
          </a:xfrm>
        </p:grpSpPr>
        <p:sp>
          <p:nvSpPr>
            <p:cNvPr id="31749" name="AutoShape 4"/>
            <p:cNvSpPr>
              <a:spLocks noChangeArrowheads="1"/>
            </p:cNvSpPr>
            <p:nvPr/>
          </p:nvSpPr>
          <p:spPr bwMode="auto">
            <a:xfrm>
              <a:off x="9169400" y="142852"/>
              <a:ext cx="392113" cy="246081"/>
            </a:xfrm>
            <a:prstGeom prst="homePlate">
              <a:avLst>
                <a:gd name="adj" fmla="val 21644"/>
              </a:avLst>
            </a:prstGeom>
            <a:solidFill>
              <a:srgbClr val="EAEAEA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C</a:t>
              </a:r>
              <a:endParaRPr lang="ko-KR" altLang="en-US" sz="1000" i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750" name="AutoShape 6"/>
            <p:cNvSpPr>
              <a:spLocks noChangeArrowheads="1"/>
            </p:cNvSpPr>
            <p:nvPr/>
          </p:nvSpPr>
          <p:spPr bwMode="auto">
            <a:xfrm>
              <a:off x="8842375" y="214295"/>
              <a:ext cx="392113" cy="246080"/>
            </a:xfrm>
            <a:prstGeom prst="homePlate">
              <a:avLst>
                <a:gd name="adj" fmla="val 21268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I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751" name="AutoShape 8"/>
            <p:cNvSpPr>
              <a:spLocks noChangeArrowheads="1"/>
            </p:cNvSpPr>
            <p:nvPr/>
          </p:nvSpPr>
          <p:spPr bwMode="auto">
            <a:xfrm>
              <a:off x="8515350" y="214295"/>
              <a:ext cx="390525" cy="246080"/>
            </a:xfrm>
            <a:prstGeom prst="homePlate">
              <a:avLst>
                <a:gd name="adj" fmla="val 25377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 dirty="0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A</a:t>
              </a:r>
              <a:endParaRPr lang="ko-KR" altLang="en-US" sz="1000" i="1" dirty="0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752" name="AutoShape 10"/>
            <p:cNvSpPr>
              <a:spLocks noChangeArrowheads="1"/>
            </p:cNvSpPr>
            <p:nvPr/>
          </p:nvSpPr>
          <p:spPr bwMode="auto">
            <a:xfrm>
              <a:off x="8186738" y="214295"/>
              <a:ext cx="392112" cy="246080"/>
            </a:xfrm>
            <a:prstGeom prst="homePlate">
              <a:avLst>
                <a:gd name="adj" fmla="val 21312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M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753" name="AutoShape 12"/>
            <p:cNvSpPr>
              <a:spLocks noChangeArrowheads="1"/>
            </p:cNvSpPr>
            <p:nvPr/>
          </p:nvSpPr>
          <p:spPr bwMode="auto">
            <a:xfrm>
              <a:off x="7847013" y="214295"/>
              <a:ext cx="392112" cy="246080"/>
            </a:xfrm>
            <a:prstGeom prst="homePlate">
              <a:avLst>
                <a:gd name="adj" fmla="val 25443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D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7150" y="76200"/>
            <a:ext cx="114165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C. </a:t>
            </a: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관리도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0" name="TextBox 30"/>
          <p:cNvSpPr txBox="1">
            <a:spLocks noChangeArrowheads="1"/>
          </p:cNvSpPr>
          <p:nvPr/>
        </p:nvSpPr>
        <p:spPr bwMode="auto">
          <a:xfrm>
            <a:off x="6609184" y="1066800"/>
            <a:ext cx="1712626" cy="35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개선 후 관리도 </a:t>
            </a: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예정</a:t>
            </a: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en-US" altLang="ko-KR" sz="14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02238" y="1409700"/>
            <a:ext cx="41751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88950" y="1409700"/>
            <a:ext cx="41767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35"/>
          <p:cNvSpPr txBox="1">
            <a:spLocks noChangeArrowheads="1"/>
          </p:cNvSpPr>
          <p:nvPr/>
        </p:nvSpPr>
        <p:spPr bwMode="auto">
          <a:xfrm>
            <a:off x="2068845" y="1060450"/>
            <a:ext cx="1016923" cy="33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현재 관리도</a:t>
            </a:r>
            <a:endParaRPr lang="en-US" altLang="ko-KR" sz="14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44488" y="598488"/>
            <a:ext cx="9490075" cy="36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설정된 전도도 기준</a:t>
            </a:r>
            <a:r>
              <a:rPr lang="en-US" altLang="ko-KR" sz="1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l-GR" altLang="ko-KR" sz="1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453.4 </a:t>
            </a:r>
            <a:r>
              <a:rPr lang="el-GR" altLang="ko-KR" sz="16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μ</a:t>
            </a:r>
            <a:r>
              <a:rPr lang="en-US" altLang="ko-KR" sz="1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S/cm)</a:t>
            </a:r>
            <a:r>
              <a:rPr lang="ko-KR" altLang="en-US" sz="1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이 적절한지 </a:t>
            </a:r>
            <a:r>
              <a:rPr lang="ko-KR" altLang="en-US" sz="16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관리도를</a:t>
            </a:r>
            <a:r>
              <a:rPr lang="ko-KR" altLang="en-US" sz="16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통해 </a:t>
            </a:r>
            <a:r>
              <a:rPr lang="ko-KR" altLang="en-US" sz="1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확인함</a:t>
            </a:r>
            <a:endParaRPr lang="en-US" altLang="ko-KR" sz="16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6" name="Text Box 359"/>
          <p:cNvSpPr txBox="1">
            <a:spLocks noChangeArrowheads="1"/>
          </p:cNvSpPr>
          <p:nvPr/>
        </p:nvSpPr>
        <p:spPr bwMode="auto">
          <a:xfrm>
            <a:off x="920750" y="1557338"/>
            <a:ext cx="3744913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58775" indent="-179388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전도도 관리도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Data : 12779 (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이상치 제거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b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UCL = 526</a:t>
            </a:r>
            <a:r>
              <a:rPr lang="el-GR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μ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S/cm</a:t>
            </a:r>
            <a:b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LCL = 471</a:t>
            </a:r>
            <a:r>
              <a:rPr lang="el-GR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μ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S/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cm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설정된 전도도 기준 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453.4</a:t>
            </a:r>
            <a:r>
              <a:rPr lang="el-GR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μ</a:t>
            </a:r>
            <a: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S/cm 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LCL (471</a:t>
            </a:r>
            <a:r>
              <a:rPr lang="el-GR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μ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S/cm) 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보다 낮으므로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전도도 기준 설정 적절하다고 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판단됨</a:t>
            </a:r>
            <a:endParaRPr lang="en-US" altLang="ko-KR" sz="12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" name="Text Box 359"/>
          <p:cNvSpPr txBox="1">
            <a:spLocks noChangeArrowheads="1"/>
          </p:cNvSpPr>
          <p:nvPr/>
        </p:nvSpPr>
        <p:spPr bwMode="auto">
          <a:xfrm>
            <a:off x="5600700" y="1557338"/>
            <a:ext cx="37766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58775" indent="-179388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후속 과제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# Date </a:t>
            </a:r>
            <a:r>
              <a:rPr lang="ko-KR" altLang="en-US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별로 </a:t>
            </a:r>
            <a: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RO </a:t>
            </a:r>
            <a:r>
              <a:rPr lang="ko-KR" altLang="en-US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데이터를 </a:t>
            </a:r>
            <a: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Group </a:t>
            </a:r>
            <a:r>
              <a:rPr lang="ko-KR" altLang="en-US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화하여 </a:t>
            </a:r>
            <a: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X-bar R </a:t>
            </a:r>
            <a:r>
              <a:rPr lang="ko-KR" altLang="en-US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예정</a:t>
            </a:r>
            <a: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&gt; j &lt;- with(</a:t>
            </a:r>
            <a:r>
              <a:rPr lang="en-US" altLang="ko-KR" sz="1200" b="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d,qcc.groups</a:t>
            </a:r>
            <a: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en-US" altLang="ko-KR" sz="1200" b="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Date,RO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))</a:t>
            </a:r>
            <a:endParaRPr lang="en-US" altLang="ko-KR" sz="12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69" y="3906128"/>
            <a:ext cx="4257747" cy="234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21"/>
          <p:cNvSpPr>
            <a:spLocks noChangeShapeType="1"/>
          </p:cNvSpPr>
          <p:nvPr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31747" name="그룹 65"/>
          <p:cNvGrpSpPr>
            <a:grpSpLocks/>
          </p:cNvGrpSpPr>
          <p:nvPr/>
        </p:nvGrpSpPr>
        <p:grpSpPr bwMode="auto">
          <a:xfrm>
            <a:off x="7847013" y="142875"/>
            <a:ext cx="1714500" cy="317500"/>
            <a:chOff x="7847013" y="142852"/>
            <a:chExt cx="1714500" cy="317523"/>
          </a:xfrm>
        </p:grpSpPr>
        <p:sp>
          <p:nvSpPr>
            <p:cNvPr id="31749" name="AutoShape 4"/>
            <p:cNvSpPr>
              <a:spLocks noChangeArrowheads="1"/>
            </p:cNvSpPr>
            <p:nvPr/>
          </p:nvSpPr>
          <p:spPr bwMode="auto">
            <a:xfrm>
              <a:off x="9169400" y="142852"/>
              <a:ext cx="392113" cy="246081"/>
            </a:xfrm>
            <a:prstGeom prst="homePlate">
              <a:avLst>
                <a:gd name="adj" fmla="val 21644"/>
              </a:avLst>
            </a:prstGeom>
            <a:solidFill>
              <a:srgbClr val="EAEAEA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C</a:t>
              </a:r>
              <a:endParaRPr lang="ko-KR" altLang="en-US" sz="1000" i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750" name="AutoShape 6"/>
            <p:cNvSpPr>
              <a:spLocks noChangeArrowheads="1"/>
            </p:cNvSpPr>
            <p:nvPr/>
          </p:nvSpPr>
          <p:spPr bwMode="auto">
            <a:xfrm>
              <a:off x="8842375" y="214295"/>
              <a:ext cx="392113" cy="246080"/>
            </a:xfrm>
            <a:prstGeom prst="homePlate">
              <a:avLst>
                <a:gd name="adj" fmla="val 21268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I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751" name="AutoShape 8"/>
            <p:cNvSpPr>
              <a:spLocks noChangeArrowheads="1"/>
            </p:cNvSpPr>
            <p:nvPr/>
          </p:nvSpPr>
          <p:spPr bwMode="auto">
            <a:xfrm>
              <a:off x="8515350" y="214295"/>
              <a:ext cx="390525" cy="246080"/>
            </a:xfrm>
            <a:prstGeom prst="homePlate">
              <a:avLst>
                <a:gd name="adj" fmla="val 25377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 dirty="0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A</a:t>
              </a:r>
              <a:endParaRPr lang="ko-KR" altLang="en-US" sz="1000" i="1" dirty="0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752" name="AutoShape 10"/>
            <p:cNvSpPr>
              <a:spLocks noChangeArrowheads="1"/>
            </p:cNvSpPr>
            <p:nvPr/>
          </p:nvSpPr>
          <p:spPr bwMode="auto">
            <a:xfrm>
              <a:off x="8186738" y="214295"/>
              <a:ext cx="392112" cy="246080"/>
            </a:xfrm>
            <a:prstGeom prst="homePlate">
              <a:avLst>
                <a:gd name="adj" fmla="val 21312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M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753" name="AutoShape 12"/>
            <p:cNvSpPr>
              <a:spLocks noChangeArrowheads="1"/>
            </p:cNvSpPr>
            <p:nvPr/>
          </p:nvSpPr>
          <p:spPr bwMode="auto">
            <a:xfrm>
              <a:off x="7847013" y="214295"/>
              <a:ext cx="392112" cy="246080"/>
            </a:xfrm>
            <a:prstGeom prst="homePlate">
              <a:avLst>
                <a:gd name="adj" fmla="val 25443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D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7150" y="76200"/>
            <a:ext cx="917575" cy="4000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C. </a:t>
            </a:r>
            <a:r>
              <a:rPr lang="ko-KR" altLang="en-US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성과</a:t>
            </a:r>
          </a:p>
        </p:txBody>
      </p:sp>
      <p:sp>
        <p:nvSpPr>
          <p:cNvPr id="10" name="TextBox 30"/>
          <p:cNvSpPr txBox="1">
            <a:spLocks noChangeArrowheads="1"/>
          </p:cNvSpPr>
          <p:nvPr/>
        </p:nvSpPr>
        <p:spPr bwMode="auto">
          <a:xfrm>
            <a:off x="6781800" y="1066800"/>
            <a:ext cx="1016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정성적 성과</a:t>
            </a:r>
            <a:endParaRPr lang="en-US" altLang="ko-KR" sz="140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02238" y="1409700"/>
            <a:ext cx="41751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88950" y="1409700"/>
            <a:ext cx="41767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35"/>
          <p:cNvSpPr txBox="1">
            <a:spLocks noChangeArrowheads="1"/>
          </p:cNvSpPr>
          <p:nvPr/>
        </p:nvSpPr>
        <p:spPr bwMode="auto">
          <a:xfrm>
            <a:off x="2068513" y="1060450"/>
            <a:ext cx="10175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4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정량적 성과</a:t>
            </a:r>
            <a:endParaRPr lang="en-US" altLang="ko-KR" sz="14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44488" y="598488"/>
            <a:ext cx="9490075" cy="349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6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역삼투</a:t>
            </a:r>
            <a:r>
              <a:rPr lang="en-US" altLang="ko-KR" sz="16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(RO) </a:t>
            </a:r>
            <a:r>
              <a:rPr lang="ko-KR" altLang="en-US" sz="16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후 폐기되는 용수를 회수하여</a:t>
            </a:r>
            <a:r>
              <a:rPr lang="en-US" altLang="ko-KR" sz="16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유틸리티 비용 </a:t>
            </a:r>
            <a:r>
              <a:rPr lang="en-US" altLang="ko-KR" sz="16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30% </a:t>
            </a:r>
            <a:r>
              <a:rPr lang="ko-KR" altLang="en-US" sz="16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이상 절감</a:t>
            </a:r>
            <a:endParaRPr lang="en-US" altLang="ko-KR" sz="16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6" name="Text Box 359"/>
          <p:cNvSpPr txBox="1">
            <a:spLocks noChangeArrowheads="1"/>
          </p:cNvSpPr>
          <p:nvPr/>
        </p:nvSpPr>
        <p:spPr bwMode="auto">
          <a:xfrm>
            <a:off x="920750" y="1557338"/>
            <a:ext cx="3744913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58775" indent="-179388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유틸리티 비용 절감</a:t>
            </a: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0" u="sng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243</a:t>
            </a:r>
            <a:r>
              <a:rPr lang="ko-KR" altLang="en-US" sz="1000" b="0" u="sng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만원 절감</a:t>
            </a:r>
            <a:r>
              <a:rPr lang="en-US" altLang="ko-KR" sz="1000" b="0" u="sng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!!</a:t>
            </a: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기존 </a:t>
            </a: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시간당 </a:t>
            </a: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9Ton </a:t>
            </a: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씩</a:t>
            </a: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상수 공급</a:t>
            </a: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개선 </a:t>
            </a: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RO </a:t>
            </a: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필터 후 </a:t>
            </a:r>
            <a:r>
              <a:rPr lang="en-US" altLang="ko-KR" sz="10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453.4 </a:t>
            </a:r>
            <a:r>
              <a:rPr lang="en-US" altLang="ko-KR" sz="1000" b="0" dirty="0" err="1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μS</a:t>
            </a:r>
            <a:r>
              <a:rPr lang="en-US" altLang="ko-KR" sz="10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/cm </a:t>
            </a:r>
            <a:r>
              <a:rPr lang="ko-KR" altLang="en-US" sz="10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이하의 낮은 전도도</a:t>
            </a: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용수는</a:t>
            </a: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</a:t>
            </a: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전처리 공정에 </a:t>
            </a:r>
            <a:r>
              <a:rPr lang="ko-KR" altLang="en-US" sz="10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재사용</a:t>
            </a: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됨</a:t>
            </a: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endParaRPr lang="en-US" altLang="ko-KR" sz="10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KPI 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달성</a:t>
            </a: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기존 목표치인 </a:t>
            </a:r>
            <a: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20% </a:t>
            </a:r>
            <a:r>
              <a:rPr lang="ko-KR" altLang="en-US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초과하여</a:t>
            </a:r>
            <a: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30% </a:t>
            </a: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절감함</a:t>
            </a:r>
            <a:endParaRPr lang="en-US" altLang="ko-KR" sz="10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" name="Text Box 359"/>
          <p:cNvSpPr txBox="1">
            <a:spLocks noChangeArrowheads="1"/>
          </p:cNvSpPr>
          <p:nvPr/>
        </p:nvSpPr>
        <p:spPr bwMode="auto">
          <a:xfrm>
            <a:off x="5600700" y="1557338"/>
            <a:ext cx="3776663" cy="817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58775" indent="-179388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확대 전파</a:t>
            </a: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빅 데이터에 기반한 동일한 테마의 과제를 </a:t>
            </a: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000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오송</a:t>
            </a: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온산에</a:t>
            </a: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확대 적용할 수 있음</a:t>
            </a:r>
            <a:endParaRPr lang="en-US" altLang="ko-KR" sz="10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0" name="Text Box 372"/>
          <p:cNvSpPr txBox="1">
            <a:spLocks noChangeArrowheads="1"/>
          </p:cNvSpPr>
          <p:nvPr/>
        </p:nvSpPr>
        <p:spPr bwMode="auto">
          <a:xfrm>
            <a:off x="3297833" y="5031903"/>
            <a:ext cx="6286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Font typeface="Symbol" panose="05050102010706020507" pitchFamily="18" charset="2"/>
              <a:buNone/>
            </a:pPr>
            <a:r>
              <a:rPr lang="ko-KR" altLang="en-US" sz="11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현 수준</a:t>
            </a:r>
            <a:endParaRPr lang="en-US" altLang="ko-KR" sz="110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1" name="Line 375"/>
          <p:cNvSpPr>
            <a:spLocks noChangeShapeType="1"/>
          </p:cNvSpPr>
          <p:nvPr/>
        </p:nvSpPr>
        <p:spPr bwMode="auto">
          <a:xfrm>
            <a:off x="3353395" y="5017616"/>
            <a:ext cx="1289050" cy="1587"/>
          </a:xfrm>
          <a:prstGeom prst="line">
            <a:avLst/>
          </a:prstGeom>
          <a:noFill/>
          <a:ln w="38100">
            <a:solidFill>
              <a:sysClr val="window" lastClr="FFFF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32" name="Rectangle 370"/>
          <p:cNvSpPr>
            <a:spLocks noChangeArrowheads="1"/>
          </p:cNvSpPr>
          <p:nvPr/>
        </p:nvSpPr>
        <p:spPr bwMode="auto">
          <a:xfrm>
            <a:off x="3385145" y="3882553"/>
            <a:ext cx="447675" cy="1128713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0" algn="ctr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kern="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kern="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33" name="Rectangle 371"/>
          <p:cNvSpPr>
            <a:spLocks noChangeArrowheads="1"/>
          </p:cNvSpPr>
          <p:nvPr/>
        </p:nvSpPr>
        <p:spPr bwMode="auto">
          <a:xfrm>
            <a:off x="4139208" y="4231135"/>
            <a:ext cx="447675" cy="78330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0" algn="ctr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1100" kern="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 flipV="1">
            <a:off x="3224808" y="5023966"/>
            <a:ext cx="1525587" cy="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35" name="Text Box 372"/>
          <p:cNvSpPr txBox="1">
            <a:spLocks noChangeArrowheads="1"/>
          </p:cNvSpPr>
          <p:nvPr/>
        </p:nvSpPr>
        <p:spPr bwMode="auto">
          <a:xfrm>
            <a:off x="4058245" y="5041428"/>
            <a:ext cx="62865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Font typeface="Symbol" panose="05050102010706020507" pitchFamily="18" charset="2"/>
              <a:buNone/>
            </a:pPr>
            <a:r>
              <a:rPr lang="ko-KR" altLang="en-US" sz="11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목표</a:t>
            </a:r>
            <a:endParaRPr lang="en-US" altLang="ko-KR" sz="110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6" name="Freeform 379"/>
          <p:cNvSpPr>
            <a:spLocks noChangeAspect="1"/>
          </p:cNvSpPr>
          <p:nvPr/>
        </p:nvSpPr>
        <p:spPr bwMode="auto">
          <a:xfrm rot="4122523">
            <a:off x="3883273" y="3875125"/>
            <a:ext cx="377825" cy="249237"/>
          </a:xfrm>
          <a:custGeom>
            <a:avLst/>
            <a:gdLst>
              <a:gd name="T0" fmla="*/ 2147483647 w 1006"/>
              <a:gd name="T1" fmla="*/ 2147483647 h 1032"/>
              <a:gd name="T2" fmla="*/ 2147483647 w 1006"/>
              <a:gd name="T3" fmla="*/ 0 h 1032"/>
              <a:gd name="T4" fmla="*/ 2147483647 w 1006"/>
              <a:gd name="T5" fmla="*/ 2147483647 h 1032"/>
              <a:gd name="T6" fmla="*/ 2147483647 w 1006"/>
              <a:gd name="T7" fmla="*/ 2147483647 h 1032"/>
              <a:gd name="T8" fmla="*/ 2147483647 w 1006"/>
              <a:gd name="T9" fmla="*/ 2147483647 h 1032"/>
              <a:gd name="T10" fmla="*/ 2147483647 w 1006"/>
              <a:gd name="T11" fmla="*/ 2147483647 h 1032"/>
              <a:gd name="T12" fmla="*/ 2147483647 w 1006"/>
              <a:gd name="T13" fmla="*/ 2147483647 h 1032"/>
              <a:gd name="T14" fmla="*/ 2147483647 w 1006"/>
              <a:gd name="T15" fmla="*/ 2147483647 h 1032"/>
              <a:gd name="T16" fmla="*/ 2147483647 w 1006"/>
              <a:gd name="T17" fmla="*/ 2147483647 h 1032"/>
              <a:gd name="T18" fmla="*/ 2147483647 w 1006"/>
              <a:gd name="T19" fmla="*/ 2147483647 h 1032"/>
              <a:gd name="T20" fmla="*/ 2147483647 w 1006"/>
              <a:gd name="T21" fmla="*/ 2147483647 h 1032"/>
              <a:gd name="T22" fmla="*/ 2147483647 w 1006"/>
              <a:gd name="T23" fmla="*/ 2147483647 h 1032"/>
              <a:gd name="T24" fmla="*/ 2147483647 w 1006"/>
              <a:gd name="T25" fmla="*/ 2147483647 h 1032"/>
              <a:gd name="T26" fmla="*/ 2147483647 w 1006"/>
              <a:gd name="T27" fmla="*/ 2147483647 h 1032"/>
              <a:gd name="T28" fmla="*/ 2147483647 w 1006"/>
              <a:gd name="T29" fmla="*/ 2147483647 h 1032"/>
              <a:gd name="T30" fmla="*/ 2147483647 w 1006"/>
              <a:gd name="T31" fmla="*/ 2147483647 h 1032"/>
              <a:gd name="T32" fmla="*/ 2147483647 w 1006"/>
              <a:gd name="T33" fmla="*/ 2147483647 h 1032"/>
              <a:gd name="T34" fmla="*/ 0 w 1006"/>
              <a:gd name="T35" fmla="*/ 2147483647 h 1032"/>
              <a:gd name="T36" fmla="*/ 2147483647 w 1006"/>
              <a:gd name="T37" fmla="*/ 2147483647 h 1032"/>
              <a:gd name="T38" fmla="*/ 2147483647 w 1006"/>
              <a:gd name="T39" fmla="*/ 2147483647 h 1032"/>
              <a:gd name="T40" fmla="*/ 2147483647 w 1006"/>
              <a:gd name="T41" fmla="*/ 2147483647 h 1032"/>
              <a:gd name="T42" fmla="*/ 2147483647 w 1006"/>
              <a:gd name="T43" fmla="*/ 2147483647 h 1032"/>
              <a:gd name="T44" fmla="*/ 2147483647 w 1006"/>
              <a:gd name="T45" fmla="*/ 2147483647 h 1032"/>
              <a:gd name="T46" fmla="*/ 2147483647 w 1006"/>
              <a:gd name="T47" fmla="*/ 2147483647 h 1032"/>
              <a:gd name="T48" fmla="*/ 2147483647 w 1006"/>
              <a:gd name="T49" fmla="*/ 2147483647 h 1032"/>
              <a:gd name="T50" fmla="*/ 2147483647 w 1006"/>
              <a:gd name="T51" fmla="*/ 2147483647 h 1032"/>
              <a:gd name="T52" fmla="*/ 2147483647 w 1006"/>
              <a:gd name="T53" fmla="*/ 2147483647 h 1032"/>
              <a:gd name="T54" fmla="*/ 2147483647 w 1006"/>
              <a:gd name="T55" fmla="*/ 2147483647 h 1032"/>
              <a:gd name="T56" fmla="*/ 2147483647 w 1006"/>
              <a:gd name="T57" fmla="*/ 2147483647 h 1032"/>
              <a:gd name="T58" fmla="*/ 2147483647 w 1006"/>
              <a:gd name="T59" fmla="*/ 2147483647 h 1032"/>
              <a:gd name="T60" fmla="*/ 2147483647 w 1006"/>
              <a:gd name="T61" fmla="*/ 2147483647 h 1032"/>
              <a:gd name="T62" fmla="*/ 2147483647 w 1006"/>
              <a:gd name="T63" fmla="*/ 2147483647 h 103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006"/>
              <a:gd name="T97" fmla="*/ 0 h 1032"/>
              <a:gd name="T98" fmla="*/ 1006 w 1006"/>
              <a:gd name="T99" fmla="*/ 1032 h 1032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006" h="1032">
                <a:moveTo>
                  <a:pt x="824" y="289"/>
                </a:moveTo>
                <a:lnTo>
                  <a:pt x="824" y="350"/>
                </a:lnTo>
                <a:lnTo>
                  <a:pt x="1005" y="194"/>
                </a:lnTo>
                <a:lnTo>
                  <a:pt x="841" y="0"/>
                </a:lnTo>
                <a:lnTo>
                  <a:pt x="837" y="62"/>
                </a:lnTo>
                <a:lnTo>
                  <a:pt x="803" y="53"/>
                </a:lnTo>
                <a:lnTo>
                  <a:pt x="765" y="56"/>
                </a:lnTo>
                <a:lnTo>
                  <a:pt x="735" y="62"/>
                </a:lnTo>
                <a:lnTo>
                  <a:pt x="705" y="65"/>
                </a:lnTo>
                <a:lnTo>
                  <a:pt x="670" y="70"/>
                </a:lnTo>
                <a:lnTo>
                  <a:pt x="634" y="80"/>
                </a:lnTo>
                <a:lnTo>
                  <a:pt x="597" y="93"/>
                </a:lnTo>
                <a:lnTo>
                  <a:pt x="568" y="103"/>
                </a:lnTo>
                <a:lnTo>
                  <a:pt x="533" y="118"/>
                </a:lnTo>
                <a:lnTo>
                  <a:pt x="498" y="133"/>
                </a:lnTo>
                <a:lnTo>
                  <a:pt x="474" y="151"/>
                </a:lnTo>
                <a:lnTo>
                  <a:pt x="444" y="166"/>
                </a:lnTo>
                <a:lnTo>
                  <a:pt x="417" y="188"/>
                </a:lnTo>
                <a:lnTo>
                  <a:pt x="386" y="216"/>
                </a:lnTo>
                <a:lnTo>
                  <a:pt x="355" y="243"/>
                </a:lnTo>
                <a:lnTo>
                  <a:pt x="318" y="286"/>
                </a:lnTo>
                <a:lnTo>
                  <a:pt x="281" y="328"/>
                </a:lnTo>
                <a:lnTo>
                  <a:pt x="250" y="367"/>
                </a:lnTo>
                <a:lnTo>
                  <a:pt x="224" y="404"/>
                </a:lnTo>
                <a:lnTo>
                  <a:pt x="198" y="438"/>
                </a:lnTo>
                <a:lnTo>
                  <a:pt x="177" y="476"/>
                </a:lnTo>
                <a:lnTo>
                  <a:pt x="152" y="521"/>
                </a:lnTo>
                <a:lnTo>
                  <a:pt x="133" y="562"/>
                </a:lnTo>
                <a:lnTo>
                  <a:pt x="109" y="615"/>
                </a:lnTo>
                <a:lnTo>
                  <a:pt x="87" y="672"/>
                </a:lnTo>
                <a:lnTo>
                  <a:pt x="72" y="718"/>
                </a:lnTo>
                <a:lnTo>
                  <a:pt x="51" y="779"/>
                </a:lnTo>
                <a:lnTo>
                  <a:pt x="38" y="820"/>
                </a:lnTo>
                <a:lnTo>
                  <a:pt x="31" y="858"/>
                </a:lnTo>
                <a:lnTo>
                  <a:pt x="17" y="919"/>
                </a:lnTo>
                <a:lnTo>
                  <a:pt x="0" y="1031"/>
                </a:lnTo>
                <a:lnTo>
                  <a:pt x="35" y="903"/>
                </a:lnTo>
                <a:lnTo>
                  <a:pt x="54" y="851"/>
                </a:lnTo>
                <a:lnTo>
                  <a:pt x="69" y="799"/>
                </a:lnTo>
                <a:lnTo>
                  <a:pt x="88" y="754"/>
                </a:lnTo>
                <a:lnTo>
                  <a:pt x="111" y="714"/>
                </a:lnTo>
                <a:lnTo>
                  <a:pt x="132" y="672"/>
                </a:lnTo>
                <a:lnTo>
                  <a:pt x="155" y="632"/>
                </a:lnTo>
                <a:lnTo>
                  <a:pt x="176" y="598"/>
                </a:lnTo>
                <a:lnTo>
                  <a:pt x="201" y="567"/>
                </a:lnTo>
                <a:lnTo>
                  <a:pt x="226" y="534"/>
                </a:lnTo>
                <a:lnTo>
                  <a:pt x="253" y="508"/>
                </a:lnTo>
                <a:lnTo>
                  <a:pt x="272" y="485"/>
                </a:lnTo>
                <a:lnTo>
                  <a:pt x="302" y="462"/>
                </a:lnTo>
                <a:lnTo>
                  <a:pt x="333" y="433"/>
                </a:lnTo>
                <a:lnTo>
                  <a:pt x="361" y="414"/>
                </a:lnTo>
                <a:lnTo>
                  <a:pt x="390" y="395"/>
                </a:lnTo>
                <a:lnTo>
                  <a:pt x="425" y="370"/>
                </a:lnTo>
                <a:lnTo>
                  <a:pt x="466" y="351"/>
                </a:lnTo>
                <a:lnTo>
                  <a:pt x="502" y="335"/>
                </a:lnTo>
                <a:lnTo>
                  <a:pt x="536" y="323"/>
                </a:lnTo>
                <a:lnTo>
                  <a:pt x="573" y="308"/>
                </a:lnTo>
                <a:lnTo>
                  <a:pt x="604" y="300"/>
                </a:lnTo>
                <a:lnTo>
                  <a:pt x="635" y="295"/>
                </a:lnTo>
                <a:lnTo>
                  <a:pt x="675" y="288"/>
                </a:lnTo>
                <a:lnTo>
                  <a:pt x="704" y="282"/>
                </a:lnTo>
                <a:lnTo>
                  <a:pt x="745" y="280"/>
                </a:lnTo>
                <a:lnTo>
                  <a:pt x="778" y="280"/>
                </a:lnTo>
                <a:lnTo>
                  <a:pt x="824" y="289"/>
                </a:lnTo>
              </a:path>
            </a:pathLst>
          </a:custGeom>
          <a:solidFill>
            <a:srgbClr val="C0504D"/>
          </a:solidFill>
          <a:ln w="1905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37" name="Text Box 372"/>
          <p:cNvSpPr txBox="1">
            <a:spLocks noChangeArrowheads="1"/>
          </p:cNvSpPr>
          <p:nvPr/>
        </p:nvSpPr>
        <p:spPr bwMode="auto">
          <a:xfrm>
            <a:off x="3294644" y="4303241"/>
            <a:ext cx="628650" cy="48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Font typeface="Symbol" panose="05050102010706020507" pitchFamily="18" charset="2"/>
              <a:buNone/>
            </a:pP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809</a:t>
            </a:r>
            <a:r>
              <a:rPr lang="ko-KR" altLang="en-US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만</a:t>
            </a: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월</a:t>
            </a:r>
            <a:endParaRPr lang="en-US" altLang="ko-KR" sz="9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8" name="Text Box 372"/>
          <p:cNvSpPr txBox="1">
            <a:spLocks noChangeArrowheads="1"/>
          </p:cNvSpPr>
          <p:nvPr/>
        </p:nvSpPr>
        <p:spPr bwMode="auto">
          <a:xfrm>
            <a:off x="4045532" y="4303241"/>
            <a:ext cx="628650" cy="48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Font typeface="Symbol" panose="05050102010706020507" pitchFamily="18" charset="2"/>
              <a:buNone/>
            </a:pP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567</a:t>
            </a:r>
            <a:r>
              <a:rPr lang="ko-KR" altLang="en-US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만</a:t>
            </a: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월</a:t>
            </a:r>
            <a:endParaRPr lang="en-US" altLang="ko-KR" sz="9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9" name="Text Box 372"/>
          <p:cNvSpPr txBox="1">
            <a:spLocks noChangeArrowheads="1"/>
          </p:cNvSpPr>
          <p:nvPr/>
        </p:nvSpPr>
        <p:spPr bwMode="auto">
          <a:xfrm>
            <a:off x="3987378" y="3479588"/>
            <a:ext cx="90963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Font typeface="Symbol" panose="05050102010706020507" pitchFamily="18" charset="2"/>
              <a:buNone/>
            </a:pPr>
            <a:r>
              <a:rPr lang="en-US" altLang="ko-KR" sz="1000" b="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243</a:t>
            </a:r>
            <a:r>
              <a:rPr lang="ko-KR" altLang="en-US" sz="1000" b="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만</a:t>
            </a:r>
            <a:r>
              <a:rPr lang="en-US" altLang="ko-KR" sz="1000" b="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(30</a:t>
            </a:r>
            <a:r>
              <a:rPr lang="en-US" altLang="ko-KR" sz="1000" b="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%)</a:t>
            </a:r>
            <a:br>
              <a:rPr lang="en-US" altLang="ko-KR" sz="1000" b="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000" b="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단축</a:t>
            </a:r>
            <a:endParaRPr lang="en-US" altLang="ko-KR" sz="1000" b="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7150" y="76200"/>
            <a:ext cx="1965325" cy="4000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D. </a:t>
            </a:r>
            <a:r>
              <a:rPr lang="ko-KR" altLang="en-US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활동 대상 공정</a:t>
            </a:r>
          </a:p>
        </p:txBody>
      </p:sp>
      <p:sp>
        <p:nvSpPr>
          <p:cNvPr id="11270" name="Line 21"/>
          <p:cNvSpPr>
            <a:spLocks noChangeShapeType="1"/>
          </p:cNvSpPr>
          <p:nvPr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1271" name="그룹 11"/>
          <p:cNvGrpSpPr>
            <a:grpSpLocks/>
          </p:cNvGrpSpPr>
          <p:nvPr/>
        </p:nvGrpSpPr>
        <p:grpSpPr bwMode="auto">
          <a:xfrm>
            <a:off x="7847013" y="142875"/>
            <a:ext cx="1714500" cy="307975"/>
            <a:chOff x="6454149" y="67707"/>
            <a:chExt cx="2593033" cy="335993"/>
          </a:xfrm>
        </p:grpSpPr>
        <p:sp>
          <p:nvSpPr>
            <p:cNvPr id="11318" name="AutoShape 4"/>
            <p:cNvSpPr>
              <a:spLocks noChangeArrowheads="1"/>
            </p:cNvSpPr>
            <p:nvPr/>
          </p:nvSpPr>
          <p:spPr bwMode="auto">
            <a:xfrm>
              <a:off x="8454145" y="135253"/>
              <a:ext cx="593037" cy="268447"/>
            </a:xfrm>
            <a:prstGeom prst="homePlate">
              <a:avLst>
                <a:gd name="adj" fmla="val 21641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C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319" name="AutoShape 6"/>
            <p:cNvSpPr>
              <a:spLocks noChangeArrowheads="1"/>
            </p:cNvSpPr>
            <p:nvPr/>
          </p:nvSpPr>
          <p:spPr bwMode="auto">
            <a:xfrm>
              <a:off x="7959548" y="135253"/>
              <a:ext cx="593037" cy="268447"/>
            </a:xfrm>
            <a:prstGeom prst="homePlate">
              <a:avLst>
                <a:gd name="adj" fmla="val 21263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I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320" name="AutoShape 8"/>
            <p:cNvSpPr>
              <a:spLocks noChangeArrowheads="1"/>
            </p:cNvSpPr>
            <p:nvPr/>
          </p:nvSpPr>
          <p:spPr bwMode="auto">
            <a:xfrm>
              <a:off x="7464951" y="135253"/>
              <a:ext cx="590635" cy="268447"/>
            </a:xfrm>
            <a:prstGeom prst="homePlate">
              <a:avLst>
                <a:gd name="adj" fmla="val 25374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A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321" name="AutoShape 10"/>
            <p:cNvSpPr>
              <a:spLocks noChangeArrowheads="1"/>
            </p:cNvSpPr>
            <p:nvPr/>
          </p:nvSpPr>
          <p:spPr bwMode="auto">
            <a:xfrm>
              <a:off x="6967954" y="135253"/>
              <a:ext cx="593035" cy="268447"/>
            </a:xfrm>
            <a:prstGeom prst="homePlate">
              <a:avLst>
                <a:gd name="adj" fmla="val 21314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M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322" name="AutoShape 12"/>
            <p:cNvSpPr>
              <a:spLocks noChangeArrowheads="1"/>
            </p:cNvSpPr>
            <p:nvPr/>
          </p:nvSpPr>
          <p:spPr bwMode="auto">
            <a:xfrm>
              <a:off x="6454149" y="67707"/>
              <a:ext cx="593035" cy="268449"/>
            </a:xfrm>
            <a:prstGeom prst="homePlate">
              <a:avLst>
                <a:gd name="adj" fmla="val 25446"/>
              </a:avLst>
            </a:prstGeom>
            <a:solidFill>
              <a:srgbClr val="EAEAEA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D</a:t>
              </a:r>
              <a:endParaRPr lang="ko-KR" altLang="en-US" sz="1000" i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" t="2095" r="2444" b="3196"/>
          <a:stretch/>
        </p:blipFill>
        <p:spPr>
          <a:xfrm>
            <a:off x="700111" y="3212976"/>
            <a:ext cx="4036865" cy="3021786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3294" r="2368" b="3257"/>
          <a:stretch/>
        </p:blipFill>
        <p:spPr>
          <a:xfrm>
            <a:off x="5169024" y="3212976"/>
            <a:ext cx="4074318" cy="3021786"/>
          </a:xfrm>
          <a:prstGeom prst="rect">
            <a:avLst/>
          </a:prstGeom>
        </p:spPr>
      </p:pic>
      <p:pic>
        <p:nvPicPr>
          <p:cNvPr id="54" name="그림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3" r="21545" b="10254"/>
          <a:stretch>
            <a:fillRect/>
          </a:stretch>
        </p:blipFill>
        <p:spPr bwMode="auto">
          <a:xfrm>
            <a:off x="4879928" y="1687857"/>
            <a:ext cx="803275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93" descr="tank_vent fil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4" r="27083"/>
          <a:stretch>
            <a:fillRect/>
          </a:stretch>
        </p:blipFill>
        <p:spPr bwMode="auto">
          <a:xfrm>
            <a:off x="7564787" y="1724369"/>
            <a:ext cx="503238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93" descr="tank_vent fil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4" r="27083"/>
          <a:stretch>
            <a:fillRect/>
          </a:stretch>
        </p:blipFill>
        <p:spPr bwMode="auto">
          <a:xfrm>
            <a:off x="1804420" y="1646582"/>
            <a:ext cx="503237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36"/>
          <p:cNvSpPr txBox="1">
            <a:spLocks noChangeArrowheads="1"/>
          </p:cNvSpPr>
          <p:nvPr/>
        </p:nvSpPr>
        <p:spPr bwMode="auto">
          <a:xfrm>
            <a:off x="1782409" y="2362544"/>
            <a:ext cx="63701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Tank</a:t>
            </a:r>
            <a:b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(9Ton/h)</a:t>
            </a:r>
            <a:endParaRPr lang="en-US" altLang="ko-KR" sz="9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2" name="오른쪽 화살표 61"/>
          <p:cNvSpPr/>
          <p:nvPr/>
        </p:nvSpPr>
        <p:spPr>
          <a:xfrm>
            <a:off x="2392489" y="1900582"/>
            <a:ext cx="203200" cy="241300"/>
          </a:xfrm>
          <a:prstGeom prst="rightArrow">
            <a:avLst>
              <a:gd name="adj1" fmla="val 31821"/>
              <a:gd name="adj2" fmla="val 33560"/>
            </a:avLst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3" name="TextBox 36"/>
          <p:cNvSpPr txBox="1">
            <a:spLocks noChangeArrowheads="1"/>
          </p:cNvSpPr>
          <p:nvPr/>
        </p:nvSpPr>
        <p:spPr bwMode="auto">
          <a:xfrm>
            <a:off x="2840387" y="2518119"/>
            <a:ext cx="4889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전처리</a:t>
            </a:r>
            <a:endParaRPr lang="en-US" altLang="ko-KR" sz="9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5" name="오른쪽 화살표 64"/>
          <p:cNvSpPr/>
          <p:nvPr/>
        </p:nvSpPr>
        <p:spPr>
          <a:xfrm>
            <a:off x="3472609" y="1900582"/>
            <a:ext cx="203200" cy="241300"/>
          </a:xfrm>
          <a:prstGeom prst="rightArrow">
            <a:avLst>
              <a:gd name="adj1" fmla="val 31821"/>
              <a:gd name="adj2" fmla="val 33560"/>
            </a:avLst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8" name="TextBox 36"/>
          <p:cNvSpPr txBox="1">
            <a:spLocks noChangeArrowheads="1"/>
          </p:cNvSpPr>
          <p:nvPr/>
        </p:nvSpPr>
        <p:spPr bwMode="auto">
          <a:xfrm>
            <a:off x="3557193" y="2362544"/>
            <a:ext cx="100488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Softened Water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Tank</a:t>
            </a:r>
          </a:p>
        </p:txBody>
      </p:sp>
      <p:sp>
        <p:nvSpPr>
          <p:cNvPr id="69" name="오른쪽 화살표 68"/>
          <p:cNvSpPr/>
          <p:nvPr/>
        </p:nvSpPr>
        <p:spPr>
          <a:xfrm>
            <a:off x="4480721" y="1900582"/>
            <a:ext cx="203200" cy="241300"/>
          </a:xfrm>
          <a:prstGeom prst="rightArrow">
            <a:avLst>
              <a:gd name="adj1" fmla="val 31821"/>
              <a:gd name="adj2" fmla="val 33560"/>
            </a:avLst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0" name="TextBox 36"/>
          <p:cNvSpPr txBox="1">
            <a:spLocks noChangeArrowheads="1"/>
          </p:cNvSpPr>
          <p:nvPr/>
        </p:nvSpPr>
        <p:spPr bwMode="auto">
          <a:xfrm>
            <a:off x="4648153" y="2374748"/>
            <a:ext cx="13319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역삼투</a:t>
            </a:r>
            <a:endParaRPr lang="en-US" altLang="ko-KR" sz="9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(RO, Reverse Osmosis)</a:t>
            </a:r>
          </a:p>
        </p:txBody>
      </p:sp>
      <p:sp>
        <p:nvSpPr>
          <p:cNvPr id="71" name="오른쪽 화살표 70"/>
          <p:cNvSpPr/>
          <p:nvPr/>
        </p:nvSpPr>
        <p:spPr>
          <a:xfrm>
            <a:off x="5808628" y="1900582"/>
            <a:ext cx="203200" cy="241300"/>
          </a:xfrm>
          <a:prstGeom prst="rightArrow">
            <a:avLst>
              <a:gd name="adj1" fmla="val 31821"/>
              <a:gd name="adj2" fmla="val 33560"/>
            </a:avLst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2" name="TextBox 36"/>
          <p:cNvSpPr txBox="1">
            <a:spLocks noChangeArrowheads="1"/>
          </p:cNvSpPr>
          <p:nvPr/>
        </p:nvSpPr>
        <p:spPr bwMode="auto">
          <a:xfrm>
            <a:off x="5907437" y="2357782"/>
            <a:ext cx="15716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전기탈이온장치</a:t>
            </a:r>
            <a:endParaRPr lang="en-US" altLang="ko-KR" sz="900" b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(EDI, Electro De-Ionization)</a:t>
            </a:r>
          </a:p>
        </p:txBody>
      </p:sp>
      <p:sp>
        <p:nvSpPr>
          <p:cNvPr id="73" name="오른쪽 화살표 72"/>
          <p:cNvSpPr/>
          <p:nvPr/>
        </p:nvSpPr>
        <p:spPr>
          <a:xfrm>
            <a:off x="7348887" y="1900582"/>
            <a:ext cx="203200" cy="241300"/>
          </a:xfrm>
          <a:prstGeom prst="rightArrow">
            <a:avLst>
              <a:gd name="adj1" fmla="val 31821"/>
              <a:gd name="adj2" fmla="val 33560"/>
            </a:avLst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4" name="TextBox 36"/>
          <p:cNvSpPr txBox="1">
            <a:spLocks noChangeArrowheads="1"/>
          </p:cNvSpPr>
          <p:nvPr/>
        </p:nvSpPr>
        <p:spPr bwMode="auto">
          <a:xfrm>
            <a:off x="7591799" y="2414932"/>
            <a:ext cx="600142" cy="51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Storage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Tank</a:t>
            </a:r>
            <a:br>
              <a:rPr lang="en-US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10Ton)</a:t>
            </a:r>
            <a:endParaRPr lang="en-US" altLang="ko-KR" sz="9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5" name="TextBox 36"/>
          <p:cNvSpPr txBox="1">
            <a:spLocks noChangeArrowheads="1"/>
          </p:cNvSpPr>
          <p:nvPr/>
        </p:nvSpPr>
        <p:spPr bwMode="auto">
          <a:xfrm>
            <a:off x="4427445" y="1485252"/>
            <a:ext cx="520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전도도</a:t>
            </a:r>
            <a:endParaRPr lang="en-US" altLang="ko-KR" sz="9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센서 ②</a:t>
            </a:r>
            <a:endParaRPr lang="en-US" altLang="ko-KR" sz="9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6" name="TextBox 36"/>
          <p:cNvSpPr txBox="1">
            <a:spLocks noChangeArrowheads="1"/>
          </p:cNvSpPr>
          <p:nvPr/>
        </p:nvSpPr>
        <p:spPr bwMode="auto">
          <a:xfrm>
            <a:off x="1499471" y="1499217"/>
            <a:ext cx="520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전도도</a:t>
            </a:r>
            <a:endParaRPr lang="en-US" altLang="ko-KR" sz="9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센서 ①</a:t>
            </a:r>
            <a:endParaRPr lang="en-US" altLang="ko-KR" sz="9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77" name="Picture 93" descr="tank_vent fil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4" r="27083"/>
          <a:stretch>
            <a:fillRect/>
          </a:stretch>
        </p:blipFill>
        <p:spPr bwMode="auto">
          <a:xfrm>
            <a:off x="3748635" y="1654519"/>
            <a:ext cx="503238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3" b="52242"/>
          <a:stretch>
            <a:fillRect/>
          </a:stretch>
        </p:blipFill>
        <p:spPr bwMode="auto">
          <a:xfrm>
            <a:off x="6123337" y="1722782"/>
            <a:ext cx="103346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36"/>
          <p:cNvSpPr txBox="1">
            <a:spLocks noChangeArrowheads="1"/>
          </p:cNvSpPr>
          <p:nvPr/>
        </p:nvSpPr>
        <p:spPr bwMode="auto">
          <a:xfrm>
            <a:off x="4328209" y="1313679"/>
            <a:ext cx="715558" cy="23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66 </a:t>
            </a:r>
            <a:r>
              <a:rPr lang="el-GR" altLang="ko-KR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μ</a:t>
            </a:r>
            <a:r>
              <a:rPr lang="en-US" altLang="ko-KR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S/cm</a:t>
            </a:r>
          </a:p>
        </p:txBody>
      </p:sp>
      <p:sp>
        <p:nvSpPr>
          <p:cNvPr id="80" name="TextBox 36"/>
          <p:cNvSpPr txBox="1">
            <a:spLocks noChangeArrowheads="1"/>
          </p:cNvSpPr>
          <p:nvPr/>
        </p:nvSpPr>
        <p:spPr bwMode="auto">
          <a:xfrm>
            <a:off x="5582297" y="1313679"/>
            <a:ext cx="704850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4.5 </a:t>
            </a:r>
            <a:r>
              <a:rPr lang="el-GR" altLang="ko-KR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μ</a:t>
            </a:r>
            <a:r>
              <a:rPr lang="en-US" altLang="ko-KR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S/cm</a:t>
            </a:r>
          </a:p>
        </p:txBody>
      </p:sp>
      <p:sp>
        <p:nvSpPr>
          <p:cNvPr id="81" name="TextBox 36"/>
          <p:cNvSpPr txBox="1">
            <a:spLocks noChangeArrowheads="1"/>
          </p:cNvSpPr>
          <p:nvPr/>
        </p:nvSpPr>
        <p:spPr bwMode="auto">
          <a:xfrm>
            <a:off x="6988177" y="1313679"/>
            <a:ext cx="778075" cy="23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0.05 </a:t>
            </a:r>
            <a:r>
              <a:rPr lang="el-GR" altLang="ko-KR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μ</a:t>
            </a:r>
            <a:r>
              <a:rPr lang="en-US" altLang="ko-KR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S/cm</a:t>
            </a:r>
          </a:p>
        </p:txBody>
      </p:sp>
      <p:sp>
        <p:nvSpPr>
          <p:cNvPr id="82" name="TextBox 36"/>
          <p:cNvSpPr txBox="1">
            <a:spLocks noChangeArrowheads="1"/>
          </p:cNvSpPr>
          <p:nvPr/>
        </p:nvSpPr>
        <p:spPr bwMode="auto">
          <a:xfrm>
            <a:off x="1456261" y="1313679"/>
            <a:ext cx="682625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78 </a:t>
            </a:r>
            <a:r>
              <a:rPr lang="el-GR" altLang="ko-KR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μ</a:t>
            </a:r>
            <a:r>
              <a:rPr lang="en-US" altLang="ko-KR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S/cm</a:t>
            </a:r>
          </a:p>
        </p:txBody>
      </p:sp>
      <p:sp>
        <p:nvSpPr>
          <p:cNvPr id="83" name="오른쪽 화살표 82"/>
          <p:cNvSpPr/>
          <p:nvPr/>
        </p:nvSpPr>
        <p:spPr>
          <a:xfrm>
            <a:off x="1563724" y="1900582"/>
            <a:ext cx="203200" cy="241300"/>
          </a:xfrm>
          <a:prstGeom prst="rightArrow">
            <a:avLst>
              <a:gd name="adj1" fmla="val 31821"/>
              <a:gd name="adj2" fmla="val 33560"/>
            </a:avLst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84" name="그림 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16" y="1770407"/>
            <a:ext cx="8461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36"/>
          <p:cNvSpPr txBox="1">
            <a:spLocks noChangeArrowheads="1"/>
          </p:cNvSpPr>
          <p:nvPr/>
        </p:nvSpPr>
        <p:spPr bwMode="auto">
          <a:xfrm>
            <a:off x="514253" y="2362544"/>
            <a:ext cx="8239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상수</a:t>
            </a:r>
            <a:endParaRPr lang="en-US" altLang="ko-KR" sz="9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(City Water)</a:t>
            </a:r>
          </a:p>
        </p:txBody>
      </p:sp>
      <p:pic>
        <p:nvPicPr>
          <p:cNvPr id="86" name="그림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89" y="1559269"/>
            <a:ext cx="674688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오른쪽 화살표 86"/>
          <p:cNvSpPr/>
          <p:nvPr/>
        </p:nvSpPr>
        <p:spPr>
          <a:xfrm>
            <a:off x="8172800" y="1900582"/>
            <a:ext cx="203200" cy="241300"/>
          </a:xfrm>
          <a:prstGeom prst="rightArrow">
            <a:avLst>
              <a:gd name="adj1" fmla="val 31821"/>
              <a:gd name="adj2" fmla="val 33560"/>
            </a:avLst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88" name="그림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825" y="1759294"/>
            <a:ext cx="9334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36"/>
          <p:cNvSpPr txBox="1">
            <a:spLocks noChangeArrowheads="1"/>
          </p:cNvSpPr>
          <p:nvPr/>
        </p:nvSpPr>
        <p:spPr bwMode="auto">
          <a:xfrm>
            <a:off x="8644287" y="2441919"/>
            <a:ext cx="6238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상수</a:t>
            </a:r>
            <a:r>
              <a:rPr lang="en-US" altLang="ko-KR" sz="9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9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공급</a:t>
            </a:r>
            <a:endParaRPr lang="en-US" altLang="ko-KR" sz="900" b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0" name="TextBox 36"/>
          <p:cNvSpPr txBox="1">
            <a:spLocks noChangeArrowheads="1"/>
          </p:cNvSpPr>
          <p:nvPr/>
        </p:nvSpPr>
        <p:spPr bwMode="auto">
          <a:xfrm>
            <a:off x="5638628" y="1483094"/>
            <a:ext cx="521594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전도도</a:t>
            </a:r>
            <a:endParaRPr lang="en-US" altLang="ko-KR" sz="9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센서 </a:t>
            </a:r>
            <a:r>
              <a:rPr lang="ko-KR" altLang="en-US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③</a:t>
            </a:r>
            <a:endParaRPr lang="en-US" altLang="ko-KR" sz="9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1" name="TextBox 36"/>
          <p:cNvSpPr txBox="1">
            <a:spLocks noChangeArrowheads="1"/>
          </p:cNvSpPr>
          <p:nvPr/>
        </p:nvSpPr>
        <p:spPr bwMode="auto">
          <a:xfrm>
            <a:off x="7087313" y="1483051"/>
            <a:ext cx="521595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전도도</a:t>
            </a:r>
            <a:endParaRPr lang="en-US" altLang="ko-KR" sz="9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센서 ④</a:t>
            </a:r>
            <a:endParaRPr lang="en-US" altLang="ko-KR" sz="9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2" name="Text Box 6"/>
          <p:cNvSpPr txBox="1">
            <a:spLocks noChangeArrowheads="1"/>
          </p:cNvSpPr>
          <p:nvPr/>
        </p:nvSpPr>
        <p:spPr bwMode="auto">
          <a:xfrm>
            <a:off x="344488" y="598488"/>
            <a:ext cx="9490075" cy="36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상수 공급 프로세스에서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낭비 인자를 확인하여 제거하고자 </a:t>
            </a:r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함</a:t>
            </a:r>
            <a:endParaRPr lang="en-US" altLang="ko-KR" sz="16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59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1"/>
          <p:cNvSpPr>
            <a:spLocks noChangeShapeType="1"/>
          </p:cNvSpPr>
          <p:nvPr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3555" name="그룹 11"/>
          <p:cNvGrpSpPr>
            <a:grpSpLocks/>
          </p:cNvGrpSpPr>
          <p:nvPr/>
        </p:nvGrpSpPr>
        <p:grpSpPr bwMode="auto">
          <a:xfrm>
            <a:off x="7847013" y="142875"/>
            <a:ext cx="1714500" cy="317500"/>
            <a:chOff x="6454149" y="67682"/>
            <a:chExt cx="2593033" cy="346385"/>
          </a:xfrm>
        </p:grpSpPr>
        <p:sp>
          <p:nvSpPr>
            <p:cNvPr id="23559" name="AutoShape 4"/>
            <p:cNvSpPr>
              <a:spLocks noChangeArrowheads="1"/>
            </p:cNvSpPr>
            <p:nvPr/>
          </p:nvSpPr>
          <p:spPr bwMode="auto">
            <a:xfrm>
              <a:off x="8454145" y="135228"/>
              <a:ext cx="593037" cy="268448"/>
            </a:xfrm>
            <a:prstGeom prst="homePlate">
              <a:avLst>
                <a:gd name="adj" fmla="val 21641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C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560" name="AutoShape 6"/>
            <p:cNvSpPr>
              <a:spLocks noChangeArrowheads="1"/>
            </p:cNvSpPr>
            <p:nvPr/>
          </p:nvSpPr>
          <p:spPr bwMode="auto">
            <a:xfrm>
              <a:off x="7959548" y="135228"/>
              <a:ext cx="593037" cy="268448"/>
            </a:xfrm>
            <a:prstGeom prst="homePlate">
              <a:avLst>
                <a:gd name="adj" fmla="val 21263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I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561" name="AutoShape 8"/>
            <p:cNvSpPr>
              <a:spLocks noChangeArrowheads="1"/>
            </p:cNvSpPr>
            <p:nvPr/>
          </p:nvSpPr>
          <p:spPr bwMode="auto">
            <a:xfrm>
              <a:off x="7464951" y="135228"/>
              <a:ext cx="590635" cy="268448"/>
            </a:xfrm>
            <a:prstGeom prst="homePlate">
              <a:avLst>
                <a:gd name="adj" fmla="val 25373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A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6967954" y="67682"/>
              <a:ext cx="593035" cy="268449"/>
            </a:xfrm>
            <a:prstGeom prst="homePlate">
              <a:avLst>
                <a:gd name="adj" fmla="val 21314"/>
              </a:avLst>
            </a:prstGeom>
            <a:solidFill>
              <a:srgbClr val="EAEAEA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M</a:t>
              </a:r>
              <a:endParaRPr lang="ko-KR" altLang="en-US" sz="1000" i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563" name="AutoShape 12"/>
            <p:cNvSpPr>
              <a:spLocks noChangeArrowheads="1"/>
            </p:cNvSpPr>
            <p:nvPr/>
          </p:nvSpPr>
          <p:spPr bwMode="auto">
            <a:xfrm>
              <a:off x="6454149" y="145619"/>
              <a:ext cx="593035" cy="268448"/>
            </a:xfrm>
            <a:prstGeom prst="homePlate">
              <a:avLst>
                <a:gd name="adj" fmla="val 25446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D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7150" y="76200"/>
            <a:ext cx="305404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M. </a:t>
            </a: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현수준 측정 및 목표 설정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344488" y="598488"/>
            <a:ext cx="9490075" cy="36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연간 상수 비용의 </a:t>
            </a:r>
            <a:r>
              <a:rPr lang="en-US" altLang="ko-KR" sz="1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30% </a:t>
            </a:r>
            <a:r>
              <a:rPr lang="ko-KR" altLang="en-US" sz="1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이상 절감하고자 함</a:t>
            </a:r>
            <a:endParaRPr lang="en-US" altLang="ko-KR" sz="16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2" name="Text Box 372"/>
          <p:cNvSpPr txBox="1">
            <a:spLocks noChangeArrowheads="1"/>
          </p:cNvSpPr>
          <p:nvPr/>
        </p:nvSpPr>
        <p:spPr bwMode="auto">
          <a:xfrm>
            <a:off x="6882209" y="3879850"/>
            <a:ext cx="6286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Font typeface="Symbol" panose="05050102010706020507" pitchFamily="18" charset="2"/>
              <a:buNone/>
            </a:pPr>
            <a:r>
              <a:rPr lang="ko-KR" altLang="en-US" sz="11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현 수준</a:t>
            </a:r>
            <a:endParaRPr lang="en-US" altLang="ko-KR" sz="110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Line 375"/>
          <p:cNvSpPr>
            <a:spLocks noChangeShapeType="1"/>
          </p:cNvSpPr>
          <p:nvPr/>
        </p:nvSpPr>
        <p:spPr bwMode="auto">
          <a:xfrm>
            <a:off x="6937771" y="3865563"/>
            <a:ext cx="1289050" cy="1587"/>
          </a:xfrm>
          <a:prstGeom prst="line">
            <a:avLst/>
          </a:prstGeom>
          <a:noFill/>
          <a:ln w="38100">
            <a:solidFill>
              <a:sysClr val="window" lastClr="FFFF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24" name="Rectangle 370"/>
          <p:cNvSpPr>
            <a:spLocks noChangeArrowheads="1"/>
          </p:cNvSpPr>
          <p:nvPr/>
        </p:nvSpPr>
        <p:spPr bwMode="auto">
          <a:xfrm>
            <a:off x="6969521" y="2730500"/>
            <a:ext cx="447675" cy="1128713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0" algn="ctr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kern="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kern="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25" name="Rectangle 371"/>
          <p:cNvSpPr>
            <a:spLocks noChangeArrowheads="1"/>
          </p:cNvSpPr>
          <p:nvPr/>
        </p:nvSpPr>
        <p:spPr bwMode="auto">
          <a:xfrm>
            <a:off x="7723584" y="3079082"/>
            <a:ext cx="447675" cy="78330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0" algn="ctr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1100" kern="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V="1">
            <a:off x="6809184" y="3871913"/>
            <a:ext cx="1525587" cy="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27" name="Text Box 372"/>
          <p:cNvSpPr txBox="1">
            <a:spLocks noChangeArrowheads="1"/>
          </p:cNvSpPr>
          <p:nvPr/>
        </p:nvSpPr>
        <p:spPr bwMode="auto">
          <a:xfrm>
            <a:off x="7642621" y="3889375"/>
            <a:ext cx="62865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Font typeface="Symbol" panose="05050102010706020507" pitchFamily="18" charset="2"/>
              <a:buNone/>
            </a:pPr>
            <a:r>
              <a:rPr lang="ko-KR" altLang="en-US" sz="11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목표</a:t>
            </a:r>
            <a:endParaRPr lang="en-US" altLang="ko-KR" sz="110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" name="Freeform 379"/>
          <p:cNvSpPr>
            <a:spLocks noChangeAspect="1"/>
          </p:cNvSpPr>
          <p:nvPr/>
        </p:nvSpPr>
        <p:spPr bwMode="auto">
          <a:xfrm rot="4122523">
            <a:off x="7467649" y="2723072"/>
            <a:ext cx="377825" cy="249237"/>
          </a:xfrm>
          <a:custGeom>
            <a:avLst/>
            <a:gdLst>
              <a:gd name="T0" fmla="*/ 2147483647 w 1006"/>
              <a:gd name="T1" fmla="*/ 2147483647 h 1032"/>
              <a:gd name="T2" fmla="*/ 2147483647 w 1006"/>
              <a:gd name="T3" fmla="*/ 0 h 1032"/>
              <a:gd name="T4" fmla="*/ 2147483647 w 1006"/>
              <a:gd name="T5" fmla="*/ 2147483647 h 1032"/>
              <a:gd name="T6" fmla="*/ 2147483647 w 1006"/>
              <a:gd name="T7" fmla="*/ 2147483647 h 1032"/>
              <a:gd name="T8" fmla="*/ 2147483647 w 1006"/>
              <a:gd name="T9" fmla="*/ 2147483647 h 1032"/>
              <a:gd name="T10" fmla="*/ 2147483647 w 1006"/>
              <a:gd name="T11" fmla="*/ 2147483647 h 1032"/>
              <a:gd name="T12" fmla="*/ 2147483647 w 1006"/>
              <a:gd name="T13" fmla="*/ 2147483647 h 1032"/>
              <a:gd name="T14" fmla="*/ 2147483647 w 1006"/>
              <a:gd name="T15" fmla="*/ 2147483647 h 1032"/>
              <a:gd name="T16" fmla="*/ 2147483647 w 1006"/>
              <a:gd name="T17" fmla="*/ 2147483647 h 1032"/>
              <a:gd name="T18" fmla="*/ 2147483647 w 1006"/>
              <a:gd name="T19" fmla="*/ 2147483647 h 1032"/>
              <a:gd name="T20" fmla="*/ 2147483647 w 1006"/>
              <a:gd name="T21" fmla="*/ 2147483647 h 1032"/>
              <a:gd name="T22" fmla="*/ 2147483647 w 1006"/>
              <a:gd name="T23" fmla="*/ 2147483647 h 1032"/>
              <a:gd name="T24" fmla="*/ 2147483647 w 1006"/>
              <a:gd name="T25" fmla="*/ 2147483647 h 1032"/>
              <a:gd name="T26" fmla="*/ 2147483647 w 1006"/>
              <a:gd name="T27" fmla="*/ 2147483647 h 1032"/>
              <a:gd name="T28" fmla="*/ 2147483647 w 1006"/>
              <a:gd name="T29" fmla="*/ 2147483647 h 1032"/>
              <a:gd name="T30" fmla="*/ 2147483647 w 1006"/>
              <a:gd name="T31" fmla="*/ 2147483647 h 1032"/>
              <a:gd name="T32" fmla="*/ 2147483647 w 1006"/>
              <a:gd name="T33" fmla="*/ 2147483647 h 1032"/>
              <a:gd name="T34" fmla="*/ 0 w 1006"/>
              <a:gd name="T35" fmla="*/ 2147483647 h 1032"/>
              <a:gd name="T36" fmla="*/ 2147483647 w 1006"/>
              <a:gd name="T37" fmla="*/ 2147483647 h 1032"/>
              <a:gd name="T38" fmla="*/ 2147483647 w 1006"/>
              <a:gd name="T39" fmla="*/ 2147483647 h 1032"/>
              <a:gd name="T40" fmla="*/ 2147483647 w 1006"/>
              <a:gd name="T41" fmla="*/ 2147483647 h 1032"/>
              <a:gd name="T42" fmla="*/ 2147483647 w 1006"/>
              <a:gd name="T43" fmla="*/ 2147483647 h 1032"/>
              <a:gd name="T44" fmla="*/ 2147483647 w 1006"/>
              <a:gd name="T45" fmla="*/ 2147483647 h 1032"/>
              <a:gd name="T46" fmla="*/ 2147483647 w 1006"/>
              <a:gd name="T47" fmla="*/ 2147483647 h 1032"/>
              <a:gd name="T48" fmla="*/ 2147483647 w 1006"/>
              <a:gd name="T49" fmla="*/ 2147483647 h 1032"/>
              <a:gd name="T50" fmla="*/ 2147483647 w 1006"/>
              <a:gd name="T51" fmla="*/ 2147483647 h 1032"/>
              <a:gd name="T52" fmla="*/ 2147483647 w 1006"/>
              <a:gd name="T53" fmla="*/ 2147483647 h 1032"/>
              <a:gd name="T54" fmla="*/ 2147483647 w 1006"/>
              <a:gd name="T55" fmla="*/ 2147483647 h 1032"/>
              <a:gd name="T56" fmla="*/ 2147483647 w 1006"/>
              <a:gd name="T57" fmla="*/ 2147483647 h 1032"/>
              <a:gd name="T58" fmla="*/ 2147483647 w 1006"/>
              <a:gd name="T59" fmla="*/ 2147483647 h 1032"/>
              <a:gd name="T60" fmla="*/ 2147483647 w 1006"/>
              <a:gd name="T61" fmla="*/ 2147483647 h 1032"/>
              <a:gd name="T62" fmla="*/ 2147483647 w 1006"/>
              <a:gd name="T63" fmla="*/ 2147483647 h 103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006"/>
              <a:gd name="T97" fmla="*/ 0 h 1032"/>
              <a:gd name="T98" fmla="*/ 1006 w 1006"/>
              <a:gd name="T99" fmla="*/ 1032 h 1032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006" h="1032">
                <a:moveTo>
                  <a:pt x="824" y="289"/>
                </a:moveTo>
                <a:lnTo>
                  <a:pt x="824" y="350"/>
                </a:lnTo>
                <a:lnTo>
                  <a:pt x="1005" y="194"/>
                </a:lnTo>
                <a:lnTo>
                  <a:pt x="841" y="0"/>
                </a:lnTo>
                <a:lnTo>
                  <a:pt x="837" y="62"/>
                </a:lnTo>
                <a:lnTo>
                  <a:pt x="803" y="53"/>
                </a:lnTo>
                <a:lnTo>
                  <a:pt x="765" y="56"/>
                </a:lnTo>
                <a:lnTo>
                  <a:pt x="735" y="62"/>
                </a:lnTo>
                <a:lnTo>
                  <a:pt x="705" y="65"/>
                </a:lnTo>
                <a:lnTo>
                  <a:pt x="670" y="70"/>
                </a:lnTo>
                <a:lnTo>
                  <a:pt x="634" y="80"/>
                </a:lnTo>
                <a:lnTo>
                  <a:pt x="597" y="93"/>
                </a:lnTo>
                <a:lnTo>
                  <a:pt x="568" y="103"/>
                </a:lnTo>
                <a:lnTo>
                  <a:pt x="533" y="118"/>
                </a:lnTo>
                <a:lnTo>
                  <a:pt x="498" y="133"/>
                </a:lnTo>
                <a:lnTo>
                  <a:pt x="474" y="151"/>
                </a:lnTo>
                <a:lnTo>
                  <a:pt x="444" y="166"/>
                </a:lnTo>
                <a:lnTo>
                  <a:pt x="417" y="188"/>
                </a:lnTo>
                <a:lnTo>
                  <a:pt x="386" y="216"/>
                </a:lnTo>
                <a:lnTo>
                  <a:pt x="355" y="243"/>
                </a:lnTo>
                <a:lnTo>
                  <a:pt x="318" y="286"/>
                </a:lnTo>
                <a:lnTo>
                  <a:pt x="281" y="328"/>
                </a:lnTo>
                <a:lnTo>
                  <a:pt x="250" y="367"/>
                </a:lnTo>
                <a:lnTo>
                  <a:pt x="224" y="404"/>
                </a:lnTo>
                <a:lnTo>
                  <a:pt x="198" y="438"/>
                </a:lnTo>
                <a:lnTo>
                  <a:pt x="177" y="476"/>
                </a:lnTo>
                <a:lnTo>
                  <a:pt x="152" y="521"/>
                </a:lnTo>
                <a:lnTo>
                  <a:pt x="133" y="562"/>
                </a:lnTo>
                <a:lnTo>
                  <a:pt x="109" y="615"/>
                </a:lnTo>
                <a:lnTo>
                  <a:pt x="87" y="672"/>
                </a:lnTo>
                <a:lnTo>
                  <a:pt x="72" y="718"/>
                </a:lnTo>
                <a:lnTo>
                  <a:pt x="51" y="779"/>
                </a:lnTo>
                <a:lnTo>
                  <a:pt x="38" y="820"/>
                </a:lnTo>
                <a:lnTo>
                  <a:pt x="31" y="858"/>
                </a:lnTo>
                <a:lnTo>
                  <a:pt x="17" y="919"/>
                </a:lnTo>
                <a:lnTo>
                  <a:pt x="0" y="1031"/>
                </a:lnTo>
                <a:lnTo>
                  <a:pt x="35" y="903"/>
                </a:lnTo>
                <a:lnTo>
                  <a:pt x="54" y="851"/>
                </a:lnTo>
                <a:lnTo>
                  <a:pt x="69" y="799"/>
                </a:lnTo>
                <a:lnTo>
                  <a:pt x="88" y="754"/>
                </a:lnTo>
                <a:lnTo>
                  <a:pt x="111" y="714"/>
                </a:lnTo>
                <a:lnTo>
                  <a:pt x="132" y="672"/>
                </a:lnTo>
                <a:lnTo>
                  <a:pt x="155" y="632"/>
                </a:lnTo>
                <a:lnTo>
                  <a:pt x="176" y="598"/>
                </a:lnTo>
                <a:lnTo>
                  <a:pt x="201" y="567"/>
                </a:lnTo>
                <a:lnTo>
                  <a:pt x="226" y="534"/>
                </a:lnTo>
                <a:lnTo>
                  <a:pt x="253" y="508"/>
                </a:lnTo>
                <a:lnTo>
                  <a:pt x="272" y="485"/>
                </a:lnTo>
                <a:lnTo>
                  <a:pt x="302" y="462"/>
                </a:lnTo>
                <a:lnTo>
                  <a:pt x="333" y="433"/>
                </a:lnTo>
                <a:lnTo>
                  <a:pt x="361" y="414"/>
                </a:lnTo>
                <a:lnTo>
                  <a:pt x="390" y="395"/>
                </a:lnTo>
                <a:lnTo>
                  <a:pt x="425" y="370"/>
                </a:lnTo>
                <a:lnTo>
                  <a:pt x="466" y="351"/>
                </a:lnTo>
                <a:lnTo>
                  <a:pt x="502" y="335"/>
                </a:lnTo>
                <a:lnTo>
                  <a:pt x="536" y="323"/>
                </a:lnTo>
                <a:lnTo>
                  <a:pt x="573" y="308"/>
                </a:lnTo>
                <a:lnTo>
                  <a:pt x="604" y="300"/>
                </a:lnTo>
                <a:lnTo>
                  <a:pt x="635" y="295"/>
                </a:lnTo>
                <a:lnTo>
                  <a:pt x="675" y="288"/>
                </a:lnTo>
                <a:lnTo>
                  <a:pt x="704" y="282"/>
                </a:lnTo>
                <a:lnTo>
                  <a:pt x="745" y="280"/>
                </a:lnTo>
                <a:lnTo>
                  <a:pt x="778" y="280"/>
                </a:lnTo>
                <a:lnTo>
                  <a:pt x="824" y="289"/>
                </a:lnTo>
              </a:path>
            </a:pathLst>
          </a:custGeom>
          <a:solidFill>
            <a:srgbClr val="C0504D"/>
          </a:solidFill>
          <a:ln w="1905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30" name="Text Box 372"/>
          <p:cNvSpPr txBox="1">
            <a:spLocks noChangeArrowheads="1"/>
          </p:cNvSpPr>
          <p:nvPr/>
        </p:nvSpPr>
        <p:spPr bwMode="auto">
          <a:xfrm>
            <a:off x="6879020" y="3151188"/>
            <a:ext cx="628650" cy="48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Font typeface="Symbol" panose="05050102010706020507" pitchFamily="18" charset="2"/>
              <a:buNone/>
            </a:pP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809</a:t>
            </a:r>
            <a:r>
              <a:rPr lang="ko-KR" altLang="en-US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만</a:t>
            </a: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월</a:t>
            </a:r>
            <a:endParaRPr lang="en-US" altLang="ko-KR" sz="9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1" name="Text Box 372"/>
          <p:cNvSpPr txBox="1">
            <a:spLocks noChangeArrowheads="1"/>
          </p:cNvSpPr>
          <p:nvPr/>
        </p:nvSpPr>
        <p:spPr bwMode="auto">
          <a:xfrm>
            <a:off x="7629908" y="3151188"/>
            <a:ext cx="628650" cy="48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Font typeface="Symbol" panose="05050102010706020507" pitchFamily="18" charset="2"/>
              <a:buNone/>
            </a:pP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648</a:t>
            </a:r>
            <a:r>
              <a:rPr lang="ko-KR" altLang="en-US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만</a:t>
            </a: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월</a:t>
            </a:r>
            <a:endParaRPr lang="en-US" altLang="ko-KR" sz="9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" name="Text Box 372"/>
          <p:cNvSpPr txBox="1">
            <a:spLocks noChangeArrowheads="1"/>
          </p:cNvSpPr>
          <p:nvPr/>
        </p:nvSpPr>
        <p:spPr bwMode="auto">
          <a:xfrm>
            <a:off x="7571754" y="2327535"/>
            <a:ext cx="90963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Font typeface="Symbol" panose="05050102010706020507" pitchFamily="18" charset="2"/>
              <a:buNone/>
            </a:pPr>
            <a:r>
              <a:rPr lang="en-US" altLang="ko-KR" sz="1000" b="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162</a:t>
            </a:r>
            <a:r>
              <a:rPr lang="ko-KR" altLang="en-US" sz="1000" b="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만</a:t>
            </a:r>
            <a:r>
              <a:rPr lang="en-US" altLang="ko-KR" sz="1000" b="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(20</a:t>
            </a:r>
            <a:r>
              <a:rPr lang="en-US" altLang="ko-KR" sz="1000" b="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%)</a:t>
            </a:r>
            <a:br>
              <a:rPr lang="en-US" altLang="ko-KR" sz="1000" b="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000" b="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단축</a:t>
            </a:r>
            <a:endParaRPr lang="en-US" altLang="ko-KR" sz="1000" b="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" name="Text Box 359"/>
          <p:cNvSpPr txBox="1">
            <a:spLocks noChangeArrowheads="1"/>
          </p:cNvSpPr>
          <p:nvPr/>
        </p:nvSpPr>
        <p:spPr bwMode="auto">
          <a:xfrm>
            <a:off x="1406525" y="1340768"/>
            <a:ext cx="4770438" cy="461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58775" indent="-179388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KPI</a:t>
            </a:r>
            <a: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용수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상수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유틸리티 비용 절감 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200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낭비요소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제거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하고자 하며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b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본 과제에서 </a:t>
            </a:r>
            <a:r>
              <a:rPr lang="ko-KR" altLang="en-US" sz="1200" b="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전도도는</a:t>
            </a:r>
            <a:r>
              <a:rPr lang="ko-KR" altLang="en-US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상수의 </a:t>
            </a:r>
            <a: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Cleanliness </a:t>
            </a:r>
            <a:r>
              <a:rPr lang="ko-KR" altLang="en-US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평가하는 지표가 됨</a:t>
            </a:r>
            <a: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endParaRPr lang="en-US" altLang="ko-KR" sz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전도도 정의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“</a:t>
            </a:r>
            <a:r>
              <a:rPr lang="ko-KR" altLang="en-US" sz="1200" b="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전도도는</a:t>
            </a:r>
            <a:r>
              <a:rPr lang="ko-KR" altLang="en-US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전류가 흐르는 정도를 말한다</a:t>
            </a:r>
            <a: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일반적으로 전기 전도도가 있으며 전기 전도의 정도를 나타내는 말로 전기 전도는 도체의 안에 전기장이 존재할 때 전하가 이동을 하면서 전류가 발생되는 상태를 말한다</a:t>
            </a:r>
            <a: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전기 전도는 전류의 크기 암페어를 상수로 표현한 것으로 전기 저항 옴에 역수이다</a:t>
            </a:r>
            <a: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.” </a:t>
            </a:r>
            <a:r>
              <a:rPr lang="en-US" altLang="ko-KR" sz="1200" b="0" baseline="30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Note 1)</a:t>
            </a:r>
            <a:endParaRPr lang="en-US" altLang="ko-KR" sz="12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buNone/>
            </a:pPr>
            <a:endParaRPr lang="en-US" altLang="ko-KR" sz="1200" b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현재 유틸리티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상수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비용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kumimoji="0" lang="en-US" altLang="ko-KR" sz="1200" b="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Open Sans" pitchFamily="34" charset="0"/>
              </a:rPr>
              <a:t>2019</a:t>
            </a:r>
            <a:r>
              <a:rPr kumimoji="0" lang="ko-KR" altLang="en-US" sz="1200" b="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Open Sans" pitchFamily="34" charset="0"/>
              </a:rPr>
              <a:t>년              </a:t>
            </a:r>
            <a:r>
              <a:rPr kumimoji="0" lang="en-US" altLang="ko-KR" sz="1200" b="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Open Sans" pitchFamily="34" charset="0"/>
              </a:rPr>
              <a:t>: 8,097,000</a:t>
            </a:r>
            <a:r>
              <a:rPr kumimoji="0" lang="ko-KR" altLang="en-US" sz="1200" b="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Open Sans" pitchFamily="34" charset="0"/>
              </a:rPr>
              <a:t>원</a:t>
            </a:r>
            <a:r>
              <a:rPr kumimoji="0" lang="en-US" altLang="ko-KR" sz="1200" b="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Open Sans" pitchFamily="34" charset="0"/>
              </a:rPr>
              <a:t/>
            </a:r>
            <a:br>
              <a:rPr kumimoji="0" lang="en-US" altLang="ko-KR" sz="1200" b="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Open Sans" pitchFamily="34" charset="0"/>
              </a:rPr>
            </a:br>
            <a:r>
              <a:rPr kumimoji="0" lang="en-US" altLang="ko-KR" sz="1200" b="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Open Sans" pitchFamily="34" charset="0"/>
              </a:rPr>
              <a:t>2020</a:t>
            </a:r>
            <a:r>
              <a:rPr kumimoji="0" lang="ko-KR" altLang="en-US" sz="1200" b="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Open Sans" pitchFamily="34" charset="0"/>
              </a:rPr>
              <a:t>년 </a:t>
            </a:r>
            <a:r>
              <a:rPr kumimoji="0" lang="en-US" altLang="ko-KR" sz="1200" b="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Open Sans" pitchFamily="34" charset="0"/>
              </a:rPr>
              <a:t>1</a:t>
            </a:r>
            <a:r>
              <a:rPr kumimoji="0" lang="ko-KR" altLang="en-US" sz="1200" b="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Open Sans" pitchFamily="34" charset="0"/>
              </a:rPr>
              <a:t>월</a:t>
            </a:r>
            <a:r>
              <a:rPr kumimoji="0" lang="en-US" altLang="ko-KR" sz="1200" b="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Open Sans" pitchFamily="34" charset="0"/>
              </a:rPr>
              <a:t>~9</a:t>
            </a:r>
            <a:r>
              <a:rPr kumimoji="0" lang="ko-KR" altLang="en-US" sz="1200" b="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Open Sans" pitchFamily="34" charset="0"/>
              </a:rPr>
              <a:t>월 </a:t>
            </a:r>
            <a:r>
              <a:rPr kumimoji="0" lang="en-US" altLang="ko-KR" sz="1200" b="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Open Sans" pitchFamily="34" charset="0"/>
              </a:rPr>
              <a:t>: 5,747,000</a:t>
            </a:r>
            <a:r>
              <a:rPr kumimoji="0" lang="ko-KR" altLang="en-US" sz="1200" b="0" kern="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Open Sans" pitchFamily="34" charset="0"/>
              </a:rPr>
              <a:t>원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200" b="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익산공장</a:t>
            </a:r>
            <a:r>
              <a:rPr lang="ko-KR" altLang="en-US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전체 유틸리티 비용의</a:t>
            </a:r>
            <a: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1%</a:t>
            </a:r>
            <a:r>
              <a:rPr lang="ko-KR" altLang="en-US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를 상수로 정의함</a:t>
            </a:r>
            <a: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kumimoji="0" lang="en-US" altLang="ko-KR" sz="1200" b="0" kern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Open Sans" pitchFamily="34" charset="0"/>
              </a:rPr>
              <a:t>8,097,000</a:t>
            </a:r>
            <a:r>
              <a:rPr kumimoji="0" lang="ko-KR" altLang="en-US" sz="1200" b="0" kern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Open Sans" pitchFamily="34" charset="0"/>
              </a:rPr>
              <a:t>원 </a:t>
            </a:r>
            <a:r>
              <a:rPr kumimoji="0" lang="en-US" altLang="ko-KR" sz="1200" b="0" kern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Open Sans" pitchFamily="34" charset="0"/>
              </a:rPr>
              <a:t>(</a:t>
            </a:r>
            <a:r>
              <a:rPr kumimoji="0" lang="ko-KR" altLang="en-US" sz="1200" b="0" kern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Open Sans" pitchFamily="34" charset="0"/>
              </a:rPr>
              <a:t>상수</a:t>
            </a:r>
            <a:r>
              <a:rPr kumimoji="0" lang="en-US" altLang="ko-KR" sz="1200" b="0" kern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Open Sans" pitchFamily="34" charset="0"/>
              </a:rPr>
              <a:t>/</a:t>
            </a:r>
            <a:r>
              <a:rPr kumimoji="0" lang="ko-KR" altLang="en-US" sz="1200" b="0" kern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Open Sans" pitchFamily="34" charset="0"/>
              </a:rPr>
              <a:t>년</a:t>
            </a:r>
            <a:r>
              <a:rPr kumimoji="0" lang="en-US" altLang="ko-KR" sz="1200" b="0" kern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Open Sans" pitchFamily="34" charset="0"/>
              </a:rPr>
              <a:t>)</a:t>
            </a:r>
            <a:br>
              <a:rPr kumimoji="0" lang="en-US" altLang="ko-KR" sz="1200" b="0" kern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Open Sans" pitchFamily="34" charset="0"/>
              </a:rPr>
            </a:br>
            <a:endParaRPr lang="en-US" altLang="ko-KR" sz="12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목표 설정</a:t>
            </a:r>
            <a: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현재 상수 비용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약 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800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만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12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en-US" altLang="ko-KR" sz="12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0% </a:t>
            </a:r>
            <a:r>
              <a:rPr lang="ko-KR" altLang="en-US" sz="12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이상 절감</a:t>
            </a:r>
            <a:endParaRPr lang="en-US" altLang="ko-KR" sz="12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5" name="TextBox 10"/>
          <p:cNvSpPr txBox="1">
            <a:spLocks noChangeArrowheads="1"/>
          </p:cNvSpPr>
          <p:nvPr/>
        </p:nvSpPr>
        <p:spPr bwMode="auto">
          <a:xfrm>
            <a:off x="272480" y="6510536"/>
            <a:ext cx="83756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22288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522288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522288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522288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522288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5222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5222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5222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5222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ko-KR" sz="900" b="0" kern="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Open Sans" pitchFamily="34" charset="0"/>
              </a:rPr>
              <a:t>Note 1) </a:t>
            </a:r>
            <a:r>
              <a:rPr kumimoji="0" lang="ko-KR" altLang="en-US" sz="900" b="0" kern="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Open Sans" pitchFamily="34" charset="0"/>
              </a:rPr>
              <a:t>과학백과사전</a:t>
            </a:r>
            <a:r>
              <a:rPr kumimoji="0" lang="en-US" altLang="ko-KR" sz="900" b="0" kern="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Open Sans" pitchFamily="34" charset="0"/>
              </a:rPr>
              <a:t> </a:t>
            </a:r>
            <a:r>
              <a:rPr kumimoji="0" lang="ko-KR" altLang="en-US" sz="900" b="0" kern="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Open Sans" pitchFamily="34" charset="0"/>
              </a:rPr>
              <a:t>사이언스 올 </a:t>
            </a:r>
            <a:r>
              <a:rPr kumimoji="0" lang="en-US" altLang="ko-KR" sz="900" b="0" kern="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Open Sans" pitchFamily="34" charset="0"/>
              </a:rPr>
              <a:t>[Website]. (2020, June 14). Retrieved from </a:t>
            </a:r>
            <a:r>
              <a:rPr kumimoji="0" lang="en-US" altLang="ko-KR" sz="900" b="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Open Sans" pitchFamily="34" charset="0"/>
              </a:rPr>
              <a:t>https://www.scienceall.com/%EC%A0%84%EB%8F%84%EB%8F%84conductance/</a:t>
            </a:r>
            <a:endParaRPr kumimoji="0" lang="en-US" altLang="ko-KR" sz="900" b="0" kern="0" dirty="0" smtClean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Open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1"/>
          <p:cNvSpPr>
            <a:spLocks noChangeShapeType="1"/>
          </p:cNvSpPr>
          <p:nvPr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3555" name="그룹 11"/>
          <p:cNvGrpSpPr>
            <a:grpSpLocks/>
          </p:cNvGrpSpPr>
          <p:nvPr/>
        </p:nvGrpSpPr>
        <p:grpSpPr bwMode="auto">
          <a:xfrm>
            <a:off x="7847013" y="142875"/>
            <a:ext cx="1714500" cy="317500"/>
            <a:chOff x="6454149" y="67682"/>
            <a:chExt cx="2593033" cy="346385"/>
          </a:xfrm>
        </p:grpSpPr>
        <p:sp>
          <p:nvSpPr>
            <p:cNvPr id="23559" name="AutoShape 4"/>
            <p:cNvSpPr>
              <a:spLocks noChangeArrowheads="1"/>
            </p:cNvSpPr>
            <p:nvPr/>
          </p:nvSpPr>
          <p:spPr bwMode="auto">
            <a:xfrm>
              <a:off x="8454145" y="135228"/>
              <a:ext cx="593037" cy="268448"/>
            </a:xfrm>
            <a:prstGeom prst="homePlate">
              <a:avLst>
                <a:gd name="adj" fmla="val 21641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C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560" name="AutoShape 6"/>
            <p:cNvSpPr>
              <a:spLocks noChangeArrowheads="1"/>
            </p:cNvSpPr>
            <p:nvPr/>
          </p:nvSpPr>
          <p:spPr bwMode="auto">
            <a:xfrm>
              <a:off x="7959548" y="135228"/>
              <a:ext cx="593037" cy="268448"/>
            </a:xfrm>
            <a:prstGeom prst="homePlate">
              <a:avLst>
                <a:gd name="adj" fmla="val 21263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I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561" name="AutoShape 8"/>
            <p:cNvSpPr>
              <a:spLocks noChangeArrowheads="1"/>
            </p:cNvSpPr>
            <p:nvPr/>
          </p:nvSpPr>
          <p:spPr bwMode="auto">
            <a:xfrm>
              <a:off x="7464951" y="135228"/>
              <a:ext cx="590635" cy="268448"/>
            </a:xfrm>
            <a:prstGeom prst="homePlate">
              <a:avLst>
                <a:gd name="adj" fmla="val 25373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A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6967954" y="67682"/>
              <a:ext cx="593035" cy="268449"/>
            </a:xfrm>
            <a:prstGeom prst="homePlate">
              <a:avLst>
                <a:gd name="adj" fmla="val 21314"/>
              </a:avLst>
            </a:prstGeom>
            <a:solidFill>
              <a:srgbClr val="EAEAEA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M</a:t>
              </a:r>
              <a:endParaRPr lang="ko-KR" altLang="en-US" sz="1000" i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563" name="AutoShape 12"/>
            <p:cNvSpPr>
              <a:spLocks noChangeArrowheads="1"/>
            </p:cNvSpPr>
            <p:nvPr/>
          </p:nvSpPr>
          <p:spPr bwMode="auto">
            <a:xfrm>
              <a:off x="6454149" y="145619"/>
              <a:ext cx="593035" cy="268448"/>
            </a:xfrm>
            <a:prstGeom prst="homePlate">
              <a:avLst>
                <a:gd name="adj" fmla="val 25446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D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7150" y="76200"/>
            <a:ext cx="1495922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M. </a:t>
            </a: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측정 방법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344488" y="598488"/>
            <a:ext cx="9490075" cy="36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6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전도도는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센서에 의해 측정되며</a:t>
            </a:r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SCADA(Supervisory </a:t>
            </a:r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Control And Data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Acquisition)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관리됨</a:t>
            </a:r>
            <a:endParaRPr lang="en-US" altLang="ko-KR" sz="16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2" name="TextBox 13"/>
          <p:cNvSpPr txBox="1">
            <a:spLocks noChangeArrowheads="1"/>
          </p:cNvSpPr>
          <p:nvPr/>
        </p:nvSpPr>
        <p:spPr bwMode="auto">
          <a:xfrm>
            <a:off x="1679735" y="1100138"/>
            <a:ext cx="1380804" cy="33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4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전도도 측정 방법</a:t>
            </a:r>
            <a:endParaRPr lang="en-US" altLang="ko-KR" sz="14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Text Box 359"/>
          <p:cNvSpPr txBox="1">
            <a:spLocks noChangeArrowheads="1"/>
          </p:cNvSpPr>
          <p:nvPr/>
        </p:nvSpPr>
        <p:spPr bwMode="auto">
          <a:xfrm>
            <a:off x="848544" y="1614667"/>
            <a:ext cx="4182341" cy="740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전도도 센서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200" b="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전도도는</a:t>
            </a:r>
            <a:r>
              <a:rPr lang="ko-KR" altLang="en-US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전도도 센서에서 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측정되며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전도도 </a:t>
            </a:r>
            <a:r>
              <a:rPr lang="ko-KR" altLang="en-US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센서는 </a:t>
            </a:r>
            <a: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</a:t>
            </a:r>
            <a:r>
              <a:rPr lang="ko-KR" altLang="en-US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개월마다 </a:t>
            </a:r>
            <a:r>
              <a:rPr lang="ko-KR" altLang="en-US" sz="1200" b="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검교정</a:t>
            </a:r>
            <a:r>
              <a:rPr lang="ko-KR" altLang="en-US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됨</a:t>
            </a:r>
            <a:endParaRPr lang="en-US" altLang="ko-KR" sz="12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449263" y="1468438"/>
            <a:ext cx="44338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359"/>
          <p:cNvSpPr txBox="1">
            <a:spLocks noChangeArrowheads="1"/>
          </p:cNvSpPr>
          <p:nvPr/>
        </p:nvSpPr>
        <p:spPr bwMode="auto">
          <a:xfrm>
            <a:off x="5457056" y="1614667"/>
            <a:ext cx="3776663" cy="740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58775" indent="-179388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저장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측정된 전도도 데이터는 </a:t>
            </a:r>
            <a: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DB </a:t>
            </a:r>
            <a:r>
              <a:rPr lang="ko-KR" altLang="en-US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저장되며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SCADA </a:t>
            </a:r>
            <a:r>
              <a:rPr lang="ko-KR" altLang="en-US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통해 데이터 출력이 가능함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en-US" altLang="ko-KR" sz="12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6" name="TextBox 17"/>
          <p:cNvSpPr txBox="1">
            <a:spLocks noChangeArrowheads="1"/>
          </p:cNvSpPr>
          <p:nvPr/>
        </p:nvSpPr>
        <p:spPr bwMode="auto">
          <a:xfrm>
            <a:off x="6609184" y="1100138"/>
            <a:ext cx="1372789" cy="33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Collection</a:t>
            </a:r>
            <a:endParaRPr lang="ko-KR" altLang="en-US" sz="14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5153025" y="1468438"/>
            <a:ext cx="44354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26" y="4233118"/>
            <a:ext cx="2916586" cy="1644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타원 29"/>
          <p:cNvSpPr/>
          <p:nvPr/>
        </p:nvSpPr>
        <p:spPr>
          <a:xfrm rot="18900000">
            <a:off x="2449360" y="4783819"/>
            <a:ext cx="565286" cy="46620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1" name="오른쪽 화살표 30"/>
          <p:cNvSpPr/>
          <p:nvPr/>
        </p:nvSpPr>
        <p:spPr bwMode="auto">
          <a:xfrm rot="2626462" flipH="1" flipV="1">
            <a:off x="2895287" y="5178129"/>
            <a:ext cx="302230" cy="140687"/>
          </a:xfrm>
          <a:prstGeom prst="rightArrow">
            <a:avLst>
              <a:gd name="adj1" fmla="val 50000"/>
              <a:gd name="adj2" fmla="val 69048"/>
            </a:avLst>
          </a:prstGeom>
          <a:solidFill>
            <a:schemeClr val="bg1">
              <a:lumMod val="75000"/>
            </a:schemeClr>
          </a:solidFill>
          <a:ln w="31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lIns="90000" tIns="46800" rIns="90000" bIns="46800" anchor="ctr"/>
          <a:lstStyle/>
          <a:p>
            <a:pPr algn="ctr" eaLnBrk="1" latinLnBrk="1" hangingPunct="1">
              <a:lnSpc>
                <a:spcPct val="110000"/>
              </a:lnSpc>
              <a:defRPr/>
            </a:pPr>
            <a:endParaRPr lang="ko-KR" altLang="en-US" sz="1100" u="sng" dirty="0">
              <a:solidFill>
                <a:srgbClr val="EEECE1">
                  <a:lumMod val="25000"/>
                </a:srgbClr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pic>
        <p:nvPicPr>
          <p:cNvPr id="32" name="그림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5" b="57446"/>
          <a:stretch/>
        </p:blipFill>
        <p:spPr bwMode="auto">
          <a:xfrm>
            <a:off x="5306114" y="3788224"/>
            <a:ext cx="1973118" cy="934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114" y="2622780"/>
            <a:ext cx="1973118" cy="111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51" t="-1" r="1" b="55862"/>
          <a:stretch/>
        </p:blipFill>
        <p:spPr>
          <a:xfrm>
            <a:off x="7335622" y="2622779"/>
            <a:ext cx="1865850" cy="2099911"/>
          </a:xfrm>
          <a:prstGeom prst="rect">
            <a:avLst/>
          </a:prstGeom>
        </p:spPr>
      </p:pic>
      <p:pic>
        <p:nvPicPr>
          <p:cNvPr id="36" name="그림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26" y="2478763"/>
            <a:ext cx="2916586" cy="1640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/>
          <p:cNvSpPr/>
          <p:nvPr/>
        </p:nvSpPr>
        <p:spPr>
          <a:xfrm rot="15300000">
            <a:off x="3236531" y="3471168"/>
            <a:ext cx="386097" cy="31842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8" name="오른쪽 화살표 37"/>
          <p:cNvSpPr/>
          <p:nvPr/>
        </p:nvSpPr>
        <p:spPr bwMode="auto">
          <a:xfrm rot="2626462" flipH="1" flipV="1">
            <a:off x="3570206" y="3808443"/>
            <a:ext cx="227070" cy="127897"/>
          </a:xfrm>
          <a:prstGeom prst="rightArrow">
            <a:avLst>
              <a:gd name="adj1" fmla="val 50000"/>
              <a:gd name="adj2" fmla="val 69048"/>
            </a:avLst>
          </a:prstGeom>
          <a:solidFill>
            <a:schemeClr val="bg1">
              <a:lumMod val="75000"/>
            </a:schemeClr>
          </a:solidFill>
          <a:ln w="31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lIns="90000" tIns="46800" rIns="90000" bIns="46800" anchor="ctr"/>
          <a:lstStyle/>
          <a:p>
            <a:pPr algn="ctr" eaLnBrk="1" latinLnBrk="1" hangingPunct="1">
              <a:lnSpc>
                <a:spcPct val="110000"/>
              </a:lnSpc>
              <a:defRPr/>
            </a:pPr>
            <a:endParaRPr lang="ko-KR" altLang="en-US" sz="1100" u="sng" dirty="0">
              <a:solidFill>
                <a:srgbClr val="EEECE1">
                  <a:lumMod val="25000"/>
                </a:srgbClr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39" name="TextBox 36"/>
          <p:cNvSpPr txBox="1">
            <a:spLocks noChangeArrowheads="1"/>
          </p:cNvSpPr>
          <p:nvPr/>
        </p:nvSpPr>
        <p:spPr bwMode="auto">
          <a:xfrm>
            <a:off x="3640954" y="3909354"/>
            <a:ext cx="386943" cy="23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센서</a:t>
            </a:r>
            <a:endParaRPr lang="en-US" altLang="ko-KR" sz="9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0" name="TextBox 36"/>
          <p:cNvSpPr txBox="1">
            <a:spLocks noChangeArrowheads="1"/>
          </p:cNvSpPr>
          <p:nvPr/>
        </p:nvSpPr>
        <p:spPr bwMode="auto">
          <a:xfrm>
            <a:off x="3030485" y="5333461"/>
            <a:ext cx="386943" cy="23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센서</a:t>
            </a:r>
            <a:endParaRPr lang="en-US" altLang="ko-KR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525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오른쪽 화살표 94"/>
          <p:cNvSpPr/>
          <p:nvPr/>
        </p:nvSpPr>
        <p:spPr>
          <a:xfrm rot="5400000">
            <a:off x="3901131" y="4185287"/>
            <a:ext cx="2731259" cy="220663"/>
          </a:xfrm>
          <a:prstGeom prst="rightArrow">
            <a:avLst>
              <a:gd name="adj1" fmla="val 31821"/>
              <a:gd name="adj2" fmla="val 33560"/>
            </a:avLst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270" name="Line 21"/>
          <p:cNvSpPr>
            <a:spLocks noChangeShapeType="1"/>
          </p:cNvSpPr>
          <p:nvPr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72" name="Text Box 6"/>
          <p:cNvSpPr txBox="1">
            <a:spLocks noChangeArrowheads="1"/>
          </p:cNvSpPr>
          <p:nvPr/>
        </p:nvSpPr>
        <p:spPr bwMode="auto">
          <a:xfrm>
            <a:off x="344488" y="598488"/>
            <a:ext cx="9490075" cy="349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상수 공급 프로세스에서 각 단계의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낭비 요소를 확인함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6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전도도를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기준으로 폐수 처리함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en-US" altLang="ko-KR" sz="16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289" name="Freeform 117"/>
          <p:cNvSpPr>
            <a:spLocks/>
          </p:cNvSpPr>
          <p:nvPr/>
        </p:nvSpPr>
        <p:spPr bwMode="auto">
          <a:xfrm flipV="1">
            <a:off x="2221209" y="2922370"/>
            <a:ext cx="3163839" cy="455318"/>
          </a:xfrm>
          <a:custGeom>
            <a:avLst/>
            <a:gdLst>
              <a:gd name="T0" fmla="*/ 3198374 w 10000"/>
              <a:gd name="T1" fmla="*/ 299833 h 10000"/>
              <a:gd name="T2" fmla="*/ 3204784 w 10000"/>
              <a:gd name="T3" fmla="*/ 0 h 10000"/>
              <a:gd name="T4" fmla="*/ 0 w 10000"/>
              <a:gd name="T5" fmla="*/ 28243 h 10000"/>
              <a:gd name="T6" fmla="*/ 5769 w 10000"/>
              <a:gd name="T7" fmla="*/ 315913 h 10000"/>
              <a:gd name="T8" fmla="*/ 0 60000 65536"/>
              <a:gd name="T9" fmla="*/ 0 60000 65536"/>
              <a:gd name="T10" fmla="*/ 0 60000 65536"/>
              <a:gd name="T11" fmla="*/ 0 60000 65536"/>
              <a:gd name="connsiteX0" fmla="*/ 9965 w 9985"/>
              <a:gd name="connsiteY0" fmla="*/ 9491 h 10000"/>
              <a:gd name="connsiteX1" fmla="*/ 9985 w 9985"/>
              <a:gd name="connsiteY1" fmla="*/ 0 h 10000"/>
              <a:gd name="connsiteX2" fmla="*/ 35 w 9985"/>
              <a:gd name="connsiteY2" fmla="*/ 249 h 10000"/>
              <a:gd name="connsiteX3" fmla="*/ 3 w 9985"/>
              <a:gd name="connsiteY3" fmla="*/ 10000 h 10000"/>
              <a:gd name="connsiteX0" fmla="*/ 9980 w 10000"/>
              <a:gd name="connsiteY0" fmla="*/ 10715 h 11224"/>
              <a:gd name="connsiteX1" fmla="*/ 10000 w 10000"/>
              <a:gd name="connsiteY1" fmla="*/ 1224 h 11224"/>
              <a:gd name="connsiteX2" fmla="*/ 35 w 10000"/>
              <a:gd name="connsiteY2" fmla="*/ 1473 h 11224"/>
              <a:gd name="connsiteX3" fmla="*/ 3 w 10000"/>
              <a:gd name="connsiteY3" fmla="*/ 11224 h 11224"/>
              <a:gd name="connsiteX0" fmla="*/ 9980 w 10000"/>
              <a:gd name="connsiteY0" fmla="*/ 10715 h 11224"/>
              <a:gd name="connsiteX1" fmla="*/ 10000 w 10000"/>
              <a:gd name="connsiteY1" fmla="*/ 1224 h 11224"/>
              <a:gd name="connsiteX2" fmla="*/ 35 w 10000"/>
              <a:gd name="connsiteY2" fmla="*/ 1473 h 11224"/>
              <a:gd name="connsiteX3" fmla="*/ 3 w 10000"/>
              <a:gd name="connsiteY3" fmla="*/ 11224 h 11224"/>
              <a:gd name="connsiteX0" fmla="*/ 9980 w 10000"/>
              <a:gd name="connsiteY0" fmla="*/ 9491 h 10000"/>
              <a:gd name="connsiteX1" fmla="*/ 10000 w 10000"/>
              <a:gd name="connsiteY1" fmla="*/ 0 h 10000"/>
              <a:gd name="connsiteX2" fmla="*/ 35 w 10000"/>
              <a:gd name="connsiteY2" fmla="*/ 249 h 10000"/>
              <a:gd name="connsiteX3" fmla="*/ 3 w 10000"/>
              <a:gd name="connsiteY3" fmla="*/ 10000 h 10000"/>
              <a:gd name="connsiteX0" fmla="*/ 9980 w 10000"/>
              <a:gd name="connsiteY0" fmla="*/ 9491 h 10000"/>
              <a:gd name="connsiteX1" fmla="*/ 10000 w 10000"/>
              <a:gd name="connsiteY1" fmla="*/ 0 h 10000"/>
              <a:gd name="connsiteX2" fmla="*/ 35 w 10000"/>
              <a:gd name="connsiteY2" fmla="*/ 132 h 10000"/>
              <a:gd name="connsiteX3" fmla="*/ 3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9980" y="9491"/>
                </a:moveTo>
                <a:cubicBezTo>
                  <a:pt x="10006" y="6243"/>
                  <a:pt x="9974" y="3248"/>
                  <a:pt x="10000" y="0"/>
                </a:cubicBezTo>
                <a:lnTo>
                  <a:pt x="35" y="132"/>
                </a:lnTo>
                <a:cubicBezTo>
                  <a:pt x="48" y="3082"/>
                  <a:pt x="-12" y="7049"/>
                  <a:pt x="3" y="10000"/>
                </a:cubicBezTo>
              </a:path>
            </a:pathLst>
          </a:custGeom>
          <a:noFill/>
          <a:ln w="222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496651" y="3235042"/>
            <a:ext cx="229230" cy="5539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FFFFFF"/>
            </a:outerShdw>
          </a:effectLst>
        </p:spPr>
        <p:txBody>
          <a:bodyPr wrap="none" lIns="0" tIns="0" rIns="0" bIns="0">
            <a:spAutoFit/>
          </a:bodyPr>
          <a:lstStyle/>
          <a:p>
            <a:pPr algn="ctr" eaLnBrk="1" latinLnBrk="1" hangingPunct="1">
              <a:lnSpc>
                <a:spcPct val="150000"/>
              </a:lnSpc>
              <a:spcBef>
                <a:spcPct val="70000"/>
              </a:spcBef>
              <a:buFont typeface="Arial" charset="0"/>
              <a:buNone/>
              <a:defRPr/>
            </a:pPr>
            <a:r>
              <a:rPr lang="ko-KR" altLang="en-US" sz="2400" b="0" kern="0" spc="-100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/>
              </a:rPr>
              <a:t></a:t>
            </a:r>
            <a:endParaRPr lang="ko-KR" altLang="en-US" sz="2400" b="0" kern="0" spc="-100" dirty="0">
              <a:solidFill>
                <a:srgbClr val="FF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57" name="그룹 11"/>
          <p:cNvGrpSpPr>
            <a:grpSpLocks/>
          </p:cNvGrpSpPr>
          <p:nvPr/>
        </p:nvGrpSpPr>
        <p:grpSpPr bwMode="auto">
          <a:xfrm>
            <a:off x="7847013" y="142875"/>
            <a:ext cx="1714500" cy="317500"/>
            <a:chOff x="6454149" y="67657"/>
            <a:chExt cx="2593033" cy="346410"/>
          </a:xfrm>
        </p:grpSpPr>
        <p:sp>
          <p:nvSpPr>
            <p:cNvPr id="58" name="AutoShape 4"/>
            <p:cNvSpPr>
              <a:spLocks noChangeArrowheads="1"/>
            </p:cNvSpPr>
            <p:nvPr/>
          </p:nvSpPr>
          <p:spPr bwMode="auto">
            <a:xfrm>
              <a:off x="8454145" y="135207"/>
              <a:ext cx="593037" cy="268467"/>
            </a:xfrm>
            <a:prstGeom prst="homePlate">
              <a:avLst>
                <a:gd name="adj" fmla="val 21640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C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9" name="AutoShape 6"/>
            <p:cNvSpPr>
              <a:spLocks noChangeArrowheads="1"/>
            </p:cNvSpPr>
            <p:nvPr/>
          </p:nvSpPr>
          <p:spPr bwMode="auto">
            <a:xfrm>
              <a:off x="7959548" y="135207"/>
              <a:ext cx="593037" cy="268467"/>
            </a:xfrm>
            <a:prstGeom prst="homePlate">
              <a:avLst>
                <a:gd name="adj" fmla="val 21261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I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0" name="AutoShape 8"/>
            <p:cNvSpPr>
              <a:spLocks noChangeArrowheads="1"/>
            </p:cNvSpPr>
            <p:nvPr/>
          </p:nvSpPr>
          <p:spPr bwMode="auto">
            <a:xfrm>
              <a:off x="7464951" y="67657"/>
              <a:ext cx="590635" cy="268468"/>
            </a:xfrm>
            <a:prstGeom prst="homePlate">
              <a:avLst>
                <a:gd name="adj" fmla="val 25372"/>
              </a:avLst>
            </a:prstGeom>
            <a:solidFill>
              <a:srgbClr val="EAEAEA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A</a:t>
              </a:r>
              <a:endParaRPr lang="ko-KR" altLang="en-US" sz="1000" i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1" name="AutoShape 10"/>
            <p:cNvSpPr>
              <a:spLocks noChangeArrowheads="1"/>
            </p:cNvSpPr>
            <p:nvPr/>
          </p:nvSpPr>
          <p:spPr bwMode="auto">
            <a:xfrm>
              <a:off x="6967954" y="145600"/>
              <a:ext cx="593035" cy="268467"/>
            </a:xfrm>
            <a:prstGeom prst="homePlate">
              <a:avLst>
                <a:gd name="adj" fmla="val 21312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M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2" name="AutoShape 12"/>
            <p:cNvSpPr>
              <a:spLocks noChangeArrowheads="1"/>
            </p:cNvSpPr>
            <p:nvPr/>
          </p:nvSpPr>
          <p:spPr bwMode="auto">
            <a:xfrm>
              <a:off x="6454149" y="145600"/>
              <a:ext cx="593035" cy="268467"/>
            </a:xfrm>
            <a:prstGeom prst="homePlate">
              <a:avLst>
                <a:gd name="adj" fmla="val 25444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D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57150" y="76200"/>
            <a:ext cx="293221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A. </a:t>
            </a: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상수 공급 프로세스 검토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64" name="TextBox 36"/>
          <p:cNvSpPr txBox="1">
            <a:spLocks noChangeArrowheads="1"/>
          </p:cNvSpPr>
          <p:nvPr/>
        </p:nvSpPr>
        <p:spPr bwMode="auto">
          <a:xfrm>
            <a:off x="3296816" y="3396747"/>
            <a:ext cx="1252564" cy="23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RO </a:t>
            </a:r>
            <a:r>
              <a:rPr lang="ko-KR" altLang="en-US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완료된 폐수 재사용</a:t>
            </a:r>
            <a:endParaRPr lang="en-US" altLang="ko-KR" sz="9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65" name="그림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3" r="21545" b="10254"/>
          <a:stretch>
            <a:fillRect/>
          </a:stretch>
        </p:blipFill>
        <p:spPr bwMode="auto">
          <a:xfrm>
            <a:off x="4936157" y="1878013"/>
            <a:ext cx="803275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93" descr="tank_vent fil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4" r="27083"/>
          <a:stretch>
            <a:fillRect/>
          </a:stretch>
        </p:blipFill>
        <p:spPr bwMode="auto">
          <a:xfrm>
            <a:off x="7621016" y="1914525"/>
            <a:ext cx="503238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93" descr="tank_vent fil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4" r="27083"/>
          <a:stretch>
            <a:fillRect/>
          </a:stretch>
        </p:blipFill>
        <p:spPr bwMode="auto">
          <a:xfrm>
            <a:off x="1860649" y="1836738"/>
            <a:ext cx="503237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36"/>
          <p:cNvSpPr txBox="1">
            <a:spLocks noChangeArrowheads="1"/>
          </p:cNvSpPr>
          <p:nvPr/>
        </p:nvSpPr>
        <p:spPr bwMode="auto">
          <a:xfrm>
            <a:off x="1838638" y="2552700"/>
            <a:ext cx="63701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Tank</a:t>
            </a:r>
            <a:b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(9Ton/h)</a:t>
            </a:r>
            <a:endParaRPr lang="en-US" altLang="ko-KR" sz="9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9" name="오른쪽 화살표 68"/>
          <p:cNvSpPr/>
          <p:nvPr/>
        </p:nvSpPr>
        <p:spPr>
          <a:xfrm>
            <a:off x="2448718" y="2090738"/>
            <a:ext cx="203200" cy="241300"/>
          </a:xfrm>
          <a:prstGeom prst="rightArrow">
            <a:avLst>
              <a:gd name="adj1" fmla="val 31821"/>
              <a:gd name="adj2" fmla="val 33560"/>
            </a:avLst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0" name="TextBox 36"/>
          <p:cNvSpPr txBox="1">
            <a:spLocks noChangeArrowheads="1"/>
          </p:cNvSpPr>
          <p:nvPr/>
        </p:nvSpPr>
        <p:spPr bwMode="auto">
          <a:xfrm>
            <a:off x="2896616" y="2708275"/>
            <a:ext cx="4889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전처리</a:t>
            </a:r>
            <a:endParaRPr lang="en-US" altLang="ko-KR" sz="900" b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1" name="오른쪽 화살표 70"/>
          <p:cNvSpPr/>
          <p:nvPr/>
        </p:nvSpPr>
        <p:spPr>
          <a:xfrm>
            <a:off x="3528838" y="2090738"/>
            <a:ext cx="203200" cy="241300"/>
          </a:xfrm>
          <a:prstGeom prst="rightArrow">
            <a:avLst>
              <a:gd name="adj1" fmla="val 31821"/>
              <a:gd name="adj2" fmla="val 33560"/>
            </a:avLst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2" name="TextBox 36"/>
          <p:cNvSpPr txBox="1">
            <a:spLocks noChangeArrowheads="1"/>
          </p:cNvSpPr>
          <p:nvPr/>
        </p:nvSpPr>
        <p:spPr bwMode="auto">
          <a:xfrm>
            <a:off x="3613422" y="2552700"/>
            <a:ext cx="100488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Softened Water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Tank</a:t>
            </a:r>
          </a:p>
        </p:txBody>
      </p:sp>
      <p:sp>
        <p:nvSpPr>
          <p:cNvPr id="73" name="오른쪽 화살표 72"/>
          <p:cNvSpPr/>
          <p:nvPr/>
        </p:nvSpPr>
        <p:spPr>
          <a:xfrm>
            <a:off x="4536950" y="2090738"/>
            <a:ext cx="203200" cy="241300"/>
          </a:xfrm>
          <a:prstGeom prst="rightArrow">
            <a:avLst>
              <a:gd name="adj1" fmla="val 31821"/>
              <a:gd name="adj2" fmla="val 33560"/>
            </a:avLst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4" name="TextBox 36"/>
          <p:cNvSpPr txBox="1">
            <a:spLocks noChangeArrowheads="1"/>
          </p:cNvSpPr>
          <p:nvPr/>
        </p:nvSpPr>
        <p:spPr bwMode="auto">
          <a:xfrm>
            <a:off x="4704382" y="2564904"/>
            <a:ext cx="13319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역삼투</a:t>
            </a:r>
            <a:endParaRPr lang="en-US" altLang="ko-KR" sz="9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(RO, Reverse Osmosis)</a:t>
            </a:r>
          </a:p>
        </p:txBody>
      </p:sp>
      <p:sp>
        <p:nvSpPr>
          <p:cNvPr id="75" name="오른쪽 화살표 74"/>
          <p:cNvSpPr/>
          <p:nvPr/>
        </p:nvSpPr>
        <p:spPr>
          <a:xfrm>
            <a:off x="5870124" y="2090738"/>
            <a:ext cx="203200" cy="241300"/>
          </a:xfrm>
          <a:prstGeom prst="rightArrow">
            <a:avLst>
              <a:gd name="adj1" fmla="val 31821"/>
              <a:gd name="adj2" fmla="val 33560"/>
            </a:avLst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6" name="TextBox 36"/>
          <p:cNvSpPr txBox="1">
            <a:spLocks noChangeArrowheads="1"/>
          </p:cNvSpPr>
          <p:nvPr/>
        </p:nvSpPr>
        <p:spPr bwMode="auto">
          <a:xfrm>
            <a:off x="5963666" y="2547938"/>
            <a:ext cx="15716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전기탈이온장치</a:t>
            </a:r>
            <a:endParaRPr lang="en-US" altLang="ko-KR" sz="900" b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(EDI, Electro De-Ionization)</a:t>
            </a:r>
          </a:p>
        </p:txBody>
      </p:sp>
      <p:sp>
        <p:nvSpPr>
          <p:cNvPr id="77" name="오른쪽 화살표 76"/>
          <p:cNvSpPr/>
          <p:nvPr/>
        </p:nvSpPr>
        <p:spPr>
          <a:xfrm>
            <a:off x="7405116" y="2090738"/>
            <a:ext cx="203200" cy="241300"/>
          </a:xfrm>
          <a:prstGeom prst="rightArrow">
            <a:avLst>
              <a:gd name="adj1" fmla="val 31821"/>
              <a:gd name="adj2" fmla="val 33560"/>
            </a:avLst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8" name="TextBox 36"/>
          <p:cNvSpPr txBox="1">
            <a:spLocks noChangeArrowheads="1"/>
          </p:cNvSpPr>
          <p:nvPr/>
        </p:nvSpPr>
        <p:spPr bwMode="auto">
          <a:xfrm>
            <a:off x="7648028" y="2605088"/>
            <a:ext cx="600142" cy="51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Storage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Tank</a:t>
            </a:r>
            <a:br>
              <a:rPr lang="en-US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10Ton)</a:t>
            </a:r>
            <a:endParaRPr lang="en-US" altLang="ko-KR" sz="9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9" name="TextBox 36"/>
          <p:cNvSpPr txBox="1">
            <a:spLocks noChangeArrowheads="1"/>
          </p:cNvSpPr>
          <p:nvPr/>
        </p:nvSpPr>
        <p:spPr bwMode="auto">
          <a:xfrm>
            <a:off x="4483868" y="1675408"/>
            <a:ext cx="520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전도도</a:t>
            </a:r>
            <a:endParaRPr lang="en-US" altLang="ko-KR" sz="9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센서 ②</a:t>
            </a:r>
            <a:endParaRPr lang="en-US" altLang="ko-KR" sz="9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0" name="TextBox 36"/>
          <p:cNvSpPr txBox="1">
            <a:spLocks noChangeArrowheads="1"/>
          </p:cNvSpPr>
          <p:nvPr/>
        </p:nvSpPr>
        <p:spPr bwMode="auto">
          <a:xfrm>
            <a:off x="1555700" y="1689373"/>
            <a:ext cx="520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전도도</a:t>
            </a:r>
            <a:endParaRPr lang="en-US" altLang="ko-KR" sz="9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센서 ①</a:t>
            </a:r>
            <a:endParaRPr lang="en-US" altLang="ko-KR" sz="9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81" name="Picture 93" descr="tank_vent fil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4" r="27083"/>
          <a:stretch>
            <a:fillRect/>
          </a:stretch>
        </p:blipFill>
        <p:spPr bwMode="auto">
          <a:xfrm>
            <a:off x="3804864" y="1844675"/>
            <a:ext cx="503238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3" b="52242"/>
          <a:stretch>
            <a:fillRect/>
          </a:stretch>
        </p:blipFill>
        <p:spPr bwMode="auto">
          <a:xfrm>
            <a:off x="6179566" y="1912938"/>
            <a:ext cx="103346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36"/>
          <p:cNvSpPr txBox="1">
            <a:spLocks noChangeArrowheads="1"/>
          </p:cNvSpPr>
          <p:nvPr/>
        </p:nvSpPr>
        <p:spPr bwMode="auto">
          <a:xfrm>
            <a:off x="4384632" y="1503835"/>
            <a:ext cx="715558" cy="23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66 </a:t>
            </a:r>
            <a:r>
              <a:rPr lang="el-GR" altLang="ko-KR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μ</a:t>
            </a:r>
            <a:r>
              <a:rPr lang="en-US" altLang="ko-KR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S/cm</a:t>
            </a:r>
          </a:p>
        </p:txBody>
      </p:sp>
      <p:sp>
        <p:nvSpPr>
          <p:cNvPr id="84" name="TextBox 36"/>
          <p:cNvSpPr txBox="1">
            <a:spLocks noChangeArrowheads="1"/>
          </p:cNvSpPr>
          <p:nvPr/>
        </p:nvSpPr>
        <p:spPr bwMode="auto">
          <a:xfrm>
            <a:off x="5638526" y="1503835"/>
            <a:ext cx="704850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4.5 </a:t>
            </a:r>
            <a:r>
              <a:rPr lang="el-GR" altLang="ko-KR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μ</a:t>
            </a:r>
            <a:r>
              <a:rPr lang="en-US" altLang="ko-KR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S/cm</a:t>
            </a:r>
          </a:p>
        </p:txBody>
      </p:sp>
      <p:sp>
        <p:nvSpPr>
          <p:cNvPr id="85" name="TextBox 36"/>
          <p:cNvSpPr txBox="1">
            <a:spLocks noChangeArrowheads="1"/>
          </p:cNvSpPr>
          <p:nvPr/>
        </p:nvSpPr>
        <p:spPr bwMode="auto">
          <a:xfrm>
            <a:off x="7044406" y="1503835"/>
            <a:ext cx="778075" cy="23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0.05 </a:t>
            </a:r>
            <a:r>
              <a:rPr lang="el-GR" altLang="ko-KR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μ</a:t>
            </a:r>
            <a:r>
              <a:rPr lang="en-US" altLang="ko-KR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S/cm</a:t>
            </a:r>
          </a:p>
        </p:txBody>
      </p:sp>
      <p:sp>
        <p:nvSpPr>
          <p:cNvPr id="86" name="TextBox 36"/>
          <p:cNvSpPr txBox="1">
            <a:spLocks noChangeArrowheads="1"/>
          </p:cNvSpPr>
          <p:nvPr/>
        </p:nvSpPr>
        <p:spPr bwMode="auto">
          <a:xfrm>
            <a:off x="1512490" y="1503835"/>
            <a:ext cx="682625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78 </a:t>
            </a:r>
            <a:r>
              <a:rPr lang="el-GR" altLang="ko-KR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μ</a:t>
            </a:r>
            <a:r>
              <a:rPr lang="en-US" altLang="ko-KR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S/cm</a:t>
            </a:r>
          </a:p>
        </p:txBody>
      </p:sp>
      <p:sp>
        <p:nvSpPr>
          <p:cNvPr id="87" name="오른쪽 화살표 86"/>
          <p:cNvSpPr/>
          <p:nvPr/>
        </p:nvSpPr>
        <p:spPr>
          <a:xfrm>
            <a:off x="1619953" y="2090738"/>
            <a:ext cx="203200" cy="241300"/>
          </a:xfrm>
          <a:prstGeom prst="rightArrow">
            <a:avLst>
              <a:gd name="adj1" fmla="val 31821"/>
              <a:gd name="adj2" fmla="val 33560"/>
            </a:avLst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88" name="그림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45" y="1960563"/>
            <a:ext cx="8461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36"/>
          <p:cNvSpPr txBox="1">
            <a:spLocks noChangeArrowheads="1"/>
          </p:cNvSpPr>
          <p:nvPr/>
        </p:nvSpPr>
        <p:spPr bwMode="auto">
          <a:xfrm>
            <a:off x="570482" y="2552700"/>
            <a:ext cx="8239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상수</a:t>
            </a:r>
            <a:endParaRPr lang="en-US" altLang="ko-KR" sz="9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(City Water)</a:t>
            </a:r>
          </a:p>
        </p:txBody>
      </p:sp>
      <p:pic>
        <p:nvPicPr>
          <p:cNvPr id="90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18" y="1749425"/>
            <a:ext cx="674688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오른쪽 화살표 90"/>
          <p:cNvSpPr/>
          <p:nvPr/>
        </p:nvSpPr>
        <p:spPr>
          <a:xfrm>
            <a:off x="8229029" y="2090738"/>
            <a:ext cx="203200" cy="241300"/>
          </a:xfrm>
          <a:prstGeom prst="rightArrow">
            <a:avLst>
              <a:gd name="adj1" fmla="val 31821"/>
              <a:gd name="adj2" fmla="val 33560"/>
            </a:avLst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92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054" y="1949450"/>
            <a:ext cx="9334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36"/>
          <p:cNvSpPr txBox="1">
            <a:spLocks noChangeArrowheads="1"/>
          </p:cNvSpPr>
          <p:nvPr/>
        </p:nvSpPr>
        <p:spPr bwMode="auto">
          <a:xfrm>
            <a:off x="8700516" y="2632075"/>
            <a:ext cx="6238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상수</a:t>
            </a:r>
            <a:r>
              <a:rPr lang="en-US" altLang="ko-KR" sz="9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9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공급</a:t>
            </a:r>
            <a:endParaRPr lang="en-US" altLang="ko-KR" sz="900" b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97" name="그림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119" y="4581128"/>
            <a:ext cx="759114" cy="505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36"/>
          <p:cNvSpPr txBox="1">
            <a:spLocks noChangeArrowheads="1"/>
          </p:cNvSpPr>
          <p:nvPr/>
        </p:nvSpPr>
        <p:spPr bwMode="auto">
          <a:xfrm>
            <a:off x="3175745" y="5086242"/>
            <a:ext cx="206528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RO </a:t>
            </a:r>
            <a:r>
              <a:rPr lang="ko-KR" altLang="en-US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필터 후 </a:t>
            </a:r>
            <a:r>
              <a:rPr lang="en-US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00 ~ 600 </a:t>
            </a:r>
            <a:r>
              <a:rPr lang="el-GR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μ</a:t>
            </a:r>
            <a:r>
              <a:rPr lang="en-US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S/cm </a:t>
            </a:r>
            <a:r>
              <a:rPr lang="ko-KR" altLang="en-US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이상의</a:t>
            </a:r>
            <a:endParaRPr lang="en-US" altLang="ko-KR" sz="9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높은</a:t>
            </a: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전도도의 </a:t>
            </a:r>
            <a:r>
              <a:rPr lang="ko-KR" altLang="en-US" sz="900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농축수는</a:t>
            </a:r>
            <a:r>
              <a:rPr lang="ko-KR" altLang="en-US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폐수 처리됨</a:t>
            </a:r>
            <a:endParaRPr lang="en-US" altLang="ko-KR" sz="9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9" name="TextBox 36"/>
          <p:cNvSpPr txBox="1">
            <a:spLocks noChangeArrowheads="1"/>
          </p:cNvSpPr>
          <p:nvPr/>
        </p:nvSpPr>
        <p:spPr bwMode="auto">
          <a:xfrm>
            <a:off x="5694857" y="1673250"/>
            <a:ext cx="521594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전도도</a:t>
            </a:r>
            <a:endParaRPr lang="en-US" altLang="ko-KR" sz="9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센서 </a:t>
            </a:r>
            <a:r>
              <a:rPr lang="ko-KR" altLang="en-US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③</a:t>
            </a:r>
            <a:endParaRPr lang="en-US" altLang="ko-KR" sz="9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0" name="TextBox 36"/>
          <p:cNvSpPr txBox="1">
            <a:spLocks noChangeArrowheads="1"/>
          </p:cNvSpPr>
          <p:nvPr/>
        </p:nvSpPr>
        <p:spPr bwMode="auto">
          <a:xfrm>
            <a:off x="7143542" y="1673207"/>
            <a:ext cx="521595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전도도</a:t>
            </a:r>
            <a:endParaRPr lang="en-US" altLang="ko-KR" sz="9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센서 ④</a:t>
            </a:r>
            <a:endParaRPr lang="en-US" altLang="ko-KR" sz="9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93004" y="2723035"/>
            <a:ext cx="229230" cy="5539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FFFFFF"/>
            </a:outerShdw>
          </a:effectLst>
        </p:spPr>
        <p:txBody>
          <a:bodyPr wrap="none" lIns="0" tIns="0" rIns="0" bIns="0">
            <a:spAutoFit/>
          </a:bodyPr>
          <a:lstStyle/>
          <a:p>
            <a:pPr algn="ctr" eaLnBrk="1" latinLnBrk="1" hangingPunct="1">
              <a:lnSpc>
                <a:spcPct val="150000"/>
              </a:lnSpc>
              <a:spcBef>
                <a:spcPct val="70000"/>
              </a:spcBef>
              <a:buFont typeface="Arial" charset="0"/>
              <a:buNone/>
              <a:defRPr/>
            </a:pPr>
            <a:r>
              <a:rPr lang="ko-KR" altLang="en-US" sz="2400" b="0" kern="0" spc="-100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/>
              </a:rPr>
              <a:t></a:t>
            </a:r>
            <a:endParaRPr lang="ko-KR" altLang="en-US" sz="2400" b="0" kern="0" spc="-100" dirty="0">
              <a:solidFill>
                <a:srgbClr val="FF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1" name="오른쪽 화살표 50"/>
          <p:cNvSpPr/>
          <p:nvPr/>
        </p:nvSpPr>
        <p:spPr>
          <a:xfrm rot="5400000">
            <a:off x="5921457" y="3800402"/>
            <a:ext cx="1916853" cy="220663"/>
          </a:xfrm>
          <a:prstGeom prst="rightArrow">
            <a:avLst>
              <a:gd name="adj1" fmla="val 31821"/>
              <a:gd name="adj2" fmla="val 33560"/>
            </a:avLst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52" name="그림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731" y="3499951"/>
            <a:ext cx="759114" cy="505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36"/>
          <p:cNvSpPr txBox="1">
            <a:spLocks noChangeArrowheads="1"/>
          </p:cNvSpPr>
          <p:nvPr/>
        </p:nvSpPr>
        <p:spPr bwMode="auto">
          <a:xfrm>
            <a:off x="6961723" y="3999109"/>
            <a:ext cx="1476985" cy="51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농축수</a:t>
            </a:r>
            <a:r>
              <a:rPr lang="ko-KR" altLang="en-US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폐기</a:t>
            </a:r>
            <a:r>
              <a:rPr lang="en-US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(4 ~ 5 </a:t>
            </a:r>
            <a:r>
              <a:rPr lang="el-GR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μ</a:t>
            </a:r>
            <a:r>
              <a:rPr lang="en-US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S/cm </a:t>
            </a:r>
            <a:r>
              <a:rPr lang="ko-KR" altLang="en-US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이상의</a:t>
            </a:r>
            <a:endParaRPr lang="en-US" altLang="ko-KR" sz="9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높은</a:t>
            </a: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전도도의 </a:t>
            </a:r>
            <a:r>
              <a:rPr lang="ko-KR" altLang="en-US" sz="900" b="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농축수</a:t>
            </a:r>
            <a:r>
              <a:rPr lang="ko-KR" altLang="en-US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폐기</a:t>
            </a:r>
            <a:r>
              <a:rPr lang="en-US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78433" y="3645024"/>
            <a:ext cx="229230" cy="5539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FFFFFF"/>
            </a:outerShdw>
          </a:effectLst>
        </p:spPr>
        <p:txBody>
          <a:bodyPr wrap="none" lIns="0" tIns="0" rIns="0" bIns="0">
            <a:spAutoFit/>
          </a:bodyPr>
          <a:lstStyle/>
          <a:p>
            <a:pPr algn="ctr" eaLnBrk="1" latinLnBrk="1" hangingPunct="1">
              <a:lnSpc>
                <a:spcPct val="150000"/>
              </a:lnSpc>
              <a:spcBef>
                <a:spcPct val="70000"/>
              </a:spcBef>
              <a:buFont typeface="Arial" charset="0"/>
              <a:buNone/>
              <a:defRPr/>
            </a:pPr>
            <a:r>
              <a:rPr lang="ko-KR" altLang="en-US" sz="2400" b="0" kern="0" spc="-100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/>
              </a:rPr>
              <a:t></a:t>
            </a:r>
            <a:endParaRPr lang="ko-KR" altLang="en-US" sz="2400" b="0" kern="0" spc="-100" dirty="0">
              <a:solidFill>
                <a:srgbClr val="FF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5" name="TextBox 36"/>
          <p:cNvSpPr txBox="1">
            <a:spLocks noChangeArrowheads="1"/>
          </p:cNvSpPr>
          <p:nvPr/>
        </p:nvSpPr>
        <p:spPr bwMode="auto">
          <a:xfrm>
            <a:off x="5383405" y="3794755"/>
            <a:ext cx="1273402" cy="23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EDI </a:t>
            </a:r>
            <a:r>
              <a:rPr lang="ko-KR" altLang="en-US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완료된 폐수 재사용</a:t>
            </a:r>
            <a:endParaRPr lang="en-US" altLang="ko-KR" sz="9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4" name="Freeform 117"/>
          <p:cNvSpPr>
            <a:spLocks/>
          </p:cNvSpPr>
          <p:nvPr/>
        </p:nvSpPr>
        <p:spPr bwMode="auto">
          <a:xfrm flipV="1">
            <a:off x="2282404" y="2909318"/>
            <a:ext cx="874735" cy="175544"/>
          </a:xfrm>
          <a:custGeom>
            <a:avLst/>
            <a:gdLst>
              <a:gd name="T0" fmla="*/ 3198374 w 10000"/>
              <a:gd name="T1" fmla="*/ 299833 h 10000"/>
              <a:gd name="T2" fmla="*/ 3204784 w 10000"/>
              <a:gd name="T3" fmla="*/ 0 h 10000"/>
              <a:gd name="T4" fmla="*/ 0 w 10000"/>
              <a:gd name="T5" fmla="*/ 28243 h 10000"/>
              <a:gd name="T6" fmla="*/ 5769 w 10000"/>
              <a:gd name="T7" fmla="*/ 315913 h 10000"/>
              <a:gd name="T8" fmla="*/ 0 60000 65536"/>
              <a:gd name="T9" fmla="*/ 0 60000 65536"/>
              <a:gd name="T10" fmla="*/ 0 60000 65536"/>
              <a:gd name="T11" fmla="*/ 0 60000 65536"/>
              <a:gd name="connsiteX0" fmla="*/ 9965 w 9985"/>
              <a:gd name="connsiteY0" fmla="*/ 9491 h 10000"/>
              <a:gd name="connsiteX1" fmla="*/ 9985 w 9985"/>
              <a:gd name="connsiteY1" fmla="*/ 0 h 10000"/>
              <a:gd name="connsiteX2" fmla="*/ 35 w 9985"/>
              <a:gd name="connsiteY2" fmla="*/ 249 h 10000"/>
              <a:gd name="connsiteX3" fmla="*/ 3 w 9985"/>
              <a:gd name="connsiteY3" fmla="*/ 10000 h 10000"/>
              <a:gd name="connsiteX0" fmla="*/ 9980 w 10000"/>
              <a:gd name="connsiteY0" fmla="*/ 10715 h 11224"/>
              <a:gd name="connsiteX1" fmla="*/ 10000 w 10000"/>
              <a:gd name="connsiteY1" fmla="*/ 1224 h 11224"/>
              <a:gd name="connsiteX2" fmla="*/ 35 w 10000"/>
              <a:gd name="connsiteY2" fmla="*/ 1473 h 11224"/>
              <a:gd name="connsiteX3" fmla="*/ 3 w 10000"/>
              <a:gd name="connsiteY3" fmla="*/ 11224 h 11224"/>
              <a:gd name="connsiteX0" fmla="*/ 9980 w 10000"/>
              <a:gd name="connsiteY0" fmla="*/ 10715 h 11224"/>
              <a:gd name="connsiteX1" fmla="*/ 10000 w 10000"/>
              <a:gd name="connsiteY1" fmla="*/ 1224 h 11224"/>
              <a:gd name="connsiteX2" fmla="*/ 35 w 10000"/>
              <a:gd name="connsiteY2" fmla="*/ 1473 h 11224"/>
              <a:gd name="connsiteX3" fmla="*/ 3 w 10000"/>
              <a:gd name="connsiteY3" fmla="*/ 11224 h 11224"/>
              <a:gd name="connsiteX0" fmla="*/ 9980 w 10000"/>
              <a:gd name="connsiteY0" fmla="*/ 9491 h 10000"/>
              <a:gd name="connsiteX1" fmla="*/ 10000 w 10000"/>
              <a:gd name="connsiteY1" fmla="*/ 0 h 10000"/>
              <a:gd name="connsiteX2" fmla="*/ 35 w 10000"/>
              <a:gd name="connsiteY2" fmla="*/ 249 h 10000"/>
              <a:gd name="connsiteX3" fmla="*/ 3 w 10000"/>
              <a:gd name="connsiteY3" fmla="*/ 10000 h 10000"/>
              <a:gd name="connsiteX0" fmla="*/ 9980 w 10000"/>
              <a:gd name="connsiteY0" fmla="*/ 9491 h 10000"/>
              <a:gd name="connsiteX1" fmla="*/ 10000 w 10000"/>
              <a:gd name="connsiteY1" fmla="*/ 0 h 10000"/>
              <a:gd name="connsiteX2" fmla="*/ 35 w 10000"/>
              <a:gd name="connsiteY2" fmla="*/ 132 h 10000"/>
              <a:gd name="connsiteX3" fmla="*/ 3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9980" y="9491"/>
                </a:moveTo>
                <a:cubicBezTo>
                  <a:pt x="10006" y="6243"/>
                  <a:pt x="9974" y="3248"/>
                  <a:pt x="10000" y="0"/>
                </a:cubicBezTo>
                <a:lnTo>
                  <a:pt x="35" y="132"/>
                </a:lnTo>
                <a:cubicBezTo>
                  <a:pt x="48" y="3082"/>
                  <a:pt x="-12" y="7049"/>
                  <a:pt x="3" y="10000"/>
                </a:cubicBezTo>
              </a:path>
            </a:pathLst>
          </a:custGeom>
          <a:noFill/>
          <a:ln w="222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Box 36"/>
          <p:cNvSpPr txBox="1">
            <a:spLocks noChangeArrowheads="1"/>
          </p:cNvSpPr>
          <p:nvPr/>
        </p:nvSpPr>
        <p:spPr bwMode="auto">
          <a:xfrm>
            <a:off x="2188268" y="3068960"/>
            <a:ext cx="1303860" cy="23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전처리 완료 폐수 재사용</a:t>
            </a:r>
            <a:endParaRPr lang="en-US" altLang="ko-KR" sz="9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4" name="TextBox 36"/>
          <p:cNvSpPr txBox="1">
            <a:spLocks noChangeArrowheads="1"/>
          </p:cNvSpPr>
          <p:nvPr/>
        </p:nvSpPr>
        <p:spPr bwMode="auto">
          <a:xfrm>
            <a:off x="4604653" y="3427984"/>
            <a:ext cx="624187" cy="23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 err="1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가인자</a:t>
            </a:r>
            <a:r>
              <a:rPr lang="ko-KR" altLang="en-US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②</a:t>
            </a:r>
            <a:endParaRPr lang="en-US" altLang="ko-KR" sz="9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5" name="TextBox 36"/>
          <p:cNvSpPr txBox="1">
            <a:spLocks noChangeArrowheads="1"/>
          </p:cNvSpPr>
          <p:nvPr/>
        </p:nvSpPr>
        <p:spPr bwMode="auto">
          <a:xfrm>
            <a:off x="3284125" y="2924944"/>
            <a:ext cx="624187" cy="23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 err="1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가인자</a:t>
            </a:r>
            <a:r>
              <a:rPr lang="ko-KR" altLang="en-US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①</a:t>
            </a:r>
            <a:endParaRPr lang="en-US" altLang="ko-KR" sz="9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6" name="TextBox 36"/>
          <p:cNvSpPr txBox="1">
            <a:spLocks noChangeArrowheads="1"/>
          </p:cNvSpPr>
          <p:nvPr/>
        </p:nvSpPr>
        <p:spPr bwMode="auto">
          <a:xfrm>
            <a:off x="6273029" y="3999122"/>
            <a:ext cx="624187" cy="23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 err="1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가인자</a:t>
            </a:r>
            <a:r>
              <a:rPr lang="ko-KR" altLang="en-US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③</a:t>
            </a:r>
            <a:endParaRPr lang="en-US" altLang="ko-KR" sz="9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0" name="Freeform 117"/>
          <p:cNvSpPr>
            <a:spLocks/>
          </p:cNvSpPr>
          <p:nvPr/>
        </p:nvSpPr>
        <p:spPr bwMode="auto">
          <a:xfrm flipV="1">
            <a:off x="2115681" y="2917654"/>
            <a:ext cx="4637520" cy="887288"/>
          </a:xfrm>
          <a:custGeom>
            <a:avLst/>
            <a:gdLst>
              <a:gd name="T0" fmla="*/ 3198374 w 10000"/>
              <a:gd name="T1" fmla="*/ 299833 h 10000"/>
              <a:gd name="T2" fmla="*/ 3204784 w 10000"/>
              <a:gd name="T3" fmla="*/ 0 h 10000"/>
              <a:gd name="T4" fmla="*/ 0 w 10000"/>
              <a:gd name="T5" fmla="*/ 28243 h 10000"/>
              <a:gd name="T6" fmla="*/ 5769 w 10000"/>
              <a:gd name="T7" fmla="*/ 315913 h 10000"/>
              <a:gd name="T8" fmla="*/ 0 60000 65536"/>
              <a:gd name="T9" fmla="*/ 0 60000 65536"/>
              <a:gd name="T10" fmla="*/ 0 60000 65536"/>
              <a:gd name="T11" fmla="*/ 0 60000 65536"/>
              <a:gd name="connsiteX0" fmla="*/ 9965 w 9985"/>
              <a:gd name="connsiteY0" fmla="*/ 9491 h 10000"/>
              <a:gd name="connsiteX1" fmla="*/ 9985 w 9985"/>
              <a:gd name="connsiteY1" fmla="*/ 0 h 10000"/>
              <a:gd name="connsiteX2" fmla="*/ 35 w 9985"/>
              <a:gd name="connsiteY2" fmla="*/ 249 h 10000"/>
              <a:gd name="connsiteX3" fmla="*/ 3 w 9985"/>
              <a:gd name="connsiteY3" fmla="*/ 10000 h 10000"/>
              <a:gd name="connsiteX0" fmla="*/ 9980 w 10000"/>
              <a:gd name="connsiteY0" fmla="*/ 10715 h 11224"/>
              <a:gd name="connsiteX1" fmla="*/ 10000 w 10000"/>
              <a:gd name="connsiteY1" fmla="*/ 1224 h 11224"/>
              <a:gd name="connsiteX2" fmla="*/ 35 w 10000"/>
              <a:gd name="connsiteY2" fmla="*/ 1473 h 11224"/>
              <a:gd name="connsiteX3" fmla="*/ 3 w 10000"/>
              <a:gd name="connsiteY3" fmla="*/ 11224 h 11224"/>
              <a:gd name="connsiteX0" fmla="*/ 9980 w 10000"/>
              <a:gd name="connsiteY0" fmla="*/ 10715 h 11224"/>
              <a:gd name="connsiteX1" fmla="*/ 10000 w 10000"/>
              <a:gd name="connsiteY1" fmla="*/ 1224 h 11224"/>
              <a:gd name="connsiteX2" fmla="*/ 35 w 10000"/>
              <a:gd name="connsiteY2" fmla="*/ 1473 h 11224"/>
              <a:gd name="connsiteX3" fmla="*/ 3 w 10000"/>
              <a:gd name="connsiteY3" fmla="*/ 11224 h 11224"/>
              <a:gd name="connsiteX0" fmla="*/ 9980 w 10000"/>
              <a:gd name="connsiteY0" fmla="*/ 9491 h 10000"/>
              <a:gd name="connsiteX1" fmla="*/ 10000 w 10000"/>
              <a:gd name="connsiteY1" fmla="*/ 0 h 10000"/>
              <a:gd name="connsiteX2" fmla="*/ 35 w 10000"/>
              <a:gd name="connsiteY2" fmla="*/ 249 h 10000"/>
              <a:gd name="connsiteX3" fmla="*/ 3 w 10000"/>
              <a:gd name="connsiteY3" fmla="*/ 10000 h 10000"/>
              <a:gd name="connsiteX0" fmla="*/ 9980 w 10000"/>
              <a:gd name="connsiteY0" fmla="*/ 9491 h 10000"/>
              <a:gd name="connsiteX1" fmla="*/ 10000 w 10000"/>
              <a:gd name="connsiteY1" fmla="*/ 0 h 10000"/>
              <a:gd name="connsiteX2" fmla="*/ 35 w 10000"/>
              <a:gd name="connsiteY2" fmla="*/ 132 h 10000"/>
              <a:gd name="connsiteX3" fmla="*/ 3 w 10000"/>
              <a:gd name="connsiteY3" fmla="*/ 10000 h 10000"/>
              <a:gd name="connsiteX0" fmla="*/ 9981 w 10001"/>
              <a:gd name="connsiteY0" fmla="*/ 9491 h 10000"/>
              <a:gd name="connsiteX1" fmla="*/ 10001 w 10001"/>
              <a:gd name="connsiteY1" fmla="*/ 0 h 10000"/>
              <a:gd name="connsiteX2" fmla="*/ 2 w 10001"/>
              <a:gd name="connsiteY2" fmla="*/ 132 h 10000"/>
              <a:gd name="connsiteX3" fmla="*/ 4 w 10001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1" h="10000">
                <a:moveTo>
                  <a:pt x="9981" y="9491"/>
                </a:moveTo>
                <a:cubicBezTo>
                  <a:pt x="10007" y="6243"/>
                  <a:pt x="9975" y="3248"/>
                  <a:pt x="10001" y="0"/>
                </a:cubicBezTo>
                <a:lnTo>
                  <a:pt x="2" y="132"/>
                </a:lnTo>
                <a:cubicBezTo>
                  <a:pt x="15" y="3082"/>
                  <a:pt x="-11" y="7049"/>
                  <a:pt x="4" y="10000"/>
                </a:cubicBezTo>
              </a:path>
            </a:pathLst>
          </a:custGeom>
          <a:noFill/>
          <a:ln w="222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" name="TextBox 36"/>
          <p:cNvSpPr txBox="1">
            <a:spLocks noChangeArrowheads="1"/>
          </p:cNvSpPr>
          <p:nvPr/>
        </p:nvSpPr>
        <p:spPr bwMode="auto">
          <a:xfrm>
            <a:off x="3074756" y="3933056"/>
            <a:ext cx="2166276" cy="51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RO </a:t>
            </a:r>
            <a:r>
              <a:rPr lang="ko-KR" altLang="en-US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필터 효율 </a:t>
            </a: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85% </a:t>
            </a:r>
            <a:r>
              <a:rPr lang="ko-KR" altLang="en-US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임</a:t>
            </a:r>
            <a:endParaRPr lang="en-US" altLang="ko-KR" sz="900" b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1L Supply </a:t>
            </a:r>
            <a:r>
              <a:rPr lang="ko-KR" altLang="en-US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되면 </a:t>
            </a: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0.85L </a:t>
            </a:r>
            <a:r>
              <a:rPr lang="ko-KR" altLang="en-US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</a:t>
            </a: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Permeate </a:t>
            </a:r>
            <a:r>
              <a:rPr lang="ko-KR" altLang="en-US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되고</a:t>
            </a: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0.15L </a:t>
            </a:r>
            <a:r>
              <a:rPr lang="ko-KR" altLang="en-US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</a:t>
            </a:r>
            <a:r>
              <a:rPr lang="ko-KR" altLang="en-US" sz="900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폐수됨</a:t>
            </a:r>
            <a:endParaRPr lang="en-US" altLang="ko-KR" sz="9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759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21"/>
          <p:cNvSpPr>
            <a:spLocks noChangeShapeType="1"/>
          </p:cNvSpPr>
          <p:nvPr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2" name="Text Box 4"/>
          <p:cNvSpPr txBox="1">
            <a:spLocks noChangeArrowheads="1"/>
          </p:cNvSpPr>
          <p:nvPr/>
        </p:nvSpPr>
        <p:spPr bwMode="auto">
          <a:xfrm>
            <a:off x="57150" y="76200"/>
            <a:ext cx="397095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A. </a:t>
            </a:r>
            <a:r>
              <a:rPr lang="ko-KR" altLang="en-US" sz="2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낭비요소</a:t>
            </a: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발생 </a:t>
            </a:r>
            <a:r>
              <a:rPr lang="ko-KR" altLang="en-US" sz="2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가인자</a:t>
            </a:r>
            <a:r>
              <a:rPr lang="ko-KR" altLang="en-US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① 전처리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후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grpSp>
        <p:nvGrpSpPr>
          <p:cNvPr id="27652" name="그룹 11"/>
          <p:cNvGrpSpPr>
            <a:grpSpLocks/>
          </p:cNvGrpSpPr>
          <p:nvPr/>
        </p:nvGrpSpPr>
        <p:grpSpPr bwMode="auto">
          <a:xfrm>
            <a:off x="7847013" y="142875"/>
            <a:ext cx="1714500" cy="317500"/>
            <a:chOff x="6454149" y="67657"/>
            <a:chExt cx="2593033" cy="346410"/>
          </a:xfrm>
        </p:grpSpPr>
        <p:sp>
          <p:nvSpPr>
            <p:cNvPr id="27653" name="AutoShape 4"/>
            <p:cNvSpPr>
              <a:spLocks noChangeArrowheads="1"/>
            </p:cNvSpPr>
            <p:nvPr/>
          </p:nvSpPr>
          <p:spPr bwMode="auto">
            <a:xfrm>
              <a:off x="8454145" y="135207"/>
              <a:ext cx="593037" cy="268467"/>
            </a:xfrm>
            <a:prstGeom prst="homePlate">
              <a:avLst>
                <a:gd name="adj" fmla="val 21640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C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7654" name="AutoShape 6"/>
            <p:cNvSpPr>
              <a:spLocks noChangeArrowheads="1"/>
            </p:cNvSpPr>
            <p:nvPr/>
          </p:nvSpPr>
          <p:spPr bwMode="auto">
            <a:xfrm>
              <a:off x="7959548" y="135207"/>
              <a:ext cx="593037" cy="268467"/>
            </a:xfrm>
            <a:prstGeom prst="homePlate">
              <a:avLst>
                <a:gd name="adj" fmla="val 21261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I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7655" name="AutoShape 8"/>
            <p:cNvSpPr>
              <a:spLocks noChangeArrowheads="1"/>
            </p:cNvSpPr>
            <p:nvPr/>
          </p:nvSpPr>
          <p:spPr bwMode="auto">
            <a:xfrm>
              <a:off x="7464951" y="67657"/>
              <a:ext cx="590635" cy="268468"/>
            </a:xfrm>
            <a:prstGeom prst="homePlate">
              <a:avLst>
                <a:gd name="adj" fmla="val 25372"/>
              </a:avLst>
            </a:prstGeom>
            <a:solidFill>
              <a:srgbClr val="EAEAEA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A</a:t>
              </a:r>
              <a:endParaRPr lang="ko-KR" altLang="en-US" sz="1000" i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7656" name="AutoShape 10"/>
            <p:cNvSpPr>
              <a:spLocks noChangeArrowheads="1"/>
            </p:cNvSpPr>
            <p:nvPr/>
          </p:nvSpPr>
          <p:spPr bwMode="auto">
            <a:xfrm>
              <a:off x="6967954" y="145600"/>
              <a:ext cx="593035" cy="268467"/>
            </a:xfrm>
            <a:prstGeom prst="homePlate">
              <a:avLst>
                <a:gd name="adj" fmla="val 21312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M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7657" name="AutoShape 12"/>
            <p:cNvSpPr>
              <a:spLocks noChangeArrowheads="1"/>
            </p:cNvSpPr>
            <p:nvPr/>
          </p:nvSpPr>
          <p:spPr bwMode="auto">
            <a:xfrm>
              <a:off x="6454149" y="145600"/>
              <a:ext cx="593035" cy="268467"/>
            </a:xfrm>
            <a:prstGeom prst="homePlate">
              <a:avLst>
                <a:gd name="adj" fmla="val 25444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D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44488" y="598488"/>
            <a:ext cx="9490075" cy="36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전처리 단계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여과 및 연수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</a:t>
            </a:r>
            <a:r>
              <a:rPr lang="ko-KR" altLang="en-US" sz="16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낭비요소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발생 인자라고 볼 수 없음</a:t>
            </a:r>
            <a:endParaRPr lang="en-US" altLang="ko-KR" sz="16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0" name="Picture 93" descr="tank_vent fil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4" r="27083"/>
          <a:stretch>
            <a:fillRect/>
          </a:stretch>
        </p:blipFill>
        <p:spPr bwMode="auto">
          <a:xfrm>
            <a:off x="1860649" y="1836738"/>
            <a:ext cx="503237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36"/>
          <p:cNvSpPr txBox="1">
            <a:spLocks noChangeArrowheads="1"/>
          </p:cNvSpPr>
          <p:nvPr/>
        </p:nvSpPr>
        <p:spPr bwMode="auto">
          <a:xfrm>
            <a:off x="1838638" y="2552700"/>
            <a:ext cx="63701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Tank</a:t>
            </a:r>
            <a:b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(9Ton/h)</a:t>
            </a:r>
            <a:endParaRPr lang="en-US" altLang="ko-KR" sz="9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2448718" y="2090738"/>
            <a:ext cx="203200" cy="241300"/>
          </a:xfrm>
          <a:prstGeom prst="rightArrow">
            <a:avLst>
              <a:gd name="adj1" fmla="val 31821"/>
              <a:gd name="adj2" fmla="val 33560"/>
            </a:avLst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TextBox 36"/>
          <p:cNvSpPr txBox="1">
            <a:spLocks noChangeArrowheads="1"/>
          </p:cNvSpPr>
          <p:nvPr/>
        </p:nvSpPr>
        <p:spPr bwMode="auto">
          <a:xfrm>
            <a:off x="2896616" y="2708275"/>
            <a:ext cx="4889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전처리</a:t>
            </a:r>
            <a:endParaRPr lang="en-US" altLang="ko-KR" sz="900" b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3528838" y="2090738"/>
            <a:ext cx="203200" cy="241300"/>
          </a:xfrm>
          <a:prstGeom prst="rightArrow">
            <a:avLst>
              <a:gd name="adj1" fmla="val 31821"/>
              <a:gd name="adj2" fmla="val 33560"/>
            </a:avLst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" name="TextBox 36"/>
          <p:cNvSpPr txBox="1">
            <a:spLocks noChangeArrowheads="1"/>
          </p:cNvSpPr>
          <p:nvPr/>
        </p:nvSpPr>
        <p:spPr bwMode="auto">
          <a:xfrm>
            <a:off x="3613422" y="2552700"/>
            <a:ext cx="100488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Softened Water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Tank</a:t>
            </a:r>
          </a:p>
        </p:txBody>
      </p:sp>
      <p:sp>
        <p:nvSpPr>
          <p:cNvPr id="34" name="TextBox 36"/>
          <p:cNvSpPr txBox="1">
            <a:spLocks noChangeArrowheads="1"/>
          </p:cNvSpPr>
          <p:nvPr/>
        </p:nvSpPr>
        <p:spPr bwMode="auto">
          <a:xfrm>
            <a:off x="1555700" y="1689373"/>
            <a:ext cx="520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전도도</a:t>
            </a:r>
            <a:endParaRPr lang="en-US" altLang="ko-KR" sz="9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센서 ①</a:t>
            </a:r>
            <a:endParaRPr lang="en-US" altLang="ko-KR" sz="9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5" name="Picture 93" descr="tank_vent fil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4" r="27083"/>
          <a:stretch>
            <a:fillRect/>
          </a:stretch>
        </p:blipFill>
        <p:spPr bwMode="auto">
          <a:xfrm>
            <a:off x="3804864" y="1844675"/>
            <a:ext cx="503238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6"/>
          <p:cNvSpPr txBox="1">
            <a:spLocks noChangeArrowheads="1"/>
          </p:cNvSpPr>
          <p:nvPr/>
        </p:nvSpPr>
        <p:spPr bwMode="auto">
          <a:xfrm>
            <a:off x="1512490" y="1503835"/>
            <a:ext cx="682625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78 </a:t>
            </a:r>
            <a:r>
              <a:rPr lang="el-GR" altLang="ko-KR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μ</a:t>
            </a:r>
            <a:r>
              <a:rPr lang="en-US" altLang="ko-KR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S/cm</a:t>
            </a:r>
          </a:p>
        </p:txBody>
      </p:sp>
      <p:sp>
        <p:nvSpPr>
          <p:cNvPr id="41" name="오른쪽 화살표 40"/>
          <p:cNvSpPr/>
          <p:nvPr/>
        </p:nvSpPr>
        <p:spPr>
          <a:xfrm>
            <a:off x="1619953" y="2090738"/>
            <a:ext cx="203200" cy="241300"/>
          </a:xfrm>
          <a:prstGeom prst="rightArrow">
            <a:avLst>
              <a:gd name="adj1" fmla="val 31821"/>
              <a:gd name="adj2" fmla="val 33560"/>
            </a:avLst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42" name="그림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45" y="1960563"/>
            <a:ext cx="8461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36"/>
          <p:cNvSpPr txBox="1">
            <a:spLocks noChangeArrowheads="1"/>
          </p:cNvSpPr>
          <p:nvPr/>
        </p:nvSpPr>
        <p:spPr bwMode="auto">
          <a:xfrm>
            <a:off x="570482" y="2552700"/>
            <a:ext cx="8239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상수</a:t>
            </a:r>
            <a:endParaRPr lang="en-US" altLang="ko-KR" sz="9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(City Water)</a:t>
            </a:r>
          </a:p>
        </p:txBody>
      </p:sp>
      <p:pic>
        <p:nvPicPr>
          <p:cNvPr id="44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18" y="1749425"/>
            <a:ext cx="674688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3193004" y="2723035"/>
            <a:ext cx="229230" cy="5539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FFFFFF"/>
            </a:outerShdw>
          </a:effectLst>
        </p:spPr>
        <p:txBody>
          <a:bodyPr wrap="none" lIns="0" tIns="0" rIns="0" bIns="0">
            <a:spAutoFit/>
          </a:bodyPr>
          <a:lstStyle/>
          <a:p>
            <a:pPr algn="ctr" eaLnBrk="1" latinLnBrk="1" hangingPunct="1">
              <a:lnSpc>
                <a:spcPct val="150000"/>
              </a:lnSpc>
              <a:spcBef>
                <a:spcPct val="70000"/>
              </a:spcBef>
              <a:buFont typeface="Arial" charset="0"/>
              <a:buNone/>
              <a:defRPr/>
            </a:pPr>
            <a:r>
              <a:rPr lang="ko-KR" altLang="en-US" sz="2400" b="0" kern="0" spc="-100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/>
              </a:rPr>
              <a:t></a:t>
            </a:r>
            <a:endParaRPr lang="ko-KR" altLang="en-US" sz="2400" b="0" kern="0" spc="-100" dirty="0">
              <a:solidFill>
                <a:srgbClr val="FF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0" name="Freeform 117"/>
          <p:cNvSpPr>
            <a:spLocks/>
          </p:cNvSpPr>
          <p:nvPr/>
        </p:nvSpPr>
        <p:spPr bwMode="auto">
          <a:xfrm flipV="1">
            <a:off x="2282404" y="2909318"/>
            <a:ext cx="874735" cy="175544"/>
          </a:xfrm>
          <a:custGeom>
            <a:avLst/>
            <a:gdLst>
              <a:gd name="T0" fmla="*/ 3198374 w 10000"/>
              <a:gd name="T1" fmla="*/ 299833 h 10000"/>
              <a:gd name="T2" fmla="*/ 3204784 w 10000"/>
              <a:gd name="T3" fmla="*/ 0 h 10000"/>
              <a:gd name="T4" fmla="*/ 0 w 10000"/>
              <a:gd name="T5" fmla="*/ 28243 h 10000"/>
              <a:gd name="T6" fmla="*/ 5769 w 10000"/>
              <a:gd name="T7" fmla="*/ 315913 h 10000"/>
              <a:gd name="T8" fmla="*/ 0 60000 65536"/>
              <a:gd name="T9" fmla="*/ 0 60000 65536"/>
              <a:gd name="T10" fmla="*/ 0 60000 65536"/>
              <a:gd name="T11" fmla="*/ 0 60000 65536"/>
              <a:gd name="connsiteX0" fmla="*/ 9965 w 9985"/>
              <a:gd name="connsiteY0" fmla="*/ 9491 h 10000"/>
              <a:gd name="connsiteX1" fmla="*/ 9985 w 9985"/>
              <a:gd name="connsiteY1" fmla="*/ 0 h 10000"/>
              <a:gd name="connsiteX2" fmla="*/ 35 w 9985"/>
              <a:gd name="connsiteY2" fmla="*/ 249 h 10000"/>
              <a:gd name="connsiteX3" fmla="*/ 3 w 9985"/>
              <a:gd name="connsiteY3" fmla="*/ 10000 h 10000"/>
              <a:gd name="connsiteX0" fmla="*/ 9980 w 10000"/>
              <a:gd name="connsiteY0" fmla="*/ 10715 h 11224"/>
              <a:gd name="connsiteX1" fmla="*/ 10000 w 10000"/>
              <a:gd name="connsiteY1" fmla="*/ 1224 h 11224"/>
              <a:gd name="connsiteX2" fmla="*/ 35 w 10000"/>
              <a:gd name="connsiteY2" fmla="*/ 1473 h 11224"/>
              <a:gd name="connsiteX3" fmla="*/ 3 w 10000"/>
              <a:gd name="connsiteY3" fmla="*/ 11224 h 11224"/>
              <a:gd name="connsiteX0" fmla="*/ 9980 w 10000"/>
              <a:gd name="connsiteY0" fmla="*/ 10715 h 11224"/>
              <a:gd name="connsiteX1" fmla="*/ 10000 w 10000"/>
              <a:gd name="connsiteY1" fmla="*/ 1224 h 11224"/>
              <a:gd name="connsiteX2" fmla="*/ 35 w 10000"/>
              <a:gd name="connsiteY2" fmla="*/ 1473 h 11224"/>
              <a:gd name="connsiteX3" fmla="*/ 3 w 10000"/>
              <a:gd name="connsiteY3" fmla="*/ 11224 h 11224"/>
              <a:gd name="connsiteX0" fmla="*/ 9980 w 10000"/>
              <a:gd name="connsiteY0" fmla="*/ 9491 h 10000"/>
              <a:gd name="connsiteX1" fmla="*/ 10000 w 10000"/>
              <a:gd name="connsiteY1" fmla="*/ 0 h 10000"/>
              <a:gd name="connsiteX2" fmla="*/ 35 w 10000"/>
              <a:gd name="connsiteY2" fmla="*/ 249 h 10000"/>
              <a:gd name="connsiteX3" fmla="*/ 3 w 10000"/>
              <a:gd name="connsiteY3" fmla="*/ 10000 h 10000"/>
              <a:gd name="connsiteX0" fmla="*/ 9980 w 10000"/>
              <a:gd name="connsiteY0" fmla="*/ 9491 h 10000"/>
              <a:gd name="connsiteX1" fmla="*/ 10000 w 10000"/>
              <a:gd name="connsiteY1" fmla="*/ 0 h 10000"/>
              <a:gd name="connsiteX2" fmla="*/ 35 w 10000"/>
              <a:gd name="connsiteY2" fmla="*/ 132 h 10000"/>
              <a:gd name="connsiteX3" fmla="*/ 3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9980" y="9491"/>
                </a:moveTo>
                <a:cubicBezTo>
                  <a:pt x="10006" y="6243"/>
                  <a:pt x="9974" y="3248"/>
                  <a:pt x="10000" y="0"/>
                </a:cubicBezTo>
                <a:lnTo>
                  <a:pt x="35" y="132"/>
                </a:lnTo>
                <a:cubicBezTo>
                  <a:pt x="48" y="3082"/>
                  <a:pt x="-12" y="7049"/>
                  <a:pt x="3" y="10000"/>
                </a:cubicBezTo>
              </a:path>
            </a:pathLst>
          </a:custGeom>
          <a:noFill/>
          <a:ln w="222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" name="TextBox 36"/>
          <p:cNvSpPr txBox="1">
            <a:spLocks noChangeArrowheads="1"/>
          </p:cNvSpPr>
          <p:nvPr/>
        </p:nvSpPr>
        <p:spPr bwMode="auto">
          <a:xfrm>
            <a:off x="2188268" y="3068960"/>
            <a:ext cx="1303860" cy="23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전처리 완료 폐수 재사용</a:t>
            </a:r>
            <a:endParaRPr lang="en-US" altLang="ko-KR" sz="9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3" name="TextBox 36"/>
          <p:cNvSpPr txBox="1">
            <a:spLocks noChangeArrowheads="1"/>
          </p:cNvSpPr>
          <p:nvPr/>
        </p:nvSpPr>
        <p:spPr bwMode="auto">
          <a:xfrm>
            <a:off x="3284125" y="2924944"/>
            <a:ext cx="624187" cy="23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 err="1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가인자</a:t>
            </a:r>
            <a:r>
              <a:rPr lang="ko-KR" altLang="en-US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①</a:t>
            </a:r>
            <a:endParaRPr lang="en-US" altLang="ko-KR" sz="9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6" name="Text Box 359"/>
          <p:cNvSpPr txBox="1">
            <a:spLocks noChangeArrowheads="1"/>
          </p:cNvSpPr>
          <p:nvPr/>
        </p:nvSpPr>
        <p:spPr bwMode="auto">
          <a:xfrm>
            <a:off x="5025008" y="1100638"/>
            <a:ext cx="4123223" cy="441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58775" indent="-179388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여과 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(Filter)</a:t>
            </a:r>
            <a: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일반 필터</a:t>
            </a: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左</a:t>
            </a: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및 </a:t>
            </a: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Carbon </a:t>
            </a: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필터</a:t>
            </a: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右</a:t>
            </a: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활용하여 상수의 불순물을 제거함</a:t>
            </a: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b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일반반적으로 </a:t>
            </a:r>
            <a: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10um, 5mu, 1um, 0.22um(</a:t>
            </a:r>
            <a:r>
              <a:rPr lang="ko-KR" altLang="en-US" sz="1000" b="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제균용</a:t>
            </a:r>
            <a: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규격의 필터를 처리 유량에 적합한 구간에 </a:t>
            </a: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설치하고</a:t>
            </a: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일반 </a:t>
            </a:r>
            <a:r>
              <a:rPr lang="ko-KR" altLang="en-US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필터 외 흡착 능력이 있는 </a:t>
            </a:r>
            <a: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Carbon(</a:t>
            </a:r>
            <a:r>
              <a:rPr lang="ko-KR" altLang="en-US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활성탄</a:t>
            </a:r>
            <a: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재질의 필터도 추가로 설치하여 여과기능을 </a:t>
            </a: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상승시킴</a:t>
            </a: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b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상수 공급량</a:t>
            </a: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(9Ton/h) </a:t>
            </a: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을 고려하여 현재의 필터가 선정되었으며</a:t>
            </a: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/>
            </a:r>
            <a:b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</a:b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    </a:t>
            </a: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 필터 수량 감소할 시 수처리 기준에 못 미칠 위험성 있음</a:t>
            </a: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. </a:t>
            </a:r>
            <a:b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</a:b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     </a:t>
            </a: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현수준 유지하기로 함</a:t>
            </a: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endParaRPr lang="en-US" altLang="ko-KR" sz="1000" b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ko-KR" altLang="en-US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연수장치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(Softener)</a:t>
            </a: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상수에는 불순물과 미네랄을 비롯해 칼슘</a:t>
            </a: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(Ca2+), </a:t>
            </a: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마그네슘</a:t>
            </a: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(Mg2+) </a:t>
            </a: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등 금속성 이온들이 존재하며</a:t>
            </a: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이를 </a:t>
            </a:r>
            <a:r>
              <a:rPr lang="ko-KR" altLang="en-US" sz="1000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경수라고</a:t>
            </a: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함</a:t>
            </a: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경수가 가진 </a:t>
            </a: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양이온을 나트륨</a:t>
            </a: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(Na+) </a:t>
            </a: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이온과 교환하여 </a:t>
            </a:r>
            <a:r>
              <a:rPr lang="ko-KR" altLang="en-US" sz="1000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연화시킨</a:t>
            </a: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물을 </a:t>
            </a:r>
            <a:r>
              <a:rPr lang="ko-KR" altLang="en-US" sz="1000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연수라고</a:t>
            </a: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함</a:t>
            </a: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b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연수 시 폐수 발생하지 않으며</a:t>
            </a: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,</a:t>
            </a:r>
            <a:b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</a:b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    </a:t>
            </a:r>
            <a:r>
              <a:rPr lang="ko-KR" altLang="en-US" sz="1000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연수장치</a:t>
            </a: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 처리 </a:t>
            </a: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Capacity </a:t>
            </a: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고려하여 현수준 유지하기로 함</a:t>
            </a:r>
            <a:endParaRPr lang="en-US" altLang="ko-KR" sz="10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4878" y="2708920"/>
            <a:ext cx="2570021" cy="11075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6803" y="5517233"/>
            <a:ext cx="3912661" cy="936104"/>
          </a:xfrm>
          <a:prstGeom prst="rect">
            <a:avLst/>
          </a:prstGeom>
        </p:spPr>
      </p:pic>
      <p:sp>
        <p:nvSpPr>
          <p:cNvPr id="69" name="Text Box 359"/>
          <p:cNvSpPr txBox="1">
            <a:spLocks noChangeArrowheads="1"/>
          </p:cNvSpPr>
          <p:nvPr/>
        </p:nvSpPr>
        <p:spPr bwMode="auto">
          <a:xfrm>
            <a:off x="794465" y="3822139"/>
            <a:ext cx="394251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58775" indent="-179388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공정 확인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전처리 공정은 여과와 연수로 구분됨</a:t>
            </a:r>
            <a: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“Media Filter </a:t>
            </a: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Carbon Filter </a:t>
            </a: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연수장치</a:t>
            </a:r>
            <a: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(Softener</a:t>
            </a: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)”</a:t>
            </a:r>
            <a:b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해당</a:t>
            </a: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공정에서 낭비 요소가 있는지 확인함</a:t>
            </a:r>
            <a:endParaRPr lang="en-US" altLang="ko-KR" sz="10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0" name="TextBox 36"/>
          <p:cNvSpPr txBox="1">
            <a:spLocks noChangeArrowheads="1"/>
          </p:cNvSpPr>
          <p:nvPr/>
        </p:nvSpPr>
        <p:spPr bwMode="auto">
          <a:xfrm>
            <a:off x="6321152" y="3861048"/>
            <a:ext cx="1792776" cy="23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일반 필터</a:t>
            </a:r>
            <a:r>
              <a:rPr lang="en-US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左</a:t>
            </a:r>
            <a:r>
              <a:rPr lang="en-US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및 </a:t>
            </a:r>
            <a:r>
              <a:rPr lang="en-US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Carbon </a:t>
            </a:r>
            <a:r>
              <a:rPr lang="ko-KR" altLang="en-US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필터</a:t>
            </a:r>
            <a:r>
              <a:rPr lang="en-US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右</a:t>
            </a:r>
            <a:r>
              <a:rPr lang="en-US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21"/>
          <p:cNvSpPr>
            <a:spLocks noChangeShapeType="1"/>
          </p:cNvSpPr>
          <p:nvPr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2" name="Text Box 4"/>
          <p:cNvSpPr txBox="1">
            <a:spLocks noChangeArrowheads="1"/>
          </p:cNvSpPr>
          <p:nvPr/>
        </p:nvSpPr>
        <p:spPr bwMode="auto">
          <a:xfrm>
            <a:off x="57150" y="76200"/>
            <a:ext cx="415209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A. </a:t>
            </a:r>
            <a:r>
              <a:rPr lang="ko-KR" altLang="en-US" sz="2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낭비요소</a:t>
            </a: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발생 </a:t>
            </a:r>
            <a:r>
              <a:rPr lang="ko-KR" altLang="en-US" sz="2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가인자</a:t>
            </a:r>
            <a:r>
              <a:rPr lang="ko-KR" altLang="en-US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② 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RO </a:t>
            </a: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완료 후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grpSp>
        <p:nvGrpSpPr>
          <p:cNvPr id="27652" name="그룹 11"/>
          <p:cNvGrpSpPr>
            <a:grpSpLocks/>
          </p:cNvGrpSpPr>
          <p:nvPr/>
        </p:nvGrpSpPr>
        <p:grpSpPr bwMode="auto">
          <a:xfrm>
            <a:off x="7847013" y="142875"/>
            <a:ext cx="1714500" cy="317500"/>
            <a:chOff x="6454149" y="67657"/>
            <a:chExt cx="2593033" cy="346410"/>
          </a:xfrm>
        </p:grpSpPr>
        <p:sp>
          <p:nvSpPr>
            <p:cNvPr id="27653" name="AutoShape 4"/>
            <p:cNvSpPr>
              <a:spLocks noChangeArrowheads="1"/>
            </p:cNvSpPr>
            <p:nvPr/>
          </p:nvSpPr>
          <p:spPr bwMode="auto">
            <a:xfrm>
              <a:off x="8454145" y="135207"/>
              <a:ext cx="593037" cy="268467"/>
            </a:xfrm>
            <a:prstGeom prst="homePlate">
              <a:avLst>
                <a:gd name="adj" fmla="val 21640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C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7654" name="AutoShape 6"/>
            <p:cNvSpPr>
              <a:spLocks noChangeArrowheads="1"/>
            </p:cNvSpPr>
            <p:nvPr/>
          </p:nvSpPr>
          <p:spPr bwMode="auto">
            <a:xfrm>
              <a:off x="7959548" y="135207"/>
              <a:ext cx="593037" cy="268467"/>
            </a:xfrm>
            <a:prstGeom prst="homePlate">
              <a:avLst>
                <a:gd name="adj" fmla="val 21261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I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7655" name="AutoShape 8"/>
            <p:cNvSpPr>
              <a:spLocks noChangeArrowheads="1"/>
            </p:cNvSpPr>
            <p:nvPr/>
          </p:nvSpPr>
          <p:spPr bwMode="auto">
            <a:xfrm>
              <a:off x="7464951" y="67657"/>
              <a:ext cx="590635" cy="268468"/>
            </a:xfrm>
            <a:prstGeom prst="homePlate">
              <a:avLst>
                <a:gd name="adj" fmla="val 25372"/>
              </a:avLst>
            </a:prstGeom>
            <a:solidFill>
              <a:srgbClr val="EAEAEA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A</a:t>
              </a:r>
              <a:endParaRPr lang="ko-KR" altLang="en-US" sz="1000" i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7656" name="AutoShape 10"/>
            <p:cNvSpPr>
              <a:spLocks noChangeArrowheads="1"/>
            </p:cNvSpPr>
            <p:nvPr/>
          </p:nvSpPr>
          <p:spPr bwMode="auto">
            <a:xfrm>
              <a:off x="6967954" y="145600"/>
              <a:ext cx="593035" cy="268467"/>
            </a:xfrm>
            <a:prstGeom prst="homePlate">
              <a:avLst>
                <a:gd name="adj" fmla="val 21312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M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7657" name="AutoShape 12"/>
            <p:cNvSpPr>
              <a:spLocks noChangeArrowheads="1"/>
            </p:cNvSpPr>
            <p:nvPr/>
          </p:nvSpPr>
          <p:spPr bwMode="auto">
            <a:xfrm>
              <a:off x="6454149" y="145600"/>
              <a:ext cx="593035" cy="268467"/>
            </a:xfrm>
            <a:prstGeom prst="homePlate">
              <a:avLst>
                <a:gd name="adj" fmla="val 25444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D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44488" y="598488"/>
            <a:ext cx="9490075" cy="36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주간과 야간의 전도도 차이가 크고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전도도가 낮은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Clean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상수가 야간에 폐기되는 것 확인함</a:t>
            </a:r>
            <a:endParaRPr lang="en-US" altLang="ko-KR" sz="16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3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407" y="3110935"/>
            <a:ext cx="1714789" cy="103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36"/>
          <p:cNvSpPr txBox="1">
            <a:spLocks noChangeArrowheads="1"/>
          </p:cNvSpPr>
          <p:nvPr/>
        </p:nvSpPr>
        <p:spPr bwMode="auto">
          <a:xfrm>
            <a:off x="8354688" y="3196395"/>
            <a:ext cx="1015319" cy="23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RO </a:t>
            </a:r>
            <a:r>
              <a:rPr lang="ko-KR" altLang="en-US" sz="900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시계열</a:t>
            </a:r>
            <a:r>
              <a:rPr lang="ko-KR" altLang="en-US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그래프</a:t>
            </a:r>
            <a:endParaRPr lang="en-US" altLang="ko-KR" sz="9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6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80" y="3110935"/>
            <a:ext cx="1715512" cy="103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36"/>
          <p:cNvSpPr txBox="1">
            <a:spLocks noChangeArrowheads="1"/>
          </p:cNvSpPr>
          <p:nvPr/>
        </p:nvSpPr>
        <p:spPr bwMode="auto">
          <a:xfrm>
            <a:off x="6633703" y="3213698"/>
            <a:ext cx="880667" cy="23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RO </a:t>
            </a:r>
            <a:r>
              <a:rPr lang="ko-KR" altLang="en-US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히스토그램</a:t>
            </a:r>
            <a:endParaRPr lang="en-US" altLang="ko-KR" sz="9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" name="TextBox 13"/>
          <p:cNvSpPr txBox="1">
            <a:spLocks noChangeArrowheads="1"/>
          </p:cNvSpPr>
          <p:nvPr/>
        </p:nvSpPr>
        <p:spPr bwMode="auto">
          <a:xfrm>
            <a:off x="2085090" y="1100138"/>
            <a:ext cx="779678" cy="33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RO </a:t>
            </a: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필터</a:t>
            </a:r>
            <a:endParaRPr lang="ko-KR" altLang="en-US" sz="14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449263" y="1468438"/>
            <a:ext cx="44338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7"/>
          <p:cNvSpPr txBox="1">
            <a:spLocks noChangeArrowheads="1"/>
          </p:cNvSpPr>
          <p:nvPr/>
        </p:nvSpPr>
        <p:spPr bwMode="auto">
          <a:xfrm>
            <a:off x="6731311" y="1100138"/>
            <a:ext cx="1174017" cy="33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4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낭비요소</a:t>
            </a: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확인</a:t>
            </a:r>
            <a:endParaRPr lang="ko-KR" altLang="en-US" sz="14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5153025" y="1468438"/>
            <a:ext cx="44354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59"/>
          <p:cNvSpPr txBox="1">
            <a:spLocks noChangeArrowheads="1"/>
          </p:cNvSpPr>
          <p:nvPr/>
        </p:nvSpPr>
        <p:spPr bwMode="auto">
          <a:xfrm>
            <a:off x="848544" y="1700808"/>
            <a:ext cx="4182341" cy="2302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ko-KR" altLang="en-US" sz="105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역삼투</a:t>
            </a:r>
            <a:r>
              <a:rPr lang="ko-KR" altLang="en-US" sz="105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(RO, Reverse Osmosis)</a:t>
            </a:r>
            <a:br>
              <a:rPr lang="en-US" altLang="ko-KR" sz="105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삼투압은 </a:t>
            </a:r>
            <a:r>
              <a:rPr lang="ko-KR" altLang="en-US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농도가 서로 다른 물이 만났을 때</a:t>
            </a:r>
            <a:r>
              <a:rPr lang="en-US" altLang="ko-KR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농도가 낮은 쪽에서 높은 쪽으로 물이 이동하면서 생기는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압력을 일컬음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역삼투압은 </a:t>
            </a:r>
            <a:r>
              <a:rPr lang="ko-KR" altLang="en-US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삼투압의 원리를 반대로 적용하여 </a:t>
            </a:r>
            <a:r>
              <a:rPr lang="ko-KR" altLang="en-US" sz="1050" b="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물분자만</a:t>
            </a:r>
            <a:r>
              <a:rPr lang="ko-KR" altLang="en-US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반투막을 통과시켜 </a:t>
            </a:r>
            <a:r>
              <a:rPr lang="ko-KR" altLang="en-US" sz="1050" b="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초순수</a:t>
            </a:r>
            <a:r>
              <a:rPr lang="ko-KR" altLang="en-US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용수를 제조하는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장치임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b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050" b="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가인자</a:t>
            </a:r>
            <a:r>
              <a:rPr lang="ko-KR" altLang="en-US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① 전처리 </a:t>
            </a:r>
            <a:r>
              <a:rPr lang="en-US" altLang="ko-KR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필터 및 연수</a:t>
            </a:r>
            <a:r>
              <a:rPr lang="en-US" altLang="ko-KR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제거되지 못한 염분</a:t>
            </a:r>
            <a:r>
              <a:rPr lang="en-US" altLang="ko-KR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유기물</a:t>
            </a:r>
            <a:r>
              <a:rPr lang="en-US" altLang="ko-KR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무기물</a:t>
            </a:r>
            <a:r>
              <a:rPr lang="en-US" altLang="ko-KR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미립자</a:t>
            </a:r>
            <a:r>
              <a:rPr lang="en-US" altLang="ko-KR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박테리아</a:t>
            </a:r>
            <a:r>
              <a:rPr lang="en-US" altLang="ko-KR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바이러스 등을 제거하여 </a:t>
            </a:r>
            <a:r>
              <a:rPr lang="ko-KR" altLang="en-US" sz="1050" b="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초순수로</a:t>
            </a:r>
            <a:r>
              <a:rPr lang="ko-KR" altLang="en-US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여과시킴</a:t>
            </a:r>
            <a:r>
              <a:rPr lang="en-US" altLang="ko-KR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br>
              <a:rPr lang="en-US" altLang="ko-KR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endParaRPr lang="en-US" altLang="ko-KR" sz="105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eaLnBrk="1" latinLnBrk="0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ko-KR" sz="105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RO </a:t>
            </a:r>
            <a:r>
              <a:rPr lang="ko-KR" altLang="en-US" sz="105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필터 효율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RO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필터 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Capacity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85%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1L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</a:t>
            </a:r>
            <a:r>
              <a:rPr lang="en-US" altLang="ko-KR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upply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되면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0.85L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Permeate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되고 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0.15L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폐수 처리됨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kumimoji="0" lang="en-US" altLang="ko-KR" sz="1050" b="0" kern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Open Sans" pitchFamily="34" charset="0"/>
            </a:endParaRPr>
          </a:p>
        </p:txBody>
      </p:sp>
      <p:sp>
        <p:nvSpPr>
          <p:cNvPr id="36" name="Text Box 359"/>
          <p:cNvSpPr txBox="1">
            <a:spLocks noChangeArrowheads="1"/>
          </p:cNvSpPr>
          <p:nvPr/>
        </p:nvSpPr>
        <p:spPr bwMode="auto">
          <a:xfrm>
            <a:off x="5600700" y="1700808"/>
            <a:ext cx="3776663" cy="3773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58775" indent="-179388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ko-KR" altLang="en-US" sz="105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전도도 데이터 정보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Data : </a:t>
            </a:r>
            <a:r>
              <a:rPr lang="ko-KR" altLang="en-US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전도도</a:t>
            </a:r>
            <a:r>
              <a:rPr lang="en-US" altLang="ko-KR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en-US" altLang="ko-KR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Point</a:t>
            </a:r>
            <a:r>
              <a:rPr lang="ko-KR" altLang="en-US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상수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공급 시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en-US" altLang="ko-KR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RO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필터 후 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5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Data Size : 26,000 +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기간 </a:t>
            </a:r>
            <a:r>
              <a:rPr lang="en-US" altLang="ko-KR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약 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r>
              <a:rPr lang="ko-KR" altLang="en-US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개월 </a:t>
            </a:r>
            <a:r>
              <a:rPr lang="en-US" altLang="ko-KR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 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en-US" altLang="ko-KR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20.05.21 ~ 09.08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b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주기 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Every 6</a:t>
            </a:r>
            <a:r>
              <a:rPr lang="ko-KR" altLang="en-US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min</a:t>
            </a:r>
            <a:b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endParaRPr lang="en-US" altLang="ko-KR" sz="1050" b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endParaRPr lang="en-US" altLang="ko-KR" sz="105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altLang="ko-KR" sz="1050" b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altLang="ko-KR" sz="105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altLang="ko-KR" sz="105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ko-KR" altLang="en-US" sz="105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낭비요소</a:t>
            </a:r>
            <a:r>
              <a:rPr lang="ko-KR" altLang="en-US" sz="105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확인</a:t>
            </a:r>
            <a:r>
              <a:rPr lang="en-US" altLang="ko-KR" sz="105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5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용수 </a:t>
            </a:r>
            <a:r>
              <a:rPr lang="ko-KR" altLang="en-US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사용이 없는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야간에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전도도가 </a:t>
            </a:r>
            <a:r>
              <a:rPr lang="ko-KR" altLang="en-US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낮은 </a:t>
            </a:r>
            <a:r>
              <a:rPr lang="ko-KR" altLang="en-US" sz="105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깨끗한</a:t>
            </a:r>
            <a:r>
              <a:rPr lang="en-US" altLang="ko-KR" sz="105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5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05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상수가 </a:t>
            </a:r>
            <a:r>
              <a:rPr lang="ko-KR" altLang="en-US" sz="105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폐기</a:t>
            </a:r>
            <a:r>
              <a:rPr lang="ko-KR" altLang="en-US" sz="105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되는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것을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05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확인함</a:t>
            </a:r>
            <a:endParaRPr lang="en-US" altLang="ko-KR" sz="105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7" name="그림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4" y="4188710"/>
            <a:ext cx="856652" cy="1522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그림 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279" y="4188710"/>
            <a:ext cx="2707522" cy="1522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6"/>
          <p:cNvSpPr txBox="1">
            <a:spLocks noChangeArrowheads="1"/>
          </p:cNvSpPr>
          <p:nvPr/>
        </p:nvSpPr>
        <p:spPr bwMode="auto">
          <a:xfrm>
            <a:off x="2465502" y="5772886"/>
            <a:ext cx="877461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RO </a:t>
            </a: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필터 실물</a:t>
            </a:r>
            <a:endParaRPr lang="en-US" altLang="ko-KR" sz="10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42" name="그림 4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3" r="11038"/>
          <a:stretch/>
        </p:blipFill>
        <p:spPr bwMode="auto">
          <a:xfrm>
            <a:off x="7617296" y="4437112"/>
            <a:ext cx="1690971" cy="120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타원 43"/>
          <p:cNvSpPr/>
          <p:nvPr/>
        </p:nvSpPr>
        <p:spPr>
          <a:xfrm>
            <a:off x="8114572" y="4894031"/>
            <a:ext cx="319088" cy="26316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46" name="TextBox 59"/>
          <p:cNvSpPr txBox="1">
            <a:spLocks noChangeArrowheads="1"/>
          </p:cNvSpPr>
          <p:nvPr/>
        </p:nvSpPr>
        <p:spPr bwMode="auto">
          <a:xfrm>
            <a:off x="7638145" y="5301208"/>
            <a:ext cx="446968" cy="3097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폐기되는</a:t>
            </a:r>
            <a:endParaRPr lang="en-US" altLang="ko-KR" sz="8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상수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5" name="오른쪽 화살표 44"/>
          <p:cNvSpPr/>
          <p:nvPr/>
        </p:nvSpPr>
        <p:spPr bwMode="auto">
          <a:xfrm rot="7126462" flipH="1" flipV="1">
            <a:off x="8016161" y="5179498"/>
            <a:ext cx="187661" cy="140687"/>
          </a:xfrm>
          <a:prstGeom prst="rightArrow">
            <a:avLst>
              <a:gd name="adj1" fmla="val 50000"/>
              <a:gd name="adj2" fmla="val 69048"/>
            </a:avLst>
          </a:prstGeom>
          <a:solidFill>
            <a:schemeClr val="bg1">
              <a:lumMod val="75000"/>
            </a:schemeClr>
          </a:solidFill>
          <a:ln w="31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lIns="90000" tIns="46800" rIns="90000" bIns="46800" anchor="ctr"/>
          <a:lstStyle/>
          <a:p>
            <a:pPr algn="ctr" eaLnBrk="1" latinLnBrk="1" hangingPunct="1">
              <a:lnSpc>
                <a:spcPct val="110000"/>
              </a:lnSpc>
              <a:defRPr/>
            </a:pPr>
            <a:endParaRPr lang="ko-KR" altLang="en-US" sz="1100" u="sng" dirty="0">
              <a:solidFill>
                <a:srgbClr val="EEECE1">
                  <a:lumMod val="25000"/>
                </a:srgbClr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47" name="Text Box 228"/>
          <p:cNvSpPr txBox="1">
            <a:spLocks noChangeArrowheads="1"/>
          </p:cNvSpPr>
          <p:nvPr/>
        </p:nvSpPr>
        <p:spPr bwMode="auto">
          <a:xfrm>
            <a:off x="4104806" y="108681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0000"/>
              </a:buClr>
              <a:buSzPts val="3600"/>
              <a:buFont typeface="Wingdings" panose="05000000000000000000" pitchFamily="2" charset="2"/>
              <a:buChar char="ü"/>
            </a:pPr>
            <a:r>
              <a:rPr lang="ko-KR" altLang="ko-KR" sz="20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ko-KR" altLang="ko-KR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58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Line 21"/>
          <p:cNvSpPr>
            <a:spLocks noChangeShapeType="1"/>
          </p:cNvSpPr>
          <p:nvPr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5" name="그룹 11"/>
          <p:cNvGrpSpPr>
            <a:grpSpLocks/>
          </p:cNvGrpSpPr>
          <p:nvPr/>
        </p:nvGrpSpPr>
        <p:grpSpPr bwMode="auto">
          <a:xfrm>
            <a:off x="7847013" y="142875"/>
            <a:ext cx="1714500" cy="317500"/>
            <a:chOff x="6454149" y="67657"/>
            <a:chExt cx="2593033" cy="346410"/>
          </a:xfrm>
        </p:grpSpPr>
        <p:sp>
          <p:nvSpPr>
            <p:cNvPr id="16" name="AutoShape 4"/>
            <p:cNvSpPr>
              <a:spLocks noChangeArrowheads="1"/>
            </p:cNvSpPr>
            <p:nvPr/>
          </p:nvSpPr>
          <p:spPr bwMode="auto">
            <a:xfrm>
              <a:off x="8454145" y="135207"/>
              <a:ext cx="593037" cy="268467"/>
            </a:xfrm>
            <a:prstGeom prst="homePlate">
              <a:avLst>
                <a:gd name="adj" fmla="val 21640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C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7" name="AutoShape 6"/>
            <p:cNvSpPr>
              <a:spLocks noChangeArrowheads="1"/>
            </p:cNvSpPr>
            <p:nvPr/>
          </p:nvSpPr>
          <p:spPr bwMode="auto">
            <a:xfrm>
              <a:off x="7959548" y="135207"/>
              <a:ext cx="593037" cy="268467"/>
            </a:xfrm>
            <a:prstGeom prst="homePlate">
              <a:avLst>
                <a:gd name="adj" fmla="val 21261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I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8" name="AutoShape 8"/>
            <p:cNvSpPr>
              <a:spLocks noChangeArrowheads="1"/>
            </p:cNvSpPr>
            <p:nvPr/>
          </p:nvSpPr>
          <p:spPr bwMode="auto">
            <a:xfrm>
              <a:off x="7464951" y="67657"/>
              <a:ext cx="590635" cy="268468"/>
            </a:xfrm>
            <a:prstGeom prst="homePlate">
              <a:avLst>
                <a:gd name="adj" fmla="val 25372"/>
              </a:avLst>
            </a:prstGeom>
            <a:solidFill>
              <a:srgbClr val="EAEAEA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A</a:t>
              </a:r>
              <a:endParaRPr lang="ko-KR" altLang="en-US" sz="1000" i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9" name="AutoShape 10"/>
            <p:cNvSpPr>
              <a:spLocks noChangeArrowheads="1"/>
            </p:cNvSpPr>
            <p:nvPr/>
          </p:nvSpPr>
          <p:spPr bwMode="auto">
            <a:xfrm>
              <a:off x="6967954" y="145600"/>
              <a:ext cx="593035" cy="268467"/>
            </a:xfrm>
            <a:prstGeom prst="homePlate">
              <a:avLst>
                <a:gd name="adj" fmla="val 21312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M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AutoShape 12"/>
            <p:cNvSpPr>
              <a:spLocks noChangeArrowheads="1"/>
            </p:cNvSpPr>
            <p:nvPr/>
          </p:nvSpPr>
          <p:spPr bwMode="auto">
            <a:xfrm>
              <a:off x="6454149" y="145600"/>
              <a:ext cx="593035" cy="268467"/>
            </a:xfrm>
            <a:prstGeom prst="homePlate">
              <a:avLst>
                <a:gd name="adj" fmla="val 25444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D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57150" y="76200"/>
            <a:ext cx="419537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A. </a:t>
            </a:r>
            <a:r>
              <a:rPr lang="ko-KR" altLang="en-US" sz="2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낭비요소</a:t>
            </a:r>
            <a:r>
              <a:rPr lang="ko-KR" altLang="en-US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발생 </a:t>
            </a:r>
            <a:r>
              <a:rPr lang="ko-KR" altLang="en-US" sz="2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가인자</a:t>
            </a:r>
            <a:r>
              <a:rPr lang="ko-KR" altLang="en-US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③ 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EDI </a:t>
            </a: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완료 </a:t>
            </a:r>
            <a:r>
              <a:rPr lang="ko-KR" altLang="en-US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후</a:t>
            </a: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344488" y="598488"/>
            <a:ext cx="9490075" cy="36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EDI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수처리 마지막 공정으로 </a:t>
            </a:r>
            <a:r>
              <a:rPr lang="ko-KR" altLang="en-US" sz="16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낭비요소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없음</a:t>
            </a:r>
            <a:endParaRPr lang="en-US" altLang="ko-KR" sz="16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3" name="Text Box 359"/>
          <p:cNvSpPr txBox="1">
            <a:spLocks noChangeArrowheads="1"/>
          </p:cNvSpPr>
          <p:nvPr/>
        </p:nvSpPr>
        <p:spPr bwMode="auto">
          <a:xfrm>
            <a:off x="744803" y="1231241"/>
            <a:ext cx="7304541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58775" indent="-179388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전기 이온교환 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(EDI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Electro Deionization)</a:t>
            </a:r>
            <a: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이온교환막과 </a:t>
            </a:r>
            <a:r>
              <a:rPr lang="ko-KR" altLang="en-US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이온교환수지 및 전기를 이용하여 고순도의 물을 제조하는 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장치임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b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200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가인자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② 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RO</a:t>
            </a:r>
            <a:r>
              <a:rPr lang="ko-KR" altLang="en-US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시스템을 통과한 </a:t>
            </a:r>
            <a:r>
              <a:rPr lang="ko-KR" altLang="en-US" sz="1200" b="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초순수에서</a:t>
            </a:r>
            <a:r>
              <a:rPr lang="ko-KR" altLang="en-US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전기 이온을 제거하기 위해 </a:t>
            </a:r>
            <a: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380V</a:t>
            </a:r>
            <a:r>
              <a:rPr lang="ko-KR" altLang="en-US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전압을 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공급함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b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그렇게 </a:t>
            </a:r>
            <a:r>
              <a:rPr lang="ko-KR" altLang="en-US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되면 양쪽에 </a:t>
            </a:r>
            <a: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Anode</a:t>
            </a:r>
            <a:r>
              <a:rPr lang="ko-KR" altLang="en-US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 </a:t>
            </a:r>
            <a: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cathode</a:t>
            </a:r>
            <a:r>
              <a:rPr lang="ko-KR" altLang="en-US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극이 형성되어 용수에 포함된 전기 이온이 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제거됨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b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EDI 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는 수처리 마지막 단계로 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EDI 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수량을 줄일 경우 품질 이슈 발생할 수 있음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.</a:t>
            </a:r>
            <a:b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</a:b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    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EDI 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수처리 용량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(Capacity) 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을 고려하여 현수준 </a:t>
            </a:r>
            <a:r>
              <a:rPr lang="ko-KR" altLang="en-US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유지하기로 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함</a:t>
            </a: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.</a:t>
            </a:r>
            <a:endParaRPr lang="en-US" altLang="ko-KR" sz="12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9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97"/>
          <a:stretch/>
        </p:blipFill>
        <p:spPr bwMode="auto">
          <a:xfrm>
            <a:off x="2076339" y="3719603"/>
            <a:ext cx="2228589" cy="201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91"/>
          <a:stretch/>
        </p:blipFill>
        <p:spPr bwMode="auto">
          <a:xfrm>
            <a:off x="4448944" y="3719602"/>
            <a:ext cx="2659554" cy="201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6"/>
          <p:cNvSpPr txBox="1">
            <a:spLocks noChangeArrowheads="1"/>
          </p:cNvSpPr>
          <p:nvPr/>
        </p:nvSpPr>
        <p:spPr bwMode="auto">
          <a:xfrm>
            <a:off x="4075793" y="5845020"/>
            <a:ext cx="733191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EDI </a:t>
            </a:r>
            <a:r>
              <a:rPr lang="ko-KR" altLang="en-US" sz="12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실물</a:t>
            </a:r>
            <a:endParaRPr lang="en-US" altLang="ko-KR" sz="12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21"/>
          <p:cNvSpPr>
            <a:spLocks noChangeShapeType="1"/>
          </p:cNvSpPr>
          <p:nvPr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9699" name="그룹 19"/>
          <p:cNvGrpSpPr>
            <a:grpSpLocks/>
          </p:cNvGrpSpPr>
          <p:nvPr/>
        </p:nvGrpSpPr>
        <p:grpSpPr bwMode="auto">
          <a:xfrm>
            <a:off x="7847013" y="142875"/>
            <a:ext cx="1714500" cy="317500"/>
            <a:chOff x="7847013" y="142852"/>
            <a:chExt cx="1714500" cy="317523"/>
          </a:xfrm>
        </p:grpSpPr>
        <p:sp>
          <p:nvSpPr>
            <p:cNvPr id="29707" name="AutoShape 4"/>
            <p:cNvSpPr>
              <a:spLocks noChangeArrowheads="1"/>
            </p:cNvSpPr>
            <p:nvPr/>
          </p:nvSpPr>
          <p:spPr bwMode="auto">
            <a:xfrm>
              <a:off x="9169400" y="204769"/>
              <a:ext cx="392113" cy="246080"/>
            </a:xfrm>
            <a:prstGeom prst="homePlate">
              <a:avLst>
                <a:gd name="adj" fmla="val 21644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C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708" name="AutoShape 6"/>
            <p:cNvSpPr>
              <a:spLocks noChangeArrowheads="1"/>
            </p:cNvSpPr>
            <p:nvPr/>
          </p:nvSpPr>
          <p:spPr bwMode="auto">
            <a:xfrm>
              <a:off x="8842375" y="142852"/>
              <a:ext cx="392113" cy="246081"/>
            </a:xfrm>
            <a:prstGeom prst="homePlate">
              <a:avLst>
                <a:gd name="adj" fmla="val 21268"/>
              </a:avLst>
            </a:prstGeom>
            <a:solidFill>
              <a:srgbClr val="EAEAEA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I</a:t>
              </a:r>
              <a:endParaRPr lang="ko-KR" altLang="en-US" sz="1000" i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709" name="AutoShape 8"/>
            <p:cNvSpPr>
              <a:spLocks noChangeArrowheads="1"/>
            </p:cNvSpPr>
            <p:nvPr/>
          </p:nvSpPr>
          <p:spPr bwMode="auto">
            <a:xfrm>
              <a:off x="8515350" y="214295"/>
              <a:ext cx="390525" cy="246080"/>
            </a:xfrm>
            <a:prstGeom prst="homePlate">
              <a:avLst>
                <a:gd name="adj" fmla="val 25377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A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710" name="AutoShape 10"/>
            <p:cNvSpPr>
              <a:spLocks noChangeArrowheads="1"/>
            </p:cNvSpPr>
            <p:nvPr/>
          </p:nvSpPr>
          <p:spPr bwMode="auto">
            <a:xfrm>
              <a:off x="8186738" y="214295"/>
              <a:ext cx="392112" cy="246080"/>
            </a:xfrm>
            <a:prstGeom prst="homePlate">
              <a:avLst>
                <a:gd name="adj" fmla="val 21312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M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711" name="AutoShape 12"/>
            <p:cNvSpPr>
              <a:spLocks noChangeArrowheads="1"/>
            </p:cNvSpPr>
            <p:nvPr/>
          </p:nvSpPr>
          <p:spPr bwMode="auto">
            <a:xfrm>
              <a:off x="7847013" y="214295"/>
              <a:ext cx="392112" cy="246080"/>
            </a:xfrm>
            <a:prstGeom prst="homePlate">
              <a:avLst>
                <a:gd name="adj" fmla="val 25443"/>
              </a:avLst>
            </a:prstGeom>
            <a:solidFill>
              <a:srgbClr val="F8F8F8"/>
            </a:solidFill>
            <a:ln w="3175">
              <a:solidFill>
                <a:srgbClr val="DDDDD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i="1">
                  <a:solidFill>
                    <a:srgbClr val="5F5F5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D</a:t>
              </a:r>
              <a:endParaRPr lang="ko-KR" altLang="en-US" sz="1000" i="1">
                <a:solidFill>
                  <a:srgbClr val="5F5F5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57150" y="76200"/>
            <a:ext cx="2677336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I. </a:t>
            </a: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검증 데이터 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Summary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69" name="TextBox 13"/>
          <p:cNvSpPr txBox="1">
            <a:spLocks noChangeArrowheads="1"/>
          </p:cNvSpPr>
          <p:nvPr/>
        </p:nvSpPr>
        <p:spPr bwMode="auto">
          <a:xfrm>
            <a:off x="2085090" y="1100138"/>
            <a:ext cx="1193253" cy="33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Quantile </a:t>
            </a: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ko-KR" altLang="en-US" sz="14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449263" y="1468438"/>
            <a:ext cx="44338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17"/>
          <p:cNvSpPr txBox="1">
            <a:spLocks noChangeArrowheads="1"/>
          </p:cNvSpPr>
          <p:nvPr/>
        </p:nvSpPr>
        <p:spPr bwMode="auto">
          <a:xfrm>
            <a:off x="6825208" y="1100138"/>
            <a:ext cx="859829" cy="33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기준</a:t>
            </a: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설정</a:t>
            </a:r>
            <a:endParaRPr lang="ko-KR" altLang="en-US" sz="14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5153025" y="1468438"/>
            <a:ext cx="44354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6"/>
          <p:cNvSpPr txBox="1">
            <a:spLocks noChangeArrowheads="1"/>
          </p:cNvSpPr>
          <p:nvPr/>
        </p:nvSpPr>
        <p:spPr bwMode="auto">
          <a:xfrm>
            <a:off x="344488" y="598488"/>
            <a:ext cx="9490075" cy="349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전도도가 높은 근무시간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(09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~ 18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6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사분위를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전도도 폐기 기준으로 설정함</a:t>
            </a:r>
            <a:endParaRPr lang="en-US" altLang="ko-KR" sz="16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9081" t="12390" r="4227" b="8677"/>
          <a:stretch/>
        </p:blipFill>
        <p:spPr>
          <a:xfrm>
            <a:off x="992560" y="1916832"/>
            <a:ext cx="3327132" cy="29523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12595" t="11564" r="2498" b="6439"/>
          <a:stretch/>
        </p:blipFill>
        <p:spPr>
          <a:xfrm>
            <a:off x="5673080" y="1851816"/>
            <a:ext cx="3300541" cy="31063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9927" y="5085184"/>
            <a:ext cx="3619537" cy="413999"/>
          </a:xfrm>
          <a:prstGeom prst="rect">
            <a:avLst/>
          </a:prstGeom>
        </p:spPr>
      </p:pic>
      <p:sp>
        <p:nvSpPr>
          <p:cNvPr id="80" name="TextBox 36"/>
          <p:cNvSpPr txBox="1">
            <a:spLocks noChangeArrowheads="1"/>
          </p:cNvSpPr>
          <p:nvPr/>
        </p:nvSpPr>
        <p:spPr bwMode="auto">
          <a:xfrm>
            <a:off x="1370632" y="2073150"/>
            <a:ext cx="101774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 err="1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비근무시간</a:t>
            </a:r>
            <a:endParaRPr lang="en-US" altLang="ko-KR" sz="900" b="0" dirty="0" smtClean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(18</a:t>
            </a:r>
            <a:r>
              <a:rPr lang="ko-KR" altLang="en-US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 </a:t>
            </a:r>
            <a:r>
              <a:rPr lang="en-US" altLang="ko-KR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~ </a:t>
            </a:r>
            <a:r>
              <a:rPr lang="ko-KR" altLang="en-US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익일</a:t>
            </a:r>
            <a:r>
              <a:rPr lang="en-US" altLang="ko-KR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09</a:t>
            </a:r>
            <a:r>
              <a:rPr lang="ko-KR" altLang="en-US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</a:t>
            </a:r>
            <a:r>
              <a:rPr lang="en-US" altLang="ko-KR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</p:txBody>
      </p:sp>
      <p:sp>
        <p:nvSpPr>
          <p:cNvPr id="81" name="TextBox 36"/>
          <p:cNvSpPr txBox="1">
            <a:spLocks noChangeArrowheads="1"/>
          </p:cNvSpPr>
          <p:nvPr/>
        </p:nvSpPr>
        <p:spPr bwMode="auto">
          <a:xfrm>
            <a:off x="2838771" y="2073150"/>
            <a:ext cx="88227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근무시간</a:t>
            </a:r>
            <a:endParaRPr lang="en-US" altLang="ko-KR" sz="900" b="0" dirty="0" smtClean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(09</a:t>
            </a:r>
            <a:r>
              <a:rPr lang="ko-KR" altLang="en-US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 </a:t>
            </a:r>
            <a:r>
              <a:rPr lang="en-US" altLang="ko-KR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~ 18</a:t>
            </a:r>
            <a:r>
              <a:rPr lang="ko-KR" altLang="en-US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</a:t>
            </a:r>
            <a:r>
              <a:rPr lang="en-US" altLang="ko-KR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</p:txBody>
      </p:sp>
      <p:sp>
        <p:nvSpPr>
          <p:cNvPr id="82" name="왼쪽 중괄호 81"/>
          <p:cNvSpPr/>
          <p:nvPr/>
        </p:nvSpPr>
        <p:spPr>
          <a:xfrm rot="5400000">
            <a:off x="1732701" y="1960087"/>
            <a:ext cx="309728" cy="1219820"/>
          </a:xfrm>
          <a:prstGeom prst="lef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83" name="왼쪽 중괄호 82"/>
          <p:cNvSpPr/>
          <p:nvPr/>
        </p:nvSpPr>
        <p:spPr>
          <a:xfrm rot="5400000">
            <a:off x="3127740" y="1832006"/>
            <a:ext cx="309728" cy="1475982"/>
          </a:xfrm>
          <a:prstGeom prst="lef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84" name="TextBox 36"/>
          <p:cNvSpPr txBox="1">
            <a:spLocks noChangeArrowheads="1"/>
          </p:cNvSpPr>
          <p:nvPr/>
        </p:nvSpPr>
        <p:spPr bwMode="auto">
          <a:xfrm>
            <a:off x="1233309" y="4204098"/>
            <a:ext cx="1055395" cy="23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= RO </a:t>
            </a:r>
            <a:r>
              <a:rPr lang="ko-KR" altLang="en-US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전도도</a:t>
            </a:r>
            <a:endParaRPr lang="en-US" altLang="ko-KR" sz="9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6" name="왼쪽 중괄호 85"/>
          <p:cNvSpPr/>
          <p:nvPr/>
        </p:nvSpPr>
        <p:spPr>
          <a:xfrm rot="5400000">
            <a:off x="7128269" y="1131862"/>
            <a:ext cx="309728" cy="2876271"/>
          </a:xfrm>
          <a:prstGeom prst="lef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87" name="TextBox 36"/>
          <p:cNvSpPr txBox="1">
            <a:spLocks noChangeArrowheads="1"/>
          </p:cNvSpPr>
          <p:nvPr/>
        </p:nvSpPr>
        <p:spPr bwMode="auto">
          <a:xfrm>
            <a:off x="6841997" y="2073150"/>
            <a:ext cx="88227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근무시간</a:t>
            </a:r>
            <a:endParaRPr lang="en-US" altLang="ko-KR" sz="900" b="0" dirty="0" smtClean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(09</a:t>
            </a:r>
            <a:r>
              <a:rPr lang="ko-KR" altLang="en-US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 </a:t>
            </a:r>
            <a:r>
              <a:rPr lang="en-US" altLang="ko-KR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~ 18</a:t>
            </a:r>
            <a:r>
              <a:rPr lang="ko-KR" altLang="en-US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</a:t>
            </a:r>
            <a:r>
              <a:rPr lang="en-US" altLang="ko-KR" sz="900" b="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</p:txBody>
      </p:sp>
      <p:sp>
        <p:nvSpPr>
          <p:cNvPr id="88" name="TextBox 36"/>
          <p:cNvSpPr txBox="1">
            <a:spLocks noChangeArrowheads="1"/>
          </p:cNvSpPr>
          <p:nvPr/>
        </p:nvSpPr>
        <p:spPr bwMode="auto">
          <a:xfrm>
            <a:off x="5737137" y="3789039"/>
            <a:ext cx="144813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900" b="0" dirty="0" err="1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사분위</a:t>
            </a:r>
            <a:r>
              <a:rPr lang="ko-KR" altLang="en-US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(453.4 </a:t>
            </a:r>
            <a:r>
              <a:rPr lang="el-GR" altLang="ko-KR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μ</a:t>
            </a:r>
            <a:r>
              <a:rPr lang="en-US" altLang="ko-KR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S/cm)</a:t>
            </a:r>
            <a:r>
              <a:rPr lang="ko-KR" altLang="en-US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</a:t>
            </a:r>
            <a:endParaRPr lang="en-US" altLang="ko-KR" sz="900" b="0" dirty="0" smtClean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b="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기준으로 설정함</a:t>
            </a:r>
            <a:endParaRPr lang="en-US" altLang="ko-KR" sz="900" b="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9" name="TextBox 36"/>
          <p:cNvSpPr txBox="1">
            <a:spLocks noChangeArrowheads="1"/>
          </p:cNvSpPr>
          <p:nvPr/>
        </p:nvSpPr>
        <p:spPr bwMode="auto">
          <a:xfrm>
            <a:off x="5784844" y="4204098"/>
            <a:ext cx="2401894" cy="23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= RO </a:t>
            </a:r>
            <a:r>
              <a:rPr lang="ko-KR" altLang="en-US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전도도 </a:t>
            </a: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(09</a:t>
            </a:r>
            <a:r>
              <a:rPr lang="ko-KR" altLang="en-US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 </a:t>
            </a: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~ 18</a:t>
            </a:r>
            <a:r>
              <a:rPr lang="ko-KR" altLang="en-US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</a:t>
            </a: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en-US" altLang="ko-KR" sz="9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936853" y="3517131"/>
            <a:ext cx="168275" cy="4159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FFFFFF"/>
            </a:outerShdw>
          </a:effectLst>
        </p:spPr>
        <p:txBody>
          <a:bodyPr wrap="none" lIns="0" tIns="0" rIns="0" bIns="0">
            <a:spAutoFit/>
          </a:bodyPr>
          <a:lstStyle/>
          <a:p>
            <a:pPr algn="ctr" eaLnBrk="1" hangingPunct="1">
              <a:lnSpc>
                <a:spcPct val="150000"/>
              </a:lnSpc>
              <a:spcBef>
                <a:spcPct val="70000"/>
              </a:spcBef>
              <a:buFont typeface="Arial" charset="0"/>
              <a:buNone/>
              <a:defRPr/>
            </a:pPr>
            <a:r>
              <a:rPr lang="ko-KR" altLang="en-US" sz="1800" b="0" kern="0" spc="-100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/>
              </a:rPr>
              <a:t></a:t>
            </a:r>
            <a:endParaRPr lang="ko-KR" altLang="en-US" sz="1800" b="0" kern="0" spc="-100" dirty="0">
              <a:solidFill>
                <a:srgbClr val="FF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545576" y="5005445"/>
            <a:ext cx="168275" cy="4159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FFFFFF"/>
            </a:outerShdw>
          </a:effectLst>
        </p:spPr>
        <p:txBody>
          <a:bodyPr wrap="none" lIns="0" tIns="0" rIns="0" bIns="0">
            <a:spAutoFit/>
          </a:bodyPr>
          <a:lstStyle/>
          <a:p>
            <a:pPr algn="ctr" eaLnBrk="1" hangingPunct="1">
              <a:lnSpc>
                <a:spcPct val="150000"/>
              </a:lnSpc>
              <a:spcBef>
                <a:spcPct val="70000"/>
              </a:spcBef>
              <a:buFont typeface="Arial" charset="0"/>
              <a:buNone/>
              <a:defRPr/>
            </a:pPr>
            <a:r>
              <a:rPr lang="ko-KR" altLang="en-US" sz="1800" b="0" kern="0" spc="-100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/>
              </a:rPr>
              <a:t></a:t>
            </a:r>
            <a:endParaRPr lang="ko-KR" altLang="en-US" sz="1800" b="0" kern="0" spc="-100" dirty="0">
              <a:solidFill>
                <a:srgbClr val="FF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DfcswvrkGAb_dPVNvrq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l_yVTibkebre_mBjw7RQ"/>
</p:tagLst>
</file>

<file path=ppt/theme/theme1.xml><?xml version="1.0" encoding="utf-8"?>
<a:theme xmlns:a="http://schemas.openxmlformats.org/drawingml/2006/main" name="3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HY울릉도B"/>
        <a:ea typeface="HY울릉도B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ysDot"/>
          <a:round/>
          <a:headEnd type="none" w="med" len="med"/>
          <a:tailEnd type="none" w="med" len="med"/>
        </a:ln>
        <a:effectLst/>
      </a:spPr>
      <a:bodyPr vert="horz" wrap="none" lIns="91413" tIns="45707" rIns="91413" bIns="45707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1" hangingPunct="1">
          <a:lnSpc>
            <a:spcPct val="85000"/>
          </a:lnSpc>
          <a:spcBef>
            <a:spcPct val="30000"/>
          </a:spcBef>
          <a:spcAft>
            <a:spcPct val="30000"/>
          </a:spcAft>
          <a:buClrTx/>
          <a:buSzTx/>
          <a:buFont typeface="Wingdings" pitchFamily="2" charset="2"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rgbClr val="404040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ysDot"/>
          <a:round/>
          <a:headEnd type="none" w="med" len="med"/>
          <a:tailEnd type="none" w="med" len="med"/>
        </a:ln>
        <a:effectLst/>
      </a:spPr>
      <a:bodyPr vert="horz" wrap="none" lIns="91413" tIns="45707" rIns="91413" bIns="45707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1" hangingPunct="1">
          <a:lnSpc>
            <a:spcPct val="85000"/>
          </a:lnSpc>
          <a:spcBef>
            <a:spcPct val="30000"/>
          </a:spcBef>
          <a:spcAft>
            <a:spcPct val="30000"/>
          </a:spcAft>
          <a:buClrTx/>
          <a:buSzTx/>
          <a:buFont typeface="Wingdings" pitchFamily="2" charset="2"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rgbClr val="404040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130094</TotalTime>
  <Words>2153</Words>
  <Application>Microsoft Office PowerPoint</Application>
  <PresentationFormat>A4 용지(210x297mm)</PresentationFormat>
  <Paragraphs>294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HY울릉도B</vt:lpstr>
      <vt:lpstr>LG스마트체 Regular</vt:lpstr>
      <vt:lpstr>Open Sans</vt:lpstr>
      <vt:lpstr>굴림</vt:lpstr>
      <vt:lpstr>나눔고딕</vt:lpstr>
      <vt:lpstr>돋움</vt:lpstr>
      <vt:lpstr>맑은 고딕</vt:lpstr>
      <vt:lpstr>Arial</vt:lpstr>
      <vt:lpstr>Arial Narrow</vt:lpstr>
      <vt:lpstr>Symbol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황의영(Hwang, Eui-yeong)[heuiy]</cp:lastModifiedBy>
  <cp:revision>3339</cp:revision>
  <dcterms:created xsi:type="dcterms:W3CDTF">2008-11-26T05:44:28Z</dcterms:created>
  <dcterms:modified xsi:type="dcterms:W3CDTF">2020-10-08T12:31:20Z</dcterms:modified>
</cp:coreProperties>
</file>