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232" r:id="rId1"/>
  </p:sldMasterIdLst>
  <p:notesMasterIdLst>
    <p:notesMasterId r:id="rId11"/>
  </p:notesMasterIdLst>
  <p:handoutMasterIdLst>
    <p:handoutMasterId r:id="rId12"/>
  </p:handoutMasterIdLst>
  <p:sldIdLst>
    <p:sldId id="1107" r:id="rId2"/>
    <p:sldId id="1116" r:id="rId3"/>
    <p:sldId id="1108" r:id="rId4"/>
    <p:sldId id="1109" r:id="rId5"/>
    <p:sldId id="1110" r:id="rId6"/>
    <p:sldId id="1112" r:id="rId7"/>
    <p:sldId id="1113" r:id="rId8"/>
    <p:sldId id="1114" r:id="rId9"/>
    <p:sldId id="1115" r:id="rId10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6600"/>
    <a:srgbClr val="FF0000"/>
    <a:srgbClr val="808080"/>
    <a:srgbClr val="C5003D"/>
    <a:srgbClr val="5F5F5F"/>
    <a:srgbClr val="E0E0E0"/>
    <a:srgbClr val="CFCFCF"/>
    <a:srgbClr val="C7F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16" autoAdjust="0"/>
    <p:restoredTop sz="71607" autoAdjust="0"/>
  </p:normalViewPr>
  <p:slideViewPr>
    <p:cSldViewPr snapToObjects="1">
      <p:cViewPr varScale="1">
        <p:scale>
          <a:sx n="80" d="100"/>
          <a:sy n="80" d="100"/>
        </p:scale>
        <p:origin x="108" y="984"/>
      </p:cViewPr>
      <p:guideLst>
        <p:guide orient="horz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1878" y="-9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9C5C60C-F03E-4DBD-A213-62694AD56C2D}" type="datetimeFigureOut">
              <a:rPr lang="ko-KR" altLang="en-US"/>
              <a:pPr>
                <a:defRPr/>
              </a:pPr>
              <a:t>2020-09-14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2FCBFBA-AFA0-4090-A6A7-9221564A4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218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E38C264-38C2-4874-8F6A-5F9015362A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1852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AE2612E-32D4-4E86-B4EB-C764D86EB070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6942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Customer </a:t>
            </a:r>
            <a:r>
              <a:rPr lang="ko-KR" altLang="en-US" smtClean="0"/>
              <a:t>만족도와 의견 조사에서 </a:t>
            </a:r>
            <a:r>
              <a:rPr lang="en-US" altLang="ko-KR" smtClean="0"/>
              <a:t>Camera</a:t>
            </a:r>
            <a:r>
              <a:rPr lang="ko-KR" altLang="en-US" smtClean="0"/>
              <a:t>는 </a:t>
            </a:r>
            <a:r>
              <a:rPr lang="en-US" altLang="ko-KR" smtClean="0"/>
              <a:t>15%</a:t>
            </a:r>
            <a:r>
              <a:rPr lang="ko-KR" altLang="en-US" smtClean="0"/>
              <a:t>를 차지하고 있어</a:t>
            </a:r>
            <a:r>
              <a:rPr lang="en-US" altLang="ko-KR" smtClean="0"/>
              <a:t>, Battery Life</a:t>
            </a:r>
            <a:r>
              <a:rPr lang="ko-KR" altLang="en-US" smtClean="0"/>
              <a:t>다음으로 많은 포션을 차지하고 있습니다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셀프카메라의 화질 불량은 비단 카메라 모듈의 문제가 아니라 고객의 손떨림에 의한 현상일 텐데도 고객들은 우리 폰의 문제로 여기고 있습니다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이에 손떨림 보정기능에 대한 필요성과 </a:t>
            </a:r>
            <a:r>
              <a:rPr lang="en-US" altLang="ko-KR" smtClean="0"/>
              <a:t>Needs</a:t>
            </a:r>
            <a:r>
              <a:rPr lang="ko-KR" altLang="en-US" smtClean="0"/>
              <a:t>가 발생하게 되었습니다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3BA12CE-BC3D-40C2-9CA9-B11C85437C3A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5584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Suppression Ratio</a:t>
            </a:r>
            <a:r>
              <a:rPr lang="ko-KR" altLang="en-US" smtClean="0"/>
              <a:t>를 측정하기 위하여 가진</a:t>
            </a:r>
            <a:r>
              <a:rPr lang="en-US" altLang="ko-KR" smtClean="0"/>
              <a:t>(</a:t>
            </a:r>
            <a:r>
              <a:rPr lang="ko-KR" altLang="en-US" smtClean="0"/>
              <a:t>진동을 가하는</a:t>
            </a:r>
            <a:r>
              <a:rPr lang="en-US" altLang="ko-KR" smtClean="0"/>
              <a:t>)</a:t>
            </a:r>
            <a:r>
              <a:rPr lang="ko-KR" altLang="en-US" smtClean="0"/>
              <a:t>장비를 설계 및 개발하여 안산 시화공단에 위치한 업체에 의뢰하여 만들었습니다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이 일은 생산기술연구원과 함께 진행했고</a:t>
            </a:r>
            <a:r>
              <a:rPr lang="en-US" altLang="ko-KR" smtClean="0"/>
              <a:t>, </a:t>
            </a:r>
            <a:r>
              <a:rPr lang="ko-KR" altLang="en-US" smtClean="0"/>
              <a:t>입고 되기까지 측정을 위해 시화공단으로 오가며 측정을 했던 기억이 납니다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그러나 이 장비가 설계되고 개발되기 전까지는 단품 레벨의 가진 장비를 가지고 측정을 했습니다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96219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H/W, S/W</a:t>
            </a:r>
            <a:r>
              <a:rPr lang="ko-KR" altLang="en-US" smtClean="0"/>
              <a:t>를 모두 개선하기 위해 </a:t>
            </a:r>
            <a:r>
              <a:rPr lang="en-US" altLang="ko-KR" smtClean="0"/>
              <a:t>MBB</a:t>
            </a:r>
            <a:r>
              <a:rPr lang="ko-KR" altLang="en-US" smtClean="0"/>
              <a:t>후보가 </a:t>
            </a:r>
            <a:r>
              <a:rPr lang="en-US" altLang="ko-KR" smtClean="0"/>
              <a:t>3</a:t>
            </a:r>
            <a:r>
              <a:rPr lang="ko-KR" altLang="en-US" smtClean="0"/>
              <a:t>명이 투입되었고</a:t>
            </a:r>
            <a:r>
              <a:rPr lang="en-US" altLang="ko-KR" smtClean="0"/>
              <a:t>, OIS</a:t>
            </a:r>
            <a:r>
              <a:rPr lang="ko-KR" altLang="en-US" smtClean="0"/>
              <a:t>의 </a:t>
            </a:r>
            <a:r>
              <a:rPr lang="en-US" altLang="ko-KR" smtClean="0"/>
              <a:t>HW</a:t>
            </a:r>
            <a:r>
              <a:rPr lang="ko-KR" altLang="en-US" smtClean="0"/>
              <a:t>부분을 총괄하여 혼자 담당하게 되었습니다</a:t>
            </a:r>
            <a:r>
              <a:rPr lang="en-US" altLang="ko-KR" smtClean="0"/>
              <a:t>. </a:t>
            </a:r>
            <a:r>
              <a:rPr lang="ko-KR" altLang="en-US" smtClean="0"/>
              <a:t>각 모델에서 향 별로 </a:t>
            </a:r>
            <a:r>
              <a:rPr lang="en-US" altLang="ko-KR" smtClean="0"/>
              <a:t>1</a:t>
            </a:r>
            <a:r>
              <a:rPr lang="ko-KR" altLang="en-US" smtClean="0"/>
              <a:t>인씩 선정되어</a:t>
            </a:r>
            <a:endParaRPr lang="en-US" altLang="ko-KR" smtClean="0"/>
          </a:p>
          <a:p>
            <a:r>
              <a:rPr lang="en-US" altLang="ko-KR" smtClean="0"/>
              <a:t>Co-work</a:t>
            </a:r>
            <a:r>
              <a:rPr lang="ko-KR" altLang="en-US" smtClean="0"/>
              <a:t>을 하며 진행할 팀원들도 구성했습니다</a:t>
            </a:r>
            <a:r>
              <a:rPr lang="en-US" altLang="ko-KR" smtClean="0"/>
              <a:t>. </a:t>
            </a:r>
            <a:r>
              <a:rPr lang="ko-KR" altLang="en-US" smtClean="0"/>
              <a:t> 선행상품연구소를 비롯 각 부서에서 카메라 담당하는 연구원들과 함께 정기적인 미팅을 갖고</a:t>
            </a:r>
            <a:r>
              <a:rPr lang="en-US" altLang="ko-KR" smtClean="0"/>
              <a:t>, </a:t>
            </a:r>
            <a:r>
              <a:rPr lang="ko-KR" altLang="en-US" smtClean="0"/>
              <a:t>연구원들에게도 </a:t>
            </a:r>
            <a:endParaRPr lang="en-US" altLang="ko-KR" smtClean="0"/>
          </a:p>
          <a:p>
            <a:r>
              <a:rPr lang="ko-KR" altLang="en-US" smtClean="0"/>
              <a:t>과제를 부여하여 개선활동을 하며 정보를 공유하기로 했습니다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ko-KR" altLang="en-US" smtClean="0"/>
              <a:t>자성체에 의한 성능 저하가 예상되어 이 부분을 개선하는 쪽으로 과제를 도출했습니다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DCD8108-0C16-436A-AF00-1A959C844F19}" type="slidenum">
              <a:rPr lang="en-US" altLang="ko-KR" smtClean="0"/>
              <a:pPr>
                <a:spcBef>
                  <a:spcPct val="0"/>
                </a:spcBef>
              </a:pPr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66535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l</a:t>
            </a:r>
            <a:r>
              <a:rPr lang="ko-KR" altLang="en-US" smtClean="0"/>
              <a:t>개선이 되었다고 무작정 적용할 수는 없었습니다</a:t>
            </a:r>
            <a:r>
              <a:rPr lang="en-US" altLang="ko-KR" smtClean="0"/>
              <a:t>. Side effect</a:t>
            </a:r>
            <a:r>
              <a:rPr lang="ko-KR" altLang="en-US" smtClean="0"/>
              <a:t>를 무시할 수 없기 때문입니다</a:t>
            </a:r>
            <a:r>
              <a:rPr lang="en-US" altLang="ko-KR" smtClean="0"/>
              <a:t>. </a:t>
            </a:r>
            <a:r>
              <a:rPr lang="ko-KR" altLang="en-US" smtClean="0"/>
              <a:t>저희가 염려했던 것은 소모전류의 증가인데</a:t>
            </a:r>
            <a:r>
              <a:rPr lang="en-US" altLang="ko-KR" smtClean="0"/>
              <a:t>, </a:t>
            </a:r>
            <a:r>
              <a:rPr lang="ko-KR" altLang="en-US" smtClean="0"/>
              <a:t>이 또한 그렇게 많은 전류를 소모하지 않는다는 결과를 실험을 통해 알게되었습니다</a:t>
            </a:r>
            <a:r>
              <a:rPr lang="en-US" altLang="ko-KR" smtClean="0"/>
              <a:t>. IC</a:t>
            </a:r>
            <a:r>
              <a:rPr lang="ko-KR" altLang="en-US" smtClean="0"/>
              <a:t>업체에 이 조합으로 입고해 줄 것을 요청하였고</a:t>
            </a:r>
            <a:r>
              <a:rPr lang="en-US" altLang="ko-KR" smtClean="0"/>
              <a:t>, OIS </a:t>
            </a:r>
            <a:r>
              <a:rPr lang="ko-KR" altLang="en-US" smtClean="0"/>
              <a:t>성능을 상당히 개선할 수 있었습니다</a:t>
            </a:r>
            <a:r>
              <a:rPr lang="en-US" altLang="ko-KR" smtClean="0"/>
              <a:t>. </a:t>
            </a:r>
            <a:r>
              <a:rPr lang="ko-KR" altLang="en-US" smtClean="0"/>
              <a:t>당시</a:t>
            </a:r>
            <a:r>
              <a:rPr lang="en-US" altLang="ko-KR" smtClean="0"/>
              <a:t> 19.27dB</a:t>
            </a:r>
            <a:r>
              <a:rPr lang="ko-KR" altLang="en-US" smtClean="0"/>
              <a:t>의 보정성능은</a:t>
            </a:r>
            <a:r>
              <a:rPr lang="en-US" altLang="ko-KR" smtClean="0"/>
              <a:t> minimum</a:t>
            </a:r>
            <a:r>
              <a:rPr lang="ko-KR" altLang="en-US" smtClean="0"/>
              <a:t>값이었습니다</a:t>
            </a:r>
            <a:r>
              <a:rPr lang="en-US" altLang="ko-KR" smtClean="0"/>
              <a:t>. </a:t>
            </a:r>
            <a:r>
              <a:rPr lang="ko-KR" altLang="en-US" smtClean="0"/>
              <a:t>이보다 작은 수치는 나오지 않았다는 의미입니다</a:t>
            </a:r>
            <a:r>
              <a:rPr lang="en-US" altLang="ko-KR" smtClean="0"/>
              <a:t>. (</a:t>
            </a:r>
            <a:r>
              <a:rPr lang="ko-KR" altLang="en-US" smtClean="0"/>
              <a:t>목표가</a:t>
            </a:r>
            <a:r>
              <a:rPr lang="en-US" altLang="ko-KR" smtClean="0"/>
              <a:t> 17dB</a:t>
            </a:r>
            <a:r>
              <a:rPr lang="ko-KR" altLang="en-US" smtClean="0"/>
              <a:t>였음을 상기</a:t>
            </a:r>
            <a:r>
              <a:rPr lang="en-US" altLang="ko-KR" smtClean="0"/>
              <a:t>)</a:t>
            </a:r>
            <a:endParaRPr lang="ko-KR" altLang="en-US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739058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l</a:t>
            </a:r>
            <a:r>
              <a:rPr lang="ko-KR" altLang="en-US" smtClean="0"/>
              <a:t>개선이 되었다고 무작정 적용할 수는 없었습니다</a:t>
            </a:r>
            <a:r>
              <a:rPr lang="en-US" altLang="ko-KR" smtClean="0"/>
              <a:t>. Side effect</a:t>
            </a:r>
            <a:r>
              <a:rPr lang="ko-KR" altLang="en-US" smtClean="0"/>
              <a:t>를 무시할 수 없기 때문입니다</a:t>
            </a:r>
            <a:r>
              <a:rPr lang="en-US" altLang="ko-KR" smtClean="0"/>
              <a:t>. </a:t>
            </a:r>
            <a:r>
              <a:rPr lang="ko-KR" altLang="en-US" smtClean="0"/>
              <a:t>저희가 염려했던 것은 소모전류의 증가인데</a:t>
            </a:r>
            <a:r>
              <a:rPr lang="en-US" altLang="ko-KR" smtClean="0"/>
              <a:t>, </a:t>
            </a:r>
            <a:r>
              <a:rPr lang="ko-KR" altLang="en-US" smtClean="0"/>
              <a:t>이 또한 그렇게 많은 전류를 소모하지 않는다는 결과를 실험을 통해 알게되었습니다</a:t>
            </a:r>
            <a:r>
              <a:rPr lang="en-US" altLang="ko-KR" smtClean="0"/>
              <a:t>. IC</a:t>
            </a:r>
            <a:r>
              <a:rPr lang="ko-KR" altLang="en-US" smtClean="0"/>
              <a:t>업체에 이 조합으로 입고해 줄 것을 요청하였고</a:t>
            </a:r>
            <a:r>
              <a:rPr lang="en-US" altLang="ko-KR" smtClean="0"/>
              <a:t>, OIS </a:t>
            </a:r>
            <a:r>
              <a:rPr lang="ko-KR" altLang="en-US" smtClean="0"/>
              <a:t>성능을 상당히 개선할 수 있었습니다</a:t>
            </a:r>
            <a:r>
              <a:rPr lang="en-US" altLang="ko-KR" smtClean="0"/>
              <a:t>. </a:t>
            </a:r>
            <a:r>
              <a:rPr lang="ko-KR" altLang="en-US" smtClean="0"/>
              <a:t>당시</a:t>
            </a:r>
            <a:r>
              <a:rPr lang="en-US" altLang="ko-KR" smtClean="0"/>
              <a:t> 19.27dB</a:t>
            </a:r>
            <a:r>
              <a:rPr lang="ko-KR" altLang="en-US" smtClean="0"/>
              <a:t>의 보정성능은</a:t>
            </a:r>
            <a:r>
              <a:rPr lang="en-US" altLang="ko-KR" smtClean="0"/>
              <a:t> minimum</a:t>
            </a:r>
            <a:r>
              <a:rPr lang="ko-KR" altLang="en-US" smtClean="0"/>
              <a:t>값이었습니다</a:t>
            </a:r>
            <a:r>
              <a:rPr lang="en-US" altLang="ko-KR" smtClean="0"/>
              <a:t>. </a:t>
            </a:r>
            <a:r>
              <a:rPr lang="ko-KR" altLang="en-US" smtClean="0"/>
              <a:t>이보다 작은 수치는 나오지 않았다는 의미입니다</a:t>
            </a:r>
            <a:r>
              <a:rPr lang="en-US" altLang="ko-KR" smtClean="0"/>
              <a:t>. (</a:t>
            </a:r>
            <a:r>
              <a:rPr lang="ko-KR" altLang="en-US" smtClean="0"/>
              <a:t>목표가</a:t>
            </a:r>
            <a:r>
              <a:rPr lang="en-US" altLang="ko-KR" smtClean="0"/>
              <a:t> 17dB</a:t>
            </a:r>
            <a:r>
              <a:rPr lang="ko-KR" altLang="en-US" smtClean="0"/>
              <a:t>였음을 상기</a:t>
            </a:r>
            <a:r>
              <a:rPr lang="en-US" altLang="ko-KR" smtClean="0"/>
              <a:t>)</a:t>
            </a:r>
            <a:endParaRPr lang="ko-KR" altLang="en-US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00222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l</a:t>
            </a:r>
            <a:r>
              <a:rPr lang="ko-KR" altLang="en-US" smtClean="0"/>
              <a:t>당시의 결과 동영상을 제작해 보았습니다</a:t>
            </a:r>
            <a:r>
              <a:rPr lang="en-US" altLang="ko-KR" smtClean="0"/>
              <a:t>. </a:t>
            </a:r>
            <a:r>
              <a:rPr lang="ko-KR" altLang="en-US" smtClean="0"/>
              <a:t>보안 상 멀리 돌아다니며 촬영하지 못하고 연구소 옥상에서 찍었는데</a:t>
            </a:r>
            <a:r>
              <a:rPr lang="en-US" altLang="ko-KR" smtClean="0"/>
              <a:t>, </a:t>
            </a:r>
            <a:r>
              <a:rPr lang="ko-KR" altLang="en-US" smtClean="0"/>
              <a:t>양산 품은 이것보다 훨씬 뛰어난 성능을 보인다는 것을 이미 다 알고 계실 것입니다</a:t>
            </a:r>
            <a:r>
              <a:rPr lang="en-US" altLang="ko-KR" smtClean="0"/>
              <a:t>. </a:t>
            </a:r>
            <a:endParaRPr lang="ko-KR" altLang="en-US" smtClean="0"/>
          </a:p>
          <a:p>
            <a:r>
              <a:rPr lang="ko-KR" altLang="en-US" smtClean="0"/>
              <a:t>또한 정성적으로는</a:t>
            </a:r>
            <a:r>
              <a:rPr lang="en-US" altLang="ko-KR" smtClean="0"/>
              <a:t> Camera</a:t>
            </a:r>
            <a:r>
              <a:rPr lang="ko-KR" altLang="en-US" smtClean="0"/>
              <a:t>관련 모든 보고 장표에</a:t>
            </a:r>
            <a:r>
              <a:rPr lang="en-US" altLang="ko-KR" smtClean="0"/>
              <a:t> OIS </a:t>
            </a:r>
            <a:r>
              <a:rPr lang="ko-KR" altLang="en-US" smtClean="0"/>
              <a:t>보정율 항목이 추가되었고</a:t>
            </a:r>
            <a:r>
              <a:rPr lang="en-US" altLang="ko-KR" smtClean="0"/>
              <a:t>, </a:t>
            </a:r>
            <a:r>
              <a:rPr lang="ko-KR" altLang="en-US" smtClean="0"/>
              <a:t>현 수준과 목표 수준을</a:t>
            </a:r>
            <a:r>
              <a:rPr lang="en-US" altLang="ko-KR" smtClean="0"/>
              <a:t> Z Value</a:t>
            </a:r>
            <a:r>
              <a:rPr lang="ko-KR" altLang="en-US" smtClean="0"/>
              <a:t>로 표현하게 되었습니다</a:t>
            </a:r>
            <a:r>
              <a:rPr lang="en-US" altLang="ko-KR" smtClean="0"/>
              <a:t>. </a:t>
            </a:r>
            <a:endParaRPr lang="ko-KR" altLang="en-US" smtClean="0"/>
          </a:p>
          <a:p>
            <a:r>
              <a:rPr lang="en-US" altLang="ko-KR" smtClean="0"/>
              <a:t>OIS Suppression(</a:t>
            </a:r>
            <a:r>
              <a:rPr lang="ko-KR" altLang="en-US" smtClean="0"/>
              <a:t>보정</a:t>
            </a:r>
            <a:r>
              <a:rPr lang="en-US" altLang="ko-KR" smtClean="0"/>
              <a:t>) Ratio spec</a:t>
            </a:r>
            <a:r>
              <a:rPr lang="ko-KR" altLang="en-US" smtClean="0"/>
              <a:t>도 평택 품질</a:t>
            </a:r>
            <a:r>
              <a:rPr lang="en-US" altLang="ko-KR" smtClean="0"/>
              <a:t> task </a:t>
            </a:r>
            <a:r>
              <a:rPr lang="ko-KR" altLang="en-US" smtClean="0"/>
              <a:t>멤버들과 함께 정하였습니다</a:t>
            </a:r>
            <a:r>
              <a:rPr lang="en-US" altLang="ko-KR" smtClean="0"/>
              <a:t>. </a:t>
            </a:r>
            <a:endParaRPr lang="ko-KR" altLang="en-US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512725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l</a:t>
            </a:r>
            <a:r>
              <a:rPr lang="ko-KR" altLang="en-US" smtClean="0"/>
              <a:t>당시의 결과 동영상을 제작해 보았습니다</a:t>
            </a:r>
            <a:r>
              <a:rPr lang="en-US" altLang="ko-KR" smtClean="0"/>
              <a:t>. </a:t>
            </a:r>
            <a:r>
              <a:rPr lang="ko-KR" altLang="en-US" smtClean="0"/>
              <a:t>보안 상 멀리 돌아다니며 촬영하지 못하고 연구소 옥상에서 찍었는데</a:t>
            </a:r>
            <a:r>
              <a:rPr lang="en-US" altLang="ko-KR" smtClean="0"/>
              <a:t>, </a:t>
            </a:r>
            <a:r>
              <a:rPr lang="ko-KR" altLang="en-US" smtClean="0"/>
              <a:t>양산 품은 이것보다 훨씬 뛰어난 성능을 보인다는 것을 이미 다 알고 계실 것입니다</a:t>
            </a:r>
            <a:r>
              <a:rPr lang="en-US" altLang="ko-KR" smtClean="0"/>
              <a:t>. </a:t>
            </a:r>
            <a:endParaRPr lang="ko-KR" altLang="en-US" smtClean="0"/>
          </a:p>
          <a:p>
            <a:r>
              <a:rPr lang="ko-KR" altLang="en-US" smtClean="0"/>
              <a:t>또한 정성적으로는</a:t>
            </a:r>
            <a:r>
              <a:rPr lang="en-US" altLang="ko-KR" smtClean="0"/>
              <a:t> Camera</a:t>
            </a:r>
            <a:r>
              <a:rPr lang="ko-KR" altLang="en-US" smtClean="0"/>
              <a:t>관련 모든 보고 장표에</a:t>
            </a:r>
            <a:r>
              <a:rPr lang="en-US" altLang="ko-KR" smtClean="0"/>
              <a:t> OIS </a:t>
            </a:r>
            <a:r>
              <a:rPr lang="ko-KR" altLang="en-US" smtClean="0"/>
              <a:t>보정율 항목이 추가되었고</a:t>
            </a:r>
            <a:r>
              <a:rPr lang="en-US" altLang="ko-KR" smtClean="0"/>
              <a:t>, </a:t>
            </a:r>
            <a:r>
              <a:rPr lang="ko-KR" altLang="en-US" smtClean="0"/>
              <a:t>현 수준과 목표 수준을</a:t>
            </a:r>
            <a:r>
              <a:rPr lang="en-US" altLang="ko-KR" smtClean="0"/>
              <a:t> Z Value</a:t>
            </a:r>
            <a:r>
              <a:rPr lang="ko-KR" altLang="en-US" smtClean="0"/>
              <a:t>로 표현하게 되었습니다</a:t>
            </a:r>
            <a:r>
              <a:rPr lang="en-US" altLang="ko-KR" smtClean="0"/>
              <a:t>. </a:t>
            </a:r>
            <a:endParaRPr lang="ko-KR" altLang="en-US" smtClean="0"/>
          </a:p>
          <a:p>
            <a:r>
              <a:rPr lang="en-US" altLang="ko-KR" smtClean="0"/>
              <a:t>OIS Suppression(</a:t>
            </a:r>
            <a:r>
              <a:rPr lang="ko-KR" altLang="en-US" smtClean="0"/>
              <a:t>보정</a:t>
            </a:r>
            <a:r>
              <a:rPr lang="en-US" altLang="ko-KR" smtClean="0"/>
              <a:t>) Ratio spec</a:t>
            </a:r>
            <a:r>
              <a:rPr lang="ko-KR" altLang="en-US" smtClean="0"/>
              <a:t>도 평택 품질</a:t>
            </a:r>
            <a:r>
              <a:rPr lang="en-US" altLang="ko-KR" smtClean="0"/>
              <a:t> task </a:t>
            </a:r>
            <a:r>
              <a:rPr lang="ko-KR" altLang="en-US" smtClean="0"/>
              <a:t>멤버들과 함께 정하였습니다</a:t>
            </a:r>
            <a:r>
              <a:rPr lang="en-US" altLang="ko-KR" smtClean="0"/>
              <a:t>. </a:t>
            </a:r>
            <a:endParaRPr lang="ko-KR" altLang="en-US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51208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19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3077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4924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221625F-8A83-46C3-8451-D10588DF59F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57C7-FC4F-4296-840D-B6028055E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95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200025" y="188913"/>
            <a:ext cx="426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ko-KR" smtClean="0"/>
              <a:t>Click to edit Master title style</a:t>
            </a:r>
          </a:p>
        </p:txBody>
      </p:sp>
      <p:sp>
        <p:nvSpPr>
          <p:cNvPr id="1027" name="Rectangle 27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 bwMode="auto">
          <a:xfrm>
            <a:off x="455613" y="1298576"/>
            <a:ext cx="9069387" cy="21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grpSp>
        <p:nvGrpSpPr>
          <p:cNvPr id="1028" name="McK Slide Elements"/>
          <p:cNvGrpSpPr>
            <a:grpSpLocks/>
          </p:cNvGrpSpPr>
          <p:nvPr/>
        </p:nvGrpSpPr>
        <p:grpSpPr bwMode="auto">
          <a:xfrm>
            <a:off x="134939" y="542925"/>
            <a:ext cx="9526587" cy="6288088"/>
            <a:chOff x="77" y="335"/>
            <a:chExt cx="5429" cy="3882"/>
          </a:xfrm>
        </p:grpSpPr>
        <p:sp>
          <p:nvSpPr>
            <p:cNvPr id="1033" name="McK Measure" hidden="1"/>
            <p:cNvSpPr txBox="1">
              <a:spLocks noChangeArrowheads="1"/>
            </p:cNvSpPr>
            <p:nvPr userDrawn="1"/>
          </p:nvSpPr>
          <p:spPr bwMode="auto">
            <a:xfrm>
              <a:off x="77" y="335"/>
              <a:ext cx="5429" cy="1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defTabSz="9572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572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572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572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572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GB" altLang="ko-KR" sz="1700" b="0" smtClean="0">
                  <a:solidFill>
                    <a:srgbClr val="000000"/>
                  </a:solidFill>
                  <a:latin typeface="Arial" charset="0"/>
                </a:rPr>
                <a:t>Unit of measure</a:t>
              </a:r>
            </a:p>
          </p:txBody>
        </p:sp>
        <p:sp>
          <p:nvSpPr>
            <p:cNvPr id="1034" name="McK Footnote" hidden="1"/>
            <p:cNvSpPr txBox="1">
              <a:spLocks noChangeArrowheads="1"/>
            </p:cNvSpPr>
            <p:nvPr userDrawn="1"/>
          </p:nvSpPr>
          <p:spPr bwMode="auto">
            <a:xfrm>
              <a:off x="79" y="3945"/>
              <a:ext cx="5145" cy="27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 anchor="b">
              <a:spAutoFit/>
            </a:bodyPr>
            <a:lstStyle>
              <a:lvl1pPr marL="614363" indent="-614363" defTabSz="957263" eaLnBrk="0" hangingPunct="0"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57263" eaLnBrk="0" hangingPunct="0"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57263" eaLnBrk="0" hangingPunct="0"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57263" eaLnBrk="0" hangingPunct="0"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57263" eaLnBrk="0" hangingPunct="0"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GB" altLang="ko-KR" sz="1300" b="0" smtClean="0">
                  <a:solidFill>
                    <a:srgbClr val="000000"/>
                  </a:solidFill>
                  <a:latin typeface="Arial" charset="0"/>
                </a:rPr>
                <a:t>	*	Footnote</a:t>
              </a:r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kumimoji="0" lang="en-GB" altLang="ko-KR" sz="1300" b="0" smtClean="0">
                  <a:solidFill>
                    <a:srgbClr val="000000"/>
                  </a:solidFill>
                  <a:latin typeface="Arial" charset="0"/>
                </a:rPr>
                <a:t>Source:		Source</a:t>
              </a:r>
            </a:p>
          </p:txBody>
        </p:sp>
      </p:grp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41850" y="6596063"/>
            <a:ext cx="596900" cy="2349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100" b="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0124423-1545-4D1B-9071-5F4D86DC909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/35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54" r:id="rId1"/>
    <p:sldLayoutId id="214748665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나눔고딕" pitchFamily="50" charset="-127"/>
          <a:ea typeface="나눔고딕" pitchFamily="50" charset="-127"/>
          <a:cs typeface="나눔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나눔고딕" pitchFamily="50" charset="-127"/>
          <a:ea typeface="나눔고딕" pitchFamily="50" charset="-127"/>
          <a:cs typeface="나눔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나눔고딕" pitchFamily="50" charset="-127"/>
          <a:ea typeface="나눔고딕" pitchFamily="50" charset="-127"/>
          <a:cs typeface="나눔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나눔고딕" pitchFamily="50" charset="-127"/>
          <a:ea typeface="나눔고딕" pitchFamily="50" charset="-127"/>
          <a:cs typeface="나눔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나눔고딕" pitchFamily="50" charset="-127"/>
          <a:ea typeface="나눔고딕" pitchFamily="50" charset="-127"/>
          <a:cs typeface="나눔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HY울릉도B" pitchFamily="18" charset="-127"/>
          <a:ea typeface="HY울릉도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HY울릉도B" pitchFamily="18" charset="-127"/>
          <a:ea typeface="HY울릉도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HY울릉도B" pitchFamily="18" charset="-127"/>
          <a:ea typeface="HY울릉도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HY울릉도B" pitchFamily="18" charset="-127"/>
          <a:ea typeface="HY울릉도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90513" y="1439863"/>
            <a:ext cx="93249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1" tIns="45710" rIns="91421" bIns="45710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충전기 내부 정전기 제거를 통한 </a:t>
            </a:r>
            <a:r>
              <a:rPr lang="en-US" altLang="ko-KR" sz="3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COA001 </a:t>
            </a:r>
            <a:r>
              <a:rPr lang="ko-KR" altLang="en-US" sz="3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생산성 </a:t>
            </a:r>
            <a:r>
              <a:rPr lang="en-US" altLang="ko-KR" sz="3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20% </a:t>
            </a:r>
            <a:r>
              <a:rPr lang="ko-KR" altLang="en-US" sz="3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증대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208463" y="5137150"/>
            <a:ext cx="1489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1" tIns="45710" rIns="91421" bIns="45710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 u="sng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생명과학본부</a:t>
            </a:r>
            <a:endParaRPr lang="en-US" altLang="ko-KR" sz="1800" u="sng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u="sng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GMP 6</a:t>
            </a:r>
            <a:r>
              <a:rPr lang="ko-KR" altLang="en-US" sz="1800" u="sng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시그마</a:t>
            </a: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4478338" y="4575175"/>
            <a:ext cx="94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1" tIns="45710" rIns="91421" bIns="45710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u="sng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1800" u="sng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25714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450273" y="836712"/>
            <a:ext cx="900545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2563" indent="-182563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1300">
                <a:latin typeface="LG스마트체 Regular" pitchFamily="50" charset="-127"/>
                <a:ea typeface="LG스마트체 Regular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 sz="1400" b="0" u="sng" dirty="0" smtClean="0">
                <a:solidFill>
                  <a:prstClr val="black"/>
                </a:solidFill>
              </a:rPr>
              <a:t>과제 </a:t>
            </a:r>
            <a:r>
              <a:rPr lang="en-US" altLang="ko-KR" sz="1400" b="0" u="sng" dirty="0" smtClean="0">
                <a:solidFill>
                  <a:prstClr val="black"/>
                </a:solidFill>
              </a:rPr>
              <a:t>: </a:t>
            </a:r>
            <a:r>
              <a:rPr lang="ko-KR" altLang="en-US" sz="1400" b="0" u="sng" dirty="0" smtClean="0">
                <a:solidFill>
                  <a:prstClr val="black"/>
                </a:solidFill>
              </a:rPr>
              <a:t>충전기 내부 정전기 제거를 통한 </a:t>
            </a:r>
            <a:r>
              <a:rPr lang="en-US" altLang="ko-KR" sz="1400" b="0" u="sng" dirty="0" smtClean="0">
                <a:solidFill>
                  <a:prstClr val="black"/>
                </a:solidFill>
              </a:rPr>
              <a:t>COA001 </a:t>
            </a:r>
            <a:r>
              <a:rPr lang="ko-KR" altLang="en-US" sz="1400" b="0" u="sng" dirty="0" smtClean="0">
                <a:solidFill>
                  <a:prstClr val="black"/>
                </a:solidFill>
              </a:rPr>
              <a:t>생산성 </a:t>
            </a:r>
            <a:r>
              <a:rPr lang="en-US" altLang="ko-KR" sz="1400" b="0" u="sng" dirty="0" smtClean="0">
                <a:solidFill>
                  <a:prstClr val="black"/>
                </a:solidFill>
              </a:rPr>
              <a:t>20% </a:t>
            </a:r>
            <a:r>
              <a:rPr lang="ko-KR" altLang="en-US" sz="1400" b="0" u="sng" dirty="0" smtClean="0">
                <a:solidFill>
                  <a:prstClr val="black"/>
                </a:solidFill>
              </a:rPr>
              <a:t>증대</a:t>
            </a:r>
            <a:r>
              <a:rPr lang="en-US" altLang="ko-KR" sz="1400" b="0" u="sng" dirty="0" smtClean="0">
                <a:solidFill>
                  <a:prstClr val="black"/>
                </a:solidFill>
              </a:rPr>
              <a:t/>
            </a:r>
            <a:br>
              <a:rPr lang="en-US" altLang="ko-KR" sz="1400" b="0" u="sng" dirty="0" smtClean="0">
                <a:solidFill>
                  <a:prstClr val="black"/>
                </a:solidFill>
              </a:rPr>
            </a:br>
            <a:endParaRPr lang="en-US" altLang="ko-KR" sz="1400" b="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ko-KR" altLang="en-US" sz="1400" b="0" dirty="0" smtClean="0">
                <a:solidFill>
                  <a:prstClr val="black"/>
                </a:solidFill>
              </a:rPr>
              <a:t>제안자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 : </a:t>
            </a:r>
            <a:r>
              <a:rPr lang="ko-KR" altLang="en-US" sz="1400" b="0" dirty="0" err="1" smtClean="0">
                <a:solidFill>
                  <a:prstClr val="black"/>
                </a:solidFill>
              </a:rPr>
              <a:t>백재욱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 책임 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(CMC 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센터 합성의약제형팀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1400" b="0" dirty="0" smtClean="0">
                <a:solidFill>
                  <a:prstClr val="black"/>
                </a:solidFill>
              </a:rPr>
              <a:t>실행자 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: 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김영삼 반장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, </a:t>
            </a:r>
            <a:r>
              <a:rPr lang="ko-KR" altLang="en-US" sz="1400" b="0" dirty="0" err="1" smtClean="0">
                <a:solidFill>
                  <a:prstClr val="black"/>
                </a:solidFill>
              </a:rPr>
              <a:t>전창섭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 계장</a:t>
            </a:r>
            <a:r>
              <a:rPr lang="en-US" altLang="ko-KR" sz="1400" b="0" dirty="0" smtClean="0">
                <a:solidFill>
                  <a:prstClr val="black"/>
                </a:solidFill>
              </a:rPr>
              <a:t/>
            </a:r>
            <a:br>
              <a:rPr lang="en-US" altLang="ko-KR" sz="1400" b="0" dirty="0" smtClean="0">
                <a:solidFill>
                  <a:prstClr val="black"/>
                </a:solidFill>
              </a:rPr>
            </a:br>
            <a:r>
              <a:rPr lang="en-US" altLang="ko-KR" sz="1400" b="0" dirty="0" smtClean="0">
                <a:solidFill>
                  <a:prstClr val="black"/>
                </a:solidFill>
              </a:rPr>
              <a:t>             (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역할 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: </a:t>
            </a:r>
            <a:r>
              <a:rPr lang="en-US" altLang="ko-KR" sz="1400" b="0" dirty="0">
                <a:solidFill>
                  <a:prstClr val="black"/>
                </a:solidFill>
              </a:rPr>
              <a:t>COA001 </a:t>
            </a:r>
            <a:r>
              <a:rPr lang="ko-KR" altLang="en-US" sz="1400" b="0" dirty="0">
                <a:solidFill>
                  <a:prstClr val="black"/>
                </a:solidFill>
              </a:rPr>
              <a:t>생산 전반 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- 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자재 세척 및 멸균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, EM, 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샘플 전달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, 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감마 멸균 송부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, GMP </a:t>
            </a:r>
            <a:r>
              <a:rPr lang="ko-KR" altLang="en-US" sz="1400" b="0" dirty="0" err="1" smtClean="0">
                <a:solidFill>
                  <a:prstClr val="black"/>
                </a:solidFill>
              </a:rPr>
              <a:t>로그북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 작성 등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1400" b="0" dirty="0" smtClean="0">
                <a:solidFill>
                  <a:prstClr val="black"/>
                </a:solidFill>
              </a:rPr>
              <a:t>경영성과금액 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: 160</a:t>
            </a:r>
            <a:r>
              <a:rPr lang="ko-KR" altLang="en-US" sz="1400" b="0" dirty="0">
                <a:solidFill>
                  <a:prstClr val="black"/>
                </a:solidFill>
              </a:rPr>
              <a:t>만원 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(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일용직 근무자 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2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인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 </a:t>
            </a:r>
            <a:r>
              <a:rPr lang="ko-KR" altLang="en-US" sz="1400" b="0" dirty="0" err="1" smtClean="0">
                <a:solidFill>
                  <a:prstClr val="black"/>
                </a:solidFill>
              </a:rPr>
              <a:t>채용기간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 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6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일 단축</a:t>
            </a:r>
            <a:r>
              <a:rPr lang="en-US" altLang="ko-KR" sz="1400" b="0" dirty="0">
                <a:solidFill>
                  <a:prstClr val="black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prstClr val="black"/>
                </a:solidFill>
              </a:rPr>
              <a:t/>
            </a:r>
            <a:br>
              <a:rPr lang="en-US" altLang="ko-KR" sz="1400" b="0" dirty="0" smtClean="0">
                <a:solidFill>
                  <a:prstClr val="black"/>
                </a:solidFill>
              </a:rPr>
            </a:br>
            <a:r>
              <a:rPr lang="en-US" altLang="ko-KR" sz="1400" b="0" dirty="0" smtClean="0">
                <a:solidFill>
                  <a:srgbClr val="0000FF"/>
                </a:solidFill>
              </a:rPr>
              <a:t>3D </a:t>
            </a:r>
            <a:r>
              <a:rPr lang="ko-KR" altLang="en-US" sz="1400" b="0" dirty="0" smtClean="0">
                <a:solidFill>
                  <a:srgbClr val="0000FF"/>
                </a:solidFill>
              </a:rPr>
              <a:t>프린팅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을 현장 이슈에 적용한 </a:t>
            </a:r>
            <a:r>
              <a:rPr lang="ko-KR" altLang="en-US" sz="1400" b="0" dirty="0" err="1" smtClean="0">
                <a:solidFill>
                  <a:prstClr val="black"/>
                </a:solidFill>
              </a:rPr>
              <a:t>익산공장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 첫 번째 사례입니다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.</a:t>
            </a:r>
            <a:endParaRPr lang="en-US" altLang="ko-KR" sz="1400" b="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ko-KR" sz="1400" b="0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0" dirty="0" smtClean="0">
                <a:solidFill>
                  <a:prstClr val="black"/>
                </a:solidFill>
              </a:rPr>
              <a:t>정전기 이슈 해결</a:t>
            </a:r>
            <a:r>
              <a:rPr lang="en-US" altLang="ko-KR" sz="1400" b="0" dirty="0" smtClean="0">
                <a:solidFill>
                  <a:prstClr val="black"/>
                </a:solidFill>
              </a:rPr>
              <a:t/>
            </a:r>
            <a:br>
              <a:rPr lang="en-US" altLang="ko-KR" sz="1400" b="0" dirty="0" smtClean="0">
                <a:solidFill>
                  <a:prstClr val="black"/>
                </a:solidFill>
              </a:rPr>
            </a:br>
            <a:r>
              <a:rPr lang="ko-KR" altLang="en-US" sz="1400" b="0" dirty="0" err="1" smtClean="0">
                <a:solidFill>
                  <a:prstClr val="black"/>
                </a:solidFill>
              </a:rPr>
              <a:t>바이알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 내부 정전기 제거를 위해 다양한 시도를 했으나 실패하고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, </a:t>
            </a:r>
            <a:br>
              <a:rPr lang="en-US" altLang="ko-KR" sz="1400" b="0" dirty="0" smtClean="0">
                <a:solidFill>
                  <a:prstClr val="black"/>
                </a:solidFill>
              </a:rPr>
            </a:br>
            <a:r>
              <a:rPr lang="en-US" altLang="ko-KR" sz="1400" b="0" dirty="0" smtClean="0">
                <a:solidFill>
                  <a:srgbClr val="0000FF"/>
                </a:solidFill>
              </a:rPr>
              <a:t>ESD (</a:t>
            </a:r>
            <a:r>
              <a:rPr lang="ko-KR" altLang="en-US" sz="1400" b="0" dirty="0" smtClean="0">
                <a:solidFill>
                  <a:srgbClr val="0000FF"/>
                </a:solidFill>
              </a:rPr>
              <a:t>정전기 방전</a:t>
            </a:r>
            <a:r>
              <a:rPr lang="en-US" altLang="ko-KR" sz="1400" b="0" dirty="0" smtClean="0">
                <a:solidFill>
                  <a:srgbClr val="0000FF"/>
                </a:solidFill>
              </a:rPr>
              <a:t>, Electrostatic discharge) </a:t>
            </a:r>
            <a:r>
              <a:rPr lang="ko-KR" altLang="en-US" sz="1400" b="0" dirty="0" smtClean="0">
                <a:solidFill>
                  <a:srgbClr val="0000FF"/>
                </a:solidFill>
              </a:rPr>
              <a:t>필라멘트로 제작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한 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Adapter 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로 </a:t>
            </a:r>
            <a:r>
              <a:rPr lang="ko-KR" altLang="en-US" sz="1400" b="0" dirty="0" err="1" smtClean="0">
                <a:solidFill>
                  <a:prstClr val="black"/>
                </a:solidFill>
              </a:rPr>
              <a:t>바이알을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 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감싸서</a:t>
            </a:r>
            <a:r>
              <a:rPr lang="en-US" altLang="ko-KR" sz="1400" b="0" dirty="0" smtClean="0">
                <a:solidFill>
                  <a:prstClr val="black"/>
                </a:solidFill>
              </a:rPr>
              <a:t/>
            </a:r>
            <a:br>
              <a:rPr lang="en-US" altLang="ko-KR" sz="1400" b="0" dirty="0" smtClean="0">
                <a:solidFill>
                  <a:prstClr val="black"/>
                </a:solidFill>
              </a:rPr>
            </a:br>
            <a:r>
              <a:rPr lang="ko-KR" altLang="en-US" sz="1400" b="0" dirty="0" err="1" smtClean="0">
                <a:solidFill>
                  <a:prstClr val="black"/>
                </a:solidFill>
              </a:rPr>
              <a:t>바이알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 내부 정전기를 제거했습니다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.</a:t>
            </a:r>
            <a:br>
              <a:rPr lang="en-US" altLang="ko-KR" sz="1400" b="0" dirty="0" smtClean="0">
                <a:solidFill>
                  <a:prstClr val="black"/>
                </a:solidFill>
              </a:rPr>
            </a:br>
            <a:endParaRPr lang="en-US" altLang="ko-KR" sz="1400" b="0" dirty="0" smtClean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0" dirty="0" smtClean="0">
                <a:solidFill>
                  <a:prstClr val="black"/>
                </a:solidFill>
              </a:rPr>
              <a:t>인건비 절감</a:t>
            </a:r>
            <a:r>
              <a:rPr lang="en-US" altLang="ko-KR" sz="1400" b="0" dirty="0" smtClean="0">
                <a:solidFill>
                  <a:prstClr val="black"/>
                </a:solidFill>
              </a:rPr>
              <a:t/>
            </a:r>
            <a:br>
              <a:rPr lang="en-US" altLang="ko-KR" sz="1400" b="0" dirty="0" smtClean="0">
                <a:solidFill>
                  <a:prstClr val="black"/>
                </a:solidFill>
              </a:rPr>
            </a:br>
            <a:r>
              <a:rPr lang="ko-KR" altLang="en-US" sz="1400" b="0" dirty="0" smtClean="0">
                <a:solidFill>
                  <a:prstClr val="black"/>
                </a:solidFill>
              </a:rPr>
              <a:t>충전 시간을 </a:t>
            </a:r>
            <a:r>
              <a:rPr lang="ko-KR" altLang="en-US" sz="1400" b="0" dirty="0" err="1" smtClean="0">
                <a:solidFill>
                  <a:prstClr val="black"/>
                </a:solidFill>
              </a:rPr>
              <a:t>바이알당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 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1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분에서 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20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초로 단축하여</a:t>
            </a:r>
            <a:r>
              <a:rPr lang="en-US" altLang="ko-KR" sz="1400" b="0" dirty="0" smtClean="0">
                <a:solidFill>
                  <a:prstClr val="black"/>
                </a:solidFill>
              </a:rPr>
              <a:t/>
            </a:r>
            <a:br>
              <a:rPr lang="en-US" altLang="ko-KR" sz="1400" b="0" dirty="0" smtClean="0">
                <a:solidFill>
                  <a:prstClr val="black"/>
                </a:solidFill>
              </a:rPr>
            </a:br>
            <a:r>
              <a:rPr lang="en-US" altLang="ko-KR" sz="1400" b="0" dirty="0" smtClean="0">
                <a:solidFill>
                  <a:prstClr val="black"/>
                </a:solidFill>
              </a:rPr>
              <a:t>20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일로 예정된 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1b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상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, 2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상 두 배치의 생산 기간을 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14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일로 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6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일 단축했습니다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.</a:t>
            </a:r>
            <a:br>
              <a:rPr lang="en-US" altLang="ko-KR" sz="1400" b="0" dirty="0" smtClean="0">
                <a:solidFill>
                  <a:prstClr val="black"/>
                </a:solidFill>
              </a:rPr>
            </a:br>
            <a:endParaRPr lang="en-US" altLang="ko-KR" sz="1400" b="0" dirty="0" smtClean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0" dirty="0" smtClean="0">
                <a:solidFill>
                  <a:prstClr val="black"/>
                </a:solidFill>
              </a:rPr>
              <a:t>무균 리스크 제거</a:t>
            </a:r>
            <a:r>
              <a:rPr lang="en-US" altLang="ko-KR" sz="1400" b="0" dirty="0">
                <a:solidFill>
                  <a:prstClr val="black"/>
                </a:solidFill>
              </a:rPr>
              <a:t/>
            </a:r>
            <a:br>
              <a:rPr lang="en-US" altLang="ko-KR" sz="1400" b="0" dirty="0">
                <a:solidFill>
                  <a:prstClr val="black"/>
                </a:solidFill>
              </a:rPr>
            </a:br>
            <a:r>
              <a:rPr lang="en-US" altLang="ko-KR" sz="1400" b="0" dirty="0" smtClean="0">
                <a:solidFill>
                  <a:prstClr val="black"/>
                </a:solidFill>
              </a:rPr>
              <a:t>3D 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프린팅에 사용된 필라멘트가 무균 분말 충전에 영향을 줄 수 있어서</a:t>
            </a:r>
            <a:r>
              <a:rPr lang="en-US" altLang="ko-KR" sz="1400" b="0" dirty="0" smtClean="0">
                <a:solidFill>
                  <a:prstClr val="black"/>
                </a:solidFill>
              </a:rPr>
              <a:t/>
            </a:r>
            <a:br>
              <a:rPr lang="en-US" altLang="ko-KR" sz="1400" b="0" dirty="0" smtClean="0">
                <a:solidFill>
                  <a:prstClr val="black"/>
                </a:solidFill>
              </a:rPr>
            </a:br>
            <a:r>
              <a:rPr lang="ko-KR" altLang="en-US" sz="1400" b="0" dirty="0" smtClean="0">
                <a:solidFill>
                  <a:srgbClr val="0000FF"/>
                </a:solidFill>
              </a:rPr>
              <a:t>표면을 </a:t>
            </a:r>
            <a:r>
              <a:rPr lang="en-US" altLang="ko-KR" sz="1400" b="0" dirty="0" smtClean="0">
                <a:solidFill>
                  <a:srgbClr val="0000FF"/>
                </a:solidFill>
              </a:rPr>
              <a:t>Grinder </a:t>
            </a:r>
            <a:r>
              <a:rPr lang="ko-KR" altLang="en-US" sz="1400" b="0" dirty="0" smtClean="0">
                <a:solidFill>
                  <a:srgbClr val="0000FF"/>
                </a:solidFill>
              </a:rPr>
              <a:t>로 매끄럽게 갈아서 </a:t>
            </a:r>
            <a:r>
              <a:rPr lang="en-US" altLang="ko-KR" sz="1400" b="0" dirty="0" smtClean="0">
                <a:solidFill>
                  <a:srgbClr val="0000FF"/>
                </a:solidFill>
              </a:rPr>
              <a:t>Leachate </a:t>
            </a:r>
            <a:r>
              <a:rPr lang="ko-KR" altLang="en-US" sz="1400" b="0" dirty="0" smtClean="0">
                <a:solidFill>
                  <a:srgbClr val="0000FF"/>
                </a:solidFill>
              </a:rPr>
              <a:t>이슈를 제거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했습니다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.</a:t>
            </a:r>
            <a:br>
              <a:rPr lang="en-US" altLang="ko-KR" sz="1400" b="0" dirty="0" smtClean="0">
                <a:solidFill>
                  <a:prstClr val="black"/>
                </a:solidFill>
              </a:rPr>
            </a:br>
            <a:endParaRPr lang="en-US" altLang="ko-KR" sz="1400" b="0" dirty="0" smtClean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0" dirty="0" smtClean="0">
                <a:solidFill>
                  <a:prstClr val="black"/>
                </a:solidFill>
              </a:rPr>
              <a:t>개선 사례 확장</a:t>
            </a:r>
            <a:r>
              <a:rPr lang="en-US" altLang="ko-KR" sz="1400" b="0" dirty="0" smtClean="0">
                <a:solidFill>
                  <a:prstClr val="black"/>
                </a:solidFill>
              </a:rPr>
              <a:t/>
            </a:r>
            <a:br>
              <a:rPr lang="en-US" altLang="ko-KR" sz="1400" b="0" dirty="0" smtClean="0">
                <a:solidFill>
                  <a:prstClr val="black"/>
                </a:solidFill>
              </a:rPr>
            </a:br>
            <a:r>
              <a:rPr lang="ko-KR" altLang="en-US" sz="1400" b="0" dirty="0" smtClean="0">
                <a:solidFill>
                  <a:prstClr val="black"/>
                </a:solidFill>
              </a:rPr>
              <a:t>다른 설비의 정전기 발생 이슈에 해당 필라멘트 추가 적용 가능합니다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. </a:t>
            </a:r>
            <a:endParaRPr lang="en-US" altLang="ko-KR" sz="1400" b="0" dirty="0">
              <a:solidFill>
                <a:prstClr val="black"/>
              </a:solidFill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163960" y="112626"/>
            <a:ext cx="48970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dirty="0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Recommendation</a:t>
            </a:r>
            <a:endParaRPr lang="ko-KR" altLang="en-US" sz="1400" b="0" dirty="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548680"/>
            <a:ext cx="990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6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3222856"/>
            <a:ext cx="1844886" cy="1036407"/>
          </a:xfrm>
          <a:prstGeom prst="rect">
            <a:avLst/>
          </a:prstGeom>
        </p:spPr>
      </p:pic>
      <p:pic>
        <p:nvPicPr>
          <p:cNvPr id="7170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63" y="3217863"/>
            <a:ext cx="1846262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50" y="76200"/>
            <a:ext cx="2414588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D. </a:t>
            </a:r>
            <a:r>
              <a:rPr lang="ko-KR" altLang="en-US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개선활동 추진 배경</a:t>
            </a:r>
          </a:p>
        </p:txBody>
      </p:sp>
      <p:sp>
        <p:nvSpPr>
          <p:cNvPr id="7172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344488" y="598488"/>
            <a:ext cx="9490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분말 충전기</a:t>
            </a:r>
            <a:r>
              <a:rPr lang="en-US" altLang="ko-KR" sz="16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(Quantos Autosampler) </a:t>
            </a:r>
            <a:r>
              <a:rPr lang="ko-KR" altLang="en-US" sz="16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내부 정전기로 인해 충전이 지체됨</a:t>
            </a:r>
            <a:endParaRPr lang="en-US" altLang="ko-KR" sz="16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7174" name="그룹 11"/>
          <p:cNvGrpSpPr>
            <a:grpSpLocks/>
          </p:cNvGrpSpPr>
          <p:nvPr/>
        </p:nvGrpSpPr>
        <p:grpSpPr bwMode="auto">
          <a:xfrm>
            <a:off x="7847013" y="142875"/>
            <a:ext cx="1714500" cy="307975"/>
            <a:chOff x="6454149" y="67707"/>
            <a:chExt cx="2593033" cy="335993"/>
          </a:xfrm>
        </p:grpSpPr>
        <p:sp>
          <p:nvSpPr>
            <p:cNvPr id="7199" name="AutoShape 4"/>
            <p:cNvSpPr>
              <a:spLocks noChangeArrowheads="1"/>
            </p:cNvSpPr>
            <p:nvPr/>
          </p:nvSpPr>
          <p:spPr bwMode="auto">
            <a:xfrm>
              <a:off x="8454145" y="135253"/>
              <a:ext cx="593037" cy="268447"/>
            </a:xfrm>
            <a:prstGeom prst="homePlate">
              <a:avLst>
                <a:gd name="adj" fmla="val 21641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200" name="AutoShape 6"/>
            <p:cNvSpPr>
              <a:spLocks noChangeArrowheads="1"/>
            </p:cNvSpPr>
            <p:nvPr/>
          </p:nvSpPr>
          <p:spPr bwMode="auto">
            <a:xfrm>
              <a:off x="7959548" y="135253"/>
              <a:ext cx="593037" cy="268447"/>
            </a:xfrm>
            <a:prstGeom prst="homePlate">
              <a:avLst>
                <a:gd name="adj" fmla="val 21263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201" name="AutoShape 8"/>
            <p:cNvSpPr>
              <a:spLocks noChangeArrowheads="1"/>
            </p:cNvSpPr>
            <p:nvPr/>
          </p:nvSpPr>
          <p:spPr bwMode="auto">
            <a:xfrm>
              <a:off x="7464951" y="135253"/>
              <a:ext cx="590635" cy="268447"/>
            </a:xfrm>
            <a:prstGeom prst="homePlate">
              <a:avLst>
                <a:gd name="adj" fmla="val 25374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202" name="AutoShape 10"/>
            <p:cNvSpPr>
              <a:spLocks noChangeArrowheads="1"/>
            </p:cNvSpPr>
            <p:nvPr/>
          </p:nvSpPr>
          <p:spPr bwMode="auto">
            <a:xfrm>
              <a:off x="6967954" y="135253"/>
              <a:ext cx="593035" cy="268447"/>
            </a:xfrm>
            <a:prstGeom prst="homePlate">
              <a:avLst>
                <a:gd name="adj" fmla="val 21314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203" name="AutoShape 12"/>
            <p:cNvSpPr>
              <a:spLocks noChangeArrowheads="1"/>
            </p:cNvSpPr>
            <p:nvPr/>
          </p:nvSpPr>
          <p:spPr bwMode="auto">
            <a:xfrm>
              <a:off x="6454149" y="67707"/>
              <a:ext cx="593035" cy="268449"/>
            </a:xfrm>
            <a:prstGeom prst="homePlate">
              <a:avLst>
                <a:gd name="adj" fmla="val 25446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175" name="TextBox 13"/>
          <p:cNvSpPr txBox="1">
            <a:spLocks noChangeArrowheads="1"/>
          </p:cNvSpPr>
          <p:nvPr/>
        </p:nvSpPr>
        <p:spPr bwMode="auto">
          <a:xfrm>
            <a:off x="1857375" y="1100138"/>
            <a:ext cx="15922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COA001 </a:t>
            </a:r>
            <a:r>
              <a:rPr lang="ko-KR" altLang="en-US" sz="14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제품 정보</a:t>
            </a:r>
          </a:p>
        </p:txBody>
      </p:sp>
      <p:sp>
        <p:nvSpPr>
          <p:cNvPr id="7176" name="TextBox 17"/>
          <p:cNvSpPr txBox="1">
            <a:spLocks noChangeArrowheads="1"/>
          </p:cNvSpPr>
          <p:nvPr/>
        </p:nvSpPr>
        <p:spPr bwMode="auto">
          <a:xfrm>
            <a:off x="6143625" y="1100138"/>
            <a:ext cx="22653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정전기로 인한 충전 속도 저하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449263" y="1468438"/>
            <a:ext cx="4433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153025" y="1468438"/>
            <a:ext cx="4435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59"/>
          <p:cNvSpPr txBox="1">
            <a:spLocks noChangeArrowheads="1"/>
          </p:cNvSpPr>
          <p:nvPr/>
        </p:nvSpPr>
        <p:spPr bwMode="auto">
          <a:xfrm>
            <a:off x="488950" y="1619250"/>
            <a:ext cx="46005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Caspase </a:t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ysteine-dependent </a:t>
            </a:r>
            <a:r>
              <a:rPr lang="en-US" altLang="ko-KR" sz="1200" b="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asp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artate-directed prote</a:t>
            </a:r>
            <a:r>
              <a:rPr lang="en-US" altLang="ko-KR" sz="1200" b="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ase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</a:t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20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latinLnBrk="0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Caspase Inhibitors targeting OA</a:t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연골세포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사멸 억제와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IL-1 beta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생성저해를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통한 염증 억제 및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연골세포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사멸 방지를 통해 근원적 치료가 가능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ko-KR" sz="120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latinLnBrk="0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통증 억제 효능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퇴행성 관절염과 같은 자가염증질환인 통풍에서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IL-1beta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차단제는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Triamcinolone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Acetonide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보다 높은 효능을 보임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20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latinLnBrk="0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ko-KR" altLang="en-US" sz="12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임상샘플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생산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목적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1b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 및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 샘플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기간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08/24 ~ 09/18</a:t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작업자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일용직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 채용</a:t>
            </a:r>
          </a:p>
        </p:txBody>
      </p:sp>
      <p:sp>
        <p:nvSpPr>
          <p:cNvPr id="7180" name="Text Box 359"/>
          <p:cNvSpPr txBox="1">
            <a:spLocks noChangeArrowheads="1"/>
          </p:cNvSpPr>
          <p:nvPr/>
        </p:nvSpPr>
        <p:spPr bwMode="auto">
          <a:xfrm>
            <a:off x="5167313" y="1604963"/>
            <a:ext cx="43942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충전기 내부 정전기 이슈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바이알에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형성되는 정전기로 인해 충전에 시간이 오래 소요됨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충전되는 분말이 소량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(8mg)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이라서 충전 편차 허용기준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(+/-0.1mg)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Tight 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함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바이알당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대략 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 정도의 안정화 시간이 소요됨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7182" name="Picture 2" descr="\\Client\E$\#.Secure Work Folder\@ 바로가기\연결통로\68c043e2ac0ee141f26c906600cac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63" y="4806950"/>
            <a:ext cx="104775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타원 1"/>
          <p:cNvSpPr>
            <a:spLocks noChangeArrowheads="1"/>
          </p:cNvSpPr>
          <p:nvPr/>
        </p:nvSpPr>
        <p:spPr bwMode="auto">
          <a:xfrm>
            <a:off x="8005763" y="5430838"/>
            <a:ext cx="42862" cy="444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lIns="91413" tIns="45707" rIns="91413" bIns="45707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85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endParaRPr lang="ko-KR" altLang="en-US" sz="1200">
              <a:solidFill>
                <a:srgbClr val="40404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7184" name="타원 32"/>
          <p:cNvSpPr>
            <a:spLocks noChangeArrowheads="1"/>
          </p:cNvSpPr>
          <p:nvPr/>
        </p:nvSpPr>
        <p:spPr bwMode="auto">
          <a:xfrm>
            <a:off x="8005763" y="5583238"/>
            <a:ext cx="42862" cy="444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lIns="91413" tIns="45707" rIns="91413" bIns="45707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85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endParaRPr lang="ko-KR" altLang="en-US" sz="1200">
              <a:solidFill>
                <a:srgbClr val="40404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7185" name="타원 33"/>
          <p:cNvSpPr>
            <a:spLocks noChangeArrowheads="1"/>
          </p:cNvSpPr>
          <p:nvPr/>
        </p:nvSpPr>
        <p:spPr bwMode="auto">
          <a:xfrm>
            <a:off x="8005763" y="5503863"/>
            <a:ext cx="42862" cy="444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lIns="91413" tIns="45707" rIns="91413" bIns="45707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85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endParaRPr lang="ko-KR" altLang="en-US" sz="1200">
              <a:solidFill>
                <a:srgbClr val="40404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7186" name="타원 34"/>
          <p:cNvSpPr>
            <a:spLocks noChangeArrowheads="1"/>
          </p:cNvSpPr>
          <p:nvPr/>
        </p:nvSpPr>
        <p:spPr bwMode="auto">
          <a:xfrm>
            <a:off x="8294688" y="5430838"/>
            <a:ext cx="41275" cy="444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lIns="91413" tIns="45707" rIns="91413" bIns="45707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85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endParaRPr lang="ko-KR" altLang="en-US" sz="1200">
              <a:solidFill>
                <a:srgbClr val="40404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7187" name="타원 35"/>
          <p:cNvSpPr>
            <a:spLocks noChangeArrowheads="1"/>
          </p:cNvSpPr>
          <p:nvPr/>
        </p:nvSpPr>
        <p:spPr bwMode="auto">
          <a:xfrm>
            <a:off x="8294688" y="5583238"/>
            <a:ext cx="41275" cy="444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lIns="91413" tIns="45707" rIns="91413" bIns="45707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85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endParaRPr lang="ko-KR" altLang="en-US" sz="1200">
              <a:solidFill>
                <a:srgbClr val="40404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7188" name="타원 36"/>
          <p:cNvSpPr>
            <a:spLocks noChangeArrowheads="1"/>
          </p:cNvSpPr>
          <p:nvPr/>
        </p:nvSpPr>
        <p:spPr bwMode="auto">
          <a:xfrm>
            <a:off x="8294688" y="5503863"/>
            <a:ext cx="41275" cy="444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lIns="91413" tIns="45707" rIns="91413" bIns="45707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85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endParaRPr lang="ko-KR" altLang="en-US" sz="1200">
              <a:solidFill>
                <a:srgbClr val="40404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7189" name="타원 37"/>
          <p:cNvSpPr>
            <a:spLocks noChangeArrowheads="1"/>
          </p:cNvSpPr>
          <p:nvPr/>
        </p:nvSpPr>
        <p:spPr bwMode="auto">
          <a:xfrm rot="-4500000">
            <a:off x="8071643" y="5631657"/>
            <a:ext cx="42863" cy="444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lIns="91413" tIns="45707" rIns="91413" bIns="45707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85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endParaRPr lang="ko-KR" altLang="en-US" sz="1200">
              <a:solidFill>
                <a:srgbClr val="40404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7190" name="타원 38"/>
          <p:cNvSpPr>
            <a:spLocks noChangeArrowheads="1"/>
          </p:cNvSpPr>
          <p:nvPr/>
        </p:nvSpPr>
        <p:spPr bwMode="auto">
          <a:xfrm rot="-4500000">
            <a:off x="8150225" y="5640388"/>
            <a:ext cx="41275" cy="444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lIns="91413" tIns="45707" rIns="91413" bIns="45707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85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endParaRPr lang="ko-KR" altLang="en-US" sz="1200">
              <a:solidFill>
                <a:srgbClr val="40404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7191" name="타원 39"/>
          <p:cNvSpPr>
            <a:spLocks noChangeArrowheads="1"/>
          </p:cNvSpPr>
          <p:nvPr/>
        </p:nvSpPr>
        <p:spPr bwMode="auto">
          <a:xfrm rot="-4500000">
            <a:off x="8230393" y="5631657"/>
            <a:ext cx="42863" cy="444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lIns="91413" tIns="45707" rIns="91413" bIns="45707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85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endParaRPr lang="ko-KR" altLang="en-US" sz="1200">
              <a:solidFill>
                <a:srgbClr val="40404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7192" name="Text Box 359"/>
          <p:cNvSpPr txBox="1">
            <a:spLocks noChangeArrowheads="1"/>
          </p:cNvSpPr>
          <p:nvPr/>
        </p:nvSpPr>
        <p:spPr bwMode="auto">
          <a:xfrm>
            <a:off x="6011863" y="4287838"/>
            <a:ext cx="933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Autosampler</a:t>
            </a:r>
            <a:endParaRPr lang="en-US" altLang="ko-KR" sz="1000" b="0" u="sng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93" name="Text Box 359"/>
          <p:cNvSpPr txBox="1">
            <a:spLocks noChangeArrowheads="1"/>
          </p:cNvSpPr>
          <p:nvPr/>
        </p:nvSpPr>
        <p:spPr bwMode="auto">
          <a:xfrm>
            <a:off x="7640638" y="4287838"/>
            <a:ext cx="1366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분말 충전</a:t>
            </a:r>
            <a:endParaRPr lang="en-US" altLang="ko-KR" sz="1000" b="0" u="sng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94" name="Text Box 359"/>
          <p:cNvSpPr txBox="1">
            <a:spLocks noChangeArrowheads="1"/>
          </p:cNvSpPr>
          <p:nvPr/>
        </p:nvSpPr>
        <p:spPr bwMode="auto">
          <a:xfrm>
            <a:off x="5745163" y="5013325"/>
            <a:ext cx="1927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0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정전기로 인해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바이알</a:t>
            </a: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벽면에 분말이 잔류하거나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바이알</a:t>
            </a: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내부에 분말이 부유함</a:t>
            </a:r>
            <a:endParaRPr lang="en-US" altLang="ko-KR" sz="1000" b="0" u="sng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7747000" y="4745038"/>
            <a:ext cx="871538" cy="1152525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solidFill>
                <a:prstClr val="white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121650" y="3352800"/>
            <a:ext cx="654050" cy="868363"/>
          </a:xfrm>
          <a:prstGeom prst="ellipse">
            <a:avLst/>
          </a:prstGeom>
          <a:noFill/>
          <a:ln w="127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solidFill>
                <a:prstClr val="white"/>
              </a:solidFill>
            </a:endParaRPr>
          </a:p>
        </p:txBody>
      </p:sp>
      <p:cxnSp>
        <p:nvCxnSpPr>
          <p:cNvPr id="56" name="직선 연결선 55"/>
          <p:cNvCxnSpPr>
            <a:stCxn id="55" idx="2"/>
            <a:endCxn id="54" idx="1"/>
          </p:cNvCxnSpPr>
          <p:nvPr/>
        </p:nvCxnSpPr>
        <p:spPr>
          <a:xfrm flipH="1">
            <a:off x="7874000" y="3787775"/>
            <a:ext cx="247650" cy="1125538"/>
          </a:xfrm>
          <a:prstGeom prst="line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5" idx="5"/>
            <a:endCxn id="54" idx="6"/>
          </p:cNvCxnSpPr>
          <p:nvPr/>
        </p:nvCxnSpPr>
        <p:spPr>
          <a:xfrm flipH="1">
            <a:off x="8618538" y="4094163"/>
            <a:ext cx="60325" cy="1227137"/>
          </a:xfrm>
          <a:prstGeom prst="line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219" name="그룹 11"/>
          <p:cNvGrpSpPr>
            <a:grpSpLocks/>
          </p:cNvGrpSpPr>
          <p:nvPr/>
        </p:nvGrpSpPr>
        <p:grpSpPr bwMode="auto">
          <a:xfrm>
            <a:off x="7847013" y="142875"/>
            <a:ext cx="1714500" cy="317500"/>
            <a:chOff x="6454149" y="67682"/>
            <a:chExt cx="2593033" cy="346385"/>
          </a:xfrm>
        </p:grpSpPr>
        <p:sp>
          <p:nvSpPr>
            <p:cNvPr id="9233" name="AutoShape 4"/>
            <p:cNvSpPr>
              <a:spLocks noChangeArrowheads="1"/>
            </p:cNvSpPr>
            <p:nvPr/>
          </p:nvSpPr>
          <p:spPr bwMode="auto">
            <a:xfrm>
              <a:off x="8454145" y="135228"/>
              <a:ext cx="593037" cy="268448"/>
            </a:xfrm>
            <a:prstGeom prst="homePlate">
              <a:avLst>
                <a:gd name="adj" fmla="val 21641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234" name="AutoShape 6"/>
            <p:cNvSpPr>
              <a:spLocks noChangeArrowheads="1"/>
            </p:cNvSpPr>
            <p:nvPr/>
          </p:nvSpPr>
          <p:spPr bwMode="auto">
            <a:xfrm>
              <a:off x="7959548" y="135228"/>
              <a:ext cx="593037" cy="268448"/>
            </a:xfrm>
            <a:prstGeom prst="homePlate">
              <a:avLst>
                <a:gd name="adj" fmla="val 21263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235" name="AutoShape 8"/>
            <p:cNvSpPr>
              <a:spLocks noChangeArrowheads="1"/>
            </p:cNvSpPr>
            <p:nvPr/>
          </p:nvSpPr>
          <p:spPr bwMode="auto">
            <a:xfrm>
              <a:off x="7464951" y="135228"/>
              <a:ext cx="590635" cy="268448"/>
            </a:xfrm>
            <a:prstGeom prst="homePlate">
              <a:avLst>
                <a:gd name="adj" fmla="val 25373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236" name="AutoShape 10"/>
            <p:cNvSpPr>
              <a:spLocks noChangeArrowheads="1"/>
            </p:cNvSpPr>
            <p:nvPr/>
          </p:nvSpPr>
          <p:spPr bwMode="auto">
            <a:xfrm>
              <a:off x="6967954" y="67682"/>
              <a:ext cx="593035" cy="268449"/>
            </a:xfrm>
            <a:prstGeom prst="homePlate">
              <a:avLst>
                <a:gd name="adj" fmla="val 21314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237" name="AutoShape 12"/>
            <p:cNvSpPr>
              <a:spLocks noChangeArrowheads="1"/>
            </p:cNvSpPr>
            <p:nvPr/>
          </p:nvSpPr>
          <p:spPr bwMode="auto">
            <a:xfrm>
              <a:off x="6454149" y="145619"/>
              <a:ext cx="593035" cy="268448"/>
            </a:xfrm>
            <a:prstGeom prst="homePlate">
              <a:avLst>
                <a:gd name="adj" fmla="val 25446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57150" y="76200"/>
            <a:ext cx="3054350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M. </a:t>
            </a:r>
            <a:r>
              <a:rPr lang="ko-KR" altLang="en-US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현수준</a:t>
            </a: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측정 및 목표 설정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344488" y="598488"/>
            <a:ext cx="9490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정전기 제거를 통한 충전 기간 단축</a:t>
            </a:r>
            <a:endParaRPr lang="en-US" altLang="ko-KR" sz="16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222" name="Text Box 372"/>
          <p:cNvSpPr txBox="1">
            <a:spLocks noChangeArrowheads="1"/>
          </p:cNvSpPr>
          <p:nvPr/>
        </p:nvSpPr>
        <p:spPr bwMode="auto">
          <a:xfrm>
            <a:off x="6538913" y="3879850"/>
            <a:ext cx="6286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ko-KR" altLang="en-US" sz="11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 수준</a:t>
            </a:r>
            <a:endParaRPr lang="en-US" altLang="ko-KR" sz="11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Line 375"/>
          <p:cNvSpPr>
            <a:spLocks noChangeShapeType="1"/>
          </p:cNvSpPr>
          <p:nvPr/>
        </p:nvSpPr>
        <p:spPr bwMode="auto">
          <a:xfrm>
            <a:off x="6594475" y="3865563"/>
            <a:ext cx="1289050" cy="1587"/>
          </a:xfrm>
          <a:prstGeom prst="line">
            <a:avLst/>
          </a:prstGeom>
          <a:noFill/>
          <a:ln w="38100">
            <a:solidFill>
              <a:sysClr val="window" lastClr="FFFF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0" name="Rectangle 370"/>
          <p:cNvSpPr>
            <a:spLocks noChangeArrowheads="1"/>
          </p:cNvSpPr>
          <p:nvPr/>
        </p:nvSpPr>
        <p:spPr bwMode="auto">
          <a:xfrm>
            <a:off x="6626225" y="2730500"/>
            <a:ext cx="447675" cy="112871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0" algn="ctr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1" name="Rectangle 371"/>
          <p:cNvSpPr>
            <a:spLocks noChangeArrowheads="1"/>
          </p:cNvSpPr>
          <p:nvPr/>
        </p:nvSpPr>
        <p:spPr bwMode="auto">
          <a:xfrm>
            <a:off x="7380288" y="2962275"/>
            <a:ext cx="447675" cy="90011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0" algn="ctr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2" name="Line 38"/>
          <p:cNvSpPr>
            <a:spLocks noChangeShapeType="1"/>
          </p:cNvSpPr>
          <p:nvPr/>
        </p:nvSpPr>
        <p:spPr bwMode="auto">
          <a:xfrm flipV="1">
            <a:off x="6465888" y="3871913"/>
            <a:ext cx="1525587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9227" name="Text Box 372"/>
          <p:cNvSpPr txBox="1">
            <a:spLocks noChangeArrowheads="1"/>
          </p:cNvSpPr>
          <p:nvPr/>
        </p:nvSpPr>
        <p:spPr bwMode="auto">
          <a:xfrm>
            <a:off x="7299325" y="3889375"/>
            <a:ext cx="6286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ko-KR" altLang="en-US" sz="11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목표</a:t>
            </a:r>
            <a:endParaRPr lang="en-US" altLang="ko-KR" sz="11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4" name="Freeform 379"/>
          <p:cNvSpPr>
            <a:spLocks noChangeAspect="1"/>
          </p:cNvSpPr>
          <p:nvPr/>
        </p:nvSpPr>
        <p:spPr bwMode="auto">
          <a:xfrm rot="4122523">
            <a:off x="7090569" y="2650332"/>
            <a:ext cx="377825" cy="249237"/>
          </a:xfrm>
          <a:custGeom>
            <a:avLst/>
            <a:gdLst>
              <a:gd name="T0" fmla="*/ 2147483647 w 1006"/>
              <a:gd name="T1" fmla="*/ 2147483647 h 1032"/>
              <a:gd name="T2" fmla="*/ 2147483647 w 1006"/>
              <a:gd name="T3" fmla="*/ 0 h 1032"/>
              <a:gd name="T4" fmla="*/ 2147483647 w 1006"/>
              <a:gd name="T5" fmla="*/ 2147483647 h 1032"/>
              <a:gd name="T6" fmla="*/ 2147483647 w 1006"/>
              <a:gd name="T7" fmla="*/ 2147483647 h 1032"/>
              <a:gd name="T8" fmla="*/ 2147483647 w 1006"/>
              <a:gd name="T9" fmla="*/ 2147483647 h 1032"/>
              <a:gd name="T10" fmla="*/ 2147483647 w 1006"/>
              <a:gd name="T11" fmla="*/ 2147483647 h 1032"/>
              <a:gd name="T12" fmla="*/ 2147483647 w 1006"/>
              <a:gd name="T13" fmla="*/ 2147483647 h 1032"/>
              <a:gd name="T14" fmla="*/ 2147483647 w 1006"/>
              <a:gd name="T15" fmla="*/ 2147483647 h 1032"/>
              <a:gd name="T16" fmla="*/ 2147483647 w 1006"/>
              <a:gd name="T17" fmla="*/ 2147483647 h 1032"/>
              <a:gd name="T18" fmla="*/ 2147483647 w 1006"/>
              <a:gd name="T19" fmla="*/ 2147483647 h 1032"/>
              <a:gd name="T20" fmla="*/ 2147483647 w 1006"/>
              <a:gd name="T21" fmla="*/ 2147483647 h 1032"/>
              <a:gd name="T22" fmla="*/ 2147483647 w 1006"/>
              <a:gd name="T23" fmla="*/ 2147483647 h 1032"/>
              <a:gd name="T24" fmla="*/ 2147483647 w 1006"/>
              <a:gd name="T25" fmla="*/ 2147483647 h 1032"/>
              <a:gd name="T26" fmla="*/ 2147483647 w 1006"/>
              <a:gd name="T27" fmla="*/ 2147483647 h 1032"/>
              <a:gd name="T28" fmla="*/ 2147483647 w 1006"/>
              <a:gd name="T29" fmla="*/ 2147483647 h 1032"/>
              <a:gd name="T30" fmla="*/ 2147483647 w 1006"/>
              <a:gd name="T31" fmla="*/ 2147483647 h 1032"/>
              <a:gd name="T32" fmla="*/ 2147483647 w 1006"/>
              <a:gd name="T33" fmla="*/ 2147483647 h 1032"/>
              <a:gd name="T34" fmla="*/ 0 w 1006"/>
              <a:gd name="T35" fmla="*/ 2147483647 h 1032"/>
              <a:gd name="T36" fmla="*/ 2147483647 w 1006"/>
              <a:gd name="T37" fmla="*/ 2147483647 h 1032"/>
              <a:gd name="T38" fmla="*/ 2147483647 w 1006"/>
              <a:gd name="T39" fmla="*/ 2147483647 h 1032"/>
              <a:gd name="T40" fmla="*/ 2147483647 w 1006"/>
              <a:gd name="T41" fmla="*/ 2147483647 h 1032"/>
              <a:gd name="T42" fmla="*/ 2147483647 w 1006"/>
              <a:gd name="T43" fmla="*/ 2147483647 h 1032"/>
              <a:gd name="T44" fmla="*/ 2147483647 w 1006"/>
              <a:gd name="T45" fmla="*/ 2147483647 h 1032"/>
              <a:gd name="T46" fmla="*/ 2147483647 w 1006"/>
              <a:gd name="T47" fmla="*/ 2147483647 h 1032"/>
              <a:gd name="T48" fmla="*/ 2147483647 w 1006"/>
              <a:gd name="T49" fmla="*/ 2147483647 h 1032"/>
              <a:gd name="T50" fmla="*/ 2147483647 w 1006"/>
              <a:gd name="T51" fmla="*/ 2147483647 h 1032"/>
              <a:gd name="T52" fmla="*/ 2147483647 w 1006"/>
              <a:gd name="T53" fmla="*/ 2147483647 h 1032"/>
              <a:gd name="T54" fmla="*/ 2147483647 w 1006"/>
              <a:gd name="T55" fmla="*/ 2147483647 h 1032"/>
              <a:gd name="T56" fmla="*/ 2147483647 w 1006"/>
              <a:gd name="T57" fmla="*/ 2147483647 h 1032"/>
              <a:gd name="T58" fmla="*/ 2147483647 w 1006"/>
              <a:gd name="T59" fmla="*/ 2147483647 h 1032"/>
              <a:gd name="T60" fmla="*/ 2147483647 w 1006"/>
              <a:gd name="T61" fmla="*/ 2147483647 h 1032"/>
              <a:gd name="T62" fmla="*/ 2147483647 w 1006"/>
              <a:gd name="T63" fmla="*/ 2147483647 h 103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006"/>
              <a:gd name="T97" fmla="*/ 0 h 1032"/>
              <a:gd name="T98" fmla="*/ 1006 w 1006"/>
              <a:gd name="T99" fmla="*/ 1032 h 103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006" h="1032">
                <a:moveTo>
                  <a:pt x="824" y="289"/>
                </a:moveTo>
                <a:lnTo>
                  <a:pt x="824" y="350"/>
                </a:lnTo>
                <a:lnTo>
                  <a:pt x="1005" y="194"/>
                </a:lnTo>
                <a:lnTo>
                  <a:pt x="841" y="0"/>
                </a:lnTo>
                <a:lnTo>
                  <a:pt x="837" y="62"/>
                </a:lnTo>
                <a:lnTo>
                  <a:pt x="803" y="53"/>
                </a:lnTo>
                <a:lnTo>
                  <a:pt x="765" y="56"/>
                </a:lnTo>
                <a:lnTo>
                  <a:pt x="735" y="62"/>
                </a:lnTo>
                <a:lnTo>
                  <a:pt x="705" y="65"/>
                </a:lnTo>
                <a:lnTo>
                  <a:pt x="670" y="70"/>
                </a:lnTo>
                <a:lnTo>
                  <a:pt x="634" y="80"/>
                </a:lnTo>
                <a:lnTo>
                  <a:pt x="597" y="93"/>
                </a:lnTo>
                <a:lnTo>
                  <a:pt x="568" y="103"/>
                </a:lnTo>
                <a:lnTo>
                  <a:pt x="533" y="118"/>
                </a:lnTo>
                <a:lnTo>
                  <a:pt x="498" y="133"/>
                </a:lnTo>
                <a:lnTo>
                  <a:pt x="474" y="151"/>
                </a:lnTo>
                <a:lnTo>
                  <a:pt x="444" y="166"/>
                </a:lnTo>
                <a:lnTo>
                  <a:pt x="417" y="188"/>
                </a:lnTo>
                <a:lnTo>
                  <a:pt x="386" y="216"/>
                </a:lnTo>
                <a:lnTo>
                  <a:pt x="355" y="243"/>
                </a:lnTo>
                <a:lnTo>
                  <a:pt x="318" y="286"/>
                </a:lnTo>
                <a:lnTo>
                  <a:pt x="281" y="328"/>
                </a:lnTo>
                <a:lnTo>
                  <a:pt x="250" y="367"/>
                </a:lnTo>
                <a:lnTo>
                  <a:pt x="224" y="404"/>
                </a:lnTo>
                <a:lnTo>
                  <a:pt x="198" y="438"/>
                </a:lnTo>
                <a:lnTo>
                  <a:pt x="177" y="476"/>
                </a:lnTo>
                <a:lnTo>
                  <a:pt x="152" y="521"/>
                </a:lnTo>
                <a:lnTo>
                  <a:pt x="133" y="562"/>
                </a:lnTo>
                <a:lnTo>
                  <a:pt x="109" y="615"/>
                </a:lnTo>
                <a:lnTo>
                  <a:pt x="87" y="672"/>
                </a:lnTo>
                <a:lnTo>
                  <a:pt x="72" y="718"/>
                </a:lnTo>
                <a:lnTo>
                  <a:pt x="51" y="779"/>
                </a:lnTo>
                <a:lnTo>
                  <a:pt x="38" y="820"/>
                </a:lnTo>
                <a:lnTo>
                  <a:pt x="31" y="858"/>
                </a:lnTo>
                <a:lnTo>
                  <a:pt x="17" y="919"/>
                </a:lnTo>
                <a:lnTo>
                  <a:pt x="0" y="1031"/>
                </a:lnTo>
                <a:lnTo>
                  <a:pt x="35" y="903"/>
                </a:lnTo>
                <a:lnTo>
                  <a:pt x="54" y="851"/>
                </a:lnTo>
                <a:lnTo>
                  <a:pt x="69" y="799"/>
                </a:lnTo>
                <a:lnTo>
                  <a:pt x="88" y="754"/>
                </a:lnTo>
                <a:lnTo>
                  <a:pt x="111" y="714"/>
                </a:lnTo>
                <a:lnTo>
                  <a:pt x="132" y="672"/>
                </a:lnTo>
                <a:lnTo>
                  <a:pt x="155" y="632"/>
                </a:lnTo>
                <a:lnTo>
                  <a:pt x="176" y="598"/>
                </a:lnTo>
                <a:lnTo>
                  <a:pt x="201" y="567"/>
                </a:lnTo>
                <a:lnTo>
                  <a:pt x="226" y="534"/>
                </a:lnTo>
                <a:lnTo>
                  <a:pt x="253" y="508"/>
                </a:lnTo>
                <a:lnTo>
                  <a:pt x="272" y="485"/>
                </a:lnTo>
                <a:lnTo>
                  <a:pt x="302" y="462"/>
                </a:lnTo>
                <a:lnTo>
                  <a:pt x="333" y="433"/>
                </a:lnTo>
                <a:lnTo>
                  <a:pt x="361" y="414"/>
                </a:lnTo>
                <a:lnTo>
                  <a:pt x="390" y="395"/>
                </a:lnTo>
                <a:lnTo>
                  <a:pt x="425" y="370"/>
                </a:lnTo>
                <a:lnTo>
                  <a:pt x="466" y="351"/>
                </a:lnTo>
                <a:lnTo>
                  <a:pt x="502" y="335"/>
                </a:lnTo>
                <a:lnTo>
                  <a:pt x="536" y="323"/>
                </a:lnTo>
                <a:lnTo>
                  <a:pt x="573" y="308"/>
                </a:lnTo>
                <a:lnTo>
                  <a:pt x="604" y="300"/>
                </a:lnTo>
                <a:lnTo>
                  <a:pt x="635" y="295"/>
                </a:lnTo>
                <a:lnTo>
                  <a:pt x="675" y="288"/>
                </a:lnTo>
                <a:lnTo>
                  <a:pt x="704" y="282"/>
                </a:lnTo>
                <a:lnTo>
                  <a:pt x="745" y="280"/>
                </a:lnTo>
                <a:lnTo>
                  <a:pt x="778" y="280"/>
                </a:lnTo>
                <a:lnTo>
                  <a:pt x="824" y="289"/>
                </a:lnTo>
              </a:path>
            </a:pathLst>
          </a:custGeom>
          <a:solidFill>
            <a:srgbClr val="C0504D"/>
          </a:solidFill>
          <a:ln w="1905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9229" name="Text Box 372"/>
          <p:cNvSpPr txBox="1">
            <a:spLocks noChangeArrowheads="1"/>
          </p:cNvSpPr>
          <p:nvPr/>
        </p:nvSpPr>
        <p:spPr bwMode="auto">
          <a:xfrm>
            <a:off x="6543675" y="3151188"/>
            <a:ext cx="628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endParaRPr lang="en-US" altLang="ko-KR" sz="10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30" name="Text Box 372"/>
          <p:cNvSpPr txBox="1">
            <a:spLocks noChangeArrowheads="1"/>
          </p:cNvSpPr>
          <p:nvPr/>
        </p:nvSpPr>
        <p:spPr bwMode="auto">
          <a:xfrm>
            <a:off x="7294563" y="3151188"/>
            <a:ext cx="628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16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endParaRPr lang="en-US" altLang="ko-KR" sz="10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31" name="Text Box 372"/>
          <p:cNvSpPr txBox="1">
            <a:spLocks noChangeArrowheads="1"/>
          </p:cNvSpPr>
          <p:nvPr/>
        </p:nvSpPr>
        <p:spPr bwMode="auto">
          <a:xfrm>
            <a:off x="7156450" y="2276475"/>
            <a:ext cx="9096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en-US" altLang="ko-KR" sz="1000" b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r>
              <a:rPr lang="ko-KR" altLang="en-US" sz="1000" b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r>
              <a:rPr lang="en-US" altLang="ko-KR" sz="1000" b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(20%)</a:t>
            </a:r>
            <a:br>
              <a:rPr lang="en-US" altLang="ko-KR" sz="1000" b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단축</a:t>
            </a:r>
            <a:endParaRPr lang="en-US" altLang="ko-KR" sz="1000" b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32" name="Text Box 359"/>
          <p:cNvSpPr txBox="1">
            <a:spLocks noChangeArrowheads="1"/>
          </p:cNvSpPr>
          <p:nvPr/>
        </p:nvSpPr>
        <p:spPr bwMode="auto">
          <a:xfrm>
            <a:off x="1406525" y="1725613"/>
            <a:ext cx="4770438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ko-KR" sz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KPI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임상샘플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(1b</a:t>
            </a:r>
            <a:r>
              <a:rPr lang="ko-KR" altLang="en-US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 및 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생산에 소요되는 충전 기간 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생산성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2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현재 충전 속도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바이알 내부에 생성된 정전기 안정화 시간 포함하여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바이알 당 약 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 소요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2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충전 예상 기간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1b</a:t>
            </a:r>
            <a:r>
              <a:rPr lang="ko-KR" altLang="en-US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 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제조단위 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3080v) </a:t>
            </a:r>
            <a:r>
              <a:rPr lang="ko-KR" altLang="en-US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</a:t>
            </a:r>
            <a:r>
              <a:rPr lang="ko-KR" altLang="en-US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제조단위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3080v) </a:t>
            </a:r>
            <a:r>
              <a:rPr lang="ko-KR" altLang="en-US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충전에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약 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</a:t>
            </a:r>
            <a:r>
              <a:rPr lang="ko-KR" altLang="en-US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소요 예상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2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충전시간 단축 목표 설정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충전기 내부 정전기 이슈 해결을 통해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바이알 당 충전 속도 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</a:t>
            </a:r>
            <a:r>
              <a:rPr lang="ko-KR" altLang="en-US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 이내로 단축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충전 기간 </a:t>
            </a:r>
            <a:r>
              <a:rPr lang="en-US" altLang="ko-KR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4</a:t>
            </a:r>
            <a:r>
              <a:rPr lang="ko-KR" altLang="en-US" sz="12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일 이상 단축 목표</a:t>
            </a:r>
            <a:endParaRPr lang="en-US" altLang="ko-KR" sz="12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4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781175"/>
            <a:ext cx="4529138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792288"/>
            <a:ext cx="2816225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7"/>
          <a:stretch>
            <a:fillRect/>
          </a:stretch>
        </p:blipFill>
        <p:spPr bwMode="auto">
          <a:xfrm>
            <a:off x="7977188" y="3251200"/>
            <a:ext cx="1335087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344488" y="598488"/>
            <a:ext cx="9490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정전기를 최소화할 수 있는 방안 마련</a:t>
            </a:r>
            <a:endParaRPr lang="en-US" altLang="ko-KR" sz="16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270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2" name="Text Box 4"/>
          <p:cNvSpPr txBox="1">
            <a:spLocks noChangeArrowheads="1"/>
          </p:cNvSpPr>
          <p:nvPr/>
        </p:nvSpPr>
        <p:spPr bwMode="auto">
          <a:xfrm>
            <a:off x="57150" y="76200"/>
            <a:ext cx="2482850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A. </a:t>
            </a:r>
            <a:r>
              <a:rPr lang="ko-KR" altLang="en-US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이슈 해결 방안 탐색</a:t>
            </a:r>
          </a:p>
        </p:txBody>
      </p:sp>
      <p:grpSp>
        <p:nvGrpSpPr>
          <p:cNvPr id="11272" name="그룹 11"/>
          <p:cNvGrpSpPr>
            <a:grpSpLocks/>
          </p:cNvGrpSpPr>
          <p:nvPr/>
        </p:nvGrpSpPr>
        <p:grpSpPr bwMode="auto">
          <a:xfrm>
            <a:off x="7847013" y="142875"/>
            <a:ext cx="1714500" cy="317500"/>
            <a:chOff x="6454149" y="67657"/>
            <a:chExt cx="2593033" cy="346410"/>
          </a:xfrm>
        </p:grpSpPr>
        <p:sp>
          <p:nvSpPr>
            <p:cNvPr id="11293" name="AutoShape 4"/>
            <p:cNvSpPr>
              <a:spLocks noChangeArrowheads="1"/>
            </p:cNvSpPr>
            <p:nvPr/>
          </p:nvSpPr>
          <p:spPr bwMode="auto">
            <a:xfrm>
              <a:off x="8454145" y="135207"/>
              <a:ext cx="593037" cy="268467"/>
            </a:xfrm>
            <a:prstGeom prst="homePlate">
              <a:avLst>
                <a:gd name="adj" fmla="val 21640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294" name="AutoShape 6"/>
            <p:cNvSpPr>
              <a:spLocks noChangeArrowheads="1"/>
            </p:cNvSpPr>
            <p:nvPr/>
          </p:nvSpPr>
          <p:spPr bwMode="auto">
            <a:xfrm>
              <a:off x="7959548" y="135207"/>
              <a:ext cx="593037" cy="268467"/>
            </a:xfrm>
            <a:prstGeom prst="homePlate">
              <a:avLst>
                <a:gd name="adj" fmla="val 21261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295" name="AutoShape 8"/>
            <p:cNvSpPr>
              <a:spLocks noChangeArrowheads="1"/>
            </p:cNvSpPr>
            <p:nvPr/>
          </p:nvSpPr>
          <p:spPr bwMode="auto">
            <a:xfrm>
              <a:off x="7464951" y="67657"/>
              <a:ext cx="590635" cy="268468"/>
            </a:xfrm>
            <a:prstGeom prst="homePlate">
              <a:avLst>
                <a:gd name="adj" fmla="val 25372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296" name="AutoShape 10"/>
            <p:cNvSpPr>
              <a:spLocks noChangeArrowheads="1"/>
            </p:cNvSpPr>
            <p:nvPr/>
          </p:nvSpPr>
          <p:spPr bwMode="auto">
            <a:xfrm>
              <a:off x="6967954" y="145600"/>
              <a:ext cx="593035" cy="268467"/>
            </a:xfrm>
            <a:prstGeom prst="homePlate">
              <a:avLst>
                <a:gd name="adj" fmla="val 21312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297" name="AutoShape 12"/>
            <p:cNvSpPr>
              <a:spLocks noChangeArrowheads="1"/>
            </p:cNvSpPr>
            <p:nvPr/>
          </p:nvSpPr>
          <p:spPr bwMode="auto">
            <a:xfrm>
              <a:off x="6454149" y="145600"/>
              <a:ext cx="593035" cy="268467"/>
            </a:xfrm>
            <a:prstGeom prst="homePlate">
              <a:avLst>
                <a:gd name="adj" fmla="val 25444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273" name="TextBox 30"/>
          <p:cNvSpPr txBox="1">
            <a:spLocks noChangeArrowheads="1"/>
          </p:cNvSpPr>
          <p:nvPr/>
        </p:nvSpPr>
        <p:spPr bwMode="auto">
          <a:xfrm>
            <a:off x="5902325" y="1066800"/>
            <a:ext cx="25796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정전기 제거를 위한 치명인자 선정</a:t>
            </a:r>
            <a:endParaRPr lang="en-US" altLang="ko-KR" sz="14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202238" y="1409700"/>
            <a:ext cx="41751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88950" y="1409700"/>
            <a:ext cx="41767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6" name="TextBox 35"/>
          <p:cNvSpPr txBox="1">
            <a:spLocks noChangeArrowheads="1"/>
          </p:cNvSpPr>
          <p:nvPr/>
        </p:nvSpPr>
        <p:spPr bwMode="auto">
          <a:xfrm>
            <a:off x="1911350" y="1060450"/>
            <a:ext cx="1331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특성요인도</a:t>
            </a:r>
            <a:r>
              <a:rPr lang="en-US" altLang="ko-KR" sz="14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4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77" name="직사각형 34"/>
          <p:cNvSpPr>
            <a:spLocks noChangeArrowheads="1"/>
          </p:cNvSpPr>
          <p:nvPr/>
        </p:nvSpPr>
        <p:spPr bwMode="auto">
          <a:xfrm>
            <a:off x="92075" y="6597650"/>
            <a:ext cx="5940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이미지 출처 </a:t>
            </a:r>
            <a:r>
              <a:rPr lang="en-US" altLang="ko-KR" sz="800" b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Electronics and You</a:t>
            </a:r>
            <a:r>
              <a:rPr lang="ko-KR" altLang="en-US" sz="800" b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800" b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[Website]. (2020, Sep. 11). Retrieved from </a:t>
            </a:r>
            <a:r>
              <a:rPr lang="en-US" altLang="ko-KR" sz="8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www.electronicsandyyou.com</a:t>
            </a:r>
            <a:endParaRPr lang="ko-KR" altLang="en-US" sz="8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78" name="직사각형 34"/>
          <p:cNvSpPr>
            <a:spLocks noChangeArrowheads="1"/>
          </p:cNvSpPr>
          <p:nvPr/>
        </p:nvSpPr>
        <p:spPr bwMode="auto">
          <a:xfrm>
            <a:off x="2654300" y="4510088"/>
            <a:ext cx="20828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정전기 방전 </a:t>
            </a:r>
            <a:r>
              <a:rPr lang="en-US" altLang="ko-KR" sz="8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(ESD, Electrostatic discharge)</a:t>
            </a:r>
            <a:endParaRPr lang="ko-KR" altLang="en-US" sz="8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79" name="직사각형 34"/>
          <p:cNvSpPr>
            <a:spLocks noChangeArrowheads="1"/>
          </p:cNvSpPr>
          <p:nvPr/>
        </p:nvSpPr>
        <p:spPr bwMode="auto">
          <a:xfrm>
            <a:off x="398463" y="3836988"/>
            <a:ext cx="20812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⑦</a:t>
            </a:r>
            <a:endParaRPr lang="ko-KR" altLang="en-US" sz="80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80" name="직사각형 34"/>
          <p:cNvSpPr>
            <a:spLocks noChangeArrowheads="1"/>
          </p:cNvSpPr>
          <p:nvPr/>
        </p:nvSpPr>
        <p:spPr bwMode="auto">
          <a:xfrm>
            <a:off x="3432175" y="2211388"/>
            <a:ext cx="4127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②</a:t>
            </a:r>
            <a:endParaRPr lang="ko-KR" altLang="en-US" sz="80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81" name="직사각형 34"/>
          <p:cNvSpPr>
            <a:spLocks noChangeArrowheads="1"/>
          </p:cNvSpPr>
          <p:nvPr/>
        </p:nvSpPr>
        <p:spPr bwMode="auto">
          <a:xfrm>
            <a:off x="3081338" y="1773238"/>
            <a:ext cx="4111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①</a:t>
            </a:r>
            <a:endParaRPr lang="ko-KR" altLang="en-US" sz="80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82" name="Text Box 359"/>
          <p:cNvSpPr txBox="1">
            <a:spLocks noChangeArrowheads="1"/>
          </p:cNvSpPr>
          <p:nvPr/>
        </p:nvSpPr>
        <p:spPr bwMode="auto">
          <a:xfrm>
            <a:off x="5600700" y="3522663"/>
            <a:ext cx="230505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HY울릉도B"/>
              <a:buAutoNum type="circleNumDbPlain"/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Ionizer</a:t>
            </a:r>
            <a:b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충전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 </a:t>
            </a:r>
            <a:r>
              <a:rPr lang="ko-KR" altLang="en-US" sz="10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바이알</a:t>
            </a: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내부 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Ionizer </a:t>
            </a: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발생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정전기 제거 효과 미미</a:t>
            </a:r>
            <a:endParaRPr lang="en-US" altLang="ko-KR" sz="10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HY울릉도B"/>
              <a:buAutoNum type="circleNumDbPlain"/>
            </a:pP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ESD Safe Soldering Station</a:t>
            </a:r>
            <a:b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Mettler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Toledo </a:t>
            </a:r>
            <a:r>
              <a:rPr lang="ko-KR" altLang="en-US" sz="10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문의후</a:t>
            </a: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설치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정전기 제거 효과 미미</a:t>
            </a:r>
            <a:endParaRPr lang="en-US" altLang="ko-KR" sz="10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HY울릉도B"/>
              <a:buAutoNum type="circleNumDbPlain"/>
            </a:pP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Grounding</a:t>
            </a:r>
            <a:b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</a:b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접지선 적용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/>
            </a:r>
            <a:b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정전기 제거 효과 미미</a:t>
            </a:r>
            <a:endParaRPr lang="en-US" altLang="ko-KR" sz="10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AutoNum type="circleNumDbPlain" startAt="4"/>
            </a:pP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, ⑤    , ⑥    , ⑦</a:t>
            </a:r>
            <a:b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       GMP </a:t>
            </a: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이슈로 적용 불가</a:t>
            </a:r>
            <a:endParaRPr lang="en-US" altLang="ko-KR" sz="10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HY울릉도B"/>
              <a:buAutoNum type="circleNumDbPlain" startAt="8"/>
            </a:pP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정전기 방지 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Adapter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로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바이알을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/>
            </a:r>
            <a:b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</a:b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감싸서 정전기 이동 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Channel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제거</a:t>
            </a:r>
            <a:endParaRPr lang="en-US" altLang="ko-KR" sz="10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83" name="직사각형 34"/>
          <p:cNvSpPr>
            <a:spLocks noChangeArrowheads="1"/>
          </p:cNvSpPr>
          <p:nvPr/>
        </p:nvSpPr>
        <p:spPr bwMode="auto">
          <a:xfrm>
            <a:off x="5491163" y="2274888"/>
            <a:ext cx="6635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① Ionizer</a:t>
            </a:r>
            <a:endParaRPr lang="ko-KR" altLang="en-US" sz="80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84" name="직사각형 34"/>
          <p:cNvSpPr>
            <a:spLocks noChangeArrowheads="1"/>
          </p:cNvSpPr>
          <p:nvPr/>
        </p:nvSpPr>
        <p:spPr bwMode="auto">
          <a:xfrm>
            <a:off x="8242300" y="2566988"/>
            <a:ext cx="1174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② ESD-Safe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Soldering Station</a:t>
            </a:r>
            <a:endParaRPr lang="ko-KR" altLang="en-US" sz="80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85" name="직사각형 34"/>
          <p:cNvSpPr>
            <a:spLocks noChangeArrowheads="1"/>
          </p:cNvSpPr>
          <p:nvPr/>
        </p:nvSpPr>
        <p:spPr bwMode="auto">
          <a:xfrm>
            <a:off x="3140075" y="3757613"/>
            <a:ext cx="341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③</a:t>
            </a:r>
            <a:endParaRPr lang="ko-KR" altLang="en-US" sz="80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86" name="직사각형 34"/>
          <p:cNvSpPr>
            <a:spLocks noChangeArrowheads="1"/>
          </p:cNvSpPr>
          <p:nvPr/>
        </p:nvSpPr>
        <p:spPr bwMode="auto">
          <a:xfrm>
            <a:off x="8191500" y="4233863"/>
            <a:ext cx="8032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③ Grounding</a:t>
            </a:r>
            <a:endParaRPr lang="ko-KR" altLang="en-US" sz="80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87" name="직사각형 34"/>
          <p:cNvSpPr>
            <a:spLocks noChangeArrowheads="1"/>
          </p:cNvSpPr>
          <p:nvPr/>
        </p:nvSpPr>
        <p:spPr bwMode="auto">
          <a:xfrm>
            <a:off x="3416300" y="2709863"/>
            <a:ext cx="3746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④</a:t>
            </a:r>
            <a:endParaRPr lang="ko-KR" altLang="en-US" sz="80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88" name="직사각형 34"/>
          <p:cNvSpPr>
            <a:spLocks noChangeArrowheads="1"/>
          </p:cNvSpPr>
          <p:nvPr/>
        </p:nvSpPr>
        <p:spPr bwMode="auto">
          <a:xfrm>
            <a:off x="857250" y="1981200"/>
            <a:ext cx="20812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⑤</a:t>
            </a:r>
            <a:endParaRPr lang="ko-KR" altLang="en-US" sz="80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89" name="직사각형 34"/>
          <p:cNvSpPr>
            <a:spLocks noChangeArrowheads="1"/>
          </p:cNvSpPr>
          <p:nvPr/>
        </p:nvSpPr>
        <p:spPr bwMode="auto">
          <a:xfrm>
            <a:off x="519113" y="3284538"/>
            <a:ext cx="20812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⑥</a:t>
            </a:r>
            <a:endParaRPr lang="ko-KR" altLang="en-US" sz="80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90" name="직사각형 34"/>
          <p:cNvSpPr>
            <a:spLocks noChangeArrowheads="1"/>
          </p:cNvSpPr>
          <p:nvPr/>
        </p:nvSpPr>
        <p:spPr bwMode="auto">
          <a:xfrm>
            <a:off x="1095375" y="4465638"/>
            <a:ext cx="2770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⑧</a:t>
            </a:r>
            <a:r>
              <a:rPr lang="en-US" altLang="ko-KR" sz="8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8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정전기 방지 </a:t>
            </a:r>
            <a:r>
              <a:rPr lang="en-US" altLang="ko-KR" sz="8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Adapter </a:t>
            </a:r>
            <a:r>
              <a:rPr lang="ko-KR" altLang="en-US" sz="8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</a:t>
            </a:r>
            <a:r>
              <a:rPr lang="en-US" altLang="ko-KR" sz="8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8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8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z="800" b="0" dirty="0" err="1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바이알을</a:t>
            </a:r>
            <a:r>
              <a:rPr lang="ko-KR" altLang="en-US" sz="8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감싸서</a:t>
            </a:r>
            <a:r>
              <a:rPr lang="en-US" altLang="ko-KR" sz="8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8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8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z="8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정전기 </a:t>
            </a:r>
            <a:r>
              <a:rPr lang="ko-KR" altLang="en-US" sz="8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이동 </a:t>
            </a:r>
            <a:r>
              <a:rPr lang="en-US" altLang="ko-KR" sz="8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Channel</a:t>
            </a:r>
            <a:r>
              <a:rPr lang="ko-KR" altLang="en-US" sz="8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8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</a:t>
            </a:r>
            <a:endParaRPr lang="ko-KR" altLang="en-US" sz="8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2788" y="5661025"/>
            <a:ext cx="168275" cy="4159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FFFFFF"/>
            </a:outerShdw>
          </a:effectLst>
        </p:spPr>
        <p:txBody>
          <a:bodyPr wrap="none" lIns="0" tIns="0" rIns="0" bIns="0">
            <a:spAutoFit/>
          </a:bodyPr>
          <a:lstStyle/>
          <a:p>
            <a:pPr algn="ctr" eaLnBrk="1" latinLnBrk="1" hangingPunct="1">
              <a:lnSpc>
                <a:spcPct val="150000"/>
              </a:lnSpc>
              <a:spcBef>
                <a:spcPct val="70000"/>
              </a:spcBef>
              <a:buFont typeface="Arial" charset="0"/>
              <a:buNone/>
              <a:defRPr/>
            </a:pPr>
            <a:r>
              <a:rPr lang="ko-KR" altLang="en-US" b="0" kern="0" spc="-1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/>
              </a:rPr>
              <a:t></a:t>
            </a:r>
            <a:endParaRPr lang="ko-KR" altLang="en-US" b="0" kern="0" spc="-10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92188" y="4365625"/>
            <a:ext cx="168275" cy="4159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FFFFFF"/>
            </a:outerShdw>
          </a:effectLst>
        </p:spPr>
        <p:txBody>
          <a:bodyPr wrap="none" lIns="0" tIns="0" rIns="0" bIns="0">
            <a:spAutoFit/>
          </a:bodyPr>
          <a:lstStyle/>
          <a:p>
            <a:pPr algn="ctr" eaLnBrk="1" latinLnBrk="1" hangingPunct="1">
              <a:lnSpc>
                <a:spcPct val="150000"/>
              </a:lnSpc>
              <a:spcBef>
                <a:spcPct val="70000"/>
              </a:spcBef>
              <a:buFont typeface="Arial" charset="0"/>
              <a:buNone/>
              <a:defRPr/>
            </a:pPr>
            <a:r>
              <a:rPr lang="ko-KR" altLang="en-US" b="0" kern="0" spc="-1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/>
              </a:rPr>
              <a:t></a:t>
            </a:r>
            <a:endParaRPr lang="ko-KR" altLang="en-US" b="0" kern="0" spc="-10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1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1989138"/>
            <a:ext cx="4403725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2281238"/>
            <a:ext cx="16160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365" name="그룹 19"/>
          <p:cNvGrpSpPr>
            <a:grpSpLocks/>
          </p:cNvGrpSpPr>
          <p:nvPr/>
        </p:nvGrpSpPr>
        <p:grpSpPr bwMode="auto">
          <a:xfrm>
            <a:off x="7847013" y="142875"/>
            <a:ext cx="1714500" cy="317500"/>
            <a:chOff x="7847013" y="142852"/>
            <a:chExt cx="1714500" cy="317523"/>
          </a:xfrm>
        </p:grpSpPr>
        <p:sp>
          <p:nvSpPr>
            <p:cNvPr id="15380" name="AutoShape 4"/>
            <p:cNvSpPr>
              <a:spLocks noChangeArrowheads="1"/>
            </p:cNvSpPr>
            <p:nvPr/>
          </p:nvSpPr>
          <p:spPr bwMode="auto">
            <a:xfrm>
              <a:off x="9169400" y="204769"/>
              <a:ext cx="392113" cy="246080"/>
            </a:xfrm>
            <a:prstGeom prst="homePlate">
              <a:avLst>
                <a:gd name="adj" fmla="val 21644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381" name="AutoShape 6"/>
            <p:cNvSpPr>
              <a:spLocks noChangeArrowheads="1"/>
            </p:cNvSpPr>
            <p:nvPr/>
          </p:nvSpPr>
          <p:spPr bwMode="auto">
            <a:xfrm>
              <a:off x="8842375" y="142852"/>
              <a:ext cx="392113" cy="246081"/>
            </a:xfrm>
            <a:prstGeom prst="homePlate">
              <a:avLst>
                <a:gd name="adj" fmla="val 21268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382" name="AutoShape 8"/>
            <p:cNvSpPr>
              <a:spLocks noChangeArrowheads="1"/>
            </p:cNvSpPr>
            <p:nvPr/>
          </p:nvSpPr>
          <p:spPr bwMode="auto">
            <a:xfrm>
              <a:off x="8515350" y="214295"/>
              <a:ext cx="390525" cy="246080"/>
            </a:xfrm>
            <a:prstGeom prst="homePlate">
              <a:avLst>
                <a:gd name="adj" fmla="val 25377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383" name="AutoShape 10"/>
            <p:cNvSpPr>
              <a:spLocks noChangeArrowheads="1"/>
            </p:cNvSpPr>
            <p:nvPr/>
          </p:nvSpPr>
          <p:spPr bwMode="auto">
            <a:xfrm>
              <a:off x="8186738" y="214295"/>
              <a:ext cx="392112" cy="246080"/>
            </a:xfrm>
            <a:prstGeom prst="homePlate">
              <a:avLst>
                <a:gd name="adj" fmla="val 21312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384" name="AutoShape 12"/>
            <p:cNvSpPr>
              <a:spLocks noChangeArrowheads="1"/>
            </p:cNvSpPr>
            <p:nvPr/>
          </p:nvSpPr>
          <p:spPr bwMode="auto">
            <a:xfrm>
              <a:off x="7847013" y="214295"/>
              <a:ext cx="392112" cy="246080"/>
            </a:xfrm>
            <a:prstGeom prst="homePlate">
              <a:avLst>
                <a:gd name="adj" fmla="val 25443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57150" y="76200"/>
            <a:ext cx="2894013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I. </a:t>
            </a:r>
            <a:r>
              <a:rPr lang="ko-KR" altLang="en-US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파트 디자인 및 재질 선정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344488" y="598488"/>
            <a:ext cx="9490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Adapter </a:t>
            </a:r>
            <a:r>
              <a:rPr lang="ko-KR" altLang="en-US" sz="16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디자인 및 필라멘트 선정</a:t>
            </a:r>
            <a:endParaRPr lang="en-US" altLang="ko-KR" sz="16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368" name="직사각형 34"/>
          <p:cNvSpPr>
            <a:spLocks noChangeArrowheads="1"/>
          </p:cNvSpPr>
          <p:nvPr/>
        </p:nvSpPr>
        <p:spPr bwMode="auto">
          <a:xfrm>
            <a:off x="92075" y="6581775"/>
            <a:ext cx="9469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/>
              </a:rPr>
              <a:t>* Wikipedia Korea “3</a:t>
            </a:r>
            <a:r>
              <a:rPr kumimoji="0" lang="ko-KR" altLang="en-US" sz="800" b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/>
              </a:rPr>
              <a:t>차원 인쇄</a:t>
            </a:r>
            <a:r>
              <a:rPr kumimoji="0" lang="en-US" altLang="ko-KR" sz="800" b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/>
              </a:rPr>
              <a:t>” [Website]. (2020, Sep. 11). Retrieved from </a:t>
            </a:r>
            <a:r>
              <a:rPr lang="en-US" altLang="ko-KR" sz="8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/>
              </a:rPr>
              <a:t>https://ko.wikipedia.org/wiki/3%EC%B0%A8%EC%9B%90_%EC%9D%B8%EC%87%84#%EC%A2%85%EB%A5%98</a:t>
            </a:r>
            <a:endParaRPr lang="ko-KR" altLang="en-US" sz="8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Open Sans"/>
            </a:endParaRPr>
          </a:p>
        </p:txBody>
      </p:sp>
      <p:sp>
        <p:nvSpPr>
          <p:cNvPr id="15369" name="TextBox 30"/>
          <p:cNvSpPr txBox="1">
            <a:spLocks noChangeArrowheads="1"/>
          </p:cNvSpPr>
          <p:nvPr/>
        </p:nvSpPr>
        <p:spPr bwMode="auto">
          <a:xfrm>
            <a:off x="6781800" y="1066800"/>
            <a:ext cx="11747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필라멘트 선정</a:t>
            </a:r>
            <a:endParaRPr lang="en-US" altLang="ko-KR" sz="14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202238" y="1409700"/>
            <a:ext cx="41751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88950" y="1409700"/>
            <a:ext cx="41767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2" name="TextBox 35"/>
          <p:cNvSpPr txBox="1">
            <a:spLocks noChangeArrowheads="1"/>
          </p:cNvSpPr>
          <p:nvPr/>
        </p:nvSpPr>
        <p:spPr bwMode="auto">
          <a:xfrm>
            <a:off x="1646238" y="1060450"/>
            <a:ext cx="1331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Adapter </a:t>
            </a:r>
            <a:r>
              <a:rPr lang="ko-KR" altLang="en-US" sz="14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디자인</a:t>
            </a:r>
            <a:endParaRPr lang="en-US" altLang="ko-KR" sz="14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5373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617663"/>
            <a:ext cx="1733550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4" name="Text Box 359"/>
          <p:cNvSpPr txBox="1">
            <a:spLocks noChangeArrowheads="1"/>
          </p:cNvSpPr>
          <p:nvPr/>
        </p:nvSpPr>
        <p:spPr bwMode="auto">
          <a:xfrm>
            <a:off x="876300" y="4029075"/>
            <a:ext cx="11969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바이알 사이즈 확인</a:t>
            </a:r>
            <a:endParaRPr lang="en-US" altLang="ko-KR" sz="1000" b="0" u="sng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375" name="Text Box 359"/>
          <p:cNvSpPr txBox="1">
            <a:spLocks noChangeArrowheads="1"/>
          </p:cNvSpPr>
          <p:nvPr/>
        </p:nvSpPr>
        <p:spPr bwMode="auto">
          <a:xfrm>
            <a:off x="2593975" y="3813175"/>
            <a:ext cx="171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충전기 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Magazine Set (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탄창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사이즈 확인</a:t>
            </a:r>
            <a:endParaRPr lang="en-US" altLang="ko-KR" sz="1000" b="0" u="sng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376" name="Text Box 359"/>
          <p:cNvSpPr txBox="1">
            <a:spLocks noChangeArrowheads="1"/>
          </p:cNvSpPr>
          <p:nvPr/>
        </p:nvSpPr>
        <p:spPr bwMode="auto">
          <a:xfrm>
            <a:off x="1814513" y="6118225"/>
            <a:ext cx="14478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Adapter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디자인 확정</a:t>
            </a:r>
            <a:endParaRPr lang="en-US" altLang="ko-KR" sz="1000" b="0" u="sng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이등변 삼각형 35"/>
          <p:cNvSpPr/>
          <p:nvPr/>
        </p:nvSpPr>
        <p:spPr>
          <a:xfrm rot="10800000">
            <a:off x="758825" y="4456113"/>
            <a:ext cx="3559175" cy="268287"/>
          </a:xfrm>
          <a:prstGeom prst="triangle">
            <a:avLst/>
          </a:prstGeom>
          <a:gradFill>
            <a:gsLst>
              <a:gs pos="33000">
                <a:schemeClr val="bg1">
                  <a:lumMod val="75000"/>
                </a:schemeClr>
              </a:gs>
              <a:gs pos="66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5378" name="Text Box 359"/>
          <p:cNvSpPr txBox="1">
            <a:spLocks noChangeArrowheads="1"/>
          </p:cNvSpPr>
          <p:nvPr/>
        </p:nvSpPr>
        <p:spPr bwMode="auto">
          <a:xfrm>
            <a:off x="5313363" y="1557338"/>
            <a:ext cx="3776662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일반적인</a:t>
            </a: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3D </a:t>
            </a:r>
            <a:r>
              <a:rPr lang="ko-KR" altLang="en-US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필라멘트 종류</a:t>
            </a: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0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Z-ESD </a:t>
            </a:r>
            <a:r>
              <a:rPr lang="ko-KR" altLang="en-US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필라멘트</a:t>
            </a: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정전기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방전 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(ESD, Electrostatic discharge)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최적화된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특수 필라멘트 선정함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품명 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Z-ESD</a:t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제조사 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Zortrax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社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체적저항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(Rv)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규격 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104 ohm ~ 109 ohm </a:t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특장점 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프린터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Extruding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열에 수축되는 정도가 작음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염분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산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알카리 등 화학물질에 내성 있음</a:t>
            </a:r>
            <a:endParaRPr lang="en-US" altLang="ko-KR" sz="10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5379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4806950"/>
            <a:ext cx="1746250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55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921125"/>
            <a:ext cx="941388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7" t="157" r="4874" b="-157"/>
          <a:stretch>
            <a:fillRect/>
          </a:stretch>
        </p:blipFill>
        <p:spPr bwMode="auto">
          <a:xfrm>
            <a:off x="1065213" y="3933825"/>
            <a:ext cx="2159000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3" t="13751" r="5219" b="6471"/>
          <a:stretch>
            <a:fillRect/>
          </a:stretch>
        </p:blipFill>
        <p:spPr bwMode="auto">
          <a:xfrm>
            <a:off x="2411413" y="1700213"/>
            <a:ext cx="183356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 t="36841" r="53290" b="2626"/>
          <a:stretch>
            <a:fillRect/>
          </a:stretch>
        </p:blipFill>
        <p:spPr bwMode="auto">
          <a:xfrm>
            <a:off x="1016000" y="1695450"/>
            <a:ext cx="1266825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그림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2"/>
          <a:stretch>
            <a:fillRect/>
          </a:stretch>
        </p:blipFill>
        <p:spPr bwMode="auto">
          <a:xfrm>
            <a:off x="6161088" y="3933056"/>
            <a:ext cx="24638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7416" name="그룹 19"/>
          <p:cNvGrpSpPr>
            <a:grpSpLocks/>
          </p:cNvGrpSpPr>
          <p:nvPr/>
        </p:nvGrpSpPr>
        <p:grpSpPr bwMode="auto">
          <a:xfrm>
            <a:off x="7847013" y="142875"/>
            <a:ext cx="1714500" cy="317500"/>
            <a:chOff x="7847013" y="142852"/>
            <a:chExt cx="1714500" cy="317523"/>
          </a:xfrm>
        </p:grpSpPr>
        <p:sp>
          <p:nvSpPr>
            <p:cNvPr id="17428" name="AutoShape 4"/>
            <p:cNvSpPr>
              <a:spLocks noChangeArrowheads="1"/>
            </p:cNvSpPr>
            <p:nvPr/>
          </p:nvSpPr>
          <p:spPr bwMode="auto">
            <a:xfrm>
              <a:off x="9169400" y="204769"/>
              <a:ext cx="392113" cy="246080"/>
            </a:xfrm>
            <a:prstGeom prst="homePlate">
              <a:avLst>
                <a:gd name="adj" fmla="val 21644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429" name="AutoShape 6"/>
            <p:cNvSpPr>
              <a:spLocks noChangeArrowheads="1"/>
            </p:cNvSpPr>
            <p:nvPr/>
          </p:nvSpPr>
          <p:spPr bwMode="auto">
            <a:xfrm>
              <a:off x="8842375" y="142852"/>
              <a:ext cx="392113" cy="246081"/>
            </a:xfrm>
            <a:prstGeom prst="homePlate">
              <a:avLst>
                <a:gd name="adj" fmla="val 21268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430" name="AutoShape 8"/>
            <p:cNvSpPr>
              <a:spLocks noChangeArrowheads="1"/>
            </p:cNvSpPr>
            <p:nvPr/>
          </p:nvSpPr>
          <p:spPr bwMode="auto">
            <a:xfrm>
              <a:off x="8515350" y="214295"/>
              <a:ext cx="390525" cy="246080"/>
            </a:xfrm>
            <a:prstGeom prst="homePlate">
              <a:avLst>
                <a:gd name="adj" fmla="val 25377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431" name="AutoShape 10"/>
            <p:cNvSpPr>
              <a:spLocks noChangeArrowheads="1"/>
            </p:cNvSpPr>
            <p:nvPr/>
          </p:nvSpPr>
          <p:spPr bwMode="auto">
            <a:xfrm>
              <a:off x="8186738" y="214295"/>
              <a:ext cx="392112" cy="246080"/>
            </a:xfrm>
            <a:prstGeom prst="homePlate">
              <a:avLst>
                <a:gd name="adj" fmla="val 21312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432" name="AutoShape 12"/>
            <p:cNvSpPr>
              <a:spLocks noChangeArrowheads="1"/>
            </p:cNvSpPr>
            <p:nvPr/>
          </p:nvSpPr>
          <p:spPr bwMode="auto">
            <a:xfrm>
              <a:off x="7847013" y="214295"/>
              <a:ext cx="392112" cy="246080"/>
            </a:xfrm>
            <a:prstGeom prst="homePlate">
              <a:avLst>
                <a:gd name="adj" fmla="val 25443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57150" y="76200"/>
            <a:ext cx="3152775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I. </a:t>
            </a:r>
            <a:r>
              <a:rPr lang="ko-KR" altLang="en-US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파트 출력 및 </a:t>
            </a: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Grinding </a:t>
            </a:r>
            <a:r>
              <a:rPr lang="ko-KR" altLang="en-US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작업</a:t>
            </a:r>
          </a:p>
        </p:txBody>
      </p:sp>
      <p:sp>
        <p:nvSpPr>
          <p:cNvPr id="17418" name="Text Box 6"/>
          <p:cNvSpPr txBox="1">
            <a:spLocks noChangeArrowheads="1"/>
          </p:cNvSpPr>
          <p:nvPr/>
        </p:nvSpPr>
        <p:spPr bwMode="auto">
          <a:xfrm>
            <a:off x="344488" y="598488"/>
            <a:ext cx="9490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Adapter </a:t>
            </a:r>
            <a:r>
              <a:rPr lang="ko-KR" altLang="en-US" sz="16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출력 및 테스트</a:t>
            </a:r>
            <a:endParaRPr lang="en-US" altLang="ko-KR" sz="16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419" name="TextBox 30"/>
          <p:cNvSpPr txBox="1">
            <a:spLocks noChangeArrowheads="1"/>
          </p:cNvSpPr>
          <p:nvPr/>
        </p:nvSpPr>
        <p:spPr bwMode="auto">
          <a:xfrm>
            <a:off x="5794375" y="1066800"/>
            <a:ext cx="31511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Adapter </a:t>
            </a:r>
            <a:r>
              <a:rPr lang="ko-KR" altLang="en-US" sz="14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최종 결과물 출력 및 충전기 적용</a:t>
            </a:r>
            <a:endParaRPr lang="en-US" altLang="ko-KR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202238" y="1409700"/>
            <a:ext cx="41751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88950" y="1409700"/>
            <a:ext cx="41767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2" name="TextBox 35"/>
          <p:cNvSpPr txBox="1">
            <a:spLocks noChangeArrowheads="1"/>
          </p:cNvSpPr>
          <p:nvPr/>
        </p:nvSpPr>
        <p:spPr bwMode="auto">
          <a:xfrm>
            <a:off x="1431925" y="1060450"/>
            <a:ext cx="22907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시제품</a:t>
            </a:r>
            <a:r>
              <a:rPr lang="en-US" altLang="ko-KR" sz="14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출력 및 </a:t>
            </a:r>
            <a:r>
              <a:rPr lang="en-US" altLang="ko-KR" sz="14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Grinding </a:t>
            </a:r>
            <a:r>
              <a:rPr lang="ko-KR" altLang="en-US" sz="14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작업</a:t>
            </a:r>
            <a:endParaRPr lang="en-US" altLang="ko-KR" sz="14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424" name="Text Box 359"/>
          <p:cNvSpPr txBox="1">
            <a:spLocks noChangeArrowheads="1"/>
          </p:cNvSpPr>
          <p:nvPr/>
        </p:nvSpPr>
        <p:spPr bwMode="auto">
          <a:xfrm>
            <a:off x="1346200" y="3357563"/>
            <a:ext cx="2820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3D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프린터 출력물 확인 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필라멘트 적층 구조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000" b="0" u="sng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425" name="Text Box 359"/>
          <p:cNvSpPr txBox="1">
            <a:spLocks noChangeArrowheads="1"/>
          </p:cNvSpPr>
          <p:nvPr/>
        </p:nvSpPr>
        <p:spPr bwMode="auto">
          <a:xfrm>
            <a:off x="5950268" y="3356992"/>
            <a:ext cx="2821940" cy="63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내부 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Grinding </a:t>
            </a: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작업을 통해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출력물에서 발생할 수 있는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Leachate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 </a:t>
            </a: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</a:t>
            </a:r>
            <a:endParaRPr lang="en-US" altLang="ko-KR" sz="1000" b="0" u="sng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426" name="Text Box 359"/>
          <p:cNvSpPr txBox="1">
            <a:spLocks noChangeArrowheads="1"/>
          </p:cNvSpPr>
          <p:nvPr/>
        </p:nvSpPr>
        <p:spPr bwMode="auto">
          <a:xfrm>
            <a:off x="6002338" y="5763444"/>
            <a:ext cx="34147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ts val="600"/>
              </a:spcBef>
            </a:pP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3D </a:t>
            </a: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프린팅으로 총 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</a:t>
            </a: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개의 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Adapter </a:t>
            </a: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출력</a:t>
            </a:r>
            <a:endParaRPr lang="en-US" altLang="ko-KR" sz="10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latinLnBrk="0" hangingPunct="1">
              <a:spcBef>
                <a:spcPts val="600"/>
              </a:spcBef>
            </a:pPr>
            <a:r>
              <a:rPr lang="en-US" altLang="ko-KR" sz="1000" b="0" u="sng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Adapter </a:t>
            </a:r>
            <a:r>
              <a:rPr lang="ko-KR" altLang="en-US" sz="1000" b="0" u="sng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결과</a:t>
            </a:r>
            <a:r>
              <a:rPr lang="en-US" altLang="ko-KR" sz="1000" b="0" u="sng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000" b="0" u="sng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b="0" u="sng" dirty="0" err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바이알</a:t>
            </a:r>
            <a:r>
              <a:rPr lang="ko-KR" altLang="en-US" sz="1000" b="0" u="sng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내부 정전기 </a:t>
            </a:r>
            <a:r>
              <a:rPr lang="ko-KR" altLang="en-US" sz="1000" b="0" u="sng" dirty="0" err="1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미발생</a:t>
            </a:r>
            <a:r>
              <a:rPr lang="ko-KR" altLang="en-US" sz="1000" b="0" u="sng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0" b="0" u="sng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latinLnBrk="0" hangingPunct="1">
              <a:spcBef>
                <a:spcPts val="600"/>
              </a:spcBef>
            </a:pP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안정화 시간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제거로 </a:t>
            </a:r>
            <a:r>
              <a:rPr lang="ko-KR" altLang="en-US" sz="1000" b="0" u="sng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충전 시간 </a:t>
            </a:r>
            <a:r>
              <a:rPr lang="ko-KR" altLang="en-US" sz="1000" b="0" u="sng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단축 </a:t>
            </a:r>
            <a:r>
              <a:rPr lang="en-US" altLang="ko-KR" sz="1000" b="0" u="sng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1</a:t>
            </a:r>
            <a:r>
              <a:rPr lang="ko-KR" altLang="en-US" sz="1000" b="0" u="sng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</a:t>
            </a:r>
            <a:r>
              <a:rPr lang="en-US" altLang="ko-KR" sz="1000" b="0" u="sng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/v</a:t>
            </a:r>
            <a:r>
              <a:rPr lang="ko-KR" altLang="en-US" sz="1000" b="0" u="sng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b="0" u="sng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20</a:t>
            </a:r>
            <a:r>
              <a:rPr lang="ko-KR" altLang="en-US" sz="1000" b="0" u="sng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초</a:t>
            </a:r>
            <a:r>
              <a:rPr lang="en-US" altLang="ko-KR" sz="1000" b="0" u="sng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/v</a:t>
            </a:r>
            <a:endParaRPr lang="en-US" altLang="ko-KR" sz="1000" b="0" u="sng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427" name="Text Box 359"/>
          <p:cNvSpPr txBox="1">
            <a:spLocks noChangeArrowheads="1"/>
          </p:cNvSpPr>
          <p:nvPr/>
        </p:nvSpPr>
        <p:spPr bwMode="auto">
          <a:xfrm>
            <a:off x="1346200" y="5961063"/>
            <a:ext cx="28209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총 </a:t>
            </a:r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ko-KR" altLang="en-US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가지 사이즈</a:t>
            </a: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샘플 출력 후 최적 사이즈 선정함</a:t>
            </a:r>
            <a:endParaRPr lang="en-US" altLang="ko-KR" sz="1000" b="0" u="sng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6820" y="1695450"/>
            <a:ext cx="2852335" cy="160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459" name="그룹 65"/>
          <p:cNvGrpSpPr>
            <a:grpSpLocks/>
          </p:cNvGrpSpPr>
          <p:nvPr/>
        </p:nvGrpSpPr>
        <p:grpSpPr bwMode="auto">
          <a:xfrm>
            <a:off x="7847013" y="142875"/>
            <a:ext cx="1714500" cy="317500"/>
            <a:chOff x="7847013" y="142852"/>
            <a:chExt cx="1714500" cy="317523"/>
          </a:xfrm>
        </p:grpSpPr>
        <p:sp>
          <p:nvSpPr>
            <p:cNvPr id="19478" name="AutoShape 4"/>
            <p:cNvSpPr>
              <a:spLocks noChangeArrowheads="1"/>
            </p:cNvSpPr>
            <p:nvPr/>
          </p:nvSpPr>
          <p:spPr bwMode="auto">
            <a:xfrm>
              <a:off x="9169400" y="142852"/>
              <a:ext cx="392113" cy="246081"/>
            </a:xfrm>
            <a:prstGeom prst="homePlate">
              <a:avLst>
                <a:gd name="adj" fmla="val 21644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479" name="AutoShape 6"/>
            <p:cNvSpPr>
              <a:spLocks noChangeArrowheads="1"/>
            </p:cNvSpPr>
            <p:nvPr/>
          </p:nvSpPr>
          <p:spPr bwMode="auto">
            <a:xfrm>
              <a:off x="8842375" y="214295"/>
              <a:ext cx="392113" cy="246080"/>
            </a:xfrm>
            <a:prstGeom prst="homePlate">
              <a:avLst>
                <a:gd name="adj" fmla="val 21268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480" name="AutoShape 8"/>
            <p:cNvSpPr>
              <a:spLocks noChangeArrowheads="1"/>
            </p:cNvSpPr>
            <p:nvPr/>
          </p:nvSpPr>
          <p:spPr bwMode="auto">
            <a:xfrm>
              <a:off x="8515350" y="214295"/>
              <a:ext cx="390525" cy="246080"/>
            </a:xfrm>
            <a:prstGeom prst="homePlate">
              <a:avLst>
                <a:gd name="adj" fmla="val 25377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481" name="AutoShape 10"/>
            <p:cNvSpPr>
              <a:spLocks noChangeArrowheads="1"/>
            </p:cNvSpPr>
            <p:nvPr/>
          </p:nvSpPr>
          <p:spPr bwMode="auto">
            <a:xfrm>
              <a:off x="8186738" y="214295"/>
              <a:ext cx="392112" cy="246080"/>
            </a:xfrm>
            <a:prstGeom prst="homePlate">
              <a:avLst>
                <a:gd name="adj" fmla="val 21312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482" name="AutoShape 12"/>
            <p:cNvSpPr>
              <a:spLocks noChangeArrowheads="1"/>
            </p:cNvSpPr>
            <p:nvPr/>
          </p:nvSpPr>
          <p:spPr bwMode="auto">
            <a:xfrm>
              <a:off x="7847013" y="214295"/>
              <a:ext cx="392112" cy="246080"/>
            </a:xfrm>
            <a:prstGeom prst="homePlate">
              <a:avLst>
                <a:gd name="adj" fmla="val 25443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7150" y="76200"/>
            <a:ext cx="917575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C. </a:t>
            </a:r>
            <a:r>
              <a:rPr lang="ko-KR" altLang="en-US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성과</a:t>
            </a:r>
          </a:p>
        </p:txBody>
      </p:sp>
      <p:sp>
        <p:nvSpPr>
          <p:cNvPr id="19461" name="TextBox 30"/>
          <p:cNvSpPr txBox="1">
            <a:spLocks noChangeArrowheads="1"/>
          </p:cNvSpPr>
          <p:nvPr/>
        </p:nvSpPr>
        <p:spPr bwMode="auto">
          <a:xfrm>
            <a:off x="6781800" y="1066800"/>
            <a:ext cx="1016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정성적 성과</a:t>
            </a:r>
            <a:endParaRPr lang="en-US" altLang="ko-KR" sz="14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5202238" y="1409700"/>
            <a:ext cx="41751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88950" y="1409700"/>
            <a:ext cx="41767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4" name="TextBox 35"/>
          <p:cNvSpPr txBox="1">
            <a:spLocks noChangeArrowheads="1"/>
          </p:cNvSpPr>
          <p:nvPr/>
        </p:nvSpPr>
        <p:spPr bwMode="auto">
          <a:xfrm>
            <a:off x="2068513" y="1060450"/>
            <a:ext cx="10175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정량적 성과</a:t>
            </a:r>
            <a:endParaRPr lang="en-US" altLang="ko-KR" sz="14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465" name="Text Box 6"/>
          <p:cNvSpPr txBox="1">
            <a:spLocks noChangeArrowheads="1"/>
          </p:cNvSpPr>
          <p:nvPr/>
        </p:nvSpPr>
        <p:spPr bwMode="auto">
          <a:xfrm>
            <a:off x="560388" y="598488"/>
            <a:ext cx="43783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충전기 잠재 이슈</a:t>
            </a:r>
            <a:r>
              <a:rPr lang="en-US" altLang="ko-KR" sz="18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해결로 생산기간 </a:t>
            </a:r>
            <a:r>
              <a:rPr lang="en-US" altLang="ko-KR" sz="18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30% </a:t>
            </a:r>
            <a:r>
              <a:rPr lang="ko-KR" altLang="en-US" sz="18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단축</a:t>
            </a:r>
            <a:endParaRPr lang="en-US" altLang="ko-KR" sz="18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466" name="Text Box 359"/>
          <p:cNvSpPr txBox="1">
            <a:spLocks noChangeArrowheads="1"/>
          </p:cNvSpPr>
          <p:nvPr/>
        </p:nvSpPr>
        <p:spPr bwMode="auto">
          <a:xfrm>
            <a:off x="920750" y="1557338"/>
            <a:ext cx="3744913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작업 공수 최소화 </a:t>
            </a: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 u="sng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인건비 </a:t>
            </a:r>
            <a:r>
              <a:rPr lang="en-US" altLang="ko-KR" sz="1000" b="0" u="sng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160</a:t>
            </a:r>
            <a:r>
              <a:rPr lang="ko-KR" altLang="en-US" sz="1000" b="0" u="sng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만원 절감</a:t>
            </a: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인건비 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384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 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(1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/h x 8h x 20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OT 32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x 2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개선 인건비 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224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 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/h x 8h x 14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x 2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0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KPI </a:t>
            </a:r>
            <a:r>
              <a:rPr lang="ko-KR" altLang="en-US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달성</a:t>
            </a: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목표치인 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20%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초과하여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30%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단축함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0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수율 증대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GMP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작업장에서 개선된 충전기로 임상샘플 생산 완료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Side Effect (95%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이상의 수율 달성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까지 확인함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1b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 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제조단위 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3080v </a:t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최종수율 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2961v (96.1%)</a:t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   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제조단위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3080v</a:t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최종수율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3037v (98.6%)</a:t>
            </a:r>
          </a:p>
        </p:txBody>
      </p:sp>
      <p:sp>
        <p:nvSpPr>
          <p:cNvPr id="19467" name="Text Box 359"/>
          <p:cNvSpPr txBox="1">
            <a:spLocks noChangeArrowheads="1"/>
          </p:cNvSpPr>
          <p:nvPr/>
        </p:nvSpPr>
        <p:spPr bwMode="auto">
          <a:xfrm>
            <a:off x="5600700" y="1557338"/>
            <a:ext cx="3776663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3D </a:t>
            </a:r>
            <a:r>
              <a:rPr lang="ko-KR" altLang="en-US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프린팅 후속 과제</a:t>
            </a: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현장 이슈에 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3D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프린팅을 적용한 첫 번째 사례로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3D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프린팅을 활용한 후속 과제를 기대해볼 수 있음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0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무균 리스크 최소화</a:t>
            </a: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충전 시간이 증대되면 무균 리스크는 높아지는데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충전 시간을 최소화하고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작업자 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Intervention 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방지하여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임상 샘플의 무균 리스크를 최소화함</a:t>
            </a:r>
            <a: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0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코로나 확산 리스크 최소화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생산일자 단축을 통해 외부 작업원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일용직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2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인이 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익산공장 상업 생산 라인에 출입할 때의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코로나 확산 잠재 리스크를 최소화함</a:t>
            </a: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0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468" name="Text Box 372"/>
          <p:cNvSpPr txBox="1">
            <a:spLocks noChangeArrowheads="1"/>
          </p:cNvSpPr>
          <p:nvPr/>
        </p:nvSpPr>
        <p:spPr bwMode="auto">
          <a:xfrm>
            <a:off x="3224213" y="4672013"/>
            <a:ext cx="6286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ko-KR" altLang="en-US" sz="11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 수준</a:t>
            </a:r>
            <a:endParaRPr lang="en-US" altLang="ko-KR" sz="11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Line 375"/>
          <p:cNvSpPr>
            <a:spLocks noChangeShapeType="1"/>
          </p:cNvSpPr>
          <p:nvPr/>
        </p:nvSpPr>
        <p:spPr bwMode="auto">
          <a:xfrm>
            <a:off x="3279775" y="4657725"/>
            <a:ext cx="1289050" cy="1588"/>
          </a:xfrm>
          <a:prstGeom prst="line">
            <a:avLst/>
          </a:prstGeom>
          <a:noFill/>
          <a:ln w="38100">
            <a:solidFill>
              <a:sysClr val="window" lastClr="FFFF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7" name="Rectangle 370"/>
          <p:cNvSpPr>
            <a:spLocks noChangeArrowheads="1"/>
          </p:cNvSpPr>
          <p:nvPr/>
        </p:nvSpPr>
        <p:spPr bwMode="auto">
          <a:xfrm>
            <a:off x="3311525" y="3522663"/>
            <a:ext cx="447675" cy="112871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0" algn="ctr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8" name="Rectangle 371"/>
          <p:cNvSpPr>
            <a:spLocks noChangeArrowheads="1"/>
          </p:cNvSpPr>
          <p:nvPr/>
        </p:nvSpPr>
        <p:spPr bwMode="auto">
          <a:xfrm>
            <a:off x="4065588" y="3754438"/>
            <a:ext cx="447675" cy="90011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0" algn="ctr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 flipV="1">
            <a:off x="3282950" y="4664075"/>
            <a:ext cx="1262063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9473" name="Text Box 372"/>
          <p:cNvSpPr txBox="1">
            <a:spLocks noChangeArrowheads="1"/>
          </p:cNvSpPr>
          <p:nvPr/>
        </p:nvSpPr>
        <p:spPr bwMode="auto">
          <a:xfrm>
            <a:off x="3984625" y="4681538"/>
            <a:ext cx="62865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ko-KR" altLang="en-US" sz="11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목표</a:t>
            </a:r>
            <a:endParaRPr lang="en-US" altLang="ko-KR" sz="11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Freeform 379"/>
          <p:cNvSpPr>
            <a:spLocks noChangeAspect="1"/>
          </p:cNvSpPr>
          <p:nvPr/>
        </p:nvSpPr>
        <p:spPr bwMode="auto">
          <a:xfrm rot="4122523">
            <a:off x="3775869" y="3442494"/>
            <a:ext cx="377825" cy="249237"/>
          </a:xfrm>
          <a:custGeom>
            <a:avLst/>
            <a:gdLst>
              <a:gd name="T0" fmla="*/ 2147483647 w 1006"/>
              <a:gd name="T1" fmla="*/ 2147483647 h 1032"/>
              <a:gd name="T2" fmla="*/ 2147483647 w 1006"/>
              <a:gd name="T3" fmla="*/ 0 h 1032"/>
              <a:gd name="T4" fmla="*/ 2147483647 w 1006"/>
              <a:gd name="T5" fmla="*/ 2147483647 h 1032"/>
              <a:gd name="T6" fmla="*/ 2147483647 w 1006"/>
              <a:gd name="T7" fmla="*/ 2147483647 h 1032"/>
              <a:gd name="T8" fmla="*/ 2147483647 w 1006"/>
              <a:gd name="T9" fmla="*/ 2147483647 h 1032"/>
              <a:gd name="T10" fmla="*/ 2147483647 w 1006"/>
              <a:gd name="T11" fmla="*/ 2147483647 h 1032"/>
              <a:gd name="T12" fmla="*/ 2147483647 w 1006"/>
              <a:gd name="T13" fmla="*/ 2147483647 h 1032"/>
              <a:gd name="T14" fmla="*/ 2147483647 w 1006"/>
              <a:gd name="T15" fmla="*/ 2147483647 h 1032"/>
              <a:gd name="T16" fmla="*/ 2147483647 w 1006"/>
              <a:gd name="T17" fmla="*/ 2147483647 h 1032"/>
              <a:gd name="T18" fmla="*/ 2147483647 w 1006"/>
              <a:gd name="T19" fmla="*/ 2147483647 h 1032"/>
              <a:gd name="T20" fmla="*/ 2147483647 w 1006"/>
              <a:gd name="T21" fmla="*/ 2147483647 h 1032"/>
              <a:gd name="T22" fmla="*/ 2147483647 w 1006"/>
              <a:gd name="T23" fmla="*/ 2147483647 h 1032"/>
              <a:gd name="T24" fmla="*/ 2147483647 w 1006"/>
              <a:gd name="T25" fmla="*/ 2147483647 h 1032"/>
              <a:gd name="T26" fmla="*/ 2147483647 w 1006"/>
              <a:gd name="T27" fmla="*/ 2147483647 h 1032"/>
              <a:gd name="T28" fmla="*/ 2147483647 w 1006"/>
              <a:gd name="T29" fmla="*/ 2147483647 h 1032"/>
              <a:gd name="T30" fmla="*/ 2147483647 w 1006"/>
              <a:gd name="T31" fmla="*/ 2147483647 h 1032"/>
              <a:gd name="T32" fmla="*/ 2147483647 w 1006"/>
              <a:gd name="T33" fmla="*/ 2147483647 h 1032"/>
              <a:gd name="T34" fmla="*/ 0 w 1006"/>
              <a:gd name="T35" fmla="*/ 2147483647 h 1032"/>
              <a:gd name="T36" fmla="*/ 2147483647 w 1006"/>
              <a:gd name="T37" fmla="*/ 2147483647 h 1032"/>
              <a:gd name="T38" fmla="*/ 2147483647 w 1006"/>
              <a:gd name="T39" fmla="*/ 2147483647 h 1032"/>
              <a:gd name="T40" fmla="*/ 2147483647 w 1006"/>
              <a:gd name="T41" fmla="*/ 2147483647 h 1032"/>
              <a:gd name="T42" fmla="*/ 2147483647 w 1006"/>
              <a:gd name="T43" fmla="*/ 2147483647 h 1032"/>
              <a:gd name="T44" fmla="*/ 2147483647 w 1006"/>
              <a:gd name="T45" fmla="*/ 2147483647 h 1032"/>
              <a:gd name="T46" fmla="*/ 2147483647 w 1006"/>
              <a:gd name="T47" fmla="*/ 2147483647 h 1032"/>
              <a:gd name="T48" fmla="*/ 2147483647 w 1006"/>
              <a:gd name="T49" fmla="*/ 2147483647 h 1032"/>
              <a:gd name="T50" fmla="*/ 2147483647 w 1006"/>
              <a:gd name="T51" fmla="*/ 2147483647 h 1032"/>
              <a:gd name="T52" fmla="*/ 2147483647 w 1006"/>
              <a:gd name="T53" fmla="*/ 2147483647 h 1032"/>
              <a:gd name="T54" fmla="*/ 2147483647 w 1006"/>
              <a:gd name="T55" fmla="*/ 2147483647 h 1032"/>
              <a:gd name="T56" fmla="*/ 2147483647 w 1006"/>
              <a:gd name="T57" fmla="*/ 2147483647 h 1032"/>
              <a:gd name="T58" fmla="*/ 2147483647 w 1006"/>
              <a:gd name="T59" fmla="*/ 2147483647 h 1032"/>
              <a:gd name="T60" fmla="*/ 2147483647 w 1006"/>
              <a:gd name="T61" fmla="*/ 2147483647 h 1032"/>
              <a:gd name="T62" fmla="*/ 2147483647 w 1006"/>
              <a:gd name="T63" fmla="*/ 2147483647 h 103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006"/>
              <a:gd name="T97" fmla="*/ 0 h 1032"/>
              <a:gd name="T98" fmla="*/ 1006 w 1006"/>
              <a:gd name="T99" fmla="*/ 1032 h 103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006" h="1032">
                <a:moveTo>
                  <a:pt x="824" y="289"/>
                </a:moveTo>
                <a:lnTo>
                  <a:pt x="824" y="350"/>
                </a:lnTo>
                <a:lnTo>
                  <a:pt x="1005" y="194"/>
                </a:lnTo>
                <a:lnTo>
                  <a:pt x="841" y="0"/>
                </a:lnTo>
                <a:lnTo>
                  <a:pt x="837" y="62"/>
                </a:lnTo>
                <a:lnTo>
                  <a:pt x="803" y="53"/>
                </a:lnTo>
                <a:lnTo>
                  <a:pt x="765" y="56"/>
                </a:lnTo>
                <a:lnTo>
                  <a:pt x="735" y="62"/>
                </a:lnTo>
                <a:lnTo>
                  <a:pt x="705" y="65"/>
                </a:lnTo>
                <a:lnTo>
                  <a:pt x="670" y="70"/>
                </a:lnTo>
                <a:lnTo>
                  <a:pt x="634" y="80"/>
                </a:lnTo>
                <a:lnTo>
                  <a:pt x="597" y="93"/>
                </a:lnTo>
                <a:lnTo>
                  <a:pt x="568" y="103"/>
                </a:lnTo>
                <a:lnTo>
                  <a:pt x="533" y="118"/>
                </a:lnTo>
                <a:lnTo>
                  <a:pt x="498" y="133"/>
                </a:lnTo>
                <a:lnTo>
                  <a:pt x="474" y="151"/>
                </a:lnTo>
                <a:lnTo>
                  <a:pt x="444" y="166"/>
                </a:lnTo>
                <a:lnTo>
                  <a:pt x="417" y="188"/>
                </a:lnTo>
                <a:lnTo>
                  <a:pt x="386" y="216"/>
                </a:lnTo>
                <a:lnTo>
                  <a:pt x="355" y="243"/>
                </a:lnTo>
                <a:lnTo>
                  <a:pt x="318" y="286"/>
                </a:lnTo>
                <a:lnTo>
                  <a:pt x="281" y="328"/>
                </a:lnTo>
                <a:lnTo>
                  <a:pt x="250" y="367"/>
                </a:lnTo>
                <a:lnTo>
                  <a:pt x="224" y="404"/>
                </a:lnTo>
                <a:lnTo>
                  <a:pt x="198" y="438"/>
                </a:lnTo>
                <a:lnTo>
                  <a:pt x="177" y="476"/>
                </a:lnTo>
                <a:lnTo>
                  <a:pt x="152" y="521"/>
                </a:lnTo>
                <a:lnTo>
                  <a:pt x="133" y="562"/>
                </a:lnTo>
                <a:lnTo>
                  <a:pt x="109" y="615"/>
                </a:lnTo>
                <a:lnTo>
                  <a:pt x="87" y="672"/>
                </a:lnTo>
                <a:lnTo>
                  <a:pt x="72" y="718"/>
                </a:lnTo>
                <a:lnTo>
                  <a:pt x="51" y="779"/>
                </a:lnTo>
                <a:lnTo>
                  <a:pt x="38" y="820"/>
                </a:lnTo>
                <a:lnTo>
                  <a:pt x="31" y="858"/>
                </a:lnTo>
                <a:lnTo>
                  <a:pt x="17" y="919"/>
                </a:lnTo>
                <a:lnTo>
                  <a:pt x="0" y="1031"/>
                </a:lnTo>
                <a:lnTo>
                  <a:pt x="35" y="903"/>
                </a:lnTo>
                <a:lnTo>
                  <a:pt x="54" y="851"/>
                </a:lnTo>
                <a:lnTo>
                  <a:pt x="69" y="799"/>
                </a:lnTo>
                <a:lnTo>
                  <a:pt x="88" y="754"/>
                </a:lnTo>
                <a:lnTo>
                  <a:pt x="111" y="714"/>
                </a:lnTo>
                <a:lnTo>
                  <a:pt x="132" y="672"/>
                </a:lnTo>
                <a:lnTo>
                  <a:pt x="155" y="632"/>
                </a:lnTo>
                <a:lnTo>
                  <a:pt x="176" y="598"/>
                </a:lnTo>
                <a:lnTo>
                  <a:pt x="201" y="567"/>
                </a:lnTo>
                <a:lnTo>
                  <a:pt x="226" y="534"/>
                </a:lnTo>
                <a:lnTo>
                  <a:pt x="253" y="508"/>
                </a:lnTo>
                <a:lnTo>
                  <a:pt x="272" y="485"/>
                </a:lnTo>
                <a:lnTo>
                  <a:pt x="302" y="462"/>
                </a:lnTo>
                <a:lnTo>
                  <a:pt x="333" y="433"/>
                </a:lnTo>
                <a:lnTo>
                  <a:pt x="361" y="414"/>
                </a:lnTo>
                <a:lnTo>
                  <a:pt x="390" y="395"/>
                </a:lnTo>
                <a:lnTo>
                  <a:pt x="425" y="370"/>
                </a:lnTo>
                <a:lnTo>
                  <a:pt x="466" y="351"/>
                </a:lnTo>
                <a:lnTo>
                  <a:pt x="502" y="335"/>
                </a:lnTo>
                <a:lnTo>
                  <a:pt x="536" y="323"/>
                </a:lnTo>
                <a:lnTo>
                  <a:pt x="573" y="308"/>
                </a:lnTo>
                <a:lnTo>
                  <a:pt x="604" y="300"/>
                </a:lnTo>
                <a:lnTo>
                  <a:pt x="635" y="295"/>
                </a:lnTo>
                <a:lnTo>
                  <a:pt x="675" y="288"/>
                </a:lnTo>
                <a:lnTo>
                  <a:pt x="704" y="282"/>
                </a:lnTo>
                <a:lnTo>
                  <a:pt x="745" y="280"/>
                </a:lnTo>
                <a:lnTo>
                  <a:pt x="778" y="280"/>
                </a:lnTo>
                <a:lnTo>
                  <a:pt x="824" y="289"/>
                </a:lnTo>
              </a:path>
            </a:pathLst>
          </a:custGeom>
          <a:solidFill>
            <a:srgbClr val="C0504D"/>
          </a:solidFill>
          <a:ln w="1905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9475" name="Text Box 372"/>
          <p:cNvSpPr txBox="1">
            <a:spLocks noChangeArrowheads="1"/>
          </p:cNvSpPr>
          <p:nvPr/>
        </p:nvSpPr>
        <p:spPr bwMode="auto">
          <a:xfrm>
            <a:off x="3228975" y="3943350"/>
            <a:ext cx="628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endParaRPr lang="en-US" altLang="ko-KR" sz="10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476" name="Text Box 372"/>
          <p:cNvSpPr txBox="1">
            <a:spLocks noChangeArrowheads="1"/>
          </p:cNvSpPr>
          <p:nvPr/>
        </p:nvSpPr>
        <p:spPr bwMode="auto">
          <a:xfrm>
            <a:off x="3979863" y="3943350"/>
            <a:ext cx="628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en-US" altLang="ko-KR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14</a:t>
            </a:r>
            <a:r>
              <a:rPr lang="ko-KR" altLang="en-US" sz="10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endParaRPr lang="en-US" altLang="ko-KR" sz="10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477" name="Text Box 372"/>
          <p:cNvSpPr txBox="1">
            <a:spLocks noChangeArrowheads="1"/>
          </p:cNvSpPr>
          <p:nvPr/>
        </p:nvSpPr>
        <p:spPr bwMode="auto">
          <a:xfrm>
            <a:off x="3841750" y="3068638"/>
            <a:ext cx="90963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en-US" altLang="ko-KR" sz="1000" b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r>
              <a:rPr lang="ko-KR" altLang="en-US" sz="1000" b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r>
              <a:rPr lang="en-US" altLang="ko-KR" sz="1000" b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(30%)</a:t>
            </a:r>
            <a:br>
              <a:rPr lang="en-US" altLang="ko-KR" sz="1000" b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단축</a:t>
            </a:r>
            <a:endParaRPr lang="en-US" altLang="ko-KR" sz="1000" b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32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190625"/>
            <a:ext cx="7569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1508" name="그룹 65"/>
          <p:cNvGrpSpPr>
            <a:grpSpLocks/>
          </p:cNvGrpSpPr>
          <p:nvPr/>
        </p:nvGrpSpPr>
        <p:grpSpPr bwMode="auto">
          <a:xfrm>
            <a:off x="7847013" y="142875"/>
            <a:ext cx="1714500" cy="317500"/>
            <a:chOff x="7847013" y="142852"/>
            <a:chExt cx="1714500" cy="317523"/>
          </a:xfrm>
        </p:grpSpPr>
        <p:sp>
          <p:nvSpPr>
            <p:cNvPr id="21515" name="AutoShape 4"/>
            <p:cNvSpPr>
              <a:spLocks noChangeArrowheads="1"/>
            </p:cNvSpPr>
            <p:nvPr/>
          </p:nvSpPr>
          <p:spPr bwMode="auto">
            <a:xfrm>
              <a:off x="9169400" y="142852"/>
              <a:ext cx="392113" cy="246081"/>
            </a:xfrm>
            <a:prstGeom prst="homePlate">
              <a:avLst>
                <a:gd name="adj" fmla="val 21644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516" name="AutoShape 6"/>
            <p:cNvSpPr>
              <a:spLocks noChangeArrowheads="1"/>
            </p:cNvSpPr>
            <p:nvPr/>
          </p:nvSpPr>
          <p:spPr bwMode="auto">
            <a:xfrm>
              <a:off x="8842375" y="214295"/>
              <a:ext cx="392113" cy="246080"/>
            </a:xfrm>
            <a:prstGeom prst="homePlate">
              <a:avLst>
                <a:gd name="adj" fmla="val 21268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517" name="AutoShape 8"/>
            <p:cNvSpPr>
              <a:spLocks noChangeArrowheads="1"/>
            </p:cNvSpPr>
            <p:nvPr/>
          </p:nvSpPr>
          <p:spPr bwMode="auto">
            <a:xfrm>
              <a:off x="8515350" y="214295"/>
              <a:ext cx="390525" cy="246080"/>
            </a:xfrm>
            <a:prstGeom prst="homePlate">
              <a:avLst>
                <a:gd name="adj" fmla="val 25377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518" name="AutoShape 10"/>
            <p:cNvSpPr>
              <a:spLocks noChangeArrowheads="1"/>
            </p:cNvSpPr>
            <p:nvPr/>
          </p:nvSpPr>
          <p:spPr bwMode="auto">
            <a:xfrm>
              <a:off x="8186738" y="214295"/>
              <a:ext cx="392112" cy="246080"/>
            </a:xfrm>
            <a:prstGeom prst="homePlate">
              <a:avLst>
                <a:gd name="adj" fmla="val 21312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519" name="AutoShape 12"/>
            <p:cNvSpPr>
              <a:spLocks noChangeArrowheads="1"/>
            </p:cNvSpPr>
            <p:nvPr/>
          </p:nvSpPr>
          <p:spPr bwMode="auto">
            <a:xfrm>
              <a:off x="7847013" y="214295"/>
              <a:ext cx="392112" cy="246080"/>
            </a:xfrm>
            <a:prstGeom prst="homePlate">
              <a:avLst>
                <a:gd name="adj" fmla="val 25443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7150" y="76200"/>
            <a:ext cx="633413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ko-KR" altLang="en-US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별첨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60388" y="598488"/>
            <a:ext cx="17240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일용직 시급 확인</a:t>
            </a:r>
            <a:endParaRPr lang="en-US" altLang="ko-KR" sz="18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1511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895725"/>
            <a:ext cx="25923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4689475"/>
            <a:ext cx="5183188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365750" y="3275013"/>
            <a:ext cx="773113" cy="201612"/>
          </a:xfrm>
          <a:prstGeom prst="rect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pic>
        <p:nvPicPr>
          <p:cNvPr id="21514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4106863"/>
            <a:ext cx="131445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5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DfcswvrkGAb_dPVNvrq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l_yVTibkebre_mBjw7RQ"/>
</p:tagLst>
</file>

<file path=ppt/theme/theme1.xml><?xml version="1.0" encoding="utf-8"?>
<a:theme xmlns:a="http://schemas.openxmlformats.org/drawingml/2006/main" name="3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HY울릉도B"/>
        <a:ea typeface="HY울릉도B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ysDot"/>
          <a:round/>
          <a:headEnd type="none" w="med" len="med"/>
          <a:tailEnd type="none" w="med" len="med"/>
        </a:ln>
        <a:effectLst/>
      </a:spPr>
      <a:bodyPr vert="horz" wrap="none" lIns="91413" tIns="45707" rIns="91413" bIns="45707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1" hangingPunct="1">
          <a:lnSpc>
            <a:spcPct val="85000"/>
          </a:lnSpc>
          <a:spcBef>
            <a:spcPct val="30000"/>
          </a:spcBef>
          <a:spcAft>
            <a:spcPct val="3000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404040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ysDot"/>
          <a:round/>
          <a:headEnd type="none" w="med" len="med"/>
          <a:tailEnd type="none" w="med" len="med"/>
        </a:ln>
        <a:effectLst/>
      </a:spPr>
      <a:bodyPr vert="horz" wrap="none" lIns="91413" tIns="45707" rIns="91413" bIns="45707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1" hangingPunct="1">
          <a:lnSpc>
            <a:spcPct val="85000"/>
          </a:lnSpc>
          <a:spcBef>
            <a:spcPct val="30000"/>
          </a:spcBef>
          <a:spcAft>
            <a:spcPct val="3000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404040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102616</TotalTime>
  <Words>1577</Words>
  <Application>Microsoft Office PowerPoint</Application>
  <PresentationFormat>A4 용지(210x297mm)</PresentationFormat>
  <Paragraphs>158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LG스마트체 Regular</vt:lpstr>
      <vt:lpstr>굴림</vt:lpstr>
      <vt:lpstr>돋움</vt:lpstr>
      <vt:lpstr>맑은 고딕</vt:lpstr>
      <vt:lpstr>Arial</vt:lpstr>
      <vt:lpstr>Arial Narrow</vt:lpstr>
      <vt:lpstr>HY울릉도B</vt:lpstr>
      <vt:lpstr>Open Sans</vt:lpstr>
      <vt:lpstr>Symbol</vt:lpstr>
      <vt:lpstr>Wingdings</vt:lpstr>
      <vt:lpstr>나눔고딕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황의영(Hwang, Eui-yeong)[heuiy]</cp:lastModifiedBy>
  <cp:revision>2126</cp:revision>
  <cp:lastPrinted>2020-02-10T05:25:54Z</cp:lastPrinted>
  <dcterms:created xsi:type="dcterms:W3CDTF">2008-11-26T05:44:28Z</dcterms:created>
  <dcterms:modified xsi:type="dcterms:W3CDTF">2020-09-14T06:08:09Z</dcterms:modified>
</cp:coreProperties>
</file>