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73" r:id="rId2"/>
    <p:sldId id="293" r:id="rId3"/>
    <p:sldId id="287" r:id="rId4"/>
    <p:sldId id="269" r:id="rId5"/>
    <p:sldId id="267" r:id="rId6"/>
    <p:sldId id="289" r:id="rId7"/>
    <p:sldId id="290" r:id="rId8"/>
    <p:sldId id="291" r:id="rId9"/>
    <p:sldId id="292" r:id="rId10"/>
    <p:sldId id="288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200"/>
    <a:srgbClr val="FDDF03"/>
    <a:srgbClr val="0000FF"/>
    <a:srgbClr val="FFF9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900" autoAdjust="0"/>
    <p:restoredTop sz="79167" autoAdjust="0"/>
  </p:normalViewPr>
  <p:slideViewPr>
    <p:cSldViewPr>
      <p:cViewPr varScale="1">
        <p:scale>
          <a:sx n="116" d="100"/>
          <a:sy n="116" d="100"/>
        </p:scale>
        <p:origin x="-179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5182A4-309D-4D16-BDCC-C7DD610CF542}" type="datetimeFigureOut">
              <a:rPr lang="ko-KR" altLang="en-US" smtClean="0"/>
              <a:pPr/>
              <a:t>2021-09-16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8FD660-EA49-415D-A1C6-0C78782E4E9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9273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FD660-EA49-415D-A1C6-0C78782E4E9C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FD660-EA49-415D-A1C6-0C78782E4E9C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FD660-EA49-415D-A1C6-0C78782E4E9C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FD660-EA49-415D-A1C6-0C78782E4E9C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FD660-EA49-415D-A1C6-0C78782E4E9C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FD660-EA49-415D-A1C6-0C78782E4E9C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rtl="0" eaLnBrk="1" fontAlgn="t" latinLnBrk="1" hangingPunct="1"/>
            <a:endParaRPr lang="en-US" altLang="ko-K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FD660-EA49-415D-A1C6-0C78782E4E9C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982C1-CC58-4FD3-A2F4-791E12530E6E}" type="datetimeFigureOut">
              <a:rPr lang="ko-KR" altLang="en-US" smtClean="0"/>
              <a:pPr/>
              <a:t>2021-09-16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5C009-9149-4E20-8F2A-4129704FDE0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982C1-CC58-4FD3-A2F4-791E12530E6E}" type="datetimeFigureOut">
              <a:rPr lang="ko-KR" altLang="en-US" smtClean="0"/>
              <a:pPr/>
              <a:t>2021-09-16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5C009-9149-4E20-8F2A-4129704FDE0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982C1-CC58-4FD3-A2F4-791E12530E6E}" type="datetimeFigureOut">
              <a:rPr lang="ko-KR" altLang="en-US" smtClean="0"/>
              <a:pPr/>
              <a:t>2021-09-16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5C009-9149-4E20-8F2A-4129704FDE0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982C1-CC58-4FD3-A2F4-791E12530E6E}" type="datetimeFigureOut">
              <a:rPr lang="ko-KR" altLang="en-US" smtClean="0"/>
              <a:pPr/>
              <a:t>2021-09-16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5C009-9149-4E20-8F2A-4129704FDE0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982C1-CC58-4FD3-A2F4-791E12530E6E}" type="datetimeFigureOut">
              <a:rPr lang="ko-KR" altLang="en-US" smtClean="0"/>
              <a:pPr/>
              <a:t>2021-09-16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5C009-9149-4E20-8F2A-4129704FDE0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982C1-CC58-4FD3-A2F4-791E12530E6E}" type="datetimeFigureOut">
              <a:rPr lang="ko-KR" altLang="en-US" smtClean="0"/>
              <a:pPr/>
              <a:t>2021-09-16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5C009-9149-4E20-8F2A-4129704FDE0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982C1-CC58-4FD3-A2F4-791E12530E6E}" type="datetimeFigureOut">
              <a:rPr lang="ko-KR" altLang="en-US" smtClean="0"/>
              <a:pPr/>
              <a:t>2021-09-16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5C009-9149-4E20-8F2A-4129704FDE0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982C1-CC58-4FD3-A2F4-791E12530E6E}" type="datetimeFigureOut">
              <a:rPr lang="ko-KR" altLang="en-US" smtClean="0"/>
              <a:pPr/>
              <a:t>2021-09-16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5C009-9149-4E20-8F2A-4129704FDE0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982C1-CC58-4FD3-A2F4-791E12530E6E}" type="datetimeFigureOut">
              <a:rPr lang="ko-KR" altLang="en-US" smtClean="0"/>
              <a:pPr/>
              <a:t>2021-09-16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5C009-9149-4E20-8F2A-4129704FDE0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982C1-CC58-4FD3-A2F4-791E12530E6E}" type="datetimeFigureOut">
              <a:rPr lang="ko-KR" altLang="en-US" smtClean="0"/>
              <a:pPr/>
              <a:t>2021-09-16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5C009-9149-4E20-8F2A-4129704FDE0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982C1-CC58-4FD3-A2F4-791E12530E6E}" type="datetimeFigureOut">
              <a:rPr lang="ko-KR" altLang="en-US" smtClean="0"/>
              <a:pPr/>
              <a:t>2021-09-16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5C009-9149-4E20-8F2A-4129704FDE0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0982C1-CC58-4FD3-A2F4-791E12530E6E}" type="datetimeFigureOut">
              <a:rPr lang="ko-KR" altLang="en-US" smtClean="0"/>
              <a:pPr/>
              <a:t>2021-09-16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5C009-9149-4E20-8F2A-4129704FDE0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31640" y="1527146"/>
            <a:ext cx="6672042" cy="707886"/>
          </a:xfr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4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조회 전용 프레임워크</a:t>
            </a:r>
            <a:endParaRPr lang="ko-KR" altLang="en-US" sz="4000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57950" y="5117634"/>
            <a:ext cx="2786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[</a:t>
            </a:r>
            <a:r>
              <a:rPr lang="ko-KR" altLang="en-US" sz="1000" b="1" dirty="0" err="1" smtClean="0"/>
              <a:t>아키</a:t>
            </a:r>
            <a:r>
              <a:rPr lang="en-US" altLang="ko-KR" sz="1000" b="1" dirty="0" smtClean="0"/>
              <a:t>] </a:t>
            </a:r>
            <a:r>
              <a:rPr lang="ko-KR" altLang="en-US" sz="1000" b="1" dirty="0" err="1" smtClean="0"/>
              <a:t>뱅킹아키텍트</a:t>
            </a:r>
            <a:endParaRPr lang="en-US" altLang="ko-KR" sz="1000" b="1" dirty="0" smtClean="0"/>
          </a:p>
          <a:p>
            <a:r>
              <a:rPr lang="ko-KR" altLang="en-US" sz="1000" b="1" dirty="0" smtClean="0"/>
              <a:t>                     </a:t>
            </a:r>
            <a:r>
              <a:rPr lang="en-US" altLang="ko-KR" sz="1000" b="1" dirty="0"/>
              <a:t>- </a:t>
            </a:r>
            <a:r>
              <a:rPr lang="ko-KR" altLang="en-US" sz="1000" b="1" dirty="0" smtClean="0"/>
              <a:t>지원자</a:t>
            </a:r>
            <a:r>
              <a:rPr lang="en-US" altLang="ko-KR" sz="1000" b="1" dirty="0" smtClean="0"/>
              <a:t> </a:t>
            </a:r>
            <a:r>
              <a:rPr lang="ko-KR" altLang="en-US" sz="1000" b="1" dirty="0" err="1" smtClean="0"/>
              <a:t>김흥</a:t>
            </a:r>
            <a:r>
              <a:rPr lang="ko-KR" altLang="en-US" sz="1000" b="1" dirty="0" err="1"/>
              <a:t>환</a:t>
            </a:r>
            <a:endParaRPr lang="ko-KR" altLang="en-US" sz="1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806887"/>
              </p:ext>
            </p:extLst>
          </p:nvPr>
        </p:nvGraphicFramePr>
        <p:xfrm>
          <a:off x="323528" y="908720"/>
          <a:ext cx="1008112" cy="64008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981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고객정보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/>
                        <a:t>고객번호</a:t>
                      </a:r>
                      <a:r>
                        <a:rPr lang="en-US" altLang="ko-KR" sz="800" dirty="0"/>
                        <a:t>(PK)</a:t>
                      </a:r>
                      <a:endParaRPr lang="ko-KR" altLang="en-US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rtl="0" eaLnBrk="1" fontAlgn="t" latinLnBrk="1" hangingPunct="1"/>
                      <a:r>
                        <a:rPr lang="ko-KR" altLang="en-US" sz="800" u="none" strike="noStrike" kern="1200" dirty="0" smtClean="0"/>
                        <a:t>고객명</a:t>
                      </a:r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284499"/>
              </p:ext>
            </p:extLst>
          </p:nvPr>
        </p:nvGraphicFramePr>
        <p:xfrm>
          <a:off x="323528" y="1988840"/>
          <a:ext cx="1008112" cy="1149158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29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kern="1200" dirty="0" smtClean="0"/>
                        <a:t>거래내역</a:t>
                      </a:r>
                      <a:endParaRPr lang="ko-KR" altLang="en-US" sz="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7299">
                <a:tc>
                  <a:txBody>
                    <a:bodyPr/>
                    <a:lstStyle/>
                    <a:p>
                      <a:pPr rtl="0" eaLnBrk="1" fontAlgn="t" latinLnBrk="1" hangingPunct="1"/>
                      <a:r>
                        <a:rPr lang="ko-KR" altLang="en-US" sz="800" u="none" strike="noStrike" kern="1200" dirty="0" smtClean="0"/>
                        <a:t>거래내역번호</a:t>
                      </a:r>
                      <a:r>
                        <a:rPr lang="en-US" sz="800" u="none" strike="noStrike" kern="1200" dirty="0" smtClean="0"/>
                        <a:t>(PK)</a:t>
                      </a:r>
                      <a:endParaRPr lang="ko-KR" altLang="en-US" sz="800" b="1" i="0" u="none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22438">
                <a:tc>
                  <a:txBody>
                    <a:bodyPr/>
                    <a:lstStyle/>
                    <a:p>
                      <a:pPr rtl="0" eaLnBrk="1" fontAlgn="t" latinLnBrk="1" hangingPunct="1"/>
                      <a:r>
                        <a:rPr lang="ko-KR" altLang="en-US" sz="800" u="none" strike="noStrike" kern="1200" dirty="0" smtClean="0"/>
                        <a:t>거래일자</a:t>
                      </a:r>
                      <a:endParaRPr lang="en-US" altLang="ko-KR" sz="800" u="none" strike="noStrike" kern="1200" dirty="0" smtClean="0"/>
                    </a:p>
                    <a:p>
                      <a:pPr rtl="0" eaLnBrk="1" fontAlgn="t" latinLnBrk="1" hangingPunct="1"/>
                      <a:r>
                        <a:rPr lang="ko-KR" altLang="en-US" sz="800" u="none" strike="noStrike" kern="1200" dirty="0" smtClean="0"/>
                        <a:t>거래구분</a:t>
                      </a:r>
                      <a:endParaRPr lang="en-US" altLang="ko-KR" sz="800" u="none" strike="noStrike" kern="1200" dirty="0" smtClean="0"/>
                    </a:p>
                    <a:p>
                      <a:pPr rtl="0" eaLnBrk="1" fontAlgn="t" latinLnBrk="1" hangingPunct="1"/>
                      <a:r>
                        <a:rPr lang="ko-KR" altLang="en-US" sz="800" u="none" strike="noStrike" kern="1200" dirty="0" smtClean="0"/>
                        <a:t>계좌번호</a:t>
                      </a:r>
                      <a:endParaRPr lang="en-US" altLang="ko-KR" sz="800" u="none" strike="noStrike" kern="1200" dirty="0" smtClean="0"/>
                    </a:p>
                    <a:p>
                      <a:pPr rtl="0" eaLnBrk="1" fontAlgn="t" latinLnBrk="1" hangingPunct="1"/>
                      <a:r>
                        <a:rPr lang="ko-KR" altLang="en-US" sz="800" u="none" strike="noStrike" kern="1200" dirty="0" err="1" smtClean="0"/>
                        <a:t>보낸사람</a:t>
                      </a:r>
                      <a:endParaRPr lang="en-US" altLang="ko-KR" sz="800" u="none" strike="noStrike" kern="1200" dirty="0" smtClean="0"/>
                    </a:p>
                    <a:p>
                      <a:pPr rtl="0" eaLnBrk="1" fontAlgn="t" latinLnBrk="1" hangingPunct="1"/>
                      <a:r>
                        <a:rPr lang="ko-KR" altLang="en-US" sz="800" u="none" strike="noStrike" kern="1200" dirty="0" smtClean="0"/>
                        <a:t>금액</a:t>
                      </a:r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0326292"/>
              </p:ext>
            </p:extLst>
          </p:nvPr>
        </p:nvGraphicFramePr>
        <p:xfrm>
          <a:off x="1979712" y="908720"/>
          <a:ext cx="1008000" cy="76200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00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계좌정보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/>
                        <a:t>계좌번호</a:t>
                      </a:r>
                      <a:r>
                        <a:rPr lang="en-US" altLang="ko-KR" sz="800" dirty="0"/>
                        <a:t>(PK)</a:t>
                      </a:r>
                      <a:endParaRPr lang="ko-KR" altLang="en-US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rtl="0" eaLnBrk="1" fontAlgn="t" latinLnBrk="1" hangingPunct="1"/>
                      <a:r>
                        <a:rPr lang="ko-KR" altLang="en-US" sz="800" u="none" strike="noStrike" kern="1200" dirty="0" smtClean="0"/>
                        <a:t>고객번호</a:t>
                      </a:r>
                      <a:endParaRPr lang="en-US" altLang="ko-KR" sz="800" u="none" strike="noStrike" kern="1200" dirty="0" smtClean="0"/>
                    </a:p>
                    <a:p>
                      <a:pPr rtl="0" eaLnBrk="1" fontAlgn="t" latinLnBrk="1" hangingPunct="1"/>
                      <a:r>
                        <a:rPr lang="ko-KR" altLang="en-US" sz="800" u="none" strike="noStrike" kern="1200" dirty="0" smtClean="0"/>
                        <a:t>잔액</a:t>
                      </a:r>
                      <a:endParaRPr lang="en-US" altLang="ko-KR" sz="800" b="0" i="0" u="none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99714" y="168730"/>
            <a:ext cx="8918694" cy="654641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2" name="제목 1"/>
          <p:cNvSpPr>
            <a:spLocks noGrp="1"/>
          </p:cNvSpPr>
          <p:nvPr>
            <p:ph type="title"/>
          </p:nvPr>
        </p:nvSpPr>
        <p:spPr>
          <a:xfrm>
            <a:off x="3500688" y="172577"/>
            <a:ext cx="2116745" cy="253916"/>
          </a:xfr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05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참고</a:t>
            </a:r>
            <a:r>
              <a:rPr lang="en-US" altLang="ko-KR" sz="105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. </a:t>
            </a:r>
            <a:r>
              <a:rPr lang="ko-KR" altLang="en-US" sz="105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테이블 </a:t>
            </a:r>
            <a:r>
              <a:rPr lang="ko-KR" altLang="en-US" sz="105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구조 및 에러코드</a:t>
            </a:r>
            <a:endParaRPr lang="ko-KR" altLang="en-US" sz="105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251520" y="620688"/>
            <a:ext cx="12858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* </a:t>
            </a:r>
            <a:r>
              <a:rPr lang="ko-KR" altLang="en-US" sz="800" b="1" dirty="0" smtClean="0"/>
              <a:t>테이블 구조</a:t>
            </a:r>
            <a:endParaRPr lang="ko-KR" altLang="en-US" sz="800" b="1" dirty="0"/>
          </a:p>
        </p:txBody>
      </p:sp>
      <p:graphicFrame>
        <p:nvGraphicFramePr>
          <p:cNvPr id="116" name="표 1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2977615"/>
              </p:ext>
            </p:extLst>
          </p:nvPr>
        </p:nvGraphicFramePr>
        <p:xfrm>
          <a:off x="1979712" y="1988840"/>
          <a:ext cx="1008112" cy="14935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29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kern="1200" dirty="0" smtClean="0"/>
                        <a:t>로그데이터</a:t>
                      </a:r>
                      <a:endParaRPr lang="ko-KR" altLang="en-US" sz="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7299">
                <a:tc>
                  <a:txBody>
                    <a:bodyPr/>
                    <a:lstStyle/>
                    <a:p>
                      <a:pPr rtl="0" eaLnBrk="1" fontAlgn="t" latinLnBrk="1" hangingPunct="1"/>
                      <a:r>
                        <a:rPr lang="ko-KR" altLang="en-US" sz="800" u="none" strike="noStrike" kern="1200" dirty="0" smtClean="0"/>
                        <a:t>로그</a:t>
                      </a:r>
                      <a:r>
                        <a:rPr lang="en-US" altLang="ko-KR" sz="800" u="none" strike="noStrike" kern="1200" dirty="0" smtClean="0"/>
                        <a:t>ID</a:t>
                      </a:r>
                      <a:r>
                        <a:rPr lang="en-US" sz="800" u="none" strike="noStrike" kern="1200" dirty="0" smtClean="0"/>
                        <a:t>(PK</a:t>
                      </a:r>
                      <a:r>
                        <a:rPr lang="en-US" sz="800" u="none" strike="noStrike" kern="1200" dirty="0" smtClean="0"/>
                        <a:t>)</a:t>
                      </a:r>
                      <a:endParaRPr lang="ko-KR" altLang="en-US" sz="800" b="1" i="0" u="none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22438">
                <a:tc>
                  <a:txBody>
                    <a:bodyPr/>
                    <a:lstStyle/>
                    <a:p>
                      <a:pPr rtl="0" eaLnBrk="1" fontAlgn="t" latinLnBrk="1" hangingPunct="1"/>
                      <a:r>
                        <a:rPr lang="en-US" altLang="ko-KR" sz="800" u="none" strike="noStrike" kern="1200" dirty="0" smtClean="0"/>
                        <a:t>URL</a:t>
                      </a:r>
                    </a:p>
                    <a:p>
                      <a:pPr rtl="0" eaLnBrk="1" fontAlgn="t" latinLnBrk="1" hangingPunct="1"/>
                      <a:r>
                        <a:rPr lang="ko-KR" altLang="en-US" sz="800" b="0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거래시간</a:t>
                      </a:r>
                      <a:endParaRPr lang="en-US" altLang="ko-KR" sz="800" b="0" i="0" u="none" strike="noStrike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 eaLnBrk="1" fontAlgn="t" latinLnBrk="1" hangingPunct="1"/>
                      <a:r>
                        <a:rPr lang="ko-KR" altLang="en-US" sz="800" b="0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로그시간</a:t>
                      </a:r>
                      <a:endParaRPr lang="en-US" altLang="ko-KR" sz="800" b="0" i="0" u="none" strike="noStrike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 eaLnBrk="1" fontAlgn="t" latinLnBrk="1" hangingPunct="1"/>
                      <a:r>
                        <a:rPr lang="en-US" altLang="ko-KR" sz="800" b="0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GUID</a:t>
                      </a:r>
                    </a:p>
                    <a:p>
                      <a:pPr rtl="0" eaLnBrk="1" fontAlgn="t" latinLnBrk="1" hangingPunct="1"/>
                      <a:r>
                        <a:rPr lang="ko-KR" altLang="en-US" sz="800" b="0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요청구분</a:t>
                      </a:r>
                      <a:endParaRPr lang="en-US" altLang="ko-KR" sz="800" b="0" i="0" u="none" strike="noStrike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 eaLnBrk="1" fontAlgn="t" latinLnBrk="1" hangingPunct="1"/>
                      <a:r>
                        <a:rPr lang="ko-KR" altLang="en-US" sz="800" b="0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응답코드</a:t>
                      </a:r>
                      <a:endParaRPr lang="en-US" altLang="ko-KR" sz="800" b="0" i="0" u="none" strike="noStrike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 eaLnBrk="1" fontAlgn="t" latinLnBrk="1" hangingPunct="1"/>
                      <a:r>
                        <a:rPr lang="ko-KR" altLang="en-US" sz="800" b="0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비즈니스데이터</a:t>
                      </a:r>
                      <a:endParaRPr lang="en-US" altLang="ko-KR" sz="800" b="0" i="0" u="none" strike="noStrike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 eaLnBrk="1" fontAlgn="t" latinLnBrk="1" hangingPunct="1"/>
                      <a:r>
                        <a:rPr lang="ko-KR" altLang="en-US" sz="800" b="0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수행시간</a:t>
                      </a:r>
                      <a:endParaRPr lang="en-US" altLang="ko-KR" sz="800" b="0" i="0" u="none" strike="noStrike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18" name="TextBox 117"/>
          <p:cNvSpPr txBox="1"/>
          <p:nvPr/>
        </p:nvSpPr>
        <p:spPr>
          <a:xfrm>
            <a:off x="3960560" y="620688"/>
            <a:ext cx="12858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* </a:t>
            </a:r>
            <a:r>
              <a:rPr lang="ko-KR" altLang="en-US" sz="800" b="1" dirty="0" smtClean="0"/>
              <a:t>에러코드</a:t>
            </a:r>
            <a:endParaRPr lang="ko-KR" altLang="en-US" sz="800" b="1" dirty="0"/>
          </a:p>
        </p:txBody>
      </p:sp>
      <p:graphicFrame>
        <p:nvGraphicFramePr>
          <p:cNvPr id="121" name="표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4492016"/>
              </p:ext>
            </p:extLst>
          </p:nvPr>
        </p:nvGraphicFramePr>
        <p:xfrm>
          <a:off x="3931491" y="908720"/>
          <a:ext cx="4240908" cy="12801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92854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84176"/>
                <a:gridCol w="1728191"/>
              </a:tblGrid>
              <a:tr h="18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에러코드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에러메시지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에러내용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1" dirty="0" smtClean="0"/>
                        <a:t>NM</a:t>
                      </a:r>
                      <a:endParaRPr lang="ko-KR" alt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1" dirty="0" smtClean="0"/>
                        <a:t>success</a:t>
                      </a:r>
                      <a:endParaRPr lang="ko-KR" alt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 smtClean="0"/>
                        <a:t>거래성공</a:t>
                      </a:r>
                      <a:endParaRPr lang="ko-KR" altLang="en-US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1" dirty="0" smtClean="0"/>
                        <a:t>EQ</a:t>
                      </a:r>
                      <a:endParaRPr lang="ko-KR" alt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1" dirty="0" smtClean="0"/>
                        <a:t>query fail</a:t>
                      </a:r>
                      <a:endParaRPr lang="ko-KR" alt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 smtClean="0"/>
                        <a:t>쿼리실행실패</a:t>
                      </a:r>
                      <a:endParaRPr lang="ko-KR" altLang="en-US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1" dirty="0" smtClean="0"/>
                        <a:t>EN</a:t>
                      </a:r>
                      <a:endParaRPr lang="ko-KR" alt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1" dirty="0" smtClean="0"/>
                        <a:t>query no data fail</a:t>
                      </a:r>
                      <a:endParaRPr lang="ko-KR" alt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 err="1" smtClean="0"/>
                        <a:t>단건조회시</a:t>
                      </a:r>
                      <a:r>
                        <a:rPr lang="ko-KR" altLang="en-US" sz="800" b="1" dirty="0" smtClean="0"/>
                        <a:t> 데이터 </a:t>
                      </a:r>
                      <a:r>
                        <a:rPr lang="ko-KR" altLang="en-US" sz="800" b="1" dirty="0" err="1" smtClean="0"/>
                        <a:t>미존재</a:t>
                      </a:r>
                      <a:endParaRPr lang="ko-KR" altLang="en-US" sz="800" b="1" dirty="0"/>
                    </a:p>
                  </a:txBody>
                  <a:tcPr/>
                </a:tc>
              </a:tr>
              <a:tr h="180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1" dirty="0" smtClean="0"/>
                        <a:t>EV</a:t>
                      </a:r>
                      <a:endParaRPr lang="ko-KR" alt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1" dirty="0" smtClean="0"/>
                        <a:t>validation fail</a:t>
                      </a:r>
                      <a:endParaRPr lang="ko-KR" alt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 smtClean="0"/>
                        <a:t>검증오류</a:t>
                      </a:r>
                      <a:endParaRPr lang="ko-KR" altLang="en-US" sz="800" b="1" dirty="0"/>
                    </a:p>
                  </a:txBody>
                  <a:tcPr/>
                </a:tc>
              </a:tr>
              <a:tr h="180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1" dirty="0" smtClean="0"/>
                        <a:t>ER</a:t>
                      </a:r>
                      <a:endParaRPr lang="ko-KR" alt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1" dirty="0" smtClean="0"/>
                        <a:t>Fail</a:t>
                      </a:r>
                      <a:endParaRPr lang="ko-KR" alt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 smtClean="0"/>
                        <a:t>기타오류</a:t>
                      </a:r>
                      <a:endParaRPr lang="ko-KR" altLang="en-US" sz="8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208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21904" y="2977612"/>
            <a:ext cx="4622096" cy="523220"/>
          </a:xfr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프레임워크 전체 구성도</a:t>
            </a:r>
            <a:endParaRPr lang="ko-KR" altLang="en-US" sz="2800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714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677516" y="352054"/>
            <a:ext cx="2256631" cy="64558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/>
          </a:p>
        </p:txBody>
      </p:sp>
      <p:sp>
        <p:nvSpPr>
          <p:cNvPr id="8" name="직사각형 7"/>
          <p:cNvSpPr/>
          <p:nvPr/>
        </p:nvSpPr>
        <p:spPr>
          <a:xfrm>
            <a:off x="104326" y="352054"/>
            <a:ext cx="1500198" cy="64558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/>
          </a:p>
        </p:txBody>
      </p:sp>
      <p:sp>
        <p:nvSpPr>
          <p:cNvPr id="10" name="직사각형 9"/>
          <p:cNvSpPr/>
          <p:nvPr/>
        </p:nvSpPr>
        <p:spPr>
          <a:xfrm>
            <a:off x="7802375" y="352054"/>
            <a:ext cx="1186357" cy="493637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/>
          </a:p>
        </p:txBody>
      </p:sp>
      <p:sp>
        <p:nvSpPr>
          <p:cNvPr id="11" name="TextBox 10"/>
          <p:cNvSpPr txBox="1"/>
          <p:nvPr/>
        </p:nvSpPr>
        <p:spPr>
          <a:xfrm>
            <a:off x="388913" y="353544"/>
            <a:ext cx="92869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b="1" dirty="0" smtClean="0"/>
              <a:t>테스트 화면</a:t>
            </a:r>
            <a:endParaRPr lang="ko-KR" altLang="en-US" sz="105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159136" y="366772"/>
            <a:ext cx="12858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/>
              <a:t>프레임워크</a:t>
            </a:r>
            <a:endParaRPr lang="ko-KR" altLang="en-US" sz="700" b="1" dirty="0"/>
          </a:p>
        </p:txBody>
      </p:sp>
      <p:sp>
        <p:nvSpPr>
          <p:cNvPr id="195" name="직사각형 194"/>
          <p:cNvSpPr/>
          <p:nvPr/>
        </p:nvSpPr>
        <p:spPr>
          <a:xfrm>
            <a:off x="243216" y="1169913"/>
            <a:ext cx="1214446" cy="28575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고객조회테스트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34" name="직사각형 233"/>
          <p:cNvSpPr/>
          <p:nvPr/>
        </p:nvSpPr>
        <p:spPr>
          <a:xfrm>
            <a:off x="1770989" y="1249055"/>
            <a:ext cx="2062178" cy="485778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36" name="직사각형 235"/>
          <p:cNvSpPr/>
          <p:nvPr/>
        </p:nvSpPr>
        <p:spPr>
          <a:xfrm>
            <a:off x="1912857" y="1345205"/>
            <a:ext cx="1785950" cy="2844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데이터 검증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3934607" y="10942"/>
            <a:ext cx="1677578" cy="246221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>
                <a:solidFill>
                  <a:srgbClr val="0070C0"/>
                </a:solidFill>
              </a:rPr>
              <a:t>전체 프로세스 흐름도</a:t>
            </a:r>
          </a:p>
        </p:txBody>
      </p:sp>
      <p:sp>
        <p:nvSpPr>
          <p:cNvPr id="238" name="순서도: 자기 디스크 237"/>
          <p:cNvSpPr/>
          <p:nvPr/>
        </p:nvSpPr>
        <p:spPr>
          <a:xfrm>
            <a:off x="7941857" y="1034563"/>
            <a:ext cx="928694" cy="288000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고객정보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39" name="순서도: 자기 디스크 238"/>
          <p:cNvSpPr/>
          <p:nvPr/>
        </p:nvSpPr>
        <p:spPr>
          <a:xfrm>
            <a:off x="7942471" y="2401209"/>
            <a:ext cx="928694" cy="288000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계좌정보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40" name="순서도: 자기 디스크 239"/>
          <p:cNvSpPr/>
          <p:nvPr/>
        </p:nvSpPr>
        <p:spPr>
          <a:xfrm>
            <a:off x="7935197" y="3629054"/>
            <a:ext cx="928694" cy="288000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거래내역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0" name="순서도: 자기 디스크 59"/>
          <p:cNvSpPr/>
          <p:nvPr/>
        </p:nvSpPr>
        <p:spPr>
          <a:xfrm>
            <a:off x="7947233" y="4815258"/>
            <a:ext cx="919170" cy="288000"/>
          </a:xfrm>
          <a:prstGeom prst="flowChartMagneticDisk">
            <a:avLst/>
          </a:prstGeom>
          <a:solidFill>
            <a:srgbClr val="00B0F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로그데이터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752611" y="323814"/>
            <a:ext cx="12858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 smtClean="0"/>
              <a:t>DB</a:t>
            </a:r>
            <a:endParaRPr lang="ko-KR" altLang="en-US" sz="700" b="1" dirty="0"/>
          </a:p>
        </p:txBody>
      </p:sp>
      <p:sp>
        <p:nvSpPr>
          <p:cNvPr id="63" name="직사각형 62"/>
          <p:cNvSpPr/>
          <p:nvPr/>
        </p:nvSpPr>
        <p:spPr>
          <a:xfrm>
            <a:off x="4008767" y="352054"/>
            <a:ext cx="2291426" cy="64558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/>
          </a:p>
        </p:txBody>
      </p:sp>
      <p:sp>
        <p:nvSpPr>
          <p:cNvPr id="64" name="TextBox 63"/>
          <p:cNvSpPr txBox="1"/>
          <p:nvPr/>
        </p:nvSpPr>
        <p:spPr>
          <a:xfrm>
            <a:off x="4565150" y="366772"/>
            <a:ext cx="12858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b="1" dirty="0" smtClean="0"/>
              <a:t>비즈니스</a:t>
            </a:r>
            <a:endParaRPr lang="ko-KR" altLang="en-US" sz="700" b="1" dirty="0"/>
          </a:p>
        </p:txBody>
      </p:sp>
      <p:sp>
        <p:nvSpPr>
          <p:cNvPr id="76" name="직사각형 75"/>
          <p:cNvSpPr/>
          <p:nvPr/>
        </p:nvSpPr>
        <p:spPr>
          <a:xfrm>
            <a:off x="4127569" y="843160"/>
            <a:ext cx="2062178" cy="864024"/>
          </a:xfrm>
          <a:prstGeom prst="rect">
            <a:avLst/>
          </a:prstGeom>
          <a:noFill/>
          <a:ln>
            <a:solidFill>
              <a:schemeClr val="accent4">
                <a:lumMod val="20000"/>
                <a:lumOff val="8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4269437" y="939310"/>
            <a:ext cx="1785950" cy="284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고객정보조회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1770989" y="1897257"/>
            <a:ext cx="2062178" cy="485778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1912857" y="1993407"/>
            <a:ext cx="1785950" cy="2844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데이터 분리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1770989" y="2555227"/>
            <a:ext cx="2062178" cy="485778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1912857" y="2651377"/>
            <a:ext cx="1785950" cy="2844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요청 로그 적재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1770989" y="3198776"/>
            <a:ext cx="2062178" cy="485778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1912857" y="3294926"/>
            <a:ext cx="1785950" cy="2844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요청 데이터 조립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1770989" y="3891368"/>
            <a:ext cx="2062178" cy="485778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1912857" y="3987518"/>
            <a:ext cx="1785950" cy="2844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서비스 호출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1770989" y="4526923"/>
            <a:ext cx="2062178" cy="485778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1912857" y="4623073"/>
            <a:ext cx="1785950" cy="2844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응답 데이터 조립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1770989" y="577730"/>
            <a:ext cx="2062178" cy="485778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1912857" y="673880"/>
            <a:ext cx="1785950" cy="2844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요청수신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4269437" y="1335313"/>
            <a:ext cx="1785950" cy="284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고객리스트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4127569" y="2192962"/>
            <a:ext cx="2062178" cy="864024"/>
          </a:xfrm>
          <a:prstGeom prst="rect">
            <a:avLst/>
          </a:prstGeom>
          <a:noFill/>
          <a:ln>
            <a:solidFill>
              <a:schemeClr val="accent4">
                <a:lumMod val="20000"/>
                <a:lumOff val="8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4269437" y="2289112"/>
            <a:ext cx="1785950" cy="284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계좌정보조회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4269437" y="2685115"/>
            <a:ext cx="1785950" cy="284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계좌리스트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4269437" y="3579004"/>
            <a:ext cx="1785950" cy="284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거래내역조회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4269437" y="3975007"/>
            <a:ext cx="1785950" cy="284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거래내역리스트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4127569" y="4710976"/>
            <a:ext cx="2062178" cy="492284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4269437" y="4807126"/>
            <a:ext cx="1785950" cy="2844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거래로그적재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4269437" y="2648465"/>
            <a:ext cx="1785950" cy="284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계좌리스트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4269437" y="3542354"/>
            <a:ext cx="1785950" cy="284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거래내역조회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4269437" y="3938357"/>
            <a:ext cx="1785950" cy="284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거래내역리스트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3" name="직선 화살표 연결선 2"/>
          <p:cNvCxnSpPr>
            <a:stCxn id="90" idx="2"/>
            <a:endCxn id="234" idx="0"/>
          </p:cNvCxnSpPr>
          <p:nvPr/>
        </p:nvCxnSpPr>
        <p:spPr>
          <a:xfrm>
            <a:off x="2802078" y="1063508"/>
            <a:ext cx="0" cy="1855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직선 화살표 연결선 110"/>
          <p:cNvCxnSpPr/>
          <p:nvPr/>
        </p:nvCxnSpPr>
        <p:spPr>
          <a:xfrm>
            <a:off x="2802078" y="1741985"/>
            <a:ext cx="0" cy="1855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직선 화살표 연결선 111"/>
          <p:cNvCxnSpPr/>
          <p:nvPr/>
        </p:nvCxnSpPr>
        <p:spPr>
          <a:xfrm>
            <a:off x="2802078" y="2383035"/>
            <a:ext cx="0" cy="1855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직선 화살표 연결선 112"/>
          <p:cNvCxnSpPr/>
          <p:nvPr/>
        </p:nvCxnSpPr>
        <p:spPr>
          <a:xfrm>
            <a:off x="2802078" y="3041005"/>
            <a:ext cx="0" cy="1855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직선 화살표 연결선 113"/>
          <p:cNvCxnSpPr/>
          <p:nvPr/>
        </p:nvCxnSpPr>
        <p:spPr>
          <a:xfrm>
            <a:off x="2802078" y="3699046"/>
            <a:ext cx="0" cy="1855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직사각형 125"/>
          <p:cNvSpPr/>
          <p:nvPr/>
        </p:nvSpPr>
        <p:spPr>
          <a:xfrm>
            <a:off x="6372201" y="352054"/>
            <a:ext cx="1330648" cy="493637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/>
          </a:p>
        </p:txBody>
      </p:sp>
      <p:sp>
        <p:nvSpPr>
          <p:cNvPr id="133" name="TextBox 132"/>
          <p:cNvSpPr txBox="1"/>
          <p:nvPr/>
        </p:nvSpPr>
        <p:spPr>
          <a:xfrm>
            <a:off x="6394583" y="374467"/>
            <a:ext cx="12858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/>
              <a:t>프레임워크</a:t>
            </a:r>
            <a:endParaRPr lang="ko-KR" altLang="en-US" sz="700" b="1" dirty="0"/>
          </a:p>
        </p:txBody>
      </p:sp>
      <p:sp>
        <p:nvSpPr>
          <p:cNvPr id="134" name="직사각형 133"/>
          <p:cNvSpPr/>
          <p:nvPr/>
        </p:nvSpPr>
        <p:spPr>
          <a:xfrm>
            <a:off x="6466727" y="2656263"/>
            <a:ext cx="1193530" cy="492284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35" name="직사각형 134"/>
          <p:cNvSpPr/>
          <p:nvPr/>
        </p:nvSpPr>
        <p:spPr>
          <a:xfrm>
            <a:off x="6547449" y="2752413"/>
            <a:ext cx="1033070" cy="2844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비즈니스 쿼리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6466727" y="4185686"/>
            <a:ext cx="1193530" cy="492284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38" name="직사각형 137"/>
          <p:cNvSpPr/>
          <p:nvPr/>
        </p:nvSpPr>
        <p:spPr>
          <a:xfrm>
            <a:off x="6556076" y="4281836"/>
            <a:ext cx="1024444" cy="2844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프레임워크 쿼리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32" name="직선 화살표 연결선 31"/>
          <p:cNvCxnSpPr>
            <a:stCxn id="85" idx="3"/>
          </p:cNvCxnSpPr>
          <p:nvPr/>
        </p:nvCxnSpPr>
        <p:spPr>
          <a:xfrm flipV="1">
            <a:off x="3698807" y="2912534"/>
            <a:ext cx="428762" cy="121718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직선 화살표 연결선 144"/>
          <p:cNvCxnSpPr/>
          <p:nvPr/>
        </p:nvCxnSpPr>
        <p:spPr>
          <a:xfrm>
            <a:off x="2802078" y="4391095"/>
            <a:ext cx="0" cy="1855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직선 화살표 연결선 145"/>
          <p:cNvCxnSpPr/>
          <p:nvPr/>
        </p:nvCxnSpPr>
        <p:spPr>
          <a:xfrm>
            <a:off x="2802078" y="5012701"/>
            <a:ext cx="0" cy="1855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7" name="순서도: 자기 디스크 146"/>
          <p:cNvSpPr/>
          <p:nvPr/>
        </p:nvSpPr>
        <p:spPr>
          <a:xfrm>
            <a:off x="7827153" y="5843722"/>
            <a:ext cx="369183" cy="266874"/>
          </a:xfrm>
          <a:prstGeom prst="flowChartMagneticDisk">
            <a:avLst/>
          </a:prstGeom>
          <a:solidFill>
            <a:srgbClr val="00B0F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8196336" y="5862526"/>
            <a:ext cx="9286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 smtClean="0"/>
              <a:t>프레임워크테이블</a:t>
            </a:r>
            <a:endParaRPr lang="ko-KR" altLang="en-US" sz="700" b="1" dirty="0"/>
          </a:p>
        </p:txBody>
      </p:sp>
      <p:sp>
        <p:nvSpPr>
          <p:cNvPr id="149" name="순서도: 자기 디스크 148"/>
          <p:cNvSpPr/>
          <p:nvPr/>
        </p:nvSpPr>
        <p:spPr>
          <a:xfrm>
            <a:off x="7827153" y="5479733"/>
            <a:ext cx="369183" cy="266874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8196336" y="5498537"/>
            <a:ext cx="9286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 smtClean="0"/>
              <a:t>비즈니스테이블</a:t>
            </a:r>
            <a:endParaRPr lang="ko-KR" altLang="en-US" sz="700" b="1" dirty="0"/>
          </a:p>
        </p:txBody>
      </p:sp>
      <p:sp>
        <p:nvSpPr>
          <p:cNvPr id="151" name="직사각형 150"/>
          <p:cNvSpPr/>
          <p:nvPr/>
        </p:nvSpPr>
        <p:spPr>
          <a:xfrm>
            <a:off x="6395308" y="5480432"/>
            <a:ext cx="562220" cy="266176"/>
          </a:xfrm>
          <a:prstGeom prst="rect">
            <a:avLst/>
          </a:prstGeom>
          <a:noFill/>
          <a:ln>
            <a:solidFill>
              <a:schemeClr val="accent4">
                <a:lumMod val="20000"/>
                <a:lumOff val="8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6974788" y="5498537"/>
            <a:ext cx="9286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 smtClean="0"/>
              <a:t>비즈니스서비스</a:t>
            </a:r>
            <a:endParaRPr lang="ko-KR" altLang="en-US" sz="700" b="1" dirty="0"/>
          </a:p>
        </p:txBody>
      </p:sp>
      <p:sp>
        <p:nvSpPr>
          <p:cNvPr id="153" name="직사각형 152"/>
          <p:cNvSpPr/>
          <p:nvPr/>
        </p:nvSpPr>
        <p:spPr>
          <a:xfrm>
            <a:off x="6395308" y="5842773"/>
            <a:ext cx="562220" cy="266176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6974788" y="5860878"/>
            <a:ext cx="9286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 smtClean="0"/>
              <a:t>프레임워크서비스</a:t>
            </a:r>
            <a:endParaRPr lang="ko-KR" altLang="en-US" sz="700" b="1" dirty="0"/>
          </a:p>
        </p:txBody>
      </p:sp>
      <p:cxnSp>
        <p:nvCxnSpPr>
          <p:cNvPr id="156" name="직선 화살표 연결선 155"/>
          <p:cNvCxnSpPr>
            <a:endCxn id="91" idx="1"/>
          </p:cNvCxnSpPr>
          <p:nvPr/>
        </p:nvCxnSpPr>
        <p:spPr>
          <a:xfrm flipV="1">
            <a:off x="1604524" y="816080"/>
            <a:ext cx="308333" cy="18780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직선 화살표 연결선 159"/>
          <p:cNvCxnSpPr>
            <a:stCxn id="196" idx="1"/>
          </p:cNvCxnSpPr>
          <p:nvPr/>
        </p:nvCxnSpPr>
        <p:spPr>
          <a:xfrm flipH="1" flipV="1">
            <a:off x="1604524" y="3705600"/>
            <a:ext cx="308333" cy="23795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6" name="직사각형 165"/>
          <p:cNvSpPr/>
          <p:nvPr/>
        </p:nvSpPr>
        <p:spPr>
          <a:xfrm>
            <a:off x="251216" y="1723426"/>
            <a:ext cx="1214446" cy="28575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계좌조회테스트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69" name="직사각형 168"/>
          <p:cNvSpPr/>
          <p:nvPr/>
        </p:nvSpPr>
        <p:spPr>
          <a:xfrm>
            <a:off x="243216" y="2288342"/>
            <a:ext cx="1214446" cy="28575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거래내역테스트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251216" y="854736"/>
            <a:ext cx="12064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smtClean="0"/>
              <a:t>JSON </a:t>
            </a:r>
            <a:r>
              <a:rPr lang="ko-KR" altLang="en-US" sz="1050" b="1" dirty="0" smtClean="0"/>
              <a:t>테스트</a:t>
            </a:r>
            <a:endParaRPr lang="ko-KR" altLang="en-US" sz="1050" b="1" dirty="0"/>
          </a:p>
        </p:txBody>
      </p:sp>
      <p:sp>
        <p:nvSpPr>
          <p:cNvPr id="172" name="직사각형 171"/>
          <p:cNvSpPr/>
          <p:nvPr/>
        </p:nvSpPr>
        <p:spPr>
          <a:xfrm>
            <a:off x="243216" y="3463724"/>
            <a:ext cx="1214446" cy="28575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고객리스트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73" name="직사각형 172"/>
          <p:cNvSpPr/>
          <p:nvPr/>
        </p:nvSpPr>
        <p:spPr>
          <a:xfrm>
            <a:off x="251216" y="4017237"/>
            <a:ext cx="1214446" cy="28575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계좌리스트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74" name="직사각형 173"/>
          <p:cNvSpPr/>
          <p:nvPr/>
        </p:nvSpPr>
        <p:spPr>
          <a:xfrm>
            <a:off x="243216" y="4582153"/>
            <a:ext cx="1214446" cy="28575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거래내역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251216" y="3148547"/>
            <a:ext cx="12064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b="1" dirty="0" smtClean="0"/>
              <a:t>테이블 조회</a:t>
            </a:r>
            <a:endParaRPr lang="ko-KR" altLang="en-US" sz="1050" b="1" dirty="0"/>
          </a:p>
        </p:txBody>
      </p:sp>
      <p:sp>
        <p:nvSpPr>
          <p:cNvPr id="176" name="직사각형 175"/>
          <p:cNvSpPr/>
          <p:nvPr/>
        </p:nvSpPr>
        <p:spPr>
          <a:xfrm>
            <a:off x="243216" y="5702835"/>
            <a:ext cx="1214446" cy="28575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거래로그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251216" y="5387658"/>
            <a:ext cx="12064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b="1" dirty="0" smtClean="0"/>
              <a:t>프레임워크</a:t>
            </a:r>
            <a:endParaRPr lang="ko-KR" altLang="en-US" sz="1050" b="1" dirty="0"/>
          </a:p>
        </p:txBody>
      </p:sp>
      <p:cxnSp>
        <p:nvCxnSpPr>
          <p:cNvPr id="179" name="직선 화살표 연결선 178"/>
          <p:cNvCxnSpPr/>
          <p:nvPr/>
        </p:nvCxnSpPr>
        <p:spPr>
          <a:xfrm>
            <a:off x="7817266" y="6304845"/>
            <a:ext cx="288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/>
          <p:cNvSpPr txBox="1"/>
          <p:nvPr/>
        </p:nvSpPr>
        <p:spPr>
          <a:xfrm>
            <a:off x="8096018" y="6222003"/>
            <a:ext cx="74057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smtClean="0"/>
              <a:t>서비스 </a:t>
            </a:r>
            <a:r>
              <a:rPr lang="ko-KR" altLang="en-US" sz="700" b="1" smtClean="0"/>
              <a:t>흐</a:t>
            </a:r>
            <a:r>
              <a:rPr lang="ko-KR" altLang="en-US" sz="700" b="1"/>
              <a:t>름</a:t>
            </a:r>
            <a:endParaRPr lang="ko-KR" altLang="en-US" sz="700" b="1" dirty="0"/>
          </a:p>
        </p:txBody>
      </p:sp>
      <p:sp>
        <p:nvSpPr>
          <p:cNvPr id="181" name="직사각형 180"/>
          <p:cNvSpPr/>
          <p:nvPr/>
        </p:nvSpPr>
        <p:spPr>
          <a:xfrm>
            <a:off x="6372201" y="6222003"/>
            <a:ext cx="602587" cy="28575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6974788" y="6253788"/>
            <a:ext cx="9286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 smtClean="0"/>
              <a:t>화면</a:t>
            </a:r>
            <a:endParaRPr lang="ko-KR" altLang="en-US" sz="700" b="1" dirty="0"/>
          </a:p>
        </p:txBody>
      </p:sp>
      <p:sp>
        <p:nvSpPr>
          <p:cNvPr id="183" name="직사각형 182"/>
          <p:cNvSpPr/>
          <p:nvPr/>
        </p:nvSpPr>
        <p:spPr>
          <a:xfrm>
            <a:off x="4127569" y="3469671"/>
            <a:ext cx="2062178" cy="864024"/>
          </a:xfrm>
          <a:prstGeom prst="rect">
            <a:avLst/>
          </a:prstGeom>
          <a:noFill/>
          <a:ln>
            <a:solidFill>
              <a:schemeClr val="accent4">
                <a:lumMod val="20000"/>
                <a:lumOff val="8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700" dirty="0">
              <a:solidFill>
                <a:schemeClr val="tx1"/>
              </a:solidFill>
            </a:endParaRPr>
          </a:p>
        </p:txBody>
      </p:sp>
      <p:cxnSp>
        <p:nvCxnSpPr>
          <p:cNvPr id="190" name="직선 화살표 연결선 189"/>
          <p:cNvCxnSpPr>
            <a:stCxn id="135" idx="3"/>
            <a:endCxn id="210" idx="2"/>
          </p:cNvCxnSpPr>
          <p:nvPr/>
        </p:nvCxnSpPr>
        <p:spPr>
          <a:xfrm>
            <a:off x="7580519" y="2894613"/>
            <a:ext cx="461629" cy="1336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4" name="직사각형 193"/>
          <p:cNvSpPr/>
          <p:nvPr/>
        </p:nvSpPr>
        <p:spPr>
          <a:xfrm>
            <a:off x="1770989" y="5846800"/>
            <a:ext cx="2062178" cy="485778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96" name="직사각형 195"/>
          <p:cNvSpPr/>
          <p:nvPr/>
        </p:nvSpPr>
        <p:spPr>
          <a:xfrm>
            <a:off x="1912857" y="5942950"/>
            <a:ext cx="1785950" cy="2844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응답송신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97" name="직사각형 196"/>
          <p:cNvSpPr/>
          <p:nvPr/>
        </p:nvSpPr>
        <p:spPr>
          <a:xfrm>
            <a:off x="1770989" y="5197307"/>
            <a:ext cx="2062178" cy="485778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99" name="직사각형 198"/>
          <p:cNvSpPr/>
          <p:nvPr/>
        </p:nvSpPr>
        <p:spPr>
          <a:xfrm>
            <a:off x="1912857" y="5293457"/>
            <a:ext cx="1785950" cy="2844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응답 로그 적재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200" name="직선 화살표 연결선 199"/>
          <p:cNvCxnSpPr/>
          <p:nvPr/>
        </p:nvCxnSpPr>
        <p:spPr>
          <a:xfrm>
            <a:off x="2802078" y="5685976"/>
            <a:ext cx="0" cy="1855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직선 화살표 연결선 200"/>
          <p:cNvCxnSpPr>
            <a:stCxn id="81" idx="3"/>
            <a:endCxn id="102" idx="1"/>
          </p:cNvCxnSpPr>
          <p:nvPr/>
        </p:nvCxnSpPr>
        <p:spPr>
          <a:xfrm>
            <a:off x="3698807" y="2793577"/>
            <a:ext cx="570630" cy="21557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2" name="직선 화살표 연결선 201"/>
          <p:cNvCxnSpPr>
            <a:stCxn id="199" idx="3"/>
            <a:endCxn id="102" idx="1"/>
          </p:cNvCxnSpPr>
          <p:nvPr/>
        </p:nvCxnSpPr>
        <p:spPr>
          <a:xfrm flipV="1">
            <a:off x="3698807" y="4949326"/>
            <a:ext cx="570630" cy="4863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" name="직선 화살표 연결선 202"/>
          <p:cNvCxnSpPr>
            <a:stCxn id="102" idx="3"/>
            <a:endCxn id="138" idx="1"/>
          </p:cNvCxnSpPr>
          <p:nvPr/>
        </p:nvCxnSpPr>
        <p:spPr>
          <a:xfrm flipV="1">
            <a:off x="6055387" y="4424036"/>
            <a:ext cx="500689" cy="5252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" name="직선 화살표 연결선 203"/>
          <p:cNvCxnSpPr>
            <a:stCxn id="138" idx="3"/>
            <a:endCxn id="60" idx="2"/>
          </p:cNvCxnSpPr>
          <p:nvPr/>
        </p:nvCxnSpPr>
        <p:spPr>
          <a:xfrm>
            <a:off x="7580520" y="4424036"/>
            <a:ext cx="366713" cy="5352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8" name="TextBox 207"/>
          <p:cNvSpPr txBox="1"/>
          <p:nvPr/>
        </p:nvSpPr>
        <p:spPr>
          <a:xfrm>
            <a:off x="7731375" y="4480182"/>
            <a:ext cx="67482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 smtClean="0"/>
              <a:t>입력</a:t>
            </a:r>
            <a:r>
              <a:rPr lang="en-US" altLang="ko-KR" sz="700" b="1" dirty="0" smtClean="0"/>
              <a:t>, </a:t>
            </a:r>
            <a:r>
              <a:rPr lang="ko-KR" altLang="en-US" sz="700" b="1" dirty="0" smtClean="0"/>
              <a:t>조회</a:t>
            </a:r>
            <a:endParaRPr lang="ko-KR" altLang="en-US" sz="700" b="1" dirty="0"/>
          </a:p>
        </p:txBody>
      </p:sp>
      <p:sp>
        <p:nvSpPr>
          <p:cNvPr id="210" name="TextBox 209"/>
          <p:cNvSpPr txBox="1"/>
          <p:nvPr/>
        </p:nvSpPr>
        <p:spPr>
          <a:xfrm>
            <a:off x="7704733" y="2707920"/>
            <a:ext cx="67482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 smtClean="0"/>
              <a:t>조회</a:t>
            </a:r>
            <a:endParaRPr lang="ko-KR" altLang="en-US" sz="700" b="1" dirty="0"/>
          </a:p>
        </p:txBody>
      </p:sp>
      <p:sp>
        <p:nvSpPr>
          <p:cNvPr id="213" name="직사각형 212"/>
          <p:cNvSpPr/>
          <p:nvPr/>
        </p:nvSpPr>
        <p:spPr>
          <a:xfrm>
            <a:off x="237122" y="6582520"/>
            <a:ext cx="1220539" cy="1897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UI(</a:t>
            </a:r>
            <a:r>
              <a:rPr lang="en-US" altLang="ko-KR" sz="700" dirty="0" err="1" smtClean="0">
                <a:solidFill>
                  <a:schemeClr val="tx1"/>
                </a:solidFill>
              </a:rPr>
              <a:t>Thymeleaf</a:t>
            </a:r>
            <a:r>
              <a:rPr lang="en-US" altLang="ko-KR" sz="700" dirty="0" smtClean="0">
                <a:solidFill>
                  <a:schemeClr val="tx1"/>
                </a:solidFill>
              </a:rPr>
              <a:t>)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18" name="직사각형 217"/>
          <p:cNvSpPr/>
          <p:nvPr/>
        </p:nvSpPr>
        <p:spPr>
          <a:xfrm>
            <a:off x="1776431" y="6582520"/>
            <a:ext cx="5976180" cy="1897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APP(Spring Boot)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19" name="직사각형 218"/>
          <p:cNvSpPr/>
          <p:nvPr/>
        </p:nvSpPr>
        <p:spPr>
          <a:xfrm>
            <a:off x="7827153" y="6582520"/>
            <a:ext cx="1161579" cy="1897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DB(H2)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33" name="직사각형 232"/>
          <p:cNvSpPr/>
          <p:nvPr/>
        </p:nvSpPr>
        <p:spPr>
          <a:xfrm>
            <a:off x="4127569" y="5370242"/>
            <a:ext cx="2062178" cy="492284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41" name="직사각형 240"/>
          <p:cNvSpPr/>
          <p:nvPr/>
        </p:nvSpPr>
        <p:spPr>
          <a:xfrm>
            <a:off x="4269437" y="5466392"/>
            <a:ext cx="1785950" cy="2844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거래로그리스트조회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242" name="직선 화살표 연결선 241"/>
          <p:cNvCxnSpPr>
            <a:endCxn id="135" idx="1"/>
          </p:cNvCxnSpPr>
          <p:nvPr/>
        </p:nvCxnSpPr>
        <p:spPr>
          <a:xfrm>
            <a:off x="6217202" y="2790665"/>
            <a:ext cx="330247" cy="10394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3" name="TextBox 242"/>
          <p:cNvSpPr txBox="1"/>
          <p:nvPr/>
        </p:nvSpPr>
        <p:spPr>
          <a:xfrm>
            <a:off x="2337731" y="6359763"/>
            <a:ext cx="9286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b="1" dirty="0" smtClean="0"/>
              <a:t>Spring AOP</a:t>
            </a:r>
            <a:endParaRPr lang="ko-KR" altLang="en-US" sz="700" b="1" dirty="0"/>
          </a:p>
        </p:txBody>
      </p:sp>
      <p:sp>
        <p:nvSpPr>
          <p:cNvPr id="244" name="TextBox 243"/>
          <p:cNvSpPr txBox="1"/>
          <p:nvPr/>
        </p:nvSpPr>
        <p:spPr>
          <a:xfrm>
            <a:off x="4198982" y="6219033"/>
            <a:ext cx="2018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b="1" dirty="0" smtClean="0"/>
              <a:t>Controlle</a:t>
            </a:r>
            <a:r>
              <a:rPr lang="en-US" altLang="ko-KR" sz="700" b="1" dirty="0" smtClean="0"/>
              <a:t>r(</a:t>
            </a:r>
            <a:r>
              <a:rPr lang="ko-KR" altLang="en-US" sz="700" b="1" dirty="0" smtClean="0"/>
              <a:t>컨트롤러</a:t>
            </a:r>
            <a:r>
              <a:rPr lang="en-US" altLang="ko-KR" sz="700" b="1" dirty="0" smtClean="0"/>
              <a:t>), Service(</a:t>
            </a:r>
            <a:r>
              <a:rPr lang="ko-KR" altLang="en-US" sz="700" b="1" dirty="0" smtClean="0"/>
              <a:t>서비스</a:t>
            </a:r>
            <a:r>
              <a:rPr lang="en-US" altLang="ko-KR" sz="700" b="1" dirty="0" smtClean="0"/>
              <a:t>), Repository(</a:t>
            </a:r>
            <a:r>
              <a:rPr lang="ko-KR" altLang="en-US" sz="700" b="1" dirty="0" smtClean="0"/>
              <a:t>쿼리</a:t>
            </a:r>
            <a:r>
              <a:rPr lang="en-US" altLang="ko-KR" sz="700" b="1" dirty="0" smtClean="0"/>
              <a:t>)</a:t>
            </a:r>
            <a:endParaRPr lang="ko-KR" altLang="en-US" sz="700" b="1" dirty="0"/>
          </a:p>
        </p:txBody>
      </p:sp>
      <p:sp>
        <p:nvSpPr>
          <p:cNvPr id="245" name="TextBox 244"/>
          <p:cNvSpPr txBox="1"/>
          <p:nvPr/>
        </p:nvSpPr>
        <p:spPr>
          <a:xfrm>
            <a:off x="6549939" y="3186700"/>
            <a:ext cx="1113792" cy="207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b="1" dirty="0" err="1" smtClean="0"/>
              <a:t>CommonQuery</a:t>
            </a:r>
            <a:endParaRPr lang="ko-KR" altLang="en-US" sz="700" b="1" dirty="0"/>
          </a:p>
        </p:txBody>
      </p:sp>
      <p:sp>
        <p:nvSpPr>
          <p:cNvPr id="246" name="TextBox 245"/>
          <p:cNvSpPr txBox="1"/>
          <p:nvPr/>
        </p:nvSpPr>
        <p:spPr>
          <a:xfrm>
            <a:off x="6549939" y="4711334"/>
            <a:ext cx="1113792" cy="207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b="1" dirty="0" err="1" smtClean="0"/>
              <a:t>FrameworkQuery</a:t>
            </a:r>
            <a:endParaRPr lang="ko-KR" altLang="en-US" sz="700" b="1" dirty="0"/>
          </a:p>
        </p:txBody>
      </p:sp>
      <p:sp>
        <p:nvSpPr>
          <p:cNvPr id="247" name="직사각형 246"/>
          <p:cNvSpPr/>
          <p:nvPr/>
        </p:nvSpPr>
        <p:spPr>
          <a:xfrm>
            <a:off x="6466727" y="723431"/>
            <a:ext cx="1193530" cy="492284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48" name="직사각형 247"/>
          <p:cNvSpPr/>
          <p:nvPr/>
        </p:nvSpPr>
        <p:spPr>
          <a:xfrm>
            <a:off x="6547449" y="843160"/>
            <a:ext cx="1033070" cy="2844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예외 처리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49" name="TextBox 248"/>
          <p:cNvSpPr txBox="1"/>
          <p:nvPr/>
        </p:nvSpPr>
        <p:spPr>
          <a:xfrm>
            <a:off x="6549939" y="1228403"/>
            <a:ext cx="1113792" cy="207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b="1" dirty="0" err="1"/>
              <a:t>APIException</a:t>
            </a:r>
            <a:endParaRPr lang="ko-KR" altLang="en-US" sz="700" b="1" dirty="0"/>
          </a:p>
        </p:txBody>
      </p:sp>
      <p:sp>
        <p:nvSpPr>
          <p:cNvPr id="250" name="직사각형 249"/>
          <p:cNvSpPr/>
          <p:nvPr/>
        </p:nvSpPr>
        <p:spPr>
          <a:xfrm>
            <a:off x="6466727" y="1516894"/>
            <a:ext cx="1193530" cy="492284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51" name="TextBox 250"/>
          <p:cNvSpPr txBox="1"/>
          <p:nvPr/>
        </p:nvSpPr>
        <p:spPr>
          <a:xfrm>
            <a:off x="6549939" y="2021866"/>
            <a:ext cx="1113792" cy="207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b="1" dirty="0" err="1"/>
              <a:t>ValidationData</a:t>
            </a:r>
            <a:endParaRPr lang="ko-KR" altLang="en-US" sz="700" b="1" dirty="0"/>
          </a:p>
        </p:txBody>
      </p:sp>
      <p:sp>
        <p:nvSpPr>
          <p:cNvPr id="252" name="직사각형 251"/>
          <p:cNvSpPr/>
          <p:nvPr/>
        </p:nvSpPr>
        <p:spPr>
          <a:xfrm>
            <a:off x="6547449" y="1599785"/>
            <a:ext cx="1033070" cy="2844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검증 처리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643702" y="3571876"/>
            <a:ext cx="23574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200000"/>
              </a:lnSpc>
              <a:buAutoNum type="arabicPeriod"/>
            </a:pPr>
            <a:r>
              <a:rPr lang="ko-KR" altLang="en-US" sz="1000" b="1" dirty="0" smtClean="0"/>
              <a:t>데이터구조</a:t>
            </a:r>
            <a:endParaRPr lang="en-US" altLang="ko-KR" sz="1000" b="1" dirty="0" smtClean="0"/>
          </a:p>
          <a:p>
            <a:pPr marL="228600" indent="-228600">
              <a:lnSpc>
                <a:spcPct val="200000"/>
              </a:lnSpc>
              <a:buAutoNum type="arabicPeriod"/>
            </a:pPr>
            <a:r>
              <a:rPr lang="ko-KR" altLang="en-US" sz="1000" b="1" dirty="0" err="1" smtClean="0"/>
              <a:t>공통부</a:t>
            </a:r>
            <a:r>
              <a:rPr lang="en-US" altLang="ko-KR" sz="1000" b="1" dirty="0" smtClean="0"/>
              <a:t>/</a:t>
            </a:r>
            <a:r>
              <a:rPr lang="ko-KR" altLang="en-US" sz="1000" b="1" dirty="0" err="1" smtClean="0"/>
              <a:t>비즈니스부</a:t>
            </a:r>
            <a:endParaRPr lang="en-US" altLang="ko-KR" sz="1000" b="1" dirty="0" smtClean="0"/>
          </a:p>
          <a:p>
            <a:pPr marL="228600" indent="-228600">
              <a:lnSpc>
                <a:spcPct val="200000"/>
              </a:lnSpc>
              <a:buAutoNum type="arabicPeriod"/>
            </a:pPr>
            <a:r>
              <a:rPr lang="ko-KR" altLang="en-US" sz="1000" b="1" dirty="0" smtClean="0"/>
              <a:t>쿼리처리</a:t>
            </a:r>
            <a:endParaRPr lang="en-US" altLang="ko-KR" sz="1000" b="1" dirty="0" smtClean="0"/>
          </a:p>
          <a:p>
            <a:pPr marL="228600" indent="-228600">
              <a:lnSpc>
                <a:spcPct val="200000"/>
              </a:lnSpc>
              <a:buAutoNum type="arabicPeriod"/>
            </a:pPr>
            <a:r>
              <a:rPr lang="ko-KR" altLang="en-US" sz="1000" b="1" dirty="0" smtClean="0"/>
              <a:t>예외처리</a:t>
            </a:r>
            <a:endParaRPr lang="en-US" altLang="ko-KR" sz="1000" b="1" dirty="0" smtClean="0"/>
          </a:p>
          <a:p>
            <a:pPr marL="228600" indent="-228600">
              <a:lnSpc>
                <a:spcPct val="200000"/>
              </a:lnSpc>
              <a:buAutoNum type="arabicPeriod"/>
            </a:pPr>
            <a:r>
              <a:rPr lang="ko-KR" altLang="en-US" sz="1000" b="1" dirty="0" smtClean="0"/>
              <a:t>데모</a:t>
            </a:r>
            <a:endParaRPr lang="en-US" altLang="ko-KR" sz="1000" b="1" dirty="0"/>
          </a:p>
          <a:p>
            <a:pPr>
              <a:lnSpc>
                <a:spcPct val="200000"/>
              </a:lnSpc>
            </a:pPr>
            <a:r>
              <a:rPr lang="ko-KR" altLang="en-US" sz="1000" b="1" dirty="0" smtClean="0"/>
              <a:t>참고</a:t>
            </a:r>
            <a:r>
              <a:rPr lang="en-US" altLang="ko-KR" sz="1000" b="1" dirty="0" smtClean="0"/>
              <a:t>. </a:t>
            </a:r>
            <a:r>
              <a:rPr lang="ko-KR" altLang="en-US" sz="1000" b="1" dirty="0" smtClean="0"/>
              <a:t>테이블구조 및 코드</a:t>
            </a:r>
            <a:endParaRPr lang="en-US" altLang="ko-KR" sz="1000" b="1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21904" y="2977612"/>
            <a:ext cx="4622096" cy="523220"/>
          </a:xfr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프레임워크 구현 상세</a:t>
            </a:r>
            <a:endParaRPr lang="ko-KR" altLang="en-US" sz="2800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/>
          <p:cNvSpPr/>
          <p:nvPr/>
        </p:nvSpPr>
        <p:spPr>
          <a:xfrm>
            <a:off x="99714" y="168730"/>
            <a:ext cx="8918694" cy="654641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4067944" y="692696"/>
            <a:ext cx="47525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# </a:t>
            </a:r>
            <a:r>
              <a:rPr lang="ko-KR" altLang="en-US" sz="800" b="1" dirty="0" err="1" smtClean="0"/>
              <a:t>프레임워크내</a:t>
            </a:r>
            <a:r>
              <a:rPr lang="ko-KR" altLang="en-US" sz="800" b="1" dirty="0" smtClean="0"/>
              <a:t> 모든 데이터 구조는 </a:t>
            </a:r>
            <a:endParaRPr lang="en-US" altLang="ko-KR" sz="800" b="1" dirty="0" smtClean="0"/>
          </a:p>
          <a:p>
            <a:r>
              <a:rPr lang="ko-KR" altLang="en-US" sz="800" b="1" dirty="0" err="1" smtClean="0"/>
              <a:t>단건</a:t>
            </a:r>
            <a:r>
              <a:rPr lang="ko-KR" altLang="en-US" sz="800" b="1" dirty="0" smtClean="0"/>
              <a:t> 데이터를 위한 </a:t>
            </a:r>
            <a:r>
              <a:rPr lang="en-US" altLang="ko-KR" sz="800" b="1" dirty="0" err="1" smtClean="0"/>
              <a:t>LinkedHashMap</a:t>
            </a:r>
            <a:r>
              <a:rPr lang="ko-KR" altLang="en-US" sz="800" b="1" dirty="0" smtClean="0"/>
              <a:t>을 상속받아 구현된 </a:t>
            </a:r>
            <a:r>
              <a:rPr lang="en-US" altLang="ko-KR" sz="800" b="1" dirty="0" err="1" smtClean="0"/>
              <a:t>DataSet</a:t>
            </a:r>
            <a:r>
              <a:rPr lang="ko-KR" altLang="en-US" sz="800" b="1" dirty="0" smtClean="0"/>
              <a:t>과</a:t>
            </a:r>
            <a:endParaRPr lang="en-US" altLang="ko-KR" sz="800" b="1" dirty="0" smtClean="0"/>
          </a:p>
          <a:p>
            <a:r>
              <a:rPr lang="ko-KR" altLang="en-US" sz="800" b="1" dirty="0" smtClean="0"/>
              <a:t>여러 데이터를 위한 </a:t>
            </a:r>
            <a:r>
              <a:rPr lang="en-US" altLang="ko-KR" sz="800" b="1" dirty="0" err="1" smtClean="0"/>
              <a:t>ArrayList</a:t>
            </a:r>
            <a:r>
              <a:rPr lang="ko-KR" altLang="en-US" sz="800" b="1" dirty="0" smtClean="0"/>
              <a:t>을 상속받아 구현된 </a:t>
            </a:r>
            <a:r>
              <a:rPr lang="en-US" altLang="ko-KR" sz="800" b="1" dirty="0" err="1" smtClean="0"/>
              <a:t>DataSetList</a:t>
            </a:r>
            <a:r>
              <a:rPr lang="ko-KR" altLang="en-US" sz="800" b="1" dirty="0" smtClean="0"/>
              <a:t>로 주고 받는다</a:t>
            </a:r>
            <a:r>
              <a:rPr lang="en-US" altLang="ko-KR" sz="800" b="1" dirty="0" smtClean="0"/>
              <a:t>.</a:t>
            </a:r>
            <a:endParaRPr lang="en-US" altLang="ko-KR" sz="800" b="1" dirty="0" smtClean="0"/>
          </a:p>
          <a:p>
            <a:endParaRPr lang="en-US" altLang="ko-KR" sz="800" b="1" dirty="0" smtClean="0"/>
          </a:p>
          <a:p>
            <a:endParaRPr lang="en-US" altLang="ko-KR" sz="800" b="1" dirty="0"/>
          </a:p>
          <a:p>
            <a:r>
              <a:rPr lang="en-US" altLang="ko-KR" sz="800" b="1" dirty="0" smtClean="0"/>
              <a:t># </a:t>
            </a:r>
            <a:r>
              <a:rPr lang="en-US" altLang="ko-KR" sz="800" b="1" dirty="0" err="1" smtClean="0"/>
              <a:t>LinkedHashMap</a:t>
            </a:r>
            <a:r>
              <a:rPr lang="ko-KR" altLang="en-US" sz="800" b="1" dirty="0" smtClean="0"/>
              <a:t>는 </a:t>
            </a:r>
            <a:r>
              <a:rPr lang="en-US" altLang="ko-KR" sz="800" b="1" dirty="0" smtClean="0"/>
              <a:t>Key, Value</a:t>
            </a:r>
            <a:r>
              <a:rPr lang="ko-KR" altLang="en-US" sz="800" b="1" dirty="0" smtClean="0"/>
              <a:t>기반으로 </a:t>
            </a:r>
            <a:r>
              <a:rPr lang="en-US" altLang="ko-KR" sz="800" b="1" dirty="0" smtClean="0"/>
              <a:t>JSON</a:t>
            </a:r>
            <a:r>
              <a:rPr lang="ko-KR" altLang="en-US" sz="800" b="1" dirty="0" smtClean="0"/>
              <a:t>과 </a:t>
            </a:r>
            <a:r>
              <a:rPr lang="ko-KR" altLang="en-US" sz="800" b="1" dirty="0" err="1" smtClean="0"/>
              <a:t>형변환이</a:t>
            </a:r>
            <a:r>
              <a:rPr lang="ko-KR" altLang="en-US" sz="800" b="1" dirty="0" smtClean="0"/>
              <a:t> 유연함</a:t>
            </a:r>
            <a:endParaRPr lang="en-US" altLang="ko-KR" sz="800" b="1" dirty="0" smtClean="0"/>
          </a:p>
          <a:p>
            <a:r>
              <a:rPr lang="ko-KR" altLang="en-US" sz="800" b="1" dirty="0" smtClean="0"/>
              <a:t>또한 </a:t>
            </a:r>
            <a:r>
              <a:rPr lang="en-US" altLang="ko-KR" sz="800" b="1" dirty="0" smtClean="0"/>
              <a:t>DB</a:t>
            </a:r>
            <a:r>
              <a:rPr lang="ko-KR" altLang="en-US" sz="800" b="1" dirty="0" smtClean="0"/>
              <a:t>조회데이터의 순서를 위해 </a:t>
            </a:r>
            <a:r>
              <a:rPr lang="en-US" altLang="ko-KR" sz="800" b="1" dirty="0" err="1" smtClean="0"/>
              <a:t>HashMap</a:t>
            </a:r>
            <a:r>
              <a:rPr lang="ko-KR" altLang="en-US" sz="800" b="1" dirty="0" smtClean="0"/>
              <a:t>이</a:t>
            </a:r>
            <a:r>
              <a:rPr lang="ko-KR" altLang="en-US" sz="800" b="1" dirty="0"/>
              <a:t> </a:t>
            </a:r>
            <a:r>
              <a:rPr lang="ko-KR" altLang="en-US" sz="800" b="1" dirty="0" smtClean="0"/>
              <a:t>아닌</a:t>
            </a:r>
            <a:r>
              <a:rPr lang="ko-KR" altLang="en-US" sz="800" b="1" dirty="0" smtClean="0"/>
              <a:t> </a:t>
            </a:r>
            <a:r>
              <a:rPr lang="en-US" altLang="ko-KR" sz="800" b="1" dirty="0" err="1" smtClean="0"/>
              <a:t>LinkedHashMap</a:t>
            </a:r>
            <a:r>
              <a:rPr lang="ko-KR" altLang="en-US" sz="800" b="1" dirty="0" smtClean="0"/>
              <a:t>을 사용</a:t>
            </a:r>
            <a:endParaRPr lang="en-US" altLang="ko-KR" sz="800" b="1" dirty="0" smtClean="0"/>
          </a:p>
          <a:p>
            <a:endParaRPr lang="en-US" altLang="ko-KR" sz="800" b="1" dirty="0"/>
          </a:p>
          <a:p>
            <a:endParaRPr lang="en-US" altLang="ko-KR" sz="800" b="1" dirty="0" smtClean="0"/>
          </a:p>
          <a:p>
            <a:r>
              <a:rPr lang="en-US" altLang="ko-KR" sz="800" b="1" dirty="0" smtClean="0"/>
              <a:t># </a:t>
            </a:r>
            <a:r>
              <a:rPr lang="ko-KR" altLang="en-US" sz="800" b="1" dirty="0" smtClean="0"/>
              <a:t>웹</a:t>
            </a:r>
            <a:r>
              <a:rPr lang="en-US" altLang="ko-KR" sz="800" b="1" dirty="0" smtClean="0"/>
              <a:t>, </a:t>
            </a:r>
            <a:r>
              <a:rPr lang="ko-KR" altLang="en-US" sz="800" b="1" dirty="0" err="1" smtClean="0"/>
              <a:t>각서비스</a:t>
            </a:r>
            <a:r>
              <a:rPr lang="en-US" altLang="ko-KR" sz="800" b="1" dirty="0" smtClean="0"/>
              <a:t>, </a:t>
            </a:r>
            <a:r>
              <a:rPr lang="ko-KR" altLang="en-US" sz="800" b="1" dirty="0" smtClean="0"/>
              <a:t>쿼리 모든 서비스는 </a:t>
            </a:r>
            <a:r>
              <a:rPr lang="en-US" altLang="ko-KR" sz="800" b="1" dirty="0" err="1" smtClean="0"/>
              <a:t>DataSet</a:t>
            </a:r>
            <a:r>
              <a:rPr lang="en-US" altLang="ko-KR" sz="800" b="1" dirty="0" smtClean="0"/>
              <a:t> </a:t>
            </a:r>
            <a:r>
              <a:rPr lang="ko-KR" altLang="en-US" sz="800" b="1" dirty="0" smtClean="0"/>
              <a:t>또는 </a:t>
            </a:r>
            <a:r>
              <a:rPr lang="en-US" altLang="ko-KR" sz="800" b="1" dirty="0" err="1" smtClean="0"/>
              <a:t>DataSetList</a:t>
            </a:r>
            <a:r>
              <a:rPr lang="ko-KR" altLang="en-US" sz="800" b="1" dirty="0" smtClean="0"/>
              <a:t>로 송수신한다</a:t>
            </a:r>
            <a:endParaRPr lang="en-US" altLang="ko-KR" sz="800" b="1" dirty="0" smtClean="0"/>
          </a:p>
          <a:p>
            <a:endParaRPr lang="ko-KR" altLang="en-US" sz="800" b="1" dirty="0"/>
          </a:p>
        </p:txBody>
      </p:sp>
      <p:sp>
        <p:nvSpPr>
          <p:cNvPr id="60" name="제목 1"/>
          <p:cNvSpPr>
            <a:spLocks noGrp="1"/>
          </p:cNvSpPr>
          <p:nvPr>
            <p:ph type="title"/>
          </p:nvPr>
        </p:nvSpPr>
        <p:spPr>
          <a:xfrm>
            <a:off x="3679391" y="168730"/>
            <a:ext cx="1759339" cy="261610"/>
          </a:xfr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05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데이터 구조</a:t>
            </a:r>
            <a:endParaRPr lang="ko-KR" altLang="en-US" sz="105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47838"/>
          <a:stretch/>
        </p:blipFill>
        <p:spPr bwMode="auto">
          <a:xfrm>
            <a:off x="251520" y="481449"/>
            <a:ext cx="3384376" cy="3176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944488"/>
            <a:ext cx="3024336" cy="2662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TextBox 62"/>
          <p:cNvSpPr txBox="1"/>
          <p:nvPr/>
        </p:nvSpPr>
        <p:spPr>
          <a:xfrm>
            <a:off x="251520" y="266005"/>
            <a:ext cx="12858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* </a:t>
            </a:r>
            <a:r>
              <a:rPr lang="en-US" altLang="ko-KR" sz="800" b="1" dirty="0" err="1" smtClean="0"/>
              <a:t>DataSet</a:t>
            </a:r>
            <a:endParaRPr lang="ko-KR" altLang="en-US" sz="800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251520" y="3729044"/>
            <a:ext cx="12858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* </a:t>
            </a:r>
            <a:r>
              <a:rPr lang="en-US" altLang="ko-KR" sz="800" b="1" dirty="0" err="1" smtClean="0"/>
              <a:t>DataSetList</a:t>
            </a:r>
            <a:endParaRPr lang="ko-KR" altLang="en-US" sz="8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3779912" y="2338772"/>
            <a:ext cx="21602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1. AOP </a:t>
            </a:r>
            <a:r>
              <a:rPr lang="ko-KR" altLang="en-US" sz="800" b="1" dirty="0" smtClean="0"/>
              <a:t>영역 데이터 처리</a:t>
            </a:r>
            <a:endParaRPr lang="ko-KR" altLang="en-US" sz="8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3779912" y="3909205"/>
            <a:ext cx="21602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2. </a:t>
            </a:r>
            <a:r>
              <a:rPr lang="ko-KR" altLang="en-US" sz="800" b="1" dirty="0" smtClean="0"/>
              <a:t>웹에서 받은 데이터를 변환</a:t>
            </a:r>
            <a:endParaRPr lang="ko-KR" altLang="en-US" sz="800" b="1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4704" y="4124649"/>
            <a:ext cx="3109363" cy="89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4833" y="2571583"/>
            <a:ext cx="2979415" cy="1316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TextBox 70"/>
          <p:cNvSpPr txBox="1"/>
          <p:nvPr/>
        </p:nvSpPr>
        <p:spPr>
          <a:xfrm>
            <a:off x="3779912" y="5060512"/>
            <a:ext cx="21602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3. </a:t>
            </a:r>
            <a:r>
              <a:rPr lang="ko-KR" altLang="en-US" sz="800" b="1" dirty="0" smtClean="0"/>
              <a:t>서비스 단 처리</a:t>
            </a:r>
            <a:endParaRPr lang="ko-KR" altLang="en-US" sz="800" b="1" dirty="0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321" y="5275956"/>
            <a:ext cx="2453133" cy="1301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TextBox 72"/>
          <p:cNvSpPr txBox="1"/>
          <p:nvPr/>
        </p:nvSpPr>
        <p:spPr>
          <a:xfrm>
            <a:off x="6372200" y="5060512"/>
            <a:ext cx="21602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4</a:t>
            </a:r>
            <a:r>
              <a:rPr lang="en-US" altLang="ko-KR" sz="800" b="1" dirty="0" smtClean="0"/>
              <a:t>. </a:t>
            </a:r>
            <a:r>
              <a:rPr lang="ko-KR" altLang="en-US" sz="800" b="1" dirty="0" smtClean="0"/>
              <a:t>쿼리 처리</a:t>
            </a:r>
            <a:endParaRPr lang="ko-KR" altLang="en-US" sz="800" b="1" dirty="0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6464629" y="5275956"/>
            <a:ext cx="2526191" cy="1301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/>
          <p:cNvSpPr/>
          <p:nvPr/>
        </p:nvSpPr>
        <p:spPr>
          <a:xfrm>
            <a:off x="99714" y="168730"/>
            <a:ext cx="8918694" cy="654641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4067944" y="692696"/>
            <a:ext cx="475252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# </a:t>
            </a:r>
            <a:r>
              <a:rPr lang="ko-KR" altLang="en-US" sz="800" b="1" dirty="0" smtClean="0"/>
              <a:t>비즈니스에서는 </a:t>
            </a:r>
            <a:r>
              <a:rPr lang="ko-KR" altLang="en-US" sz="800" b="1" dirty="0" err="1" smtClean="0"/>
              <a:t>공통부에</a:t>
            </a:r>
            <a:r>
              <a:rPr lang="ko-KR" altLang="en-US" sz="800" b="1" dirty="0" smtClean="0"/>
              <a:t> 대한 접근을 </a:t>
            </a:r>
            <a:r>
              <a:rPr lang="ko-KR" altLang="en-US" sz="800" b="1" dirty="0" err="1" smtClean="0"/>
              <a:t>막기위해</a:t>
            </a:r>
            <a:r>
              <a:rPr lang="ko-KR" altLang="en-US" sz="800" b="1" dirty="0" smtClean="0"/>
              <a:t> </a:t>
            </a:r>
            <a:r>
              <a:rPr lang="ko-KR" altLang="en-US" sz="800" b="1" dirty="0" err="1" smtClean="0"/>
              <a:t>앞단에서</a:t>
            </a:r>
            <a:r>
              <a:rPr lang="ko-KR" altLang="en-US" sz="800" b="1" dirty="0" smtClean="0"/>
              <a:t> 처리</a:t>
            </a:r>
            <a:r>
              <a:rPr lang="ko-KR" altLang="en-US" sz="800" b="1" dirty="0" smtClean="0"/>
              <a:t>를 한다</a:t>
            </a:r>
            <a:r>
              <a:rPr lang="en-US" altLang="ko-KR" sz="800" b="1" dirty="0" smtClean="0"/>
              <a:t>(</a:t>
            </a:r>
            <a:r>
              <a:rPr lang="en-US" altLang="ko-KR" sz="800" b="1" dirty="0" smtClean="0"/>
              <a:t>Spring AOP</a:t>
            </a:r>
            <a:r>
              <a:rPr lang="en-US" altLang="ko-KR" sz="800" b="1" dirty="0" smtClean="0"/>
              <a:t>)</a:t>
            </a:r>
          </a:p>
          <a:p>
            <a:endParaRPr lang="en-US" altLang="ko-KR" sz="800" b="1" dirty="0"/>
          </a:p>
          <a:p>
            <a:endParaRPr lang="en-US" altLang="ko-KR" sz="800" b="1" dirty="0" smtClean="0"/>
          </a:p>
          <a:p>
            <a:r>
              <a:rPr lang="en-US" altLang="ko-KR" sz="800" b="1" dirty="0" smtClean="0"/>
              <a:t># AOP</a:t>
            </a:r>
            <a:r>
              <a:rPr lang="ko-KR" altLang="en-US" sz="800" b="1" dirty="0" smtClean="0"/>
              <a:t>에서 </a:t>
            </a:r>
            <a:r>
              <a:rPr lang="ko-KR" altLang="en-US" sz="800" b="1" dirty="0" err="1" smtClean="0"/>
              <a:t>공통부와</a:t>
            </a:r>
            <a:r>
              <a:rPr lang="ko-KR" altLang="en-US" sz="800" b="1" dirty="0" smtClean="0"/>
              <a:t> </a:t>
            </a:r>
            <a:r>
              <a:rPr lang="ko-KR" altLang="en-US" sz="800" b="1" dirty="0" err="1" smtClean="0"/>
              <a:t>비즈니스부를</a:t>
            </a:r>
            <a:r>
              <a:rPr lang="ko-KR" altLang="en-US" sz="800" b="1" dirty="0" smtClean="0"/>
              <a:t> 분리한다</a:t>
            </a:r>
            <a:endParaRPr lang="en-US" altLang="ko-KR" sz="800" b="1" dirty="0" smtClean="0"/>
          </a:p>
          <a:p>
            <a:endParaRPr lang="en-US" altLang="ko-KR" sz="800" b="1" dirty="0" smtClean="0"/>
          </a:p>
          <a:p>
            <a:endParaRPr lang="en-US" altLang="ko-KR" sz="800" b="1" dirty="0"/>
          </a:p>
          <a:p>
            <a:r>
              <a:rPr lang="en-US" altLang="ko-KR" sz="800" b="1" dirty="0" smtClean="0"/>
              <a:t># </a:t>
            </a:r>
            <a:r>
              <a:rPr lang="ko-KR" altLang="en-US" sz="800" b="1" dirty="0" err="1" smtClean="0"/>
              <a:t>뒷단</a:t>
            </a:r>
            <a:r>
              <a:rPr lang="ko-KR" altLang="en-US" sz="800" b="1" dirty="0" smtClean="0"/>
              <a:t> </a:t>
            </a:r>
            <a:r>
              <a:rPr lang="en-US" altLang="ko-KR" sz="800" b="1" dirty="0" smtClean="0"/>
              <a:t>Controller</a:t>
            </a:r>
            <a:r>
              <a:rPr lang="ko-KR" altLang="en-US" sz="800" b="1" dirty="0" smtClean="0"/>
              <a:t>에서는 비즈니스부만 받아서 처리 뒤 </a:t>
            </a:r>
            <a:r>
              <a:rPr lang="ko-KR" altLang="en-US" sz="800" b="1" dirty="0" err="1" smtClean="0"/>
              <a:t>비즈니스부</a:t>
            </a:r>
            <a:r>
              <a:rPr lang="ko-KR" altLang="en-US" sz="800" b="1" dirty="0" smtClean="0"/>
              <a:t> 응답 리턴</a:t>
            </a:r>
            <a:endParaRPr lang="en-US" altLang="ko-KR" sz="800" b="1" dirty="0"/>
          </a:p>
          <a:p>
            <a:endParaRPr lang="en-US" altLang="ko-KR" sz="800" b="1" dirty="0" smtClean="0"/>
          </a:p>
          <a:p>
            <a:endParaRPr lang="en-US" altLang="ko-KR" sz="800" b="1" dirty="0" smtClean="0"/>
          </a:p>
          <a:p>
            <a:r>
              <a:rPr lang="en-US" altLang="ko-KR" sz="800" b="1" dirty="0" smtClean="0"/>
              <a:t># </a:t>
            </a:r>
            <a:r>
              <a:rPr lang="ko-KR" altLang="en-US" sz="800" b="1" dirty="0" smtClean="0"/>
              <a:t>비즈니스에서 </a:t>
            </a:r>
            <a:r>
              <a:rPr lang="ko-KR" altLang="en-US" sz="800" b="1" dirty="0" err="1" smtClean="0"/>
              <a:t>응답받은</a:t>
            </a:r>
            <a:r>
              <a:rPr lang="ko-KR" altLang="en-US" sz="800" b="1" dirty="0" smtClean="0"/>
              <a:t> 데이터와 분리했던 </a:t>
            </a:r>
            <a:r>
              <a:rPr lang="ko-KR" altLang="en-US" sz="800" b="1" dirty="0" err="1" smtClean="0"/>
              <a:t>공통부와</a:t>
            </a:r>
            <a:r>
              <a:rPr lang="ko-KR" altLang="en-US" sz="800" b="1" dirty="0" smtClean="0"/>
              <a:t> 결합하여 </a:t>
            </a:r>
            <a:r>
              <a:rPr lang="ko-KR" altLang="en-US" sz="800" b="1" dirty="0" err="1" smtClean="0"/>
              <a:t>리턴해준다</a:t>
            </a:r>
            <a:endParaRPr lang="en-US" altLang="ko-KR" sz="800" b="1" dirty="0" smtClean="0"/>
          </a:p>
          <a:p>
            <a:endParaRPr lang="en-US" altLang="ko-KR" sz="800" b="1" dirty="0"/>
          </a:p>
          <a:p>
            <a:endParaRPr lang="en-US" altLang="ko-KR" sz="800" b="1" dirty="0"/>
          </a:p>
          <a:p>
            <a:r>
              <a:rPr lang="en-US" altLang="ko-KR" sz="800" b="1" dirty="0" smtClean="0"/>
              <a:t># AOP</a:t>
            </a:r>
            <a:r>
              <a:rPr lang="ko-KR" altLang="en-US" sz="800" b="1" dirty="0" smtClean="0"/>
              <a:t>는 프레임워크 영역으로 비즈니스 영역과 분리하여 구현</a:t>
            </a:r>
            <a:endParaRPr lang="ko-KR" altLang="en-US" sz="800" b="1" dirty="0"/>
          </a:p>
        </p:txBody>
      </p:sp>
      <p:sp>
        <p:nvSpPr>
          <p:cNvPr id="60" name="제목 1"/>
          <p:cNvSpPr>
            <a:spLocks noGrp="1"/>
          </p:cNvSpPr>
          <p:nvPr>
            <p:ph type="title"/>
          </p:nvPr>
        </p:nvSpPr>
        <p:spPr>
          <a:xfrm>
            <a:off x="3679391" y="168730"/>
            <a:ext cx="1759339" cy="261610"/>
          </a:xfr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05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공통부</a:t>
            </a:r>
            <a:r>
              <a:rPr lang="en-US" altLang="ko-KR" sz="105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/</a:t>
            </a:r>
            <a:r>
              <a:rPr lang="ko-KR" altLang="en-US" sz="105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비즈니스부</a:t>
            </a:r>
            <a:endParaRPr lang="ko-KR" altLang="en-US" sz="105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51520" y="266005"/>
            <a:ext cx="12858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* AOP</a:t>
            </a:r>
            <a:endParaRPr lang="ko-KR" altLang="en-US" sz="800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4067652" y="2644987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* </a:t>
            </a:r>
            <a:r>
              <a:rPr lang="ko-KR" altLang="en-US" sz="800" b="1" dirty="0" smtClean="0"/>
              <a:t>검증</a:t>
            </a:r>
            <a:endParaRPr lang="en-US" altLang="ko-KR" sz="800" b="1" dirty="0" smtClean="0"/>
          </a:p>
          <a:p>
            <a:endParaRPr lang="en-US" altLang="ko-KR" sz="800" b="1" dirty="0" smtClean="0"/>
          </a:p>
          <a:p>
            <a:r>
              <a:rPr lang="en-US" altLang="ko-KR" sz="800" b="1" dirty="0" smtClean="0"/>
              <a:t># </a:t>
            </a:r>
            <a:r>
              <a:rPr lang="ko-KR" altLang="en-US" sz="800" b="1" dirty="0" err="1" smtClean="0"/>
              <a:t>공통부와</a:t>
            </a:r>
            <a:r>
              <a:rPr lang="ko-KR" altLang="en-US" sz="800" b="1" dirty="0" smtClean="0"/>
              <a:t> </a:t>
            </a:r>
            <a:r>
              <a:rPr lang="ko-KR" altLang="en-US" sz="800" b="1" dirty="0" err="1" smtClean="0"/>
              <a:t>비즈니스부를</a:t>
            </a:r>
            <a:r>
              <a:rPr lang="ko-KR" altLang="en-US" sz="800" b="1" dirty="0" smtClean="0"/>
              <a:t> 각각 검증</a:t>
            </a:r>
            <a:endParaRPr lang="ko-KR" altLang="en-US" sz="8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996" b="56118"/>
          <a:stretch/>
        </p:blipFill>
        <p:spPr bwMode="auto">
          <a:xfrm>
            <a:off x="251520" y="548681"/>
            <a:ext cx="3551393" cy="21039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533" r="42996"/>
          <a:stretch/>
        </p:blipFill>
        <p:spPr bwMode="auto">
          <a:xfrm>
            <a:off x="251520" y="2892160"/>
            <a:ext cx="3551393" cy="549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856" y="3679197"/>
            <a:ext cx="3527058" cy="808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725144"/>
            <a:ext cx="3551394" cy="898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652" y="3167049"/>
            <a:ext cx="2736596" cy="34917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251"/>
          <a:stretch/>
        </p:blipFill>
        <p:spPr bwMode="auto">
          <a:xfrm>
            <a:off x="6845438" y="3167049"/>
            <a:ext cx="2051428" cy="1926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261340" y="5661248"/>
            <a:ext cx="12858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* </a:t>
            </a:r>
            <a:r>
              <a:rPr lang="ko-KR" altLang="en-US" sz="800" b="1" dirty="0" smtClean="0"/>
              <a:t>데이터</a:t>
            </a:r>
            <a:endParaRPr lang="ko-KR" altLang="en-US" sz="800" b="1" dirty="0"/>
          </a:p>
        </p:txBody>
      </p:sp>
      <p:pic>
        <p:nvPicPr>
          <p:cNvPr id="2057" name="Picture 9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540"/>
          <a:stretch/>
        </p:blipFill>
        <p:spPr bwMode="auto">
          <a:xfrm>
            <a:off x="224269" y="5856518"/>
            <a:ext cx="8669584" cy="375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9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295"/>
          <a:stretch/>
        </p:blipFill>
        <p:spPr bwMode="auto">
          <a:xfrm>
            <a:off x="224269" y="6202505"/>
            <a:ext cx="8669584" cy="530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697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/>
          <p:cNvSpPr/>
          <p:nvPr/>
        </p:nvSpPr>
        <p:spPr>
          <a:xfrm>
            <a:off x="127616" y="168730"/>
            <a:ext cx="8918694" cy="654641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4067944" y="692696"/>
            <a:ext cx="47525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# </a:t>
            </a:r>
            <a:r>
              <a:rPr lang="ko-KR" altLang="en-US" sz="800" b="1" dirty="0" smtClean="0"/>
              <a:t>쿼리를 </a:t>
            </a:r>
            <a:r>
              <a:rPr lang="ko-KR" altLang="en-US" sz="800" b="1" dirty="0" smtClean="0"/>
              <a:t>처리하는 </a:t>
            </a:r>
            <a:r>
              <a:rPr lang="en-US" altLang="ko-KR" sz="800" b="1" dirty="0" smtClean="0"/>
              <a:t>Repository</a:t>
            </a:r>
            <a:r>
              <a:rPr lang="ko-KR" altLang="en-US" sz="800" b="1" dirty="0" smtClean="0"/>
              <a:t>도 </a:t>
            </a:r>
            <a:r>
              <a:rPr lang="en-US" altLang="ko-KR" sz="800" b="1" dirty="0" err="1" smtClean="0"/>
              <a:t>DataSet</a:t>
            </a:r>
            <a:r>
              <a:rPr lang="en-US" altLang="ko-KR" sz="800" b="1" dirty="0" smtClean="0"/>
              <a:t>, </a:t>
            </a:r>
            <a:r>
              <a:rPr lang="en-US" altLang="ko-KR" sz="800" b="1" dirty="0" err="1" smtClean="0"/>
              <a:t>DataSetList</a:t>
            </a:r>
            <a:r>
              <a:rPr lang="ko-KR" altLang="en-US" sz="800" b="1" dirty="0" smtClean="0"/>
              <a:t>로 데이터를 주고 받는다</a:t>
            </a:r>
            <a:endParaRPr lang="en-US" altLang="ko-KR" sz="800" b="1" dirty="0" smtClean="0"/>
          </a:p>
          <a:p>
            <a:endParaRPr lang="en-US" altLang="ko-KR" sz="800" b="1" dirty="0"/>
          </a:p>
          <a:p>
            <a:endParaRPr lang="en-US" altLang="ko-KR" sz="800" b="1" dirty="0" smtClean="0"/>
          </a:p>
          <a:p>
            <a:r>
              <a:rPr lang="en-US" altLang="ko-KR" sz="800" b="1" dirty="0" smtClean="0"/>
              <a:t># </a:t>
            </a:r>
            <a:r>
              <a:rPr lang="ko-KR" altLang="en-US" sz="800" b="1" dirty="0" smtClean="0"/>
              <a:t>비즈니스 개발자는 여기서 쿼리를 조립하고 </a:t>
            </a:r>
            <a:r>
              <a:rPr lang="en-US" altLang="ko-KR" sz="800" b="1" dirty="0" err="1" smtClean="0"/>
              <a:t>Data</a:t>
            </a:r>
            <a:r>
              <a:rPr lang="en-US" altLang="ko-KR" sz="800" b="1" dirty="0" err="1" smtClean="0"/>
              <a:t>Set</a:t>
            </a:r>
            <a:r>
              <a:rPr lang="ko-KR" altLang="en-US" sz="800" b="1" dirty="0" smtClean="0"/>
              <a:t>으로 받은 </a:t>
            </a:r>
            <a:r>
              <a:rPr lang="en-US" altLang="ko-KR" sz="800" b="1" dirty="0" smtClean="0"/>
              <a:t>input</a:t>
            </a:r>
            <a:r>
              <a:rPr lang="ko-KR" altLang="en-US" sz="800" b="1" dirty="0" smtClean="0"/>
              <a:t>의 데이터로 </a:t>
            </a:r>
            <a:endParaRPr lang="en-US" altLang="ko-KR" sz="800" b="1" dirty="0" smtClean="0"/>
          </a:p>
          <a:p>
            <a:r>
              <a:rPr lang="en-US" altLang="ko-KR" sz="800" b="1" dirty="0" smtClean="0"/>
              <a:t>Bind </a:t>
            </a:r>
            <a:r>
              <a:rPr lang="ko-KR" altLang="en-US" sz="800" b="1" dirty="0" smtClean="0"/>
              <a:t>변수에 </a:t>
            </a:r>
            <a:r>
              <a:rPr lang="ko-KR" altLang="en-US" sz="800" b="1" dirty="0" err="1" smtClean="0"/>
              <a:t>매핑이</a:t>
            </a:r>
            <a:r>
              <a:rPr lang="ko-KR" altLang="en-US" sz="800" b="1" dirty="0" smtClean="0"/>
              <a:t> 된다</a:t>
            </a:r>
            <a:endParaRPr lang="en-US" altLang="ko-KR" sz="800" b="1" dirty="0" smtClean="0"/>
          </a:p>
          <a:p>
            <a:endParaRPr lang="en-US" altLang="ko-KR" sz="800" b="1" dirty="0" smtClean="0"/>
          </a:p>
          <a:p>
            <a:endParaRPr lang="en-US" altLang="ko-KR" sz="800" b="1" dirty="0"/>
          </a:p>
          <a:p>
            <a:r>
              <a:rPr lang="en-US" altLang="ko-KR" sz="800" b="1" dirty="0" smtClean="0"/>
              <a:t># </a:t>
            </a:r>
            <a:r>
              <a:rPr lang="ko-KR" altLang="en-US" sz="800" b="1" dirty="0" smtClean="0"/>
              <a:t>쿼리는 </a:t>
            </a:r>
            <a:r>
              <a:rPr lang="en-US" altLang="ko-KR" sz="800" b="1" dirty="0" err="1" smtClean="0"/>
              <a:t>CommonQuery</a:t>
            </a:r>
            <a:r>
              <a:rPr lang="ko-KR" altLang="en-US" sz="800" b="1" dirty="0" smtClean="0"/>
              <a:t>와 </a:t>
            </a:r>
            <a:r>
              <a:rPr lang="en-US" altLang="ko-KR" sz="800" b="1" dirty="0" err="1" smtClean="0"/>
              <a:t>FrameWorkQuery</a:t>
            </a:r>
            <a:r>
              <a:rPr lang="ko-KR" altLang="en-US" sz="800" b="1" dirty="0" smtClean="0"/>
              <a:t>로 나뉨</a:t>
            </a:r>
            <a:endParaRPr lang="en-US" altLang="ko-KR" sz="800" b="1" dirty="0" smtClean="0"/>
          </a:p>
          <a:p>
            <a:endParaRPr lang="en-US" altLang="ko-KR" sz="800" b="1" dirty="0"/>
          </a:p>
          <a:p>
            <a:endParaRPr lang="en-US" altLang="ko-KR" sz="800" b="1" dirty="0" smtClean="0"/>
          </a:p>
          <a:p>
            <a:r>
              <a:rPr lang="en-US" altLang="ko-KR" sz="800" b="1" dirty="0"/>
              <a:t># </a:t>
            </a:r>
            <a:r>
              <a:rPr lang="ko-KR" altLang="en-US" sz="800" b="1" dirty="0" err="1"/>
              <a:t>단건조회를</a:t>
            </a:r>
            <a:r>
              <a:rPr lang="ko-KR" altLang="en-US" sz="800" b="1" dirty="0"/>
              <a:t> 위한 </a:t>
            </a:r>
            <a:r>
              <a:rPr lang="en-US" altLang="ko-KR" sz="800" b="1" dirty="0" err="1"/>
              <a:t>queryForSingle</a:t>
            </a:r>
            <a:r>
              <a:rPr lang="en-US" altLang="ko-KR" sz="800" b="1" dirty="0"/>
              <a:t> </a:t>
            </a:r>
            <a:r>
              <a:rPr lang="ko-KR" altLang="en-US" sz="800" b="1" dirty="0"/>
              <a:t>리스트조회를 위한 </a:t>
            </a:r>
            <a:r>
              <a:rPr lang="en-US" altLang="ko-KR" sz="800" b="1" dirty="0" err="1"/>
              <a:t>queryForList</a:t>
            </a:r>
            <a:r>
              <a:rPr lang="en-US" altLang="ko-KR" sz="800" b="1" dirty="0"/>
              <a:t> </a:t>
            </a:r>
            <a:r>
              <a:rPr lang="ko-KR" altLang="en-US" sz="800" b="1" dirty="0" smtClean="0"/>
              <a:t>제공</a:t>
            </a:r>
            <a:endParaRPr lang="en-US" altLang="ko-KR" sz="800" b="1" dirty="0"/>
          </a:p>
          <a:p>
            <a:endParaRPr lang="ko-KR" altLang="en-US" sz="800" b="1" dirty="0"/>
          </a:p>
        </p:txBody>
      </p:sp>
      <p:sp>
        <p:nvSpPr>
          <p:cNvPr id="60" name="제목 1"/>
          <p:cNvSpPr>
            <a:spLocks noGrp="1"/>
          </p:cNvSpPr>
          <p:nvPr>
            <p:ph type="title"/>
          </p:nvPr>
        </p:nvSpPr>
        <p:spPr>
          <a:xfrm>
            <a:off x="3679391" y="168730"/>
            <a:ext cx="1759339" cy="261610"/>
          </a:xfr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05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쿼리처</a:t>
            </a:r>
            <a:r>
              <a:rPr lang="ko-KR" altLang="en-US" sz="105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리</a:t>
            </a:r>
            <a:endParaRPr lang="ko-KR" altLang="en-US" sz="105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51520" y="266005"/>
            <a:ext cx="12858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* Repository</a:t>
            </a:r>
            <a:endParaRPr lang="ko-KR" altLang="en-US" sz="800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4312037" y="2591116"/>
            <a:ext cx="426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2. </a:t>
            </a:r>
            <a:r>
              <a:rPr lang="en-US" altLang="ko-KR" sz="800" b="1" dirty="0" err="1" smtClean="0"/>
              <a:t>CommonQuery</a:t>
            </a:r>
            <a:endParaRPr lang="en-US" altLang="ko-KR" sz="800" b="1" dirty="0" smtClean="0"/>
          </a:p>
          <a:p>
            <a:endParaRPr lang="en-US" altLang="ko-KR" sz="800" b="1" dirty="0" smtClean="0"/>
          </a:p>
          <a:p>
            <a:r>
              <a:rPr lang="en-US" altLang="ko-KR" sz="800" b="1" dirty="0"/>
              <a:t># </a:t>
            </a:r>
            <a:r>
              <a:rPr lang="ko-KR" altLang="en-US" sz="800" b="1" dirty="0"/>
              <a:t>비즈니스 개발자들 위한 클래스이며 </a:t>
            </a:r>
            <a:r>
              <a:rPr lang="en-US" altLang="ko-KR" sz="800" b="1" dirty="0" err="1"/>
              <a:t>Readonly</a:t>
            </a:r>
            <a:r>
              <a:rPr lang="ko-KR" altLang="en-US" sz="800" b="1" dirty="0"/>
              <a:t>로 설정됨</a:t>
            </a:r>
          </a:p>
          <a:p>
            <a:endParaRPr lang="ko-KR" altLang="en-US" sz="800" b="1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808"/>
          <a:stretch/>
        </p:blipFill>
        <p:spPr bwMode="auto">
          <a:xfrm>
            <a:off x="4268099" y="3065429"/>
            <a:ext cx="3215481" cy="2616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5447491" y="4187269"/>
            <a:ext cx="720080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27616" y="2612222"/>
            <a:ext cx="3724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1. </a:t>
            </a:r>
            <a:r>
              <a:rPr lang="en-US" altLang="ko-KR" sz="800" b="1" dirty="0" err="1" smtClean="0"/>
              <a:t>FrameWorkQuery</a:t>
            </a:r>
            <a:endParaRPr lang="en-US" altLang="ko-KR" sz="800" b="1" dirty="0" smtClean="0"/>
          </a:p>
          <a:p>
            <a:endParaRPr lang="en-US" altLang="ko-KR" sz="800" b="1" dirty="0" smtClean="0"/>
          </a:p>
          <a:p>
            <a:r>
              <a:rPr lang="en-US" altLang="ko-KR" sz="800" b="1" dirty="0"/>
              <a:t># </a:t>
            </a:r>
            <a:r>
              <a:rPr lang="en-US" altLang="ko-KR" sz="800" b="1" dirty="0" err="1"/>
              <a:t>FrameWorkQuery</a:t>
            </a:r>
            <a:r>
              <a:rPr lang="ko-KR" altLang="en-US" sz="800" b="1" dirty="0"/>
              <a:t>는 로그입력을 위해 </a:t>
            </a:r>
            <a:r>
              <a:rPr lang="en-US" altLang="ko-KR" sz="800" b="1" dirty="0" err="1"/>
              <a:t>queryUpdate</a:t>
            </a:r>
            <a:r>
              <a:rPr lang="en-US" altLang="ko-KR" sz="800" b="1" dirty="0"/>
              <a:t> </a:t>
            </a:r>
            <a:r>
              <a:rPr lang="ko-KR" altLang="en-US" sz="800" b="1" dirty="0"/>
              <a:t>제공</a:t>
            </a:r>
            <a:endParaRPr lang="en-US" altLang="ko-KR" sz="800" b="1" dirty="0" smtClean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52"/>
          <a:stretch/>
        </p:blipFill>
        <p:spPr bwMode="auto">
          <a:xfrm>
            <a:off x="251520" y="3031710"/>
            <a:ext cx="3522786" cy="259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193" b="34603"/>
          <a:stretch/>
        </p:blipFill>
        <p:spPr bwMode="auto">
          <a:xfrm>
            <a:off x="221493" y="496888"/>
            <a:ext cx="3552814" cy="20116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6496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/>
          <p:cNvSpPr/>
          <p:nvPr/>
        </p:nvSpPr>
        <p:spPr>
          <a:xfrm>
            <a:off x="99714" y="168730"/>
            <a:ext cx="8918694" cy="654641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4067944" y="692696"/>
            <a:ext cx="47525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# </a:t>
            </a:r>
            <a:r>
              <a:rPr lang="ko-KR" altLang="en-US" sz="800" b="1" dirty="0" smtClean="0"/>
              <a:t>예외처리 통합을 위해 </a:t>
            </a:r>
            <a:r>
              <a:rPr lang="en-US" altLang="ko-KR" sz="800" b="1" dirty="0" err="1" smtClean="0"/>
              <a:t>RuntimeException</a:t>
            </a:r>
            <a:r>
              <a:rPr lang="ko-KR" altLang="en-US" sz="800" b="1" dirty="0" smtClean="0"/>
              <a:t>을 상속받은 </a:t>
            </a:r>
            <a:r>
              <a:rPr lang="en-US" altLang="ko-KR" sz="800" b="1" dirty="0" err="1" smtClean="0"/>
              <a:t>APIException</a:t>
            </a:r>
            <a:r>
              <a:rPr lang="en-US" altLang="ko-KR" sz="800" b="1" dirty="0" smtClean="0"/>
              <a:t> </a:t>
            </a:r>
            <a:r>
              <a:rPr lang="ko-KR" altLang="en-US" sz="800" b="1" dirty="0" smtClean="0"/>
              <a:t>구현</a:t>
            </a:r>
            <a:endParaRPr lang="en-US" altLang="ko-KR" sz="800" b="1" dirty="0" smtClean="0"/>
          </a:p>
          <a:p>
            <a:endParaRPr lang="en-US" altLang="ko-KR" sz="800" b="1" dirty="0"/>
          </a:p>
          <a:p>
            <a:endParaRPr lang="en-US" altLang="ko-KR" sz="800" b="1" dirty="0" smtClean="0"/>
          </a:p>
          <a:p>
            <a:r>
              <a:rPr lang="en-US" altLang="ko-KR" sz="800" b="1" dirty="0" smtClean="0"/>
              <a:t># API </a:t>
            </a:r>
            <a:r>
              <a:rPr lang="ko-KR" altLang="en-US" sz="800" b="1" dirty="0" smtClean="0"/>
              <a:t>결과 코드</a:t>
            </a:r>
            <a:r>
              <a:rPr lang="en-US" altLang="ko-KR" sz="800" b="1" dirty="0" smtClean="0"/>
              <a:t>/</a:t>
            </a:r>
            <a:r>
              <a:rPr lang="ko-KR" altLang="en-US" sz="800" b="1" dirty="0" smtClean="0"/>
              <a:t>메시지를 위한 </a:t>
            </a:r>
            <a:r>
              <a:rPr lang="en-US" altLang="ko-KR" sz="800" b="1" dirty="0" err="1" smtClean="0"/>
              <a:t>APIResult</a:t>
            </a:r>
            <a:r>
              <a:rPr lang="en-US" altLang="ko-KR" sz="800" b="1" dirty="0" smtClean="0"/>
              <a:t> </a:t>
            </a:r>
            <a:r>
              <a:rPr lang="ko-KR" altLang="en-US" sz="800" b="1" dirty="0" smtClean="0"/>
              <a:t>제공</a:t>
            </a:r>
            <a:endParaRPr lang="en-US" altLang="ko-KR" sz="800" b="1" dirty="0" smtClean="0"/>
          </a:p>
          <a:p>
            <a:endParaRPr lang="en-US" altLang="ko-KR" sz="800" b="1" dirty="0"/>
          </a:p>
        </p:txBody>
      </p:sp>
      <p:sp>
        <p:nvSpPr>
          <p:cNvPr id="60" name="제목 1"/>
          <p:cNvSpPr>
            <a:spLocks noGrp="1"/>
          </p:cNvSpPr>
          <p:nvPr>
            <p:ph type="title"/>
          </p:nvPr>
        </p:nvSpPr>
        <p:spPr>
          <a:xfrm>
            <a:off x="3679391" y="172577"/>
            <a:ext cx="1759339" cy="253916"/>
          </a:xfr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05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예외처리</a:t>
            </a:r>
            <a:endParaRPr lang="ko-KR" altLang="en-US" sz="105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51520" y="266005"/>
            <a:ext cx="12858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* </a:t>
            </a:r>
            <a:r>
              <a:rPr lang="en-US" altLang="ko-KR" sz="800" b="1" dirty="0" err="1" smtClean="0"/>
              <a:t>APIException</a:t>
            </a:r>
            <a:endParaRPr lang="ko-KR" altLang="en-US" sz="800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110" y="493208"/>
            <a:ext cx="2334710" cy="300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251520" y="3622997"/>
            <a:ext cx="12858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* </a:t>
            </a:r>
            <a:r>
              <a:rPr lang="en-US" altLang="ko-KR" sz="800" b="1" dirty="0" err="1" smtClean="0"/>
              <a:t>APIResult</a:t>
            </a:r>
            <a:endParaRPr lang="ko-KR" altLang="en-US" sz="800" b="1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110" y="3851834"/>
            <a:ext cx="2334710" cy="2597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2902157" y="1535345"/>
            <a:ext cx="42643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1. </a:t>
            </a:r>
            <a:r>
              <a:rPr lang="ko-KR" altLang="en-US" sz="800" b="1" dirty="0" smtClean="0"/>
              <a:t>검증 예외 처리</a:t>
            </a:r>
            <a:endParaRPr lang="ko-KR" altLang="en-US" sz="800" b="1" dirty="0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157" y="1750789"/>
            <a:ext cx="3313808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902156" y="3737916"/>
            <a:ext cx="42643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2. </a:t>
            </a:r>
            <a:r>
              <a:rPr lang="ko-KR" altLang="en-US" sz="800" b="1" dirty="0" smtClean="0"/>
              <a:t>쿼리 예외 처리</a:t>
            </a:r>
            <a:endParaRPr lang="ko-KR" altLang="en-US" sz="800" b="1" dirty="0"/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503"/>
          <a:stretch/>
        </p:blipFill>
        <p:spPr bwMode="auto">
          <a:xfrm>
            <a:off x="2920764" y="3927404"/>
            <a:ext cx="3295201" cy="2024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0593" y="3915907"/>
            <a:ext cx="2459879" cy="840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6359630" y="3737916"/>
            <a:ext cx="42643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3 </a:t>
            </a:r>
            <a:r>
              <a:rPr lang="ko-KR" altLang="en-US" sz="800" b="1" dirty="0" smtClean="0"/>
              <a:t>로그 예외 처리</a:t>
            </a:r>
            <a:endParaRPr lang="ko-KR" altLang="en-US" sz="800" b="1" dirty="0"/>
          </a:p>
        </p:txBody>
      </p:sp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5170259"/>
            <a:ext cx="4531556" cy="1308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65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/>
          <p:cNvSpPr/>
          <p:nvPr/>
        </p:nvSpPr>
        <p:spPr>
          <a:xfrm>
            <a:off x="99714" y="168730"/>
            <a:ext cx="8918694" cy="654641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4067944" y="692696"/>
            <a:ext cx="47525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# </a:t>
            </a:r>
            <a:r>
              <a:rPr lang="ko-KR" altLang="en-US" sz="800" b="1" dirty="0" smtClean="0"/>
              <a:t>조회 테스트를 위한 화면 구성</a:t>
            </a:r>
            <a:endParaRPr lang="en-US" altLang="ko-KR" sz="800" b="1" dirty="0" smtClean="0"/>
          </a:p>
          <a:p>
            <a:endParaRPr lang="en-US" altLang="ko-KR" sz="800" b="1" dirty="0"/>
          </a:p>
          <a:p>
            <a:endParaRPr lang="en-US" altLang="ko-KR" sz="800" b="1" dirty="0" smtClean="0"/>
          </a:p>
          <a:p>
            <a:r>
              <a:rPr lang="en-US" altLang="ko-KR" sz="800" b="1" dirty="0" smtClean="0"/>
              <a:t># JSON </a:t>
            </a:r>
            <a:r>
              <a:rPr lang="ko-KR" altLang="en-US" sz="800" b="1" dirty="0" smtClean="0"/>
              <a:t>조회테스트</a:t>
            </a:r>
            <a:r>
              <a:rPr lang="en-US" altLang="ko-KR" sz="800" b="1" dirty="0" smtClean="0"/>
              <a:t>, </a:t>
            </a:r>
            <a:r>
              <a:rPr lang="ko-KR" altLang="en-US" sz="800" b="1" dirty="0" smtClean="0"/>
              <a:t>테이블조회</a:t>
            </a:r>
            <a:r>
              <a:rPr lang="en-US" altLang="ko-KR" sz="800" b="1" dirty="0" smtClean="0"/>
              <a:t>, </a:t>
            </a:r>
            <a:r>
              <a:rPr lang="ko-KR" altLang="en-US" sz="800" b="1" dirty="0" smtClean="0"/>
              <a:t>프레임워크로그조회로 구성</a:t>
            </a:r>
            <a:endParaRPr lang="en-US" altLang="ko-KR" sz="800" b="1" dirty="0" smtClean="0"/>
          </a:p>
          <a:p>
            <a:endParaRPr lang="en-US" altLang="ko-KR" sz="800" b="1" dirty="0"/>
          </a:p>
        </p:txBody>
      </p:sp>
      <p:sp>
        <p:nvSpPr>
          <p:cNvPr id="60" name="제목 1"/>
          <p:cNvSpPr>
            <a:spLocks noGrp="1"/>
          </p:cNvSpPr>
          <p:nvPr>
            <p:ph type="title"/>
          </p:nvPr>
        </p:nvSpPr>
        <p:spPr>
          <a:xfrm>
            <a:off x="3679391" y="172577"/>
            <a:ext cx="1759339" cy="253916"/>
          </a:xfr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05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데</a:t>
            </a:r>
            <a:r>
              <a:rPr lang="ko-KR" altLang="en-US" sz="105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모</a:t>
            </a:r>
            <a:endParaRPr lang="ko-KR" altLang="en-US" sz="105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51520" y="266005"/>
            <a:ext cx="12858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* Home.html(/)</a:t>
            </a:r>
            <a:endParaRPr lang="ko-KR" altLang="en-US" sz="8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3419872" y="1432963"/>
            <a:ext cx="4264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* JSON </a:t>
            </a:r>
            <a:r>
              <a:rPr lang="ko-KR" altLang="en-US" sz="800" b="1" dirty="0" smtClean="0"/>
              <a:t>조회테스트</a:t>
            </a:r>
            <a:endParaRPr lang="en-US" altLang="ko-KR" sz="800" b="1" dirty="0" smtClean="0"/>
          </a:p>
          <a:p>
            <a:endParaRPr lang="en-US" altLang="ko-KR" sz="800" b="1" dirty="0" smtClean="0"/>
          </a:p>
          <a:p>
            <a:r>
              <a:rPr lang="en-US" altLang="ko-KR" sz="800" b="1" dirty="0" smtClean="0"/>
              <a:t># </a:t>
            </a:r>
            <a:r>
              <a:rPr lang="ko-KR" altLang="en-US" sz="800" b="1" dirty="0" smtClean="0"/>
              <a:t>데이터는 </a:t>
            </a:r>
            <a:r>
              <a:rPr lang="en-US" altLang="ko-KR" sz="800" b="1" dirty="0" smtClean="0"/>
              <a:t>JSON</a:t>
            </a:r>
            <a:r>
              <a:rPr lang="ko-KR" altLang="en-US" sz="800" b="1" dirty="0" smtClean="0"/>
              <a:t>으로 송수신 한다</a:t>
            </a:r>
            <a:endParaRPr lang="ko-KR" altLang="en-US" sz="800" b="1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81449"/>
            <a:ext cx="3024336" cy="3535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227"/>
          <a:stretch/>
        </p:blipFill>
        <p:spPr bwMode="auto">
          <a:xfrm>
            <a:off x="3446718" y="1988840"/>
            <a:ext cx="3168351" cy="2082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265" y="4509120"/>
            <a:ext cx="2464277" cy="2042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8"/>
          <a:stretch/>
        </p:blipFill>
        <p:spPr bwMode="auto">
          <a:xfrm>
            <a:off x="3419872" y="4487034"/>
            <a:ext cx="2898893" cy="17325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305265" y="4168471"/>
            <a:ext cx="42643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* </a:t>
            </a:r>
            <a:r>
              <a:rPr lang="ko-KR" altLang="en-US" sz="800" b="1" dirty="0" smtClean="0"/>
              <a:t>테이블 전체 정보</a:t>
            </a:r>
            <a:endParaRPr lang="ko-KR" altLang="en-US" sz="8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3384323" y="4168471"/>
            <a:ext cx="42643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* </a:t>
            </a:r>
            <a:r>
              <a:rPr lang="ko-KR" altLang="en-US" sz="800" b="1" dirty="0" smtClean="0"/>
              <a:t>거래로그</a:t>
            </a:r>
            <a:endParaRPr lang="ko-KR" altLang="en-US" sz="800" b="1" dirty="0"/>
          </a:p>
        </p:txBody>
      </p:sp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3072" y="2239436"/>
            <a:ext cx="2817704" cy="1062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686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9214</TotalTime>
  <Words>493</Words>
  <Application>Microsoft Office PowerPoint</Application>
  <PresentationFormat>화면 슬라이드 쇼(4:3)</PresentationFormat>
  <Paragraphs>200</Paragraphs>
  <Slides>10</Slides>
  <Notes>7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조회 전용 프레임워크</vt:lpstr>
      <vt:lpstr>프레임워크 전체 구성도</vt:lpstr>
      <vt:lpstr>PowerPoint 프레젠테이션</vt:lpstr>
      <vt:lpstr>프레임워크 구현 상세</vt:lpstr>
      <vt:lpstr>데이터 구조</vt:lpstr>
      <vt:lpstr>공통부/비즈니스부</vt:lpstr>
      <vt:lpstr>쿼리처리</vt:lpstr>
      <vt:lpstr>예외처리</vt:lpstr>
      <vt:lpstr>데모</vt:lpstr>
      <vt:lpstr>참고. 테이블 구조 및 에러코드</vt:lpstr>
    </vt:vector>
  </TitlesOfParts>
  <Company>LG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엄미리</dc:creator>
  <cp:lastModifiedBy>김흥환</cp:lastModifiedBy>
  <cp:revision>1009</cp:revision>
  <dcterms:created xsi:type="dcterms:W3CDTF">2021-02-25T15:05:08Z</dcterms:created>
  <dcterms:modified xsi:type="dcterms:W3CDTF">2021-09-16T14:22:47Z</dcterms:modified>
</cp:coreProperties>
</file>