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5" r:id="rId7"/>
    <p:sldId id="261" r:id="rId8"/>
    <p:sldId id="264" r:id="rId9"/>
    <p:sldId id="262" r:id="rId10"/>
    <p:sldId id="263" r:id="rId1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6" d="100"/>
          <a:sy n="146" d="100"/>
        </p:scale>
        <p:origin x="22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8430972" cy="413575"/>
          </a:xfrm>
          <a:prstGeom prst="rect">
            <a:avLst/>
          </a:prstGeom>
        </p:spPr>
        <p:txBody>
          <a:bodyPr vert="horz" wrap="square" lIns="0" tIns="13335" rIns="0" bIns="0" rtlCol="0">
            <a:spAutoFit/>
          </a:bodyPr>
          <a:lstStyle/>
          <a:p>
            <a:pPr marL="12700" algn="ctr">
              <a:lnSpc>
                <a:spcPct val="100000"/>
              </a:lnSpc>
              <a:spcBef>
                <a:spcPts val="105"/>
              </a:spcBef>
            </a:pPr>
            <a:r>
              <a:rPr lang="en-US" spc="-10" dirty="0"/>
              <a:t>Detection of Image Pixelation And Correction </a:t>
            </a:r>
            <a:endParaRPr spc="-10" dirty="0"/>
          </a:p>
        </p:txBody>
      </p:sp>
      <p:sp>
        <p:nvSpPr>
          <p:cNvPr id="5" name="TextBox 4">
            <a:extLst>
              <a:ext uri="{FF2B5EF4-FFF2-40B4-BE49-F238E27FC236}">
                <a16:creationId xmlns:a16="http://schemas.microsoft.com/office/drawing/2014/main" id="{0D5FA2FB-6ECD-6EC9-68F7-A87CEEBF918B}"/>
              </a:ext>
            </a:extLst>
          </p:cNvPr>
          <p:cNvSpPr txBox="1"/>
          <p:nvPr/>
        </p:nvSpPr>
        <p:spPr>
          <a:xfrm>
            <a:off x="609600" y="971550"/>
            <a:ext cx="80010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Image pixelation is the phenomenon of visual distortion where individual pixels become visible, causing a loss of image clarity and detail. This typically occurs due to low image resolution or excessive compression, resulting in a blocky, blurred appearance that reduces the quality and interpretability of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 pixelation can occur due to compression of images in an attempt to reduce the size of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Its removal can improve the resolution and clarity of medical images, aiding in better diagnosis and analysis. Ensures critical details are visible, enhancing patient care. It can also be used for various other applications like removal of pixelation from security camera footage, satellite imagery quality enhancement etc.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lang="en-US" spc="-10"/>
              <a:t>Conclusion</a:t>
            </a:r>
            <a:endParaRPr lang="en-US" spc="-10" dirty="0"/>
          </a:p>
        </p:txBody>
      </p:sp>
      <p:sp>
        <p:nvSpPr>
          <p:cNvPr id="4" name="TextBox 3">
            <a:extLst>
              <a:ext uri="{FF2B5EF4-FFF2-40B4-BE49-F238E27FC236}">
                <a16:creationId xmlns:a16="http://schemas.microsoft.com/office/drawing/2014/main" id="{AB6A73DC-09F6-8462-53C2-35DC1E2296F1}"/>
              </a:ext>
            </a:extLst>
          </p:cNvPr>
          <p:cNvSpPr txBox="1"/>
          <p:nvPr/>
        </p:nvSpPr>
        <p:spPr>
          <a:xfrm>
            <a:off x="533400" y="1047750"/>
            <a:ext cx="8229600" cy="3693319"/>
          </a:xfrm>
          <a:prstGeom prst="rect">
            <a:avLst/>
          </a:prstGeom>
          <a:noFill/>
        </p:spPr>
        <p:txBody>
          <a:bodyPr wrap="square" rtlCol="0">
            <a:spAutoFit/>
          </a:bodyPr>
          <a:lstStyle/>
          <a:p>
            <a:r>
              <a:rPr lang="en-US" dirty="0"/>
              <a:t>We began our project by developing a pixelation detection and classification model to aid the image pixelation removal model. Throughout our experimentation, we compared multiple pixelation removal models, noting that traditional models typically use scale sizes of 2x or 4x for degradation. Among the models tested, the ESPCN model stood out by achieving the highest PSNR of 17. This model was trained on 6x degraded images, revealing that it performed optimally on images in the YUV format.</a:t>
            </a:r>
          </a:p>
          <a:p>
            <a:r>
              <a:rPr lang="en-US" dirty="0"/>
              <a:t>To further enhance performance, we incorporated a Single Pixel Attention mechanism, which significantly improved the PSNR to 26. Additionally, we theorized that the model could more effectively restore smaller images, leading us to create patches for the final step. This patch-based approach leveraged the model's strengths, resulting in improved restoration of high-quality images giving a final PSNR of 32 successfully concluding the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8583372" cy="525271"/>
          </a:xfrm>
          <a:prstGeom prst="rect">
            <a:avLst/>
          </a:prstGeom>
        </p:spPr>
        <p:txBody>
          <a:bodyPr vert="horz" wrap="square" lIns="0" tIns="112013" rIns="0" bIns="0" rtlCol="0">
            <a:spAutoFit/>
          </a:bodyPr>
          <a:lstStyle/>
          <a:p>
            <a:pPr marL="71120" algn="ctr">
              <a:lnSpc>
                <a:spcPct val="100000"/>
              </a:lnSpc>
              <a:spcBef>
                <a:spcPts val="105"/>
              </a:spcBef>
            </a:pPr>
            <a:r>
              <a:rPr lang="en-US" dirty="0"/>
              <a:t>Patch Based Pixelation Removal</a:t>
            </a:r>
            <a:endParaRPr spc="-10" dirty="0"/>
          </a:p>
        </p:txBody>
      </p:sp>
      <p:sp>
        <p:nvSpPr>
          <p:cNvPr id="5" name="TextBox 4">
            <a:extLst>
              <a:ext uri="{FF2B5EF4-FFF2-40B4-BE49-F238E27FC236}">
                <a16:creationId xmlns:a16="http://schemas.microsoft.com/office/drawing/2014/main" id="{F7001911-6480-53FE-3BC1-3DDBB439055B}"/>
              </a:ext>
            </a:extLst>
          </p:cNvPr>
          <p:cNvSpPr txBox="1"/>
          <p:nvPr/>
        </p:nvSpPr>
        <p:spPr>
          <a:xfrm>
            <a:off x="609600" y="1047750"/>
            <a:ext cx="7848600" cy="2862322"/>
          </a:xfrm>
          <a:prstGeom prst="rect">
            <a:avLst/>
          </a:prstGeom>
          <a:noFill/>
        </p:spPr>
        <p:txBody>
          <a:bodyPr wrap="square" rtlCol="0">
            <a:spAutoFit/>
          </a:bodyPr>
          <a:lstStyle/>
          <a:p>
            <a:r>
              <a:rPr lang="en-US" dirty="0"/>
              <a:t>We have proposed a method of creating patches of the input image to remove pixelation. This has been done as we noticed that Pixelation removal models tend to perform better on smaller images. </a:t>
            </a:r>
          </a:p>
          <a:p>
            <a:endParaRPr lang="en-US" dirty="0"/>
          </a:p>
          <a:p>
            <a:r>
              <a:rPr lang="en-US" dirty="0"/>
              <a:t>It has also been noted that overlap of these patches during model training can help the model extract better features, providing higher Peak Signal To Noise Ratio (PSNR).</a:t>
            </a:r>
          </a:p>
          <a:p>
            <a:endParaRPr lang="en-US" dirty="0"/>
          </a:p>
          <a:p>
            <a:r>
              <a:rPr lang="en-US" dirty="0"/>
              <a:t>The ESPCN model used here has been tuned to work with smaller images, with lesser number of filters and filter size.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4" name="TextBox 3">
            <a:extLst>
              <a:ext uri="{FF2B5EF4-FFF2-40B4-BE49-F238E27FC236}">
                <a16:creationId xmlns:a16="http://schemas.microsoft.com/office/drawing/2014/main" id="{12F46366-61DF-B372-535F-301B30832BBB}"/>
              </a:ext>
            </a:extLst>
          </p:cNvPr>
          <p:cNvSpPr txBox="1"/>
          <p:nvPr/>
        </p:nvSpPr>
        <p:spPr>
          <a:xfrm>
            <a:off x="685800" y="1047750"/>
            <a:ext cx="76200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Patch Based Processing</a:t>
            </a:r>
          </a:p>
          <a:p>
            <a:r>
              <a:rPr lang="en-US" dirty="0"/>
              <a:t>Efficiently divides an image into multiple smaller patches. This allows for local enhancement of image quality compared to traditional methods that process the entire image. </a:t>
            </a:r>
          </a:p>
          <a:p>
            <a:endParaRPr lang="en-US" dirty="0"/>
          </a:p>
          <a:p>
            <a:pPr marL="285750" indent="-285750">
              <a:buFont typeface="Arial" panose="020B0604020202020204" pitchFamily="34" charset="0"/>
              <a:buChar char="•"/>
            </a:pPr>
            <a:r>
              <a:rPr lang="en-US" dirty="0"/>
              <a:t>ESPCN Model Optimized for patch processing</a:t>
            </a:r>
          </a:p>
          <a:p>
            <a:r>
              <a:rPr lang="en-US" dirty="0"/>
              <a:t>An Efficient Sub-Pixel Convolution Neural Network tuned for patch processing to upscale and remove the pixelation of the input image.</a:t>
            </a:r>
          </a:p>
          <a:p>
            <a:endParaRPr lang="en-US" dirty="0"/>
          </a:p>
          <a:p>
            <a:pPr marL="285750" indent="-285750">
              <a:buFont typeface="Arial" panose="020B0604020202020204" pitchFamily="34" charset="0"/>
              <a:buChar char="•"/>
            </a:pPr>
            <a:r>
              <a:rPr lang="en-US" dirty="0"/>
              <a:t>Efficient Storage And Deployment </a:t>
            </a:r>
          </a:p>
          <a:p>
            <a:r>
              <a:rPr lang="en-US" dirty="0"/>
              <a:t>The pixelation removal model is under 200kb which makes it easy to deploy the model on various devices.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lang="en-US" spc="-10"/>
              <a:t>Process</a:t>
            </a:r>
            <a:r>
              <a:rPr lang="en-US" spc="-325"/>
              <a:t> </a:t>
            </a:r>
            <a:r>
              <a:rPr lang="en-US" spc="-20"/>
              <a:t>flow</a:t>
            </a:r>
            <a:endParaRPr lang="en-US" spc="-20" dirty="0"/>
          </a:p>
        </p:txBody>
      </p:sp>
      <p:sp>
        <p:nvSpPr>
          <p:cNvPr id="3" name="TextBox 2">
            <a:extLst>
              <a:ext uri="{FF2B5EF4-FFF2-40B4-BE49-F238E27FC236}">
                <a16:creationId xmlns:a16="http://schemas.microsoft.com/office/drawing/2014/main" id="{FF0666F7-4FC5-17CF-EC4C-CAE2734C43F4}"/>
              </a:ext>
            </a:extLst>
          </p:cNvPr>
          <p:cNvSpPr txBox="1"/>
          <p:nvPr/>
        </p:nvSpPr>
        <p:spPr>
          <a:xfrm>
            <a:off x="381000" y="971550"/>
            <a:ext cx="8305800"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5396C64D-C0C4-D2B4-95A0-13E0888B0626}"/>
              </a:ext>
            </a:extLst>
          </p:cNvPr>
          <p:cNvSpPr txBox="1"/>
          <p:nvPr/>
        </p:nvSpPr>
        <p:spPr>
          <a:xfrm>
            <a:off x="457200" y="971550"/>
            <a:ext cx="80772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Images from Div2K were divided into patches of size 10x10. The patches are then fed into  MobileNetV2 to classify whether that area of the image is pixelated or not. If it is pixelated, that patch will be sent to the model for enhancement.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The stride value for patching was set to 5 to ensure overlapping patches which can help in capturing more spatial information from the pixelated image. </a:t>
            </a:r>
          </a:p>
          <a:p>
            <a:endParaRPr lang="en-US" dirty="0"/>
          </a:p>
          <a:p>
            <a:pPr marL="285750" indent="-285750">
              <a:buFont typeface="Arial" panose="020B0604020202020204" pitchFamily="34" charset="0"/>
              <a:buChar char="•"/>
            </a:pPr>
            <a:r>
              <a:rPr lang="en-US" dirty="0"/>
              <a:t>The patches are then fed into a custom ESPCN model. The model was tuned to work with smaller image patches with lesser number of convolutional layers and smaller filters to prevent a drastic reduction in image dimensions. Single pixel attention was incorporated into the model to dynamically adjust the importance of each pixel.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Finally,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p>
        </p:txBody>
      </p:sp>
      <p:pic>
        <p:nvPicPr>
          <p:cNvPr id="5" name="Picture 4" descr="A diagram of a process flow&#10;&#10;Description automatically generated">
            <a:extLst>
              <a:ext uri="{FF2B5EF4-FFF2-40B4-BE49-F238E27FC236}">
                <a16:creationId xmlns:a16="http://schemas.microsoft.com/office/drawing/2014/main" id="{E074E712-0BFE-4930-6524-6AB472DE0C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602" y="1000397"/>
            <a:ext cx="4224867" cy="2376488"/>
          </a:xfrm>
          <a:prstGeom prst="rect">
            <a:avLst/>
          </a:prstGeom>
        </p:spPr>
      </p:pic>
      <p:sp>
        <p:nvSpPr>
          <p:cNvPr id="6" name="TextBox 5">
            <a:extLst>
              <a:ext uri="{FF2B5EF4-FFF2-40B4-BE49-F238E27FC236}">
                <a16:creationId xmlns:a16="http://schemas.microsoft.com/office/drawing/2014/main" id="{487E0E82-B883-AE2E-4D2C-373173E4C55B}"/>
              </a:ext>
            </a:extLst>
          </p:cNvPr>
          <p:cNvSpPr txBox="1"/>
          <p:nvPr/>
        </p:nvSpPr>
        <p:spPr>
          <a:xfrm>
            <a:off x="5105400" y="971550"/>
            <a:ext cx="3581400" cy="2308324"/>
          </a:xfrm>
          <a:prstGeom prst="rect">
            <a:avLst/>
          </a:prstGeom>
          <a:noFill/>
        </p:spPr>
        <p:txBody>
          <a:bodyPr wrap="square" rtlCol="0">
            <a:spAutoFit/>
          </a:bodyPr>
          <a:lstStyle/>
          <a:p>
            <a:r>
              <a:rPr lang="en-US" dirty="0"/>
              <a:t>As discussed earlier, the sample image will be passed into a classifier model which will check whether the image is pixelated or not. If the image is pixelated, the image will go to the ESPCN model which will improve the model quality.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760EC-19CF-3746-B717-9B434832751B}"/>
              </a:ext>
            </a:extLst>
          </p:cNvPr>
          <p:cNvSpPr>
            <a:spLocks noGrp="1"/>
          </p:cNvSpPr>
          <p:nvPr>
            <p:ph type="title"/>
          </p:nvPr>
        </p:nvSpPr>
        <p:spPr>
          <a:xfrm>
            <a:off x="179628" y="227838"/>
            <a:ext cx="5320487" cy="400110"/>
          </a:xfrm>
        </p:spPr>
        <p:txBody>
          <a:bodyPr/>
          <a:lstStyle/>
          <a:p>
            <a:r>
              <a:rPr lang="en-US" dirty="0"/>
              <a:t>Tuned ESPCN Architecture</a:t>
            </a:r>
          </a:p>
        </p:txBody>
      </p:sp>
      <p:sp>
        <p:nvSpPr>
          <p:cNvPr id="3" name="TextBox 2">
            <a:extLst>
              <a:ext uri="{FF2B5EF4-FFF2-40B4-BE49-F238E27FC236}">
                <a16:creationId xmlns:a16="http://schemas.microsoft.com/office/drawing/2014/main" id="{F3F8DEAF-E57A-E240-DCDA-EFE277E1E47F}"/>
              </a:ext>
            </a:extLst>
          </p:cNvPr>
          <p:cNvSpPr txBox="1"/>
          <p:nvPr/>
        </p:nvSpPr>
        <p:spPr>
          <a:xfrm>
            <a:off x="609600" y="971550"/>
            <a:ext cx="5638800" cy="3693319"/>
          </a:xfrm>
          <a:prstGeom prst="rect">
            <a:avLst/>
          </a:prstGeom>
          <a:noFill/>
        </p:spPr>
        <p:txBody>
          <a:bodyPr wrap="square" rtlCol="0">
            <a:spAutoFit/>
          </a:bodyPr>
          <a:lstStyle/>
          <a:p>
            <a:r>
              <a:rPr lang="en-US" dirty="0"/>
              <a:t>The model has 3 convolutional layers for feature extraction, all with 16 filters. The first convolutional layer has a 5x5 window size, the next convolutional layer has a 3x3 window size and the last layer has a 2x2 window size. </a:t>
            </a:r>
          </a:p>
          <a:p>
            <a:r>
              <a:rPr lang="en-US" dirty="0"/>
              <a:t>The model also uses Residual Connections to better handle the dimension reduction of the pixelated input image patch. </a:t>
            </a:r>
          </a:p>
          <a:p>
            <a:r>
              <a:rPr lang="en-US" dirty="0"/>
              <a:t>This is then passed through a single pixel attention block to help the model focus on important local pixel information. Finally, it’s output is passed into a sub-pixel convolution layer and the model gives an enhanced patch which is then reassembled. </a:t>
            </a:r>
          </a:p>
        </p:txBody>
      </p:sp>
      <p:pic>
        <p:nvPicPr>
          <p:cNvPr id="5" name="Picture 4" descr="A diagram of a software development process&#10;&#10;Description automatically generated with medium confidence">
            <a:extLst>
              <a:ext uri="{FF2B5EF4-FFF2-40B4-BE49-F238E27FC236}">
                <a16:creationId xmlns:a16="http://schemas.microsoft.com/office/drawing/2014/main" id="{0BF04D92-DC12-D20A-C4A6-AA4F87CDF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1047750"/>
            <a:ext cx="2397483" cy="3116180"/>
          </a:xfrm>
          <a:prstGeom prst="rect">
            <a:avLst/>
          </a:prstGeom>
        </p:spPr>
      </p:pic>
    </p:spTree>
    <p:extLst>
      <p:ext uri="{BB962C8B-B14F-4D97-AF65-F5344CB8AC3E}">
        <p14:creationId xmlns:p14="http://schemas.microsoft.com/office/powerpoint/2010/main" val="61216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TextBox 2">
            <a:extLst>
              <a:ext uri="{FF2B5EF4-FFF2-40B4-BE49-F238E27FC236}">
                <a16:creationId xmlns:a16="http://schemas.microsoft.com/office/drawing/2014/main" id="{4CAB3DAD-70FA-BE3E-B836-202C488BF6B7}"/>
              </a:ext>
            </a:extLst>
          </p:cNvPr>
          <p:cNvSpPr txBox="1"/>
          <p:nvPr/>
        </p:nvSpPr>
        <p:spPr>
          <a:xfrm>
            <a:off x="609600" y="971550"/>
            <a:ext cx="8077200" cy="3693319"/>
          </a:xfrm>
          <a:prstGeom prst="rect">
            <a:avLst/>
          </a:prstGeom>
          <a:noFill/>
        </p:spPr>
        <p:txBody>
          <a:bodyPr wrap="square" rtlCol="0">
            <a:spAutoFit/>
          </a:bodyPr>
          <a:lstStyle/>
          <a:p>
            <a:r>
              <a:rPr lang="en-US" b="1" dirty="0"/>
              <a:t>Data and Preprocessing</a:t>
            </a:r>
            <a:r>
              <a:rPr lang="en-US" dirty="0"/>
              <a:t>:</a:t>
            </a:r>
          </a:p>
          <a:p>
            <a:pPr marL="285750" indent="-285750">
              <a:buFont typeface="Arial" panose="020B0604020202020204" pitchFamily="34" charset="0"/>
              <a:buChar char="•"/>
            </a:pPr>
            <a:r>
              <a:rPr lang="en-US" dirty="0"/>
              <a:t>DIV2K Dataset: Utilized for high-quality image super-resolution tasks.</a:t>
            </a:r>
          </a:p>
          <a:p>
            <a:pPr marL="285750" indent="-285750">
              <a:buFont typeface="Arial" panose="020B0604020202020204" pitchFamily="34" charset="0"/>
              <a:buChar char="•"/>
            </a:pPr>
            <a:r>
              <a:rPr lang="en-US" dirty="0"/>
              <a:t>Image Resizing and Patching: Resized images and divided them into 10x10 patches with a stride of 5 to create overlapping patches for enhanced feature extraction.</a:t>
            </a:r>
          </a:p>
          <a:p>
            <a:endParaRPr lang="en-US" dirty="0"/>
          </a:p>
          <a:p>
            <a:r>
              <a:rPr lang="en-US" b="1" dirty="0"/>
              <a:t>Machine Learning and Deep Learning Frameworks:</a:t>
            </a:r>
            <a:endParaRPr lang="en-US" dirty="0"/>
          </a:p>
          <a:p>
            <a:pPr marL="285750" indent="-285750">
              <a:buFont typeface="Arial" panose="020B0604020202020204" pitchFamily="34" charset="0"/>
              <a:buChar char="•"/>
            </a:pPr>
            <a:r>
              <a:rPr lang="en-US" dirty="0"/>
              <a:t>TensorFlow / PyTorch: Employed for building and training the ESPCN model.</a:t>
            </a:r>
          </a:p>
          <a:p>
            <a:pPr marL="285750" indent="-285750">
              <a:buFont typeface="Arial" panose="020B0604020202020204" pitchFamily="34" charset="0"/>
              <a:buChar char="•"/>
            </a:pPr>
            <a:r>
              <a:rPr lang="en-US" dirty="0"/>
              <a:t>ESPCN (Efficient Sub-Pixel Convolutional Neural Network): Used for super-resolution to improve image quality.</a:t>
            </a:r>
          </a:p>
          <a:p>
            <a:pPr marL="285750" indent="-285750">
              <a:buFont typeface="Arial" panose="020B0604020202020204" pitchFamily="34" charset="0"/>
              <a:buChar char="•"/>
            </a:pP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8163-3556-9E6E-EBDA-912A1098011F}"/>
              </a:ext>
            </a:extLst>
          </p:cNvPr>
          <p:cNvSpPr>
            <a:spLocks noGrp="1"/>
          </p:cNvSpPr>
          <p:nvPr>
            <p:ph type="title"/>
          </p:nvPr>
        </p:nvSpPr>
        <p:spPr>
          <a:xfrm>
            <a:off x="609600" y="227839"/>
            <a:ext cx="7924800" cy="1938992"/>
          </a:xfrm>
        </p:spPr>
        <p:txBody>
          <a:bodyPr/>
          <a:lstStyle/>
          <a:p>
            <a:br>
              <a:rPr lang="en-US" sz="1800" dirty="0"/>
            </a:br>
            <a:br>
              <a:rPr lang="en-US" sz="1800" dirty="0"/>
            </a:br>
            <a:br>
              <a:rPr lang="en-US" sz="1800" b="0" dirty="0"/>
            </a:br>
            <a:br>
              <a:rPr lang="en-US" sz="1800" b="0" dirty="0"/>
            </a:br>
            <a:br>
              <a:rPr lang="en-US" sz="1800" b="0" dirty="0"/>
            </a:br>
            <a:br>
              <a:rPr lang="en-US" sz="1800" b="0" dirty="0"/>
            </a:br>
            <a:endParaRPr lang="en-US" sz="1800" b="0" dirty="0"/>
          </a:p>
        </p:txBody>
      </p:sp>
      <p:sp>
        <p:nvSpPr>
          <p:cNvPr id="3" name="TextBox 2">
            <a:extLst>
              <a:ext uri="{FF2B5EF4-FFF2-40B4-BE49-F238E27FC236}">
                <a16:creationId xmlns:a16="http://schemas.microsoft.com/office/drawing/2014/main" id="{2CAD2F50-1605-024F-DAA1-7A09F298BC0F}"/>
              </a:ext>
            </a:extLst>
          </p:cNvPr>
          <p:cNvSpPr txBox="1"/>
          <p:nvPr/>
        </p:nvSpPr>
        <p:spPr>
          <a:xfrm>
            <a:off x="457200" y="514350"/>
            <a:ext cx="7924800" cy="3416320"/>
          </a:xfrm>
          <a:prstGeom prst="rect">
            <a:avLst/>
          </a:prstGeom>
          <a:noFill/>
        </p:spPr>
        <p:txBody>
          <a:bodyPr wrap="square" rtlCol="0">
            <a:spAutoFit/>
          </a:bodyPr>
          <a:lstStyle/>
          <a:p>
            <a:r>
              <a:rPr lang="en-US" sz="1800" b="1" dirty="0"/>
              <a:t>Libraries And Tools:</a:t>
            </a:r>
          </a:p>
          <a:p>
            <a:endParaRPr lang="en-US" dirty="0"/>
          </a:p>
          <a:p>
            <a:pPr marL="285750" indent="-285750">
              <a:buFont typeface="Arial" panose="020B0604020202020204" pitchFamily="34" charset="0"/>
              <a:buChar char="•"/>
            </a:pPr>
            <a:r>
              <a:rPr lang="en-US" sz="1800" b="0" dirty="0"/>
              <a:t>NumPy and Pandas: Utilized for data manipulation and handling.</a:t>
            </a:r>
          </a:p>
          <a:p>
            <a:pPr marL="285750" indent="-285750">
              <a:buFont typeface="Arial" panose="020B0604020202020204" pitchFamily="34" charset="0"/>
              <a:buChar char="•"/>
            </a:pPr>
            <a:r>
              <a:rPr lang="en-US" sz="1800" b="0" dirty="0"/>
              <a:t>OpenCV: Used for image processing tasks, such as resizing and patching.</a:t>
            </a:r>
          </a:p>
          <a:p>
            <a:pPr marL="285750" indent="-285750">
              <a:buFont typeface="Arial" panose="020B0604020202020204" pitchFamily="34" charset="0"/>
              <a:buChar char="•"/>
            </a:pPr>
            <a:r>
              <a:rPr lang="en-US" sz="1800" b="0" dirty="0"/>
              <a:t>Matplotlib / Seaborn: Employed for visualizing results.</a:t>
            </a:r>
            <a:br>
              <a:rPr lang="en-US" sz="1800" b="0" dirty="0"/>
            </a:br>
            <a:endParaRPr lang="en-US" sz="1800" b="0" dirty="0"/>
          </a:p>
          <a:p>
            <a:r>
              <a:rPr lang="en-US" sz="1800" b="1" dirty="0"/>
              <a:t>Model Training/Evaluation:</a:t>
            </a:r>
          </a:p>
          <a:p>
            <a:pPr marL="285750" indent="-285750">
              <a:buFont typeface="Arial" panose="020B0604020202020204" pitchFamily="34" charset="0"/>
              <a:buChar char="•"/>
            </a:pPr>
            <a:r>
              <a:rPr lang="en-US" sz="1800" b="0" dirty="0" err="1"/>
              <a:t>Keras</a:t>
            </a:r>
            <a:r>
              <a:rPr lang="en-US" sz="1800" b="0" dirty="0"/>
              <a:t>: A high-level neural networks API used for training the ESPCN model.</a:t>
            </a:r>
            <a:endParaRPr lang="en-US" dirty="0"/>
          </a:p>
          <a:p>
            <a:pPr marL="285750" indent="-285750">
              <a:buFont typeface="Arial" panose="020B0604020202020204" pitchFamily="34" charset="0"/>
              <a:buChar char="•"/>
            </a:pPr>
            <a:r>
              <a:rPr lang="en-US" sz="1800" b="0" dirty="0"/>
              <a:t>Evaluation Metrics: PSNR (Peak Signal-to-Noise Ratio) for assessing image quality. All the models were trained on Intel server.</a:t>
            </a:r>
            <a:endParaRPr lang="en-US" dirty="0"/>
          </a:p>
        </p:txBody>
      </p:sp>
    </p:spTree>
    <p:extLst>
      <p:ext uri="{BB962C8B-B14F-4D97-AF65-F5344CB8AC3E}">
        <p14:creationId xmlns:p14="http://schemas.microsoft.com/office/powerpoint/2010/main" val="14714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7838"/>
            <a:ext cx="7924800" cy="3951722"/>
          </a:xfrm>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br>
              <a:rPr lang="en-US" spc="-10" dirty="0"/>
            </a:br>
            <a:br>
              <a:rPr lang="en-US" spc="-10" dirty="0"/>
            </a:br>
            <a:r>
              <a:rPr lang="en-US" sz="1800" b="0" spc="-10" dirty="0"/>
              <a:t>A descent number of pixelation removal models have been tried out by all the members, however considering the ESPCN model used here, the contributions is as follows:</a:t>
            </a:r>
            <a:br>
              <a:rPr lang="en-US" sz="1800" b="0" spc="-10" dirty="0"/>
            </a:br>
            <a:br>
              <a:rPr lang="en-US" sz="1800" b="0" spc="-10" dirty="0"/>
            </a:br>
            <a:r>
              <a:rPr lang="en-US" sz="1800" spc="-10" dirty="0"/>
              <a:t>E Jayanth </a:t>
            </a:r>
            <a:r>
              <a:rPr lang="en-US" sz="1800" b="0" spc="-10" dirty="0"/>
              <a:t>: Created the preprocessing functions and the base ESPCN model. </a:t>
            </a:r>
            <a:br>
              <a:rPr lang="en-US" sz="1800" b="0" spc="-10" dirty="0"/>
            </a:br>
            <a:r>
              <a:rPr lang="en-US" sz="1800" spc="-10" dirty="0"/>
              <a:t>Joel Alex </a:t>
            </a:r>
            <a:r>
              <a:rPr lang="en-US" sz="1800" b="0" spc="-10" dirty="0"/>
              <a:t>: Fine tuned the model by incorporating Single-Pixel Attention to the base model. </a:t>
            </a:r>
            <a:br>
              <a:rPr lang="en-US" sz="1800" b="0" spc="-10" dirty="0"/>
            </a:br>
            <a:r>
              <a:rPr lang="en-US" sz="1800" spc="-10" dirty="0"/>
              <a:t>Rutwik Kumar </a:t>
            </a:r>
            <a:r>
              <a:rPr lang="en-US" sz="1800" b="0" spc="-10" dirty="0"/>
              <a:t>: Incorporated the concept of patching and reconstruction of images to achieve higher PSNR. </a:t>
            </a:r>
            <a:br>
              <a:rPr lang="en-US" sz="1800" b="0" spc="-10" dirty="0"/>
            </a:br>
            <a:r>
              <a:rPr lang="en-US" sz="1800" spc="-10" dirty="0"/>
              <a:t>Noel Tony </a:t>
            </a:r>
            <a:r>
              <a:rPr lang="en-US" sz="1800" b="0" spc="-10" dirty="0"/>
              <a:t>: Created the pixelation detection classifier and combined it with the pixelation removal model.  </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TotalTime>
  <Words>1026</Words>
  <Application>Microsoft Office PowerPoint</Application>
  <PresentationFormat>On-screen Show (16:9)</PresentationFormat>
  <Paragraphs>56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Detection of Image Pixelation And Correction </vt:lpstr>
      <vt:lpstr>Patch Based Pixelation Removal</vt:lpstr>
      <vt:lpstr>Features Offered</vt:lpstr>
      <vt:lpstr>Process flow</vt:lpstr>
      <vt:lpstr>Architecture Diagram</vt:lpstr>
      <vt:lpstr>Tuned ESPCN Architecture</vt:lpstr>
      <vt:lpstr>Technologies used</vt:lpstr>
      <vt:lpstr>      </vt:lpstr>
      <vt:lpstr>Team members and contribution:  A descent number of pixelation removal models have been tried out by all the members, however considering the ESPCN model used here, the contributions is as follows:  E Jayanth : Created the preprocessing functions and the base ESPCN model.  Joel Alex : Fine tuned the model by incorporating Single-Pixel Attention to the base model.  Rutwik Kumar : Incorporated the concept of patching and reconstruction of images to achieve higher PSNR.  Noel Tony : Created the pixelation detection classifier and combined it with the pixelation removal model.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Joel Alex</cp:lastModifiedBy>
  <cp:revision>8</cp:revision>
  <dcterms:created xsi:type="dcterms:W3CDTF">2024-07-15T07:03:38Z</dcterms:created>
  <dcterms:modified xsi:type="dcterms:W3CDTF">2024-07-15T17:55:37Z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y fmtid="{D5CDD505-2E9C-101B-9397-08002B2CF9AE}" pid="5" name="Producer">
    <vt:lpwstr>Microsoft® PowerPoint® 2021</vt:lpwstr>
  </property>
</Properties>
</file>