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3"/>
  </p:sldMasterIdLst>
  <p:notesMasterIdLst>
    <p:notesMasterId r:id="rId82"/>
  </p:notesMasterIdLst>
  <p:sldIdLst>
    <p:sldId id="277" r:id="rId44"/>
    <p:sldId id="278" r:id="rId45"/>
    <p:sldId id="351" r:id="rId46"/>
    <p:sldId id="282" r:id="rId47"/>
    <p:sldId id="283" r:id="rId48"/>
    <p:sldId id="308" r:id="rId49"/>
    <p:sldId id="309" r:id="rId50"/>
    <p:sldId id="358" r:id="rId51"/>
    <p:sldId id="285" r:id="rId52"/>
    <p:sldId id="335" r:id="rId53"/>
    <p:sldId id="355" r:id="rId54"/>
    <p:sldId id="367" r:id="rId55"/>
    <p:sldId id="360" r:id="rId56"/>
    <p:sldId id="286" r:id="rId57"/>
    <p:sldId id="287" r:id="rId58"/>
    <p:sldId id="343" r:id="rId59"/>
    <p:sldId id="337" r:id="rId60"/>
    <p:sldId id="356" r:id="rId61"/>
    <p:sldId id="298" r:id="rId62"/>
    <p:sldId id="339" r:id="rId63"/>
    <p:sldId id="354" r:id="rId64"/>
    <p:sldId id="353" r:id="rId65"/>
    <p:sldId id="346" r:id="rId66"/>
    <p:sldId id="359" r:id="rId67"/>
    <p:sldId id="336" r:id="rId68"/>
    <p:sldId id="362" r:id="rId69"/>
    <p:sldId id="288" r:id="rId70"/>
    <p:sldId id="338" r:id="rId71"/>
    <p:sldId id="300" r:id="rId72"/>
    <p:sldId id="301" r:id="rId73"/>
    <p:sldId id="357" r:id="rId74"/>
    <p:sldId id="297" r:id="rId75"/>
    <p:sldId id="363" r:id="rId76"/>
    <p:sldId id="330" r:id="rId77"/>
    <p:sldId id="344" r:id="rId78"/>
    <p:sldId id="364" r:id="rId79"/>
    <p:sldId id="366" r:id="rId80"/>
    <p:sldId id="276" r:id="rId81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83"/>
      <p:bold r:id="rId84"/>
      <p:italic r:id="rId85"/>
      <p:boldItalic r:id="rId86"/>
    </p:embeddedFont>
    <p:embeddedFont>
      <p:font typeface="Rufscript" panose="02000603000000000000" pitchFamily="2" charset="0"/>
      <p:regular r:id="rId87"/>
    </p:embeddedFont>
    <p:embeddedFont>
      <p:font typeface="Frutiger LT Com 45 Light" panose="020B0303030504020204" pitchFamily="34" charset="0"/>
      <p:regular r:id="rId88"/>
      <p:bold r:id="rId89"/>
      <p:italic r:id="rId90"/>
      <p:boldItalic r:id="rId91"/>
    </p:embeddedFont>
    <p:embeddedFont>
      <p:font typeface="Frutiger LT Com 55 Roman" panose="020B0503030504020204" pitchFamily="34" charset="0"/>
      <p:regular r:id="rId92"/>
      <p:bold r:id="rId93"/>
      <p:italic r:id="rId94"/>
    </p:embeddedFont>
    <p:embeddedFont>
      <p:font typeface="Segoe UI" panose="020B0502040204020203" pitchFamily="34" charset="0"/>
      <p:regular r:id="rId95"/>
      <p:bold r:id="rId96"/>
      <p:italic r:id="rId97"/>
      <p:boldItalic r:id="rId98"/>
    </p:embeddedFont>
    <p:embeddedFont>
      <p:font typeface="Consolas" panose="020B0609020204030204" pitchFamily="49" charset="0"/>
      <p:regular r:id="rId99"/>
      <p:bold r:id="rId100"/>
      <p:italic r:id="rId101"/>
      <p:boldItalic r:id="rId102"/>
    </p:embeddedFont>
    <p:embeddedFont>
      <p:font typeface="MV Boli" panose="02000500030200090000" pitchFamily="2" charset="0"/>
      <p:regular r:id="rId103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D"/>
    <a:srgbClr val="FF33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4" autoAdjust="0"/>
    <p:restoredTop sz="93478" autoAdjust="0"/>
  </p:normalViewPr>
  <p:slideViewPr>
    <p:cSldViewPr>
      <p:cViewPr varScale="1">
        <p:scale>
          <a:sx n="129" d="100"/>
          <a:sy n="129" d="100"/>
        </p:scale>
        <p:origin x="2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5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3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slide" Target="slides/slide4.xml"/><Relationship Id="rId63" Type="http://schemas.openxmlformats.org/officeDocument/2006/relationships/slide" Target="slides/slide20.xml"/><Relationship Id="rId68" Type="http://schemas.openxmlformats.org/officeDocument/2006/relationships/slide" Target="slides/slide25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7" Type="http://schemas.openxmlformats.org/officeDocument/2006/relationships/customXml" Target="../customXml/item7.xml"/><Relationship Id="rId71" Type="http://schemas.openxmlformats.org/officeDocument/2006/relationships/slide" Target="slides/slide28.xml"/><Relationship Id="rId92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tableStyles" Target="tableStyles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2.xml"/><Relationship Id="rId53" Type="http://schemas.openxmlformats.org/officeDocument/2006/relationships/slide" Target="slides/slide10.xml"/><Relationship Id="rId58" Type="http://schemas.openxmlformats.org/officeDocument/2006/relationships/slide" Target="slides/slide15.xml"/><Relationship Id="rId66" Type="http://schemas.openxmlformats.org/officeDocument/2006/relationships/slide" Target="slides/slide23.xml"/><Relationship Id="rId74" Type="http://schemas.openxmlformats.org/officeDocument/2006/relationships/slide" Target="slides/slide31.xml"/><Relationship Id="rId79" Type="http://schemas.openxmlformats.org/officeDocument/2006/relationships/slide" Target="slides/slide36.xml"/><Relationship Id="rId87" Type="http://schemas.openxmlformats.org/officeDocument/2006/relationships/font" Target="fonts/font5.fntdata"/><Relationship Id="rId102" Type="http://schemas.openxmlformats.org/officeDocument/2006/relationships/font" Target="fonts/font20.fntdata"/><Relationship Id="rId5" Type="http://schemas.openxmlformats.org/officeDocument/2006/relationships/customXml" Target="../customXml/item5.xml"/><Relationship Id="rId61" Type="http://schemas.openxmlformats.org/officeDocument/2006/relationships/slide" Target="slides/slide18.xml"/><Relationship Id="rId82" Type="http://schemas.openxmlformats.org/officeDocument/2006/relationships/notesMaster" Target="notesMasters/notesMaster1.xml"/><Relationship Id="rId90" Type="http://schemas.openxmlformats.org/officeDocument/2006/relationships/font" Target="fonts/font8.fntdata"/><Relationship Id="rId95" Type="http://schemas.openxmlformats.org/officeDocument/2006/relationships/font" Target="fonts/font13.fntdata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Master" Target="slideMasters/slideMaster1.xml"/><Relationship Id="rId48" Type="http://schemas.openxmlformats.org/officeDocument/2006/relationships/slide" Target="slides/slide5.xml"/><Relationship Id="rId56" Type="http://schemas.openxmlformats.org/officeDocument/2006/relationships/slide" Target="slides/slide13.xml"/><Relationship Id="rId64" Type="http://schemas.openxmlformats.org/officeDocument/2006/relationships/slide" Target="slides/slide21.xml"/><Relationship Id="rId69" Type="http://schemas.openxmlformats.org/officeDocument/2006/relationships/slide" Target="slides/slide26.xml"/><Relationship Id="rId77" Type="http://schemas.openxmlformats.org/officeDocument/2006/relationships/slide" Target="slides/slide34.xml"/><Relationship Id="rId100" Type="http://schemas.openxmlformats.org/officeDocument/2006/relationships/font" Target="fonts/font18.fntdata"/><Relationship Id="rId105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8.xml"/><Relationship Id="rId72" Type="http://schemas.openxmlformats.org/officeDocument/2006/relationships/slide" Target="slides/slide29.xml"/><Relationship Id="rId80" Type="http://schemas.openxmlformats.org/officeDocument/2006/relationships/slide" Target="slides/slide37.xml"/><Relationship Id="rId85" Type="http://schemas.openxmlformats.org/officeDocument/2006/relationships/font" Target="fonts/font3.fntdata"/><Relationship Id="rId93" Type="http://schemas.openxmlformats.org/officeDocument/2006/relationships/font" Target="fonts/font11.fntdata"/><Relationship Id="rId98" Type="http://schemas.openxmlformats.org/officeDocument/2006/relationships/font" Target="fonts/font16.fntdata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3.xml"/><Relationship Id="rId59" Type="http://schemas.openxmlformats.org/officeDocument/2006/relationships/slide" Target="slides/slide16.xml"/><Relationship Id="rId67" Type="http://schemas.openxmlformats.org/officeDocument/2006/relationships/slide" Target="slides/slide24.xml"/><Relationship Id="rId103" Type="http://schemas.openxmlformats.org/officeDocument/2006/relationships/font" Target="fonts/font21.fntdata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11.xml"/><Relationship Id="rId62" Type="http://schemas.openxmlformats.org/officeDocument/2006/relationships/slide" Target="slides/slide19.xml"/><Relationship Id="rId70" Type="http://schemas.openxmlformats.org/officeDocument/2006/relationships/slide" Target="slides/slide27.xml"/><Relationship Id="rId75" Type="http://schemas.openxmlformats.org/officeDocument/2006/relationships/slide" Target="slides/slide32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6.xml"/><Relationship Id="rId57" Type="http://schemas.openxmlformats.org/officeDocument/2006/relationships/slide" Target="slides/slide14.xml"/><Relationship Id="rId106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slide" Target="slides/slide1.xml"/><Relationship Id="rId52" Type="http://schemas.openxmlformats.org/officeDocument/2006/relationships/slide" Target="slides/slide9.xml"/><Relationship Id="rId60" Type="http://schemas.openxmlformats.org/officeDocument/2006/relationships/slide" Target="slides/slide17.xml"/><Relationship Id="rId65" Type="http://schemas.openxmlformats.org/officeDocument/2006/relationships/slide" Target="slides/slide22.xml"/><Relationship Id="rId73" Type="http://schemas.openxmlformats.org/officeDocument/2006/relationships/slide" Target="slides/slide30.xml"/><Relationship Id="rId78" Type="http://schemas.openxmlformats.org/officeDocument/2006/relationships/slide" Target="slides/slide35.xml"/><Relationship Id="rId81" Type="http://schemas.openxmlformats.org/officeDocument/2006/relationships/slide" Target="slides/slide38.xml"/><Relationship Id="rId86" Type="http://schemas.openxmlformats.org/officeDocument/2006/relationships/font" Target="fonts/font4.fntdata"/><Relationship Id="rId94" Type="http://schemas.openxmlformats.org/officeDocument/2006/relationships/font" Target="fonts/font12.fntdata"/><Relationship Id="rId99" Type="http://schemas.openxmlformats.org/officeDocument/2006/relationships/font" Target="fonts/font17.fntdata"/><Relationship Id="rId101" Type="http://schemas.openxmlformats.org/officeDocument/2006/relationships/font" Target="fonts/font19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slide" Target="slides/slide7.xml"/><Relationship Id="rId55" Type="http://schemas.openxmlformats.org/officeDocument/2006/relationships/slide" Target="slides/slide12.xml"/><Relationship Id="rId76" Type="http://schemas.openxmlformats.org/officeDocument/2006/relationships/slide" Target="slides/slide33.xml"/><Relationship Id="rId97" Type="http://schemas.openxmlformats.org/officeDocument/2006/relationships/font" Target="fonts/font15.fntdata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A5235-1BF5-43E7-866E-B12B1262F60C}" type="datetimeFigureOut">
              <a:rPr lang="de-DE" smtClean="0"/>
              <a:t>26.03.2018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48251-635A-4BE7-8BF6-FDB941CA54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5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FFF13-2130-4335-8D52-5624D0EBE00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63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48251-635A-4BE7-8BF6-FDB941CA541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815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z.B. </a:t>
            </a:r>
            <a:r>
              <a:rPr lang="de-DE" dirty="0" err="1" smtClean="0"/>
              <a:t>traefik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48251-635A-4BE7-8BF6-FDB941CA541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99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48251-635A-4BE7-8BF6-FDB941CA5415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92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 smtClean="0"/>
          </a:p>
          <a:p>
            <a:r>
              <a:rPr lang="de-DE" dirty="0" smtClean="0"/>
              <a:t>Standardisierender Faktor</a:t>
            </a:r>
          </a:p>
          <a:p>
            <a:r>
              <a:rPr lang="en-US" dirty="0" smtClean="0"/>
              <a:t>(“Works for me” vs. “Are we green?”)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FFF13-2130-4335-8D52-5624D0EBE008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31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ine 12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3103" name="Picture 31" descr="fkie_85mm_p3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6297613"/>
            <a:ext cx="1417637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Fraunhofer Wachtber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52371"/>
            <a:ext cx="4896544" cy="279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716662" y="5589240"/>
            <a:ext cx="7457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cap="small" dirty="0"/>
              <a:t>Kontakt:</a:t>
            </a:r>
            <a:r>
              <a:rPr lang="de-DE" sz="1400" dirty="0"/>
              <a:t>	Dr. </a:t>
            </a:r>
            <a:r>
              <a:rPr lang="de-DE" sz="1400" dirty="0" smtClean="0"/>
              <a:t>Timm Heuss </a:t>
            </a:r>
            <a:r>
              <a:rPr lang="de-DE" sz="1400" dirty="0"/>
              <a:t>| Telefon +49 228 </a:t>
            </a:r>
            <a:r>
              <a:rPr lang="de-DE" sz="1400" dirty="0" smtClean="0"/>
              <a:t>9435-154 </a:t>
            </a:r>
            <a:r>
              <a:rPr lang="de-DE" sz="1400" dirty="0"/>
              <a:t>| </a:t>
            </a:r>
            <a:r>
              <a:rPr lang="de-DE" sz="1400" dirty="0" smtClean="0"/>
              <a:t>Timm.Heuss@fkie.fraunhofer.de</a:t>
            </a:r>
            <a:endParaRPr lang="de-DE" sz="1400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9"/>
            <a:ext cx="8223250" cy="5387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  <a:endParaRPr lang="de-DE" altLang="de-DE" noProof="0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073722"/>
            <a:ext cx="8223250" cy="138372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  <a:endParaRPr lang="de-DE" altLang="de-DE" noProof="0" dirty="0" smtClean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8557200" y="601200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bg1"/>
                </a:solidFill>
              </a:rPr>
              <a:t>THLEIT</a:t>
            </a:r>
            <a:endParaRPr lang="de-DE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minimalistis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3103" name="Picture 31" descr="fkie_85mm_p3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6297613"/>
            <a:ext cx="1417637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9"/>
            <a:ext cx="8223250" cy="5387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  <a:endParaRPr lang="de-DE" altLang="de-DE" noProof="0" dirty="0" smtClean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073722"/>
            <a:ext cx="8223250" cy="138372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  <a:endParaRPr lang="de-DE" alt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722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13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268760"/>
            <a:ext cx="4035425" cy="45970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5425" cy="45970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6626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63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(minimalistis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3103" name="Picture 31" descr="fkie_85mm_p3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6297613"/>
            <a:ext cx="1417637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 userDrawn="1"/>
        </p:nvSpPr>
        <p:spPr>
          <a:xfrm>
            <a:off x="460375" y="548680"/>
            <a:ext cx="4749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latin typeface="+mj-lt"/>
                <a:ea typeface="+mj-ea"/>
                <a:cs typeface="+mj-cs"/>
              </a:defRPr>
            </a:lvl1pPr>
            <a:lvl2pPr eaLnBrk="1" hangingPunct="1">
              <a:defRPr sz="2400" b="1">
                <a:latin typeface="Frutiger LT Com 45 Light" pitchFamily="34" charset="0"/>
              </a:defRPr>
            </a:lvl2pPr>
            <a:lvl3pPr eaLnBrk="1" hangingPunct="1">
              <a:defRPr sz="2400" b="1">
                <a:latin typeface="Frutiger LT Com 45 Light" pitchFamily="34" charset="0"/>
              </a:defRPr>
            </a:lvl3pPr>
            <a:lvl4pPr eaLnBrk="1" hangingPunct="1">
              <a:defRPr sz="2400" b="1">
                <a:latin typeface="Frutiger LT Com 45 Light" pitchFamily="34" charset="0"/>
              </a:defRPr>
            </a:lvl4pPr>
            <a:lvl5pPr eaLnBrk="1" hangingPunct="1">
              <a:defRPr sz="2400" b="1">
                <a:latin typeface="Frutiger LT Com 45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 b="1">
                <a:latin typeface="Frutiger LT Com 45 Light" pitchFamily="34" charset="0"/>
              </a:defRPr>
            </a:lvl9pPr>
          </a:lstStyle>
          <a:p>
            <a:pPr lvl="0"/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2" name="Rechteck 1"/>
          <p:cNvSpPr/>
          <p:nvPr userDrawn="1"/>
        </p:nvSpPr>
        <p:spPr>
          <a:xfrm>
            <a:off x="4211960" y="6492081"/>
            <a:ext cx="3600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dirty="0" smtClean="0"/>
              <a:t>🍀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136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455613" y="6165305"/>
            <a:ext cx="5412531" cy="392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de-DE" sz="700" noProof="0" dirty="0" smtClean="0">
                <a:solidFill>
                  <a:schemeClr val="bg2"/>
                </a:solidFill>
              </a:rPr>
              <a:t>Docker – BWI Innovation Talk – </a:t>
            </a:r>
            <a:r>
              <a:rPr lang="de-DE" altLang="de-DE" sz="700" noProof="0" dirty="0" smtClean="0">
                <a:solidFill>
                  <a:schemeClr val="bg2"/>
                </a:solidFill>
              </a:rPr>
              <a:t>2018-03-27</a:t>
            </a:r>
            <a:r>
              <a:rPr lang="en-GB" altLang="de-DE" sz="700" noProof="0" dirty="0" smtClean="0">
                <a:solidFill>
                  <a:schemeClr val="bg2"/>
                </a:solidFill>
              </a:rPr>
              <a:t/>
            </a:r>
            <a:br>
              <a:rPr lang="en-GB" altLang="de-DE" sz="700" noProof="0" dirty="0" smtClean="0">
                <a:solidFill>
                  <a:schemeClr val="bg2"/>
                </a:solidFill>
              </a:rPr>
            </a:br>
            <a:r>
              <a:rPr lang="en-GB" altLang="de-DE" sz="700" noProof="0" dirty="0" err="1" smtClean="0">
                <a:solidFill>
                  <a:schemeClr val="bg2"/>
                </a:solidFill>
              </a:rPr>
              <a:t>Dr.</a:t>
            </a:r>
            <a:r>
              <a:rPr lang="en-GB" altLang="de-DE" sz="700" baseline="0" noProof="0" dirty="0" smtClean="0">
                <a:solidFill>
                  <a:schemeClr val="bg2"/>
                </a:solidFill>
              </a:rPr>
              <a:t> </a:t>
            </a:r>
            <a:r>
              <a:rPr lang="en-GB" altLang="de-DE" sz="700" noProof="0" dirty="0" smtClean="0">
                <a:solidFill>
                  <a:schemeClr val="bg2"/>
                </a:solidFill>
              </a:rPr>
              <a:t>Timm Heuss</a:t>
            </a:r>
            <a:br>
              <a:rPr lang="en-GB" altLang="de-DE" sz="700" noProof="0" dirty="0" smtClean="0">
                <a:solidFill>
                  <a:schemeClr val="bg2"/>
                </a:solidFill>
              </a:rPr>
            </a:br>
            <a:r>
              <a:rPr lang="en-GB" altLang="de-DE" sz="700" noProof="0" dirty="0" smtClean="0">
                <a:solidFill>
                  <a:schemeClr val="bg2"/>
                </a:solidFill>
              </a:rPr>
              <a:t>Fraunhofer Institute for Communication, Information Processing and Ergonomics</a:t>
            </a:r>
            <a:br>
              <a:rPr lang="en-GB" altLang="de-DE" sz="700" noProof="0" dirty="0" smtClean="0">
                <a:solidFill>
                  <a:schemeClr val="bg2"/>
                </a:solidFill>
              </a:rPr>
            </a:br>
            <a:endParaRPr lang="en-GB" altLang="de-DE" sz="700" noProof="0" dirty="0">
              <a:solidFill>
                <a:schemeClr val="bg2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23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268760"/>
            <a:ext cx="8223250" cy="459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45" name="Picture 21" descr="fkie_85mm_p33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6297613"/>
            <a:ext cx="1417637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liennummernplatzhalter 2"/>
          <p:cNvSpPr txBox="1">
            <a:spLocks/>
          </p:cNvSpPr>
          <p:nvPr/>
        </p:nvSpPr>
        <p:spPr>
          <a:xfrm>
            <a:off x="4067944" y="6525344"/>
            <a:ext cx="79208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Frutiger LT Com 55 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9pPr>
          </a:lstStyle>
          <a:p>
            <a:r>
              <a:rPr lang="de-DE" smtClean="0"/>
              <a:t>- </a:t>
            </a:r>
            <a:fld id="{C45AA660-70CA-47DE-9D71-0A893E679482}" type="slidenum">
              <a:rPr lang="de-DE" smtClean="0"/>
              <a:pPr/>
              <a:t>‹Nr.›</a:t>
            </a:fld>
            <a:r>
              <a:rPr lang="de-DE" smtClean="0"/>
              <a:t> -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1" r:id="rId3"/>
    <p:sldLayoutId id="2147483653" r:id="rId4"/>
    <p:sldLayoutId id="2147483655" r:id="rId5"/>
    <p:sldLayoutId id="2147483658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6700" algn="l" rtl="0" eaLnBrk="1" fontAlgn="base" hangingPunct="1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531813" indent="-261938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800100" indent="-266700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0795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5367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19939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4511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29083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30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customXml" Target="../../customXml/item19.xml"/><Relationship Id="rId16" Type="http://schemas.openxmlformats.org/officeDocument/2006/relationships/image" Target="../media/image17.png"/><Relationship Id="rId1" Type="http://schemas.openxmlformats.org/officeDocument/2006/relationships/customXml" Target="../../customXml/item26.xml"/><Relationship Id="rId6" Type="http://schemas.openxmlformats.org/officeDocument/2006/relationships/customXml" Target="../../customXml/item8.xml"/><Relationship Id="rId11" Type="http://schemas.openxmlformats.org/officeDocument/2006/relationships/slideLayout" Target="../slideLayouts/slideLayout3.xml"/><Relationship Id="rId5" Type="http://schemas.openxmlformats.org/officeDocument/2006/relationships/customXml" Target="../../customXml/item28.xml"/><Relationship Id="rId15" Type="http://schemas.openxmlformats.org/officeDocument/2006/relationships/image" Target="../media/image16.png"/><Relationship Id="rId10" Type="http://schemas.openxmlformats.org/officeDocument/2006/relationships/customXml" Target="../../customXml/item38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41.xml"/><Relationship Id="rId9" Type="http://schemas.openxmlformats.org/officeDocument/2006/relationships/customXml" Target="../../customXml/item15.xml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5.xml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customXml" Target="../../customXml/item25.xml"/><Relationship Id="rId16" Type="http://schemas.openxmlformats.org/officeDocument/2006/relationships/image" Target="../media/image26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12.xml"/><Relationship Id="rId11" Type="http://schemas.openxmlformats.org/officeDocument/2006/relationships/image" Target="../media/image21.png"/><Relationship Id="rId5" Type="http://schemas.openxmlformats.org/officeDocument/2006/relationships/customXml" Target="../../customXml/item20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customXml" Target="../../customXml/item36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.xml"/><Relationship Id="rId13" Type="http://schemas.openxmlformats.org/officeDocument/2006/relationships/customXml" Target="../../customXml/item11.xml"/><Relationship Id="rId18" Type="http://schemas.openxmlformats.org/officeDocument/2006/relationships/slideLayout" Target="../slideLayouts/slideLayout3.xml"/><Relationship Id="rId26" Type="http://schemas.openxmlformats.org/officeDocument/2006/relationships/image" Target="../media/image31.png"/><Relationship Id="rId3" Type="http://schemas.openxmlformats.org/officeDocument/2006/relationships/customXml" Target="../../customXml/item6.xml"/><Relationship Id="rId21" Type="http://schemas.openxmlformats.org/officeDocument/2006/relationships/image" Target="../media/image22.png"/><Relationship Id="rId34" Type="http://schemas.openxmlformats.org/officeDocument/2006/relationships/image" Target="../media/image17.png"/><Relationship Id="rId7" Type="http://schemas.openxmlformats.org/officeDocument/2006/relationships/customXml" Target="../../customXml/item17.xml"/><Relationship Id="rId12" Type="http://schemas.openxmlformats.org/officeDocument/2006/relationships/customXml" Target="../../customXml/item9.xml"/><Relationship Id="rId17" Type="http://schemas.openxmlformats.org/officeDocument/2006/relationships/customXml" Target="../../customXml/item29.xml"/><Relationship Id="rId25" Type="http://schemas.openxmlformats.org/officeDocument/2006/relationships/image" Target="../media/image30.png"/><Relationship Id="rId33" Type="http://schemas.openxmlformats.org/officeDocument/2006/relationships/image" Target="../media/image16.png"/><Relationship Id="rId38" Type="http://schemas.openxmlformats.org/officeDocument/2006/relationships/image" Target="../media/image36.png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23.xml"/><Relationship Id="rId20" Type="http://schemas.openxmlformats.org/officeDocument/2006/relationships/image" Target="../media/image21.png"/><Relationship Id="rId29" Type="http://schemas.openxmlformats.org/officeDocument/2006/relationships/image" Target="../media/image33.png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34.xml"/><Relationship Id="rId11" Type="http://schemas.openxmlformats.org/officeDocument/2006/relationships/customXml" Target="../../customXml/item14.xml"/><Relationship Id="rId24" Type="http://schemas.openxmlformats.org/officeDocument/2006/relationships/image" Target="../media/image25.png"/><Relationship Id="rId32" Type="http://schemas.openxmlformats.org/officeDocument/2006/relationships/image" Target="../media/image15.png"/><Relationship Id="rId37" Type="http://schemas.openxmlformats.org/officeDocument/2006/relationships/image" Target="../media/image35.png"/><Relationship Id="rId5" Type="http://schemas.openxmlformats.org/officeDocument/2006/relationships/customXml" Target="../../customXml/item10.xml"/><Relationship Id="rId15" Type="http://schemas.openxmlformats.org/officeDocument/2006/relationships/customXml" Target="../../customXml/item37.xml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4.png"/><Relationship Id="rId10" Type="http://schemas.openxmlformats.org/officeDocument/2006/relationships/customXml" Target="../../customXml/item40.xml"/><Relationship Id="rId19" Type="http://schemas.openxmlformats.org/officeDocument/2006/relationships/image" Target="../media/image20.png"/><Relationship Id="rId31" Type="http://schemas.openxmlformats.org/officeDocument/2006/relationships/image" Target="../media/image14.png"/><Relationship Id="rId4" Type="http://schemas.openxmlformats.org/officeDocument/2006/relationships/customXml" Target="../../customXml/item32.xml"/><Relationship Id="rId9" Type="http://schemas.openxmlformats.org/officeDocument/2006/relationships/customXml" Target="../../customXml/item35.xml"/><Relationship Id="rId14" Type="http://schemas.openxmlformats.org/officeDocument/2006/relationships/customXml" Target="../../customXml/item24.xml"/><Relationship Id="rId22" Type="http://schemas.openxmlformats.org/officeDocument/2006/relationships/image" Target="../media/image23.png"/><Relationship Id="rId27" Type="http://schemas.openxmlformats.org/officeDocument/2006/relationships/image" Target="../media/image32.png"/><Relationship Id="rId30" Type="http://schemas.openxmlformats.org/officeDocument/2006/relationships/image" Target="../media/image13.png"/><Relationship Id="rId35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customXml" Target="../../customXml/item33.xml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7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45.png"/><Relationship Id="rId5" Type="http://schemas.openxmlformats.org/officeDocument/2006/relationships/customXml" Target="../../customXml/item3.xml"/><Relationship Id="rId10" Type="http://schemas.openxmlformats.org/officeDocument/2006/relationships/image" Target="../media/image44.png"/><Relationship Id="rId4" Type="http://schemas.openxmlformats.org/officeDocument/2006/relationships/customXml" Target="../../customXml/item42.xml"/><Relationship Id="rId9" Type="http://schemas.openxmlformats.org/officeDocument/2006/relationships/image" Target="../media/image43.png"/><Relationship Id="rId14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4.png"/><Relationship Id="rId3" Type="http://schemas.openxmlformats.org/officeDocument/2006/relationships/customXml" Target="../../customXml/item18.xml"/><Relationship Id="rId7" Type="http://schemas.openxmlformats.org/officeDocument/2006/relationships/image" Target="../media/image52.png"/><Relationship Id="rId12" Type="http://schemas.openxmlformats.org/officeDocument/2006/relationships/image" Target="../media/image43.png"/><Relationship Id="rId17" Type="http://schemas.openxmlformats.org/officeDocument/2006/relationships/image" Target="../media/image55.emf"/><Relationship Id="rId2" Type="http://schemas.openxmlformats.org/officeDocument/2006/relationships/customXml" Target="../../customXml/item21.xml"/><Relationship Id="rId16" Type="http://schemas.openxmlformats.org/officeDocument/2006/relationships/image" Target="../media/image47.png"/><Relationship Id="rId1" Type="http://schemas.openxmlformats.org/officeDocument/2006/relationships/customXml" Target="../../customXml/item22.xml"/><Relationship Id="rId6" Type="http://schemas.openxmlformats.org/officeDocument/2006/relationships/image" Target="../media/image51.png"/><Relationship Id="rId11" Type="http://schemas.openxmlformats.org/officeDocument/2006/relationships/image" Target="../media/image42.png"/><Relationship Id="rId5" Type="http://schemas.openxmlformats.org/officeDocument/2006/relationships/image" Target="../media/image50.png"/><Relationship Id="rId15" Type="http://schemas.openxmlformats.org/officeDocument/2006/relationships/image" Target="../media/image46.png"/><Relationship Id="rId10" Type="http://schemas.openxmlformats.org/officeDocument/2006/relationships/image" Target="../media/image39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54.png"/><Relationship Id="rId1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altLang="de-DE" dirty="0" smtClean="0"/>
              <a:t>Docker</a:t>
            </a:r>
            <a:br>
              <a:rPr lang="de-DE" altLang="de-DE" dirty="0" smtClean="0"/>
            </a:br>
            <a:r>
              <a:rPr lang="de-DE" altLang="de-DE" dirty="0" smtClean="0"/>
              <a:t>BWI Innovation Talk</a:t>
            </a:r>
            <a:endParaRPr lang="de-DE" alt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484784"/>
            <a:ext cx="8223250" cy="972666"/>
          </a:xfrm>
        </p:spPr>
        <p:txBody>
          <a:bodyPr>
            <a:normAutofit/>
          </a:bodyPr>
          <a:lstStyle/>
          <a:p>
            <a:r>
              <a:rPr lang="de-DE" altLang="de-DE" dirty="0" smtClean="0"/>
              <a:t>Dr. Timm Heuss</a:t>
            </a:r>
            <a:br>
              <a:rPr lang="de-DE" altLang="de-DE" dirty="0" smtClean="0"/>
            </a:br>
            <a:r>
              <a:rPr lang="de-DE" altLang="de-DE" dirty="0" smtClean="0"/>
              <a:t>March </a:t>
            </a:r>
            <a:r>
              <a:rPr lang="de-DE" altLang="de-DE" dirty="0"/>
              <a:t>2018</a:t>
            </a:r>
          </a:p>
        </p:txBody>
      </p:sp>
      <p:sp>
        <p:nvSpPr>
          <p:cNvPr id="3" name="Rechteck 2"/>
          <p:cNvSpPr/>
          <p:nvPr/>
        </p:nvSpPr>
        <p:spPr>
          <a:xfrm>
            <a:off x="3563888" y="3030666"/>
            <a:ext cx="4896544" cy="2520280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n-US" dirty="0"/>
              <a:t>Docker is one of the most interesting and promising </a:t>
            </a:r>
            <a:r>
              <a:rPr lang="en-US" dirty="0" smtClean="0"/>
              <a:t>paradigm shifts of </a:t>
            </a:r>
            <a:r>
              <a:rPr lang="en-US" dirty="0"/>
              <a:t>the last years. </a:t>
            </a:r>
            <a:r>
              <a:rPr lang="en-US" dirty="0" smtClean="0"/>
              <a:t>In this talk, I will introduce Docker shortly and present universal lessons learned after two years of practical use. It becomes clear that not only source code needs to be refactored, </a:t>
            </a:r>
            <a:r>
              <a:rPr lang="en-US" dirty="0"/>
              <a:t>but also infrastructure, processes and people's mindsets</a:t>
            </a:r>
            <a:r>
              <a:rPr lang="en-US" dirty="0" smtClean="0"/>
              <a:t>. Once embraced, Docker allows for faster ramp-up times and is an enabler for modern software development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29000"/>
            <a:ext cx="1878175" cy="1556389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411760" y="6363350"/>
            <a:ext cx="40684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https://</a:t>
            </a:r>
            <a:r>
              <a:rPr lang="en-GB" sz="1200" dirty="0" smtClean="0"/>
              <a:t>github.com/heussd/docker-bwi-innovation-talk</a:t>
            </a:r>
            <a:endParaRPr lang="en-GB" sz="1200" dirty="0"/>
          </a:p>
        </p:txBody>
      </p:sp>
      <p:sp>
        <p:nvSpPr>
          <p:cNvPr id="11" name="Rechteck 10"/>
          <p:cNvSpPr/>
          <p:nvPr/>
        </p:nvSpPr>
        <p:spPr>
          <a:xfrm>
            <a:off x="3185865" y="6191646"/>
            <a:ext cx="25202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These slides are available online:</a:t>
            </a:r>
          </a:p>
        </p:txBody>
      </p:sp>
    </p:spTree>
    <p:extLst>
      <p:ext uri="{BB962C8B-B14F-4D97-AF65-F5344CB8AC3E}">
        <p14:creationId xmlns:p14="http://schemas.microsoft.com/office/powerpoint/2010/main" val="2916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the Hype?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0375" y="3140968"/>
            <a:ext cx="8223250" cy="648072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MYSQL_ROOT_PASSWORD=my-secret-pw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mysql:5.7.21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352760" y="4509120"/>
            <a:ext cx="2205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Downloads, installs, configures and runs MYSQL 5.7.21</a:t>
            </a:r>
            <a:endParaRPr lang="en-GB" sz="1400" dirty="0">
              <a:latin typeface="Rufscript" panose="02000603000000000000" pitchFamily="2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452968" y="374178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563888" y="1196752"/>
            <a:ext cx="4898013" cy="481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67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531813" indent="-261938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800100" indent="-2667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0795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5367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19939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4511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29083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kern="0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the Hype?</a:t>
            </a:r>
            <a:endParaRPr lang="en-GB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99522"/>
              </p:ext>
            </p:extLst>
          </p:nvPr>
        </p:nvGraphicFramePr>
        <p:xfrm>
          <a:off x="539553" y="1700808"/>
          <a:ext cx="8144072" cy="3644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2777"/>
                <a:gridCol w="5101295"/>
              </a:tblGrid>
              <a:tr h="14229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Minimise Lead &amp;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Ramp Up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Developers define their own infrastructure (“as code”), seamless integration of third-party software and distribution channels, build automation can build, package, roll-out and execute the entire software stack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89365">
                <a:tc>
                  <a:txBody>
                    <a:bodyPr/>
                    <a:lstStyle/>
                    <a:p>
                      <a:r>
                        <a:rPr lang="en-GB" dirty="0" smtClean="0"/>
                        <a:t>Self-Contained-Services</a:t>
                      </a:r>
                      <a:r>
                        <a:rPr lang="en-GB" baseline="0" dirty="0" smtClean="0"/>
                        <a:t> / </a:t>
                      </a:r>
                      <a:endParaRPr lang="en-GB" dirty="0" smtClean="0"/>
                    </a:p>
                    <a:p>
                      <a:r>
                        <a:rPr lang="en-GB" dirty="0" err="1" smtClean="0"/>
                        <a:t>Microservices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Docker images are self-contained or clearly define their dependencies to external databases and resources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1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„Cloud is the new normal“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kern="0" dirty="0" smtClean="0">
                          <a:solidFill>
                            <a:schemeClr val="bg1"/>
                          </a:solidFill>
                        </a:rPr>
                        <a:t>Docker is cloud native,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Docker images are infrastructure agnostic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563888" y="1196752"/>
            <a:ext cx="4898013" cy="481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67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531813" indent="-261938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800100" indent="-2667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0795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5367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19939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4511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29083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kern="0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the Hype?</a:t>
            </a:r>
            <a:endParaRPr lang="en-GB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539553" y="1700808"/>
          <a:ext cx="8144072" cy="3644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2777"/>
                <a:gridCol w="5101295"/>
              </a:tblGrid>
              <a:tr h="14229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Minimise Lead &amp;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Ramp Up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Developers define their own infrastructure (“as code”), seamless integration of third-party software and distribution channels, build automation can build, package, roll-out and execute the entire software stack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889365">
                <a:tc>
                  <a:txBody>
                    <a:bodyPr/>
                    <a:lstStyle/>
                    <a:p>
                      <a:r>
                        <a:rPr lang="en-GB" dirty="0" smtClean="0"/>
                        <a:t>Self-Contained-Services</a:t>
                      </a:r>
                      <a:r>
                        <a:rPr lang="en-GB" baseline="0" dirty="0" smtClean="0"/>
                        <a:t> / </a:t>
                      </a:r>
                      <a:endParaRPr lang="en-GB" dirty="0" smtClean="0"/>
                    </a:p>
                    <a:p>
                      <a:r>
                        <a:rPr lang="en-GB" dirty="0" err="1" smtClean="0"/>
                        <a:t>Microservices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Docker images are self-contained or clearly define their dependencies to external databases and resources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71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„Cloud is the new normal“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kern="0" dirty="0" smtClean="0"/>
                        <a:t>Docker is cloud native, </a:t>
                      </a:r>
                      <a:r>
                        <a:rPr lang="en-GB" dirty="0" smtClean="0"/>
                        <a:t>Docker images are infrastructure agnostic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0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the Hype?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563888" y="1484784"/>
            <a:ext cx="3312368" cy="4597053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Re-inventing the wheel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Configure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Manage and download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Package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Execute unit tests and integration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Distributing software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Continuously monitor source control,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Determine the common build status (“Are we green?”)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Document operational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Install, configure and start-up operational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Install, configure and start-up runtime dependency software such as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Prepare, package, configure, distribute and install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539552" y="1121649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Developers are payed for:</a:t>
            </a:r>
            <a:endParaRPr lang="en-GB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3419872" y="1107976"/>
            <a:ext cx="2674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Developers are not payed for:</a:t>
            </a:r>
            <a:endParaRPr lang="en-GB" sz="1400" dirty="0"/>
          </a:p>
        </p:txBody>
      </p:sp>
      <p:sp>
        <p:nvSpPr>
          <p:cNvPr id="11" name="Geschweifte Klammer rechts 10"/>
          <p:cNvSpPr/>
          <p:nvPr/>
        </p:nvSpPr>
        <p:spPr>
          <a:xfrm>
            <a:off x="6965341" y="1844824"/>
            <a:ext cx="504056" cy="940321"/>
          </a:xfrm>
          <a:prstGeom prst="rightBrace">
            <a:avLst>
              <a:gd name="adj1" fmla="val 466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Geschweifte Klammer rechts 11"/>
          <p:cNvSpPr/>
          <p:nvPr/>
        </p:nvSpPr>
        <p:spPr>
          <a:xfrm>
            <a:off x="6965341" y="2891265"/>
            <a:ext cx="504056" cy="1294234"/>
          </a:xfrm>
          <a:prstGeom prst="rightBrace">
            <a:avLst>
              <a:gd name="adj1" fmla="val 64191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6965341" y="4288486"/>
            <a:ext cx="504056" cy="1005233"/>
          </a:xfrm>
          <a:prstGeom prst="rightBrace">
            <a:avLst>
              <a:gd name="adj1" fmla="val 49857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feld 14"/>
          <p:cNvSpPr txBox="1"/>
          <p:nvPr/>
        </p:nvSpPr>
        <p:spPr>
          <a:xfrm>
            <a:off x="7568460" y="2113692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Build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GB" sz="1400" dirty="0" smtClean="0">
                <a:latin typeface="Rufscript" panose="02000603000000000000" pitchFamily="2" charset="0"/>
              </a:rPr>
              <a:t>Management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656931" y="3337828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Continuous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GB" sz="1400" dirty="0" smtClean="0">
                <a:latin typeface="Rufscript" panose="02000603000000000000" pitchFamily="2" charset="0"/>
              </a:rPr>
              <a:t>Integration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7668152" y="4606436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Containers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18" name="Geschweifte Klammer rechts 17"/>
          <p:cNvSpPr/>
          <p:nvPr/>
        </p:nvSpPr>
        <p:spPr>
          <a:xfrm>
            <a:off x="6971082" y="5373216"/>
            <a:ext cx="504056" cy="576064"/>
          </a:xfrm>
          <a:prstGeom prst="rightBrace">
            <a:avLst>
              <a:gd name="adj1" fmla="val 28571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feld 18"/>
          <p:cNvSpPr txBox="1"/>
          <p:nvPr/>
        </p:nvSpPr>
        <p:spPr>
          <a:xfrm>
            <a:off x="7656931" y="5399638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Continuous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GB" sz="1400" dirty="0" smtClean="0">
                <a:latin typeface="Rufscript" panose="02000603000000000000" pitchFamily="2" charset="0"/>
              </a:rPr>
              <a:t>Delivery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20" name="Geschweifte Klammer rechts 19"/>
          <p:cNvSpPr/>
          <p:nvPr/>
        </p:nvSpPr>
        <p:spPr>
          <a:xfrm>
            <a:off x="6965341" y="1484784"/>
            <a:ext cx="504056" cy="306980"/>
          </a:xfrm>
          <a:prstGeom prst="rightBrace">
            <a:avLst>
              <a:gd name="adj1" fmla="val 2500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feld 20"/>
          <p:cNvSpPr txBox="1"/>
          <p:nvPr/>
        </p:nvSpPr>
        <p:spPr>
          <a:xfrm>
            <a:off x="7614451" y="1465039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Commodities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24" name="Inhaltsplatzhalter 5"/>
          <p:cNvSpPr txBox="1">
            <a:spLocks/>
          </p:cNvSpPr>
          <p:nvPr/>
        </p:nvSpPr>
        <p:spPr bwMode="auto">
          <a:xfrm>
            <a:off x="700406" y="1484784"/>
            <a:ext cx="2815481" cy="459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67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531813" indent="-261938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800100" indent="-2667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0795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5367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19939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4511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29083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kern="0" dirty="0" smtClean="0"/>
              <a:t>Developing software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57125" y="5453603"/>
            <a:ext cx="250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Even if you don’t use Docker - your competitor will!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97754" y="4396527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Docker helps significantly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GB" sz="1400" dirty="0" smtClean="0">
                <a:latin typeface="Rufscript" panose="02000603000000000000" pitchFamily="2" charset="0"/>
              </a:rPr>
              <a:t>in automating this</a:t>
            </a:r>
            <a:endParaRPr lang="en-GB" sz="1400" dirty="0">
              <a:latin typeface="Rufscript" panose="02000603000000000000" pitchFamily="2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2566378" y="4188065"/>
            <a:ext cx="957893" cy="208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2583146" y="4492373"/>
            <a:ext cx="932741" cy="114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2583146" y="4801144"/>
            <a:ext cx="938123" cy="13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10" grpId="0"/>
      <p:bldP spid="11" grpId="0" animBg="1"/>
      <p:bldP spid="12" grpId="0" animBg="1"/>
      <p:bldP spid="13" grpId="0" animBg="1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learned from two years of Docker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3" y="1268760"/>
            <a:ext cx="7496001" cy="459705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Lesson 1: Understand the tools you use</a:t>
            </a:r>
          </a:p>
          <a:p>
            <a:r>
              <a:rPr lang="en-GB" dirty="0" smtClean="0"/>
              <a:t>Lesson 2: Meanings of “latest”</a:t>
            </a:r>
          </a:p>
          <a:p>
            <a:r>
              <a:rPr lang="en-GB" dirty="0" smtClean="0"/>
              <a:t>Lesson 3: Docker &amp; Security – it’s complicated</a:t>
            </a:r>
          </a:p>
          <a:p>
            <a:r>
              <a:rPr lang="en-GB" dirty="0" smtClean="0"/>
              <a:t>Lesson 4: Docker is not done yet</a:t>
            </a:r>
          </a:p>
          <a:p>
            <a:endParaRPr lang="en-GB" dirty="0" smtClean="0"/>
          </a:p>
          <a:p>
            <a:r>
              <a:rPr lang="en-GB" dirty="0" smtClean="0"/>
              <a:t>Lesson 5: Have a Docker-ready architecture</a:t>
            </a:r>
          </a:p>
          <a:p>
            <a:r>
              <a:rPr lang="en-GB" dirty="0" smtClean="0"/>
              <a:t>Lesson 6: Docker, the MVP enabler</a:t>
            </a:r>
          </a:p>
          <a:p>
            <a:endParaRPr lang="en-GB" dirty="0" smtClean="0"/>
          </a:p>
          <a:p>
            <a:r>
              <a:rPr lang="en-GB" dirty="0"/>
              <a:t>Lesson 7: Use Build </a:t>
            </a:r>
            <a:r>
              <a:rPr lang="en-GB" dirty="0" smtClean="0"/>
              <a:t>Infrastructure</a:t>
            </a:r>
          </a:p>
          <a:p>
            <a:r>
              <a:rPr lang="en-GB" dirty="0" smtClean="0"/>
              <a:t>Lesson 8: Streamline Developer’s Workflow</a:t>
            </a:r>
          </a:p>
          <a:p>
            <a:endParaRPr lang="en-GB" dirty="0" smtClean="0"/>
          </a:p>
          <a:p>
            <a:r>
              <a:rPr lang="en-GB" dirty="0" smtClean="0"/>
              <a:t>Lesson 9: Rethink </a:t>
            </a:r>
            <a:r>
              <a:rPr lang="en-GB" dirty="0"/>
              <a:t>Infrastructure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Lesson 10: Refactor mind sets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6156176" y="1309936"/>
            <a:ext cx="27363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Rufscript" panose="02000603000000000000" pitchFamily="2" charset="0"/>
              </a:rPr>
              <a:t>Docker Basics</a:t>
            </a: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endParaRPr lang="en-GB" sz="1400" dirty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r>
              <a:rPr lang="en-GB" sz="1400" dirty="0" smtClean="0">
                <a:latin typeface="Rufscript" panose="02000603000000000000" pitchFamily="2" charset="0"/>
              </a:rPr>
              <a:t>Software-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GB" sz="1400" dirty="0" smtClean="0">
                <a:latin typeface="Rufscript" panose="02000603000000000000" pitchFamily="2" charset="0"/>
              </a:rPr>
              <a:t>Architecture</a:t>
            </a: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r>
              <a:rPr lang="en-GB" sz="1400" dirty="0" smtClean="0">
                <a:latin typeface="Rufscript" panose="02000603000000000000" pitchFamily="2" charset="0"/>
              </a:rPr>
              <a:t>Processes</a:t>
            </a:r>
          </a:p>
          <a:p>
            <a:endParaRPr lang="en-GB" sz="1400" dirty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r>
              <a:rPr lang="en-GB" sz="1400" dirty="0" smtClean="0">
                <a:latin typeface="Rufscript" panose="02000603000000000000" pitchFamily="2" charset="0"/>
              </a:rPr>
              <a:t>Infrastructure</a:t>
            </a: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r>
              <a:rPr lang="en-GB" sz="1400" dirty="0" err="1" smtClean="0">
                <a:latin typeface="Rufscript" panose="02000603000000000000" pitchFamily="2" charset="0"/>
              </a:rPr>
              <a:t>Mindsets</a:t>
            </a:r>
            <a:endParaRPr lang="en-GB" sz="1400" dirty="0">
              <a:latin typeface="Rufscrip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8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en-US" dirty="0"/>
              <a:t>Understand the </a:t>
            </a:r>
            <a:r>
              <a:rPr lang="en-US" dirty="0" smtClean="0"/>
              <a:t>tools you use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1412776"/>
            <a:ext cx="4039617" cy="445303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/>
              <a:t>The art of writing a </a:t>
            </a:r>
            <a:r>
              <a:rPr lang="en-GB" dirty="0" err="1" smtClean="0"/>
              <a:t>Dockerfile</a:t>
            </a:r>
            <a:endParaRPr lang="en-GB" dirty="0" smtClean="0"/>
          </a:p>
          <a:p>
            <a:pPr marL="554038" lvl="1" indent="-285750">
              <a:buFont typeface="Wingdings" panose="05000000000000000000" pitchFamily="2" charset="2"/>
              <a:buChar char="§"/>
            </a:pPr>
            <a:r>
              <a:rPr lang="en-GB" dirty="0" smtClean="0"/>
              <a:t>Understand Docker</a:t>
            </a:r>
          </a:p>
          <a:p>
            <a:pPr marL="554038" lvl="1" indent="-285750">
              <a:buFont typeface="Wingdings" panose="05000000000000000000" pitchFamily="2" charset="2"/>
              <a:buChar char="§"/>
            </a:pPr>
            <a:r>
              <a:rPr lang="en-GB" dirty="0" smtClean="0"/>
              <a:t>Follow Docker best practices [1]</a:t>
            </a:r>
          </a:p>
          <a:p>
            <a:pPr marL="554038" lvl="1" indent="-285750">
              <a:buFont typeface="Wingdings" panose="05000000000000000000" pitchFamily="2" charset="2"/>
              <a:buChar char="§"/>
            </a:pPr>
            <a:r>
              <a:rPr lang="en-GB" dirty="0" err="1" smtClean="0"/>
              <a:t>dockerfile</a:t>
            </a:r>
            <a:r>
              <a:rPr lang="en-GB" dirty="0" smtClean="0"/>
              <a:t>: Readability and duplication over fanciness</a:t>
            </a:r>
          </a:p>
          <a:p>
            <a:pPr marL="554038" lvl="1" indent="-285750">
              <a:buFont typeface="Wingdings" panose="05000000000000000000" pitchFamily="2" charset="2"/>
              <a:buChar char="§"/>
            </a:pPr>
            <a:r>
              <a:rPr lang="en-GB" dirty="0" smtClean="0"/>
              <a:t>Don’t use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/>
              <a:t>Question everything (including best practices)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Do not solve future problems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 smtClean="0"/>
          </a:p>
        </p:txBody>
      </p:sp>
      <p:sp>
        <p:nvSpPr>
          <p:cNvPr id="4" name="Rechteck 3"/>
          <p:cNvSpPr/>
          <p:nvPr/>
        </p:nvSpPr>
        <p:spPr>
          <a:xfrm>
            <a:off x="611560" y="5774186"/>
            <a:ext cx="5652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smtClean="0"/>
              <a:t>[1] https</a:t>
            </a:r>
            <a:r>
              <a:rPr lang="de-DE" sz="1000" dirty="0"/>
              <a:t>://</a:t>
            </a:r>
            <a:r>
              <a:rPr lang="de-DE" sz="1000" dirty="0" smtClean="0"/>
              <a:t>docs.docker.com/engine/userguide/eng-image/dockerfile_best-practices</a:t>
            </a:r>
            <a:r>
              <a:rPr lang="de-DE" sz="1000" dirty="0"/>
              <a:t>/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04148" y="986589"/>
            <a:ext cx="41398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ct val="40000"/>
              </a:spcAft>
              <a:buClr>
                <a:schemeClr val="tx2"/>
              </a:buClr>
              <a:buFont typeface="Wingdings" pitchFamily="2" charset="2"/>
            </a:pP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APT UPDATE</a:t>
            </a:r>
            <a:b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APT INSTALL –y </a:t>
            </a:r>
            <a:r>
              <a:rPr lang="en-GB" altLang="de-D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openjdk</a:t>
            </a: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</a:t>
            </a:r>
            <a:endParaRPr lang="en-GB" altLang="de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ct val="40000"/>
              </a:spcAft>
              <a:buClr>
                <a:schemeClr val="tx2"/>
              </a:buClr>
              <a:buFont typeface="Wingdings" pitchFamily="2" charset="2"/>
            </a:pP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cd /</a:t>
            </a:r>
            <a:r>
              <a:rPr lang="en-GB" altLang="de-D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somepath</a:t>
            </a:r>
            <a:r>
              <a:rPr lang="en-GB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make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04147" y="2379415"/>
            <a:ext cx="4139853" cy="833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ct val="40000"/>
              </a:spcAft>
              <a:buClr>
                <a:schemeClr val="tx2"/>
              </a:buClr>
              <a:buFont typeface="Wingdings" pitchFamily="2" charset="2"/>
            </a:pP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APT UPDATE &amp;&amp; \</a:t>
            </a:r>
            <a:b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 INSTALL –y </a:t>
            </a:r>
            <a:r>
              <a:rPr lang="en-GB" altLang="de-D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openjdk</a:t>
            </a: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</a:t>
            </a:r>
          </a:p>
          <a:p>
            <a:pPr>
              <a:spcAft>
                <a:spcPct val="40000"/>
              </a:spcAft>
              <a:buClr>
                <a:schemeClr val="tx2"/>
              </a:buClr>
              <a:buFont typeface="Wingdings" pitchFamily="2" charset="2"/>
            </a:pP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cd /</a:t>
            </a:r>
            <a:r>
              <a:rPr lang="en-GB" altLang="de-D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somepath</a:t>
            </a: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\</a:t>
            </a:r>
            <a:b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make</a:t>
            </a:r>
            <a:endParaRPr lang="en-GB" altLang="de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80312" y="61450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latin typeface="Rufscript" panose="02000603000000000000" pitchFamily="2" charset="0"/>
              </a:defRPr>
            </a:lvl1pPr>
          </a:lstStyle>
          <a:p>
            <a:r>
              <a:rPr lang="en-GB" sz="1400" dirty="0" smtClean="0"/>
              <a:t>Don’t do this:</a:t>
            </a:r>
            <a:endParaRPr lang="en-GB" sz="1400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6732240" y="177281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7236396" y="1964835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latin typeface="Rufscript" panose="02000603000000000000" pitchFamily="2" charset="0"/>
              </a:defRPr>
            </a:lvl1pPr>
          </a:lstStyle>
          <a:p>
            <a:r>
              <a:rPr lang="en-GB" sz="1400" dirty="0" err="1" smtClean="0"/>
              <a:t>Cachable</a:t>
            </a:r>
            <a:r>
              <a:rPr lang="en-GB" sz="1400" dirty="0" smtClean="0"/>
              <a:t>, readable</a:t>
            </a:r>
            <a:endParaRPr lang="en-GB" sz="1400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04048" y="3691867"/>
            <a:ext cx="4356197" cy="163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ct val="40000"/>
              </a:spcAft>
              <a:buClr>
                <a:schemeClr val="tx2"/>
              </a:buClr>
              <a:buFont typeface="Wingdings" pitchFamily="2" charset="2"/>
            </a:pP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ENV BUILD_DEPS make</a:t>
            </a:r>
            <a:b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ENV RUN_DEPS </a:t>
            </a:r>
            <a:r>
              <a:rPr lang="en-GB" altLang="de-D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openjdk</a:t>
            </a:r>
            <a:endParaRPr lang="en-GB" altLang="de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ct val="40000"/>
              </a:spcAft>
              <a:buClr>
                <a:schemeClr val="tx2"/>
              </a:buClr>
              <a:buFont typeface="Wingdings" pitchFamily="2" charset="2"/>
            </a:pP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APT UPDATE &amp;&amp; \</a:t>
            </a:r>
            <a:b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DEBIAN_FRONTEND=</a:t>
            </a:r>
            <a:r>
              <a:rPr lang="en-US" altLang="de-D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noninteractive</a:t>
            </a:r>
            <a:r>
              <a:rPr lang="en-US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 \</a:t>
            </a:r>
            <a:br>
              <a:rPr lang="en-US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INSTALL -y </a:t>
            </a:r>
            <a:r>
              <a:rPr lang="en-US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--no-install-recommends \</a:t>
            </a: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$BUILD_DEPS, $RUN_DEPS</a:t>
            </a:r>
          </a:p>
          <a:p>
            <a:pPr>
              <a:spcAft>
                <a:spcPct val="40000"/>
              </a:spcAft>
              <a:buClr>
                <a:schemeClr val="tx2"/>
              </a:buClr>
              <a:buFont typeface="Wingdings" pitchFamily="2" charset="2"/>
            </a:pP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cd /</a:t>
            </a:r>
            <a:r>
              <a:rPr lang="en-GB" altLang="de-DE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somepath</a:t>
            </a: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\</a:t>
            </a:r>
            <a:b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make</a:t>
            </a:r>
          </a:p>
          <a:p>
            <a:pPr>
              <a:spcAft>
                <a:spcPct val="40000"/>
              </a:spcAft>
              <a:buClr>
                <a:schemeClr val="tx2"/>
              </a:buClr>
              <a:buFont typeface="Wingdings" pitchFamily="2" charset="2"/>
            </a:pPr>
            <a:r>
              <a:rPr lang="en-GB" altLang="de-DE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APT remove –y $BUILD_DEPS &amp;&amp; \</a:t>
            </a:r>
            <a:r>
              <a:rPr lang="en-GB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GB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GB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GB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/lib/apt/lists/</a:t>
            </a:r>
            <a:endParaRPr lang="en-GB" altLang="de-DE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6732240" y="314096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159822" y="3401260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latin typeface="Rufscript" panose="02000603000000000000" pitchFamily="2" charset="0"/>
              </a:defRPr>
            </a:lvl1pPr>
          </a:lstStyle>
          <a:p>
            <a:r>
              <a:rPr lang="en-GB" sz="1400" dirty="0" err="1" smtClean="0"/>
              <a:t>Cachable</a:t>
            </a:r>
            <a:r>
              <a:rPr lang="en-GB" sz="1400" dirty="0" smtClean="0"/>
              <a:t>, readable,</a:t>
            </a:r>
            <a:br>
              <a:rPr lang="en-GB" sz="1400" dirty="0" smtClean="0"/>
            </a:br>
            <a:r>
              <a:rPr lang="en-GB" sz="1400" dirty="0" smtClean="0"/>
              <a:t>image size is minimised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1849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2: Meanings of “latest”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3811636"/>
            <a:ext cx="8223250" cy="2054177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Docker images are </a:t>
            </a:r>
            <a:r>
              <a:rPr lang="en-GB" b="1" dirty="0" smtClean="0"/>
              <a:t>not </a:t>
            </a:r>
            <a:r>
              <a:rPr lang="en-GB" dirty="0" smtClean="0"/>
              <a:t>automatically tagged with “latest“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“latest” has </a:t>
            </a:r>
            <a:r>
              <a:rPr lang="en-GB" b="1" dirty="0" smtClean="0"/>
              <a:t>no</a:t>
            </a:r>
            <a:r>
              <a:rPr lang="en-GB" dirty="0" smtClean="0"/>
              <a:t> common meaning across projects on Docker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“</a:t>
            </a:r>
            <a:r>
              <a:rPr lang="en-GB" dirty="0"/>
              <a:t>latest</a:t>
            </a:r>
            <a:r>
              <a:rPr lang="en-GB" dirty="0" smtClean="0"/>
              <a:t>” is assumed if no explicit version is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My personal preference</a:t>
            </a:r>
            <a:r>
              <a:rPr lang="en-GB" dirty="0"/>
              <a:t>: Use “latest“ as “stable release</a:t>
            </a:r>
            <a:r>
              <a:rPr lang="en-GB" dirty="0" smtClean="0"/>
              <a:t>”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Use a $VERSION variable in Docker-Compose-files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Automatically produce </a:t>
            </a:r>
            <a:r>
              <a:rPr lang="en-GB" dirty="0" err="1" smtClean="0"/>
              <a:t>docker</a:t>
            </a:r>
            <a:r>
              <a:rPr lang="en-GB" dirty="0" smtClean="0"/>
              <a:t>-compose files with explicit versions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Keep Maven POM version == Docker version tag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13349" y="1461636"/>
            <a:ext cx="3888432" cy="27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ct val="40000"/>
              </a:spcAft>
              <a:buClr>
                <a:schemeClr val="tx2"/>
              </a:buClr>
              <a:buFont typeface="Wingdings" pitchFamily="2" charset="2"/>
            </a:pPr>
            <a:r>
              <a:rPr lang="en-GB" alt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swaggerapi</a:t>
            </a:r>
            <a:r>
              <a:rPr lang="en-GB" alt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alt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swagger-ui:latest</a:t>
            </a:r>
            <a:r>
              <a:rPr lang="en-GB" alt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alt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77066" y="1461636"/>
            <a:ext cx="1697901" cy="27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spcAft>
                <a:spcPct val="40000"/>
              </a:spcAft>
              <a:buClr>
                <a:schemeClr val="tx2"/>
              </a:buClr>
              <a:buFont typeface="Wingdings" pitchFamily="2" charset="2"/>
            </a:pPr>
            <a:r>
              <a:rPr lang="en-GB" alt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ubuntu:latest</a:t>
            </a:r>
            <a:r>
              <a:rPr lang="en-GB" alt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alt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16547" b="2921"/>
          <a:stretch/>
        </p:blipFill>
        <p:spPr>
          <a:xfrm>
            <a:off x="5293377" y="1837056"/>
            <a:ext cx="3002962" cy="13580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9" y="1962244"/>
            <a:ext cx="3353681" cy="89431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873913" y="3315253"/>
            <a:ext cx="226376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smtClean="0"/>
              <a:t>https://hub.docker.com/_/ubuntu/</a:t>
            </a:r>
            <a:endParaRPr lang="en-GB" sz="1050" dirty="0"/>
          </a:p>
        </p:txBody>
      </p:sp>
      <p:sp>
        <p:nvSpPr>
          <p:cNvPr id="9" name="Rechteck 8"/>
          <p:cNvSpPr/>
          <p:nvPr/>
        </p:nvSpPr>
        <p:spPr>
          <a:xfrm>
            <a:off x="5148064" y="3311406"/>
            <a:ext cx="34198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https://hub.docker.com/r/swaggerapi/swagger-ui/</a:t>
            </a:r>
            <a:endParaRPr lang="en-GB" sz="1050" dirty="0"/>
          </a:p>
        </p:txBody>
      </p:sp>
      <p:sp>
        <p:nvSpPr>
          <p:cNvPr id="10" name="Rechteck 9"/>
          <p:cNvSpPr/>
          <p:nvPr/>
        </p:nvSpPr>
        <p:spPr>
          <a:xfrm>
            <a:off x="4011540" y="141277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vs.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1856242" y="927378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latin typeface="Rufscript" panose="02000603000000000000" pitchFamily="2" charset="0"/>
              </a:defRPr>
            </a:lvl1pPr>
          </a:lstStyle>
          <a:p>
            <a:r>
              <a:rPr lang="en-GB" sz="1400" dirty="0" smtClean="0"/>
              <a:t>“latest LTS release“</a:t>
            </a:r>
            <a:endParaRPr lang="en-GB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8043490" y="862022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latin typeface="Rufscript" panose="02000603000000000000" pitchFamily="2" charset="0"/>
              </a:defRPr>
            </a:lvl1pPr>
          </a:lstStyle>
          <a:p>
            <a:r>
              <a:rPr lang="en-GB" sz="1400" dirty="0" smtClean="0"/>
              <a:t>“nightly“</a:t>
            </a:r>
            <a:endParaRPr lang="en-GB" sz="1400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8460432" y="1201551"/>
            <a:ext cx="0" cy="211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2748938" y="1256499"/>
            <a:ext cx="0" cy="211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3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3: Docker &amp; Security – it’s complicated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220072" y="1906421"/>
            <a:ext cx="331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„Docker is a completely </a:t>
            </a:r>
            <a:r>
              <a:rPr lang="en-GB" i="1" dirty="0" smtClean="0"/>
              <a:t>new</a:t>
            </a:r>
            <a:br>
              <a:rPr lang="en-GB" i="1" dirty="0" smtClean="0"/>
            </a:br>
            <a:r>
              <a:rPr lang="en-GB" i="1" dirty="0" smtClean="0"/>
              <a:t>way to </a:t>
            </a:r>
            <a:r>
              <a:rPr lang="en-GB" i="1" dirty="0"/>
              <a:t>ship security flaws</a:t>
            </a:r>
            <a:r>
              <a:rPr lang="en-GB" i="1" dirty="0" smtClean="0"/>
              <a:t>!“</a:t>
            </a:r>
          </a:p>
          <a:p>
            <a:endParaRPr lang="en-GB" i="1" dirty="0"/>
          </a:p>
          <a:p>
            <a:r>
              <a:rPr lang="en-GB" i="1" dirty="0" smtClean="0"/>
              <a:t>	- </a:t>
            </a:r>
            <a:r>
              <a:rPr lang="en-GB" i="1" dirty="0"/>
              <a:t>The Internet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53" y="1444917"/>
            <a:ext cx="3695130" cy="162567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84368" y="3144917"/>
            <a:ext cx="4183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Shu, R., </a:t>
            </a:r>
            <a:r>
              <a:rPr lang="en-US" sz="800" dirty="0" err="1"/>
              <a:t>Gu</a:t>
            </a:r>
            <a:r>
              <a:rPr lang="en-US" sz="800" dirty="0"/>
              <a:t>, X., &amp; </a:t>
            </a:r>
            <a:r>
              <a:rPr lang="en-US" sz="800" dirty="0" err="1"/>
              <a:t>Enck</a:t>
            </a:r>
            <a:r>
              <a:rPr lang="en-US" sz="800" dirty="0"/>
              <a:t>, W. (2017). A Study of Security Vulnerabilities on Docker Hub. In Proceedings of the Seventh ACM on Conference on Data and Application Security and Privacy - CODASPY ’17 (pp. 269–280). https://doi.org/10.1145/3029806.3029832</a:t>
            </a:r>
            <a:endParaRPr lang="en-GB" sz="8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8" y="4239204"/>
            <a:ext cx="7809156" cy="126712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988546" y="5610171"/>
            <a:ext cx="7038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 err="1"/>
              <a:t>Gummaraju</a:t>
            </a:r>
            <a:r>
              <a:rPr lang="en-GB" sz="800" dirty="0"/>
              <a:t>, J., </a:t>
            </a:r>
            <a:r>
              <a:rPr lang="en-GB" sz="800" dirty="0" err="1"/>
              <a:t>Desikan</a:t>
            </a:r>
            <a:r>
              <a:rPr lang="en-GB" sz="800" dirty="0"/>
              <a:t>, T., &amp; Turner, Y. (2015). Over 30% of Official Images in Docker Hub Contain High Priority Security Vulnerabilities. Https://Banyanops.Com, (May), 1–6. Retrieved from https://banyanops.com/blog/analyzing-docker-hub/</a:t>
            </a:r>
          </a:p>
        </p:txBody>
      </p:sp>
    </p:spTree>
    <p:extLst>
      <p:ext uri="{BB962C8B-B14F-4D97-AF65-F5344CB8AC3E}">
        <p14:creationId xmlns:p14="http://schemas.microsoft.com/office/powerpoint/2010/main" val="28020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3347864" y="2348880"/>
            <a:ext cx="2376264" cy="288032"/>
          </a:xfrm>
          <a:prstGeom prst="rect">
            <a:avLst/>
          </a:prstGeom>
          <a:solidFill>
            <a:srgbClr val="FFFFB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3: Docker &amp; Security – it’s complicated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899592" y="544302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More about this in: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US" sz="1400" dirty="0" smtClean="0">
                <a:latin typeface="Rufscript" panose="02000603000000000000" pitchFamily="2" charset="0"/>
              </a:rPr>
              <a:t>Lesson 7: </a:t>
            </a:r>
            <a:r>
              <a:rPr lang="en-US" sz="1400" dirty="0">
                <a:latin typeface="Rufscript" panose="02000603000000000000" pitchFamily="2" charset="0"/>
              </a:rPr>
              <a:t>Use Build Infrastructure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2267744" y="5085184"/>
            <a:ext cx="144016" cy="298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398977" y="1316603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Does this comply to </a:t>
            </a:r>
            <a:r>
              <a:rPr lang="en-GB" sz="1400" dirty="0" err="1" smtClean="0">
                <a:latin typeface="Rufscript" panose="02000603000000000000" pitchFamily="2" charset="0"/>
              </a:rPr>
              <a:t>BMWi’s</a:t>
            </a:r>
            <a:r>
              <a:rPr lang="en-GB" sz="1400" dirty="0" smtClean="0">
                <a:latin typeface="Rufscript" panose="02000603000000000000" pitchFamily="2" charset="0"/>
              </a:rPr>
              <a:t/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de-DE" sz="1400" dirty="0" smtClean="0">
                <a:latin typeface="Rufscript" panose="02000603000000000000" pitchFamily="2" charset="0"/>
              </a:rPr>
              <a:t>Merkblatt f. die Behandlung</a:t>
            </a:r>
            <a:br>
              <a:rPr lang="de-DE" sz="1400" dirty="0" smtClean="0">
                <a:latin typeface="Rufscript" panose="02000603000000000000" pitchFamily="2" charset="0"/>
              </a:rPr>
            </a:br>
            <a:r>
              <a:rPr lang="de-DE" sz="1400" dirty="0" smtClean="0">
                <a:latin typeface="Rufscript" panose="02000603000000000000" pitchFamily="2" charset="0"/>
              </a:rPr>
              <a:t>von VS-</a:t>
            </a:r>
            <a:r>
              <a:rPr lang="de-DE" sz="1400" dirty="0" err="1" smtClean="0">
                <a:latin typeface="Rufscript" panose="02000603000000000000" pitchFamily="2" charset="0"/>
              </a:rPr>
              <a:t>NfD</a:t>
            </a:r>
            <a:r>
              <a:rPr lang="de-DE" sz="1400" dirty="0" smtClean="0">
                <a:latin typeface="Rufscript" panose="02000603000000000000" pitchFamily="2" charset="0"/>
              </a:rPr>
              <a:t>?</a:t>
            </a:r>
            <a:endParaRPr lang="en-US" sz="1400" dirty="0">
              <a:latin typeface="Rufscript" panose="02000603000000000000" pitchFamily="2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5718780" y="1760719"/>
            <a:ext cx="824439" cy="50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788024" y="3674127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latin typeface="Rufscript" panose="02000603000000000000" pitchFamily="2" charset="0"/>
              </a:rPr>
              <a:t>IBM, </a:t>
            </a:r>
            <a:r>
              <a:rPr lang="de-DE" sz="1400" dirty="0" err="1" smtClean="0">
                <a:latin typeface="Rufscript" panose="02000603000000000000" pitchFamily="2" charset="0"/>
              </a:rPr>
              <a:t>Xen</a:t>
            </a:r>
            <a:r>
              <a:rPr lang="de-DE" sz="1400" dirty="0" smtClean="0">
                <a:latin typeface="Rufscript" panose="02000603000000000000" pitchFamily="2" charset="0"/>
              </a:rPr>
              <a:t>, </a:t>
            </a:r>
            <a:r>
              <a:rPr lang="de-DE" sz="1400" dirty="0" err="1" smtClean="0">
                <a:latin typeface="Rufscript" panose="02000603000000000000" pitchFamily="2" charset="0"/>
              </a:rPr>
              <a:t>Huawei</a:t>
            </a:r>
            <a:r>
              <a:rPr lang="de-DE" sz="1400" dirty="0" smtClean="0">
                <a:latin typeface="Rufscript" panose="02000603000000000000" pitchFamily="2" charset="0"/>
              </a:rPr>
              <a:t>: Virtual Machines</a:t>
            </a:r>
            <a:endParaRPr lang="en-US" sz="1400" dirty="0">
              <a:latin typeface="Rufscript" panose="02000603000000000000" pitchFamily="2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 flipV="1">
            <a:off x="6368477" y="3320705"/>
            <a:ext cx="259818" cy="318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1412776"/>
            <a:ext cx="8223250" cy="44530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With the base image concept, large amounts of</a:t>
            </a:r>
            <a:br>
              <a:rPr lang="en-GB" dirty="0" smtClean="0"/>
            </a:br>
            <a:r>
              <a:rPr lang="en-GB" dirty="0" smtClean="0"/>
              <a:t>binaries are pulled and executed automatically</a:t>
            </a:r>
            <a:br>
              <a:rPr lang="en-GB" dirty="0" smtClean="0"/>
            </a:br>
            <a:r>
              <a:rPr lang="en-GB" dirty="0" smtClean="0"/>
              <a:t>from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Docker daemon has root-level permissions and communicates directly with the host OS </a:t>
            </a:r>
            <a:r>
              <a:rPr lang="en-GB" dirty="0" smtClean="0"/>
              <a:t>kernel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Attack vector </a:t>
            </a:r>
            <a:r>
              <a:rPr lang="en-GB" dirty="0" err="1" smtClean="0"/>
              <a:t>syscalls</a:t>
            </a:r>
            <a:r>
              <a:rPr lang="en-GB" dirty="0" smtClean="0"/>
              <a:t> – can </a:t>
            </a:r>
            <a:r>
              <a:rPr lang="en-GB" dirty="0" err="1" smtClean="0"/>
              <a:t>SELinux</a:t>
            </a:r>
            <a:r>
              <a:rPr lang="en-GB" dirty="0"/>
              <a:t>, </a:t>
            </a:r>
            <a:r>
              <a:rPr lang="en-GB" dirty="0" smtClean="0"/>
              <a:t>S-</a:t>
            </a:r>
            <a:r>
              <a:rPr lang="en-GB" dirty="0" err="1" smtClean="0"/>
              <a:t>Virt</a:t>
            </a:r>
            <a:r>
              <a:rPr lang="en-GB" dirty="0" smtClean="0"/>
              <a:t>, </a:t>
            </a:r>
            <a:r>
              <a:rPr lang="en-GB" dirty="0" err="1" smtClean="0"/>
              <a:t>Seccomp</a:t>
            </a:r>
            <a:r>
              <a:rPr lang="en-GB" dirty="0" smtClean="0"/>
              <a:t>, … help?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we can do:</a:t>
            </a:r>
            <a:endParaRPr lang="en-GB" dirty="0"/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Have a local custom registry with approved base images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Install update for software within the Docker images </a:t>
            </a:r>
            <a:br>
              <a:rPr lang="en-GB" dirty="0" smtClean="0"/>
            </a:br>
            <a:r>
              <a:rPr lang="en-GB" dirty="0" smtClean="0"/>
              <a:t>-&gt; regularly rebuild all layers without using the 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03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10" grpId="0"/>
      <p:bldP spid="24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44" y="1259612"/>
            <a:ext cx="4572000" cy="4572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4: Docker is not done yet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1259612"/>
            <a:ext cx="5047729" cy="46062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Docker is under heavy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#1 information source: GitHub </a:t>
            </a:r>
            <a:r>
              <a:rPr lang="en-GB" dirty="0" smtClean="0"/>
              <a:t>issue tracker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Docker is not trivial, requires cross-technology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Missing features (such as: </a:t>
            </a:r>
            <a:r>
              <a:rPr lang="en-GB" strike="sngStrike" dirty="0" smtClean="0"/>
              <a:t>management of dangling volumes</a:t>
            </a:r>
            <a:r>
              <a:rPr lang="en-GB" dirty="0" smtClean="0"/>
              <a:t>, no data volume management)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Missing concepts (such as: runtime dependency between containers and large data assets)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Painful use of Docker on Windows 7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Non-native Docker engine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Windows Shell / Linux Bash dichotomy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4716016" y="5592783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latin typeface="Rufscript" panose="02000603000000000000" pitchFamily="2" charset="0"/>
              </a:rPr>
              <a:t>but Windows 10 </a:t>
            </a:r>
            <a:r>
              <a:rPr lang="de-DE" sz="1400" dirty="0" err="1" smtClean="0">
                <a:latin typeface="Rufscript" panose="02000603000000000000" pitchFamily="2" charset="0"/>
              </a:rPr>
              <a:t>is</a:t>
            </a:r>
            <a:r>
              <a:rPr lang="de-DE" sz="1400" dirty="0">
                <a:latin typeface="Rufscript" panose="02000603000000000000" pitchFamily="2" charset="0"/>
              </a:rPr>
              <a:t/>
            </a:r>
            <a:br>
              <a:rPr lang="de-DE" sz="1400" dirty="0">
                <a:latin typeface="Rufscript" panose="02000603000000000000" pitchFamily="2" charset="0"/>
              </a:rPr>
            </a:br>
            <a:r>
              <a:rPr lang="de-DE" sz="1400" dirty="0" smtClean="0">
                <a:latin typeface="Rufscript" panose="02000603000000000000" pitchFamily="2" charset="0"/>
              </a:rPr>
              <a:t>not VS-</a:t>
            </a:r>
            <a:r>
              <a:rPr lang="de-DE" sz="1400" dirty="0" err="1" smtClean="0">
                <a:latin typeface="Rufscript" panose="02000603000000000000" pitchFamily="2" charset="0"/>
              </a:rPr>
              <a:t>NfD</a:t>
            </a:r>
            <a:r>
              <a:rPr lang="de-DE" sz="1400" dirty="0" smtClean="0">
                <a:latin typeface="Rufscript" panose="02000603000000000000" pitchFamily="2" charset="0"/>
              </a:rPr>
              <a:t>-</a:t>
            </a:r>
            <a:r>
              <a:rPr lang="de-DE" sz="1400" dirty="0" err="1" smtClean="0">
                <a:latin typeface="Rufscript" panose="02000603000000000000" pitchFamily="2" charset="0"/>
              </a:rPr>
              <a:t>ready</a:t>
            </a:r>
            <a:r>
              <a:rPr lang="de-DE" sz="1400" dirty="0">
                <a:latin typeface="Rufscript" panose="02000603000000000000" pitchFamily="2" charset="0"/>
              </a:rPr>
              <a:t> </a:t>
            </a:r>
            <a:r>
              <a:rPr lang="de-DE" sz="1400" dirty="0" err="1" smtClean="0">
                <a:latin typeface="Rufscript" panose="02000603000000000000" pitchFamily="2" charset="0"/>
              </a:rPr>
              <a:t>yet</a:t>
            </a:r>
            <a:r>
              <a:rPr lang="de-DE" sz="1400" dirty="0" smtClean="0">
                <a:latin typeface="Rufscript" panose="02000603000000000000" pitchFamily="2" charset="0"/>
              </a:rPr>
              <a:t>...</a:t>
            </a:r>
            <a:endParaRPr lang="en-US" sz="1400" dirty="0">
              <a:latin typeface="Rufscript" panose="02000603000000000000" pitchFamily="2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4644008" y="4823525"/>
            <a:ext cx="1044624" cy="735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4" y="1772816"/>
            <a:ext cx="3751585" cy="409299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/>
              <a:t>Introduction to Docker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/>
              <a:t>Why the Hype?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/>
              <a:t>Lessons learned </a:t>
            </a:r>
            <a:r>
              <a:rPr lang="en-US" dirty="0" smtClean="0"/>
              <a:t>from two </a:t>
            </a:r>
            <a:r>
              <a:rPr lang="en-US" dirty="0"/>
              <a:t>years of practical </a:t>
            </a:r>
            <a:r>
              <a:rPr lang="en-US" dirty="0" smtClean="0"/>
              <a:t>use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/>
              <a:t>Interesting readings and tools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/>
              <a:t>What‘s next?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196752"/>
            <a:ext cx="3960440" cy="396044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590002" y="5153187"/>
            <a:ext cx="40684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https://</a:t>
            </a:r>
            <a:r>
              <a:rPr lang="en-GB" sz="1200" dirty="0" smtClean="0"/>
              <a:t>github.com/heussd/docker-bwi-innovation-talk</a:t>
            </a:r>
            <a:endParaRPr lang="en-GB" sz="1200" dirty="0"/>
          </a:p>
        </p:txBody>
      </p:sp>
      <p:sp>
        <p:nvSpPr>
          <p:cNvPr id="11" name="Rechteck 10"/>
          <p:cNvSpPr/>
          <p:nvPr/>
        </p:nvSpPr>
        <p:spPr>
          <a:xfrm>
            <a:off x="5364107" y="919753"/>
            <a:ext cx="25202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These slides are available online:</a:t>
            </a:r>
          </a:p>
        </p:txBody>
      </p:sp>
    </p:spTree>
    <p:extLst>
      <p:ext uri="{BB962C8B-B14F-4D97-AF65-F5344CB8AC3E}">
        <p14:creationId xmlns:p14="http://schemas.microsoft.com/office/powerpoint/2010/main" val="6847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erade Verbindung mit Pfeil 145"/>
          <p:cNvCxnSpPr/>
          <p:nvPr/>
        </p:nvCxnSpPr>
        <p:spPr>
          <a:xfrm flipH="1">
            <a:off x="5363332" y="3498268"/>
            <a:ext cx="20917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/>
          <p:nvPr/>
        </p:nvCxnSpPr>
        <p:spPr>
          <a:xfrm flipH="1">
            <a:off x="5363332" y="3821479"/>
            <a:ext cx="20917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/>
          <p:cNvCxnSpPr/>
          <p:nvPr/>
        </p:nvCxnSpPr>
        <p:spPr>
          <a:xfrm flipH="1">
            <a:off x="5363332" y="3213754"/>
            <a:ext cx="20917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 flipH="1">
            <a:off x="5363332" y="2916601"/>
            <a:ext cx="20917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5: Have a Docker-ready software architecture</a:t>
            </a:r>
            <a:endParaRPr lang="en-GB" dirty="0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687166" y="2115894"/>
            <a:ext cx="1525988" cy="1048913"/>
            <a:chOff x="0" y="-226016"/>
            <a:chExt cx="9144000" cy="7084016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GB" sz="2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3" y="-226016"/>
              <a:ext cx="3123707" cy="72751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GB" sz="4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20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2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20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2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2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GB" sz="20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GB" sz="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GB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1064795" y="2731456"/>
            <a:ext cx="735186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</a:t>
            </a:r>
            <a:endParaRPr lang="en-GB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Flussdiagramm: Magnetplattenspeicher 33"/>
          <p:cNvSpPr/>
          <p:nvPr/>
        </p:nvSpPr>
        <p:spPr>
          <a:xfrm>
            <a:off x="3851920" y="2564904"/>
            <a:ext cx="1014463" cy="140734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Message Queue</a:t>
            </a:r>
            <a:endParaRPr lang="en-GB" sz="1400" dirty="0"/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2530894" y="2916601"/>
            <a:ext cx="10329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C:\Users\t-dantay\Documents\Placeholders\file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324" y="2779016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t-dantay\Documents\Placeholders\fil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25" y="2825005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t-dantay\Documents\Placeholders\fil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25" y="3108279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t-dantay\Documents\Placeholders\file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851" y="3391553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-dantay\Documents\Placeholders\file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851" y="3674827"/>
            <a:ext cx="16720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Gerade Verbindung mit Pfeil 71"/>
          <p:cNvCxnSpPr/>
          <p:nvPr/>
        </p:nvCxnSpPr>
        <p:spPr>
          <a:xfrm flipH="1">
            <a:off x="2498558" y="3753863"/>
            <a:ext cx="10653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WebBrowser"/>
          <p:cNvGrpSpPr/>
          <p:nvPr>
            <p:custDataLst>
              <p:custData r:id="rId8"/>
            </p:custDataLst>
          </p:nvPr>
        </p:nvGrpSpPr>
        <p:grpSpPr>
          <a:xfrm>
            <a:off x="687732" y="3247938"/>
            <a:ext cx="1525988" cy="1048913"/>
            <a:chOff x="0" y="-226016"/>
            <a:chExt cx="9144000" cy="7084016"/>
          </a:xfrm>
        </p:grpSpPr>
        <p:sp>
          <p:nvSpPr>
            <p:cNvPr id="7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GB" sz="2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6" name="WindowTitle"/>
            <p:cNvSpPr txBox="1"/>
            <p:nvPr/>
          </p:nvSpPr>
          <p:spPr>
            <a:xfrm>
              <a:off x="22513" y="-226016"/>
              <a:ext cx="3123707" cy="72751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GB" sz="4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0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20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2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9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20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2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2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GB" sz="20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9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GB" sz="4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GB" sz="4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8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8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9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03" name="ProgressBar"/>
          <p:cNvGrpSpPr/>
          <p:nvPr>
            <p:custDataLst>
              <p:custData r:id="rId9"/>
            </p:custDataLst>
          </p:nvPr>
        </p:nvGrpSpPr>
        <p:grpSpPr>
          <a:xfrm>
            <a:off x="852135" y="3616704"/>
            <a:ext cx="1181260" cy="137160"/>
            <a:chOff x="3876335" y="3333180"/>
            <a:chExt cx="1391330" cy="137160"/>
          </a:xfrm>
        </p:grpSpPr>
        <p:sp>
          <p:nvSpPr>
            <p:cNvPr id="104" name="BlueBox"/>
            <p:cNvSpPr>
              <a:spLocks/>
            </p:cNvSpPr>
            <p:nvPr/>
          </p:nvSpPr>
          <p:spPr>
            <a:xfrm>
              <a:off x="3876335" y="3333182"/>
              <a:ext cx="1391330" cy="137158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GB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105" name="GrayBox"/>
            <p:cNvSpPr>
              <a:spLocks/>
            </p:cNvSpPr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kern="0" cap="none" spc="0" normalizeH="0" baseline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6" name="ProgressBar"/>
          <p:cNvGrpSpPr/>
          <p:nvPr>
            <p:custDataLst>
              <p:custData r:id="rId10"/>
            </p:custDataLst>
          </p:nvPr>
        </p:nvGrpSpPr>
        <p:grpSpPr>
          <a:xfrm>
            <a:off x="846744" y="3821479"/>
            <a:ext cx="1181260" cy="137160"/>
            <a:chOff x="3876335" y="3333180"/>
            <a:chExt cx="1391330" cy="137160"/>
          </a:xfrm>
        </p:grpSpPr>
        <p:sp>
          <p:nvSpPr>
            <p:cNvPr id="107" name="BlueBox"/>
            <p:cNvSpPr>
              <a:spLocks/>
            </p:cNvSpPr>
            <p:nvPr/>
          </p:nvSpPr>
          <p:spPr>
            <a:xfrm>
              <a:off x="3876335" y="3333181"/>
              <a:ext cx="844945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GB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108" name="GrayBox"/>
            <p:cNvSpPr>
              <a:spLocks/>
            </p:cNvSpPr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kern="0" cap="none" spc="0" normalizeH="0" baseline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1" name="GrayBox"/>
          <p:cNvSpPr>
            <a:spLocks/>
          </p:cNvSpPr>
          <p:nvPr/>
        </p:nvSpPr>
        <p:spPr>
          <a:xfrm>
            <a:off x="841758" y="4025550"/>
            <a:ext cx="1181260" cy="137159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kern="0" cap="none" spc="0" normalizeH="0" baseline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23" name="Gruppieren 122"/>
          <p:cNvGrpSpPr/>
          <p:nvPr/>
        </p:nvGrpSpPr>
        <p:grpSpPr>
          <a:xfrm>
            <a:off x="5636196" y="2699957"/>
            <a:ext cx="2232248" cy="361397"/>
            <a:chOff x="6013755" y="2251633"/>
            <a:chExt cx="2302661" cy="361397"/>
          </a:xfrm>
        </p:grpSpPr>
        <p:sp>
          <p:nvSpPr>
            <p:cNvPr id="113" name="Rechteck 112"/>
            <p:cNvSpPr/>
            <p:nvPr/>
          </p:nvSpPr>
          <p:spPr>
            <a:xfrm>
              <a:off x="6013755" y="2251633"/>
              <a:ext cx="2302661" cy="361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       My Worker</a:t>
              </a:r>
              <a:endParaRPr lang="en-GB" sz="1400" dirty="0"/>
            </a:p>
          </p:txBody>
        </p:sp>
        <p:pic>
          <p:nvPicPr>
            <p:cNvPr id="112" name="Grafik 11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150" y="2278274"/>
              <a:ext cx="452437" cy="316410"/>
            </a:xfrm>
            <a:prstGeom prst="rect">
              <a:avLst/>
            </a:prstGeom>
          </p:spPr>
        </p:pic>
      </p:grpSp>
      <p:grpSp>
        <p:nvGrpSpPr>
          <p:cNvPr id="127" name="Gruppieren 126"/>
          <p:cNvGrpSpPr/>
          <p:nvPr/>
        </p:nvGrpSpPr>
        <p:grpSpPr>
          <a:xfrm>
            <a:off x="5940996" y="3004757"/>
            <a:ext cx="2232248" cy="361397"/>
            <a:chOff x="6013755" y="2251633"/>
            <a:chExt cx="2302661" cy="361397"/>
          </a:xfrm>
        </p:grpSpPr>
        <p:sp>
          <p:nvSpPr>
            <p:cNvPr id="128" name="Rechteck 127"/>
            <p:cNvSpPr/>
            <p:nvPr/>
          </p:nvSpPr>
          <p:spPr>
            <a:xfrm>
              <a:off x="6013755" y="2251633"/>
              <a:ext cx="2302661" cy="361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        My Worker</a:t>
              </a:r>
              <a:endParaRPr lang="en-GB" sz="1400" dirty="0"/>
            </a:p>
          </p:txBody>
        </p:sp>
        <p:pic>
          <p:nvPicPr>
            <p:cNvPr id="129" name="Grafik 128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150" y="2278274"/>
              <a:ext cx="452437" cy="316410"/>
            </a:xfrm>
            <a:prstGeom prst="rect">
              <a:avLst/>
            </a:prstGeom>
          </p:spPr>
        </p:pic>
      </p:grpSp>
      <p:grpSp>
        <p:nvGrpSpPr>
          <p:cNvPr id="133" name="Gruppieren 132"/>
          <p:cNvGrpSpPr/>
          <p:nvPr/>
        </p:nvGrpSpPr>
        <p:grpSpPr>
          <a:xfrm>
            <a:off x="6245796" y="3309557"/>
            <a:ext cx="2232248" cy="361397"/>
            <a:chOff x="6013755" y="2251633"/>
            <a:chExt cx="2302661" cy="361397"/>
          </a:xfrm>
        </p:grpSpPr>
        <p:sp>
          <p:nvSpPr>
            <p:cNvPr id="134" name="Rechteck 133"/>
            <p:cNvSpPr/>
            <p:nvPr/>
          </p:nvSpPr>
          <p:spPr>
            <a:xfrm>
              <a:off x="6013755" y="2251633"/>
              <a:ext cx="2302661" cy="361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       My Worker</a:t>
              </a:r>
              <a:endParaRPr lang="en-GB" sz="1400" dirty="0"/>
            </a:p>
          </p:txBody>
        </p:sp>
        <p:pic>
          <p:nvPicPr>
            <p:cNvPr id="135" name="Grafik 13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150" y="2278274"/>
              <a:ext cx="452437" cy="316410"/>
            </a:xfrm>
            <a:prstGeom prst="rect">
              <a:avLst/>
            </a:prstGeom>
          </p:spPr>
        </p:pic>
      </p:grpSp>
      <p:grpSp>
        <p:nvGrpSpPr>
          <p:cNvPr id="139" name="Gruppieren 138"/>
          <p:cNvGrpSpPr/>
          <p:nvPr/>
        </p:nvGrpSpPr>
        <p:grpSpPr>
          <a:xfrm>
            <a:off x="6550596" y="3614357"/>
            <a:ext cx="2232248" cy="361397"/>
            <a:chOff x="6013755" y="2251633"/>
            <a:chExt cx="2302661" cy="361397"/>
          </a:xfrm>
        </p:grpSpPr>
        <p:sp>
          <p:nvSpPr>
            <p:cNvPr id="140" name="Rechteck 139"/>
            <p:cNvSpPr/>
            <p:nvPr/>
          </p:nvSpPr>
          <p:spPr>
            <a:xfrm>
              <a:off x="6013755" y="2251633"/>
              <a:ext cx="2302661" cy="361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       My Worker</a:t>
              </a:r>
              <a:endParaRPr lang="en-GB" sz="1400" dirty="0"/>
            </a:p>
          </p:txBody>
        </p:sp>
        <p:pic>
          <p:nvPicPr>
            <p:cNvPr id="141" name="Grafik 14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150" y="2278274"/>
              <a:ext cx="452437" cy="316410"/>
            </a:xfrm>
            <a:prstGeom prst="rect">
              <a:avLst/>
            </a:prstGeom>
          </p:spPr>
        </p:pic>
      </p:grpSp>
      <p:sp>
        <p:nvSpPr>
          <p:cNvPr id="214" name="Textfeld 213"/>
          <p:cNvSpPr txBox="1"/>
          <p:nvPr/>
        </p:nvSpPr>
        <p:spPr>
          <a:xfrm>
            <a:off x="6104990" y="1660374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latin typeface="Rufscript" panose="02000603000000000000" pitchFamily="2" charset="0"/>
              </a:defRPr>
            </a:lvl1pPr>
          </a:lstStyle>
          <a:p>
            <a:r>
              <a:rPr lang="en-GB" sz="1400" dirty="0" smtClean="0"/>
              <a:t>Workers can scale</a:t>
            </a:r>
            <a:endParaRPr lang="en-GB" sz="1400" dirty="0"/>
          </a:p>
        </p:txBody>
      </p:sp>
      <p:cxnSp>
        <p:nvCxnSpPr>
          <p:cNvPr id="216" name="Gerade Verbindung mit Pfeil 215"/>
          <p:cNvCxnSpPr/>
          <p:nvPr/>
        </p:nvCxnSpPr>
        <p:spPr>
          <a:xfrm>
            <a:off x="6857316" y="2149360"/>
            <a:ext cx="0" cy="436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feld 216"/>
          <p:cNvSpPr txBox="1"/>
          <p:nvPr/>
        </p:nvSpPr>
        <p:spPr>
          <a:xfrm>
            <a:off x="3959360" y="5210036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latin typeface="Rufscript" panose="02000603000000000000" pitchFamily="2" charset="0"/>
              </a:defRPr>
            </a:lvl1pPr>
          </a:lstStyle>
          <a:p>
            <a:pPr algn="ctr"/>
            <a:r>
              <a:rPr lang="en-GB" sz="1400" dirty="0" smtClean="0"/>
              <a:t>Job queue is flexible enough</a:t>
            </a:r>
            <a:br>
              <a:rPr lang="en-GB" sz="1400" dirty="0" smtClean="0"/>
            </a:br>
            <a:r>
              <a:rPr lang="en-GB" sz="1400" dirty="0" smtClean="0"/>
              <a:t>and never forgets</a:t>
            </a:r>
            <a:endParaRPr lang="en-GB" sz="1400" dirty="0"/>
          </a:p>
        </p:txBody>
      </p:sp>
      <p:cxnSp>
        <p:nvCxnSpPr>
          <p:cNvPr id="218" name="Gerade Verbindung mit Pfeil 217"/>
          <p:cNvCxnSpPr/>
          <p:nvPr/>
        </p:nvCxnSpPr>
        <p:spPr>
          <a:xfrm flipV="1">
            <a:off x="5157349" y="4077072"/>
            <a:ext cx="0" cy="990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feld 219"/>
          <p:cNvSpPr txBox="1"/>
          <p:nvPr/>
        </p:nvSpPr>
        <p:spPr>
          <a:xfrm>
            <a:off x="315215" y="5198952"/>
            <a:ext cx="2722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latin typeface="Rufscript" panose="02000603000000000000" pitchFamily="2" charset="0"/>
              </a:defRPr>
            </a:lvl1pPr>
          </a:lstStyle>
          <a:p>
            <a:r>
              <a:rPr lang="en-GB" sz="1400" dirty="0" smtClean="0"/>
              <a:t>Complexity hidden from the user</a:t>
            </a:r>
            <a:endParaRPr lang="en-GB" sz="1400" dirty="0"/>
          </a:p>
        </p:txBody>
      </p:sp>
      <p:cxnSp>
        <p:nvCxnSpPr>
          <p:cNvPr id="221" name="Gerade Verbindung mit Pfeil 220"/>
          <p:cNvCxnSpPr/>
          <p:nvPr/>
        </p:nvCxnSpPr>
        <p:spPr>
          <a:xfrm flipV="1">
            <a:off x="1532258" y="4483322"/>
            <a:ext cx="0" cy="631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hteck 225"/>
          <p:cNvSpPr/>
          <p:nvPr/>
        </p:nvSpPr>
        <p:spPr>
          <a:xfrm>
            <a:off x="3612672" y="1161302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“Post box” pattern</a:t>
            </a:r>
            <a:endParaRPr lang="en-GB" sz="1400" dirty="0">
              <a:latin typeface="Rufscrip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6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7" grpId="0"/>
      <p:bldP spid="2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bgerundetes Rechteck 46"/>
          <p:cNvSpPr/>
          <p:nvPr/>
        </p:nvSpPr>
        <p:spPr>
          <a:xfrm>
            <a:off x="6561064" y="1988840"/>
            <a:ext cx="2122561" cy="2390352"/>
          </a:xfrm>
          <a:prstGeom prst="roundRect">
            <a:avLst>
              <a:gd name="adj" fmla="val 53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Orchestrator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5: Have a Docker-ready software architecture</a:t>
            </a:r>
            <a:endParaRPr lang="en-GB" dirty="0"/>
          </a:p>
        </p:txBody>
      </p:sp>
      <p:grpSp>
        <p:nvGrpSpPr>
          <p:cNvPr id="149" name="WebBrowser"/>
          <p:cNvGrpSpPr/>
          <p:nvPr>
            <p:custDataLst>
              <p:custData r:id="rId1"/>
            </p:custDataLst>
          </p:nvPr>
        </p:nvGrpSpPr>
        <p:grpSpPr>
          <a:xfrm>
            <a:off x="2861590" y="2069222"/>
            <a:ext cx="2868405" cy="2174439"/>
            <a:chOff x="0" y="-58037"/>
            <a:chExt cx="9144000" cy="6916037"/>
          </a:xfrm>
        </p:grpSpPr>
        <p:sp>
          <p:nvSpPr>
            <p:cNvPr id="15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GB" sz="3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51" name="WindowTitle"/>
            <p:cNvSpPr txBox="1"/>
            <p:nvPr/>
          </p:nvSpPr>
          <p:spPr>
            <a:xfrm>
              <a:off x="22516" y="-58037"/>
              <a:ext cx="1927534" cy="39156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GB" sz="5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5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30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3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30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3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3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3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3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GB" sz="30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GB" sz="5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GB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78" name="Abgerundetes Rechteck 177"/>
          <p:cNvSpPr/>
          <p:nvPr/>
        </p:nvSpPr>
        <p:spPr>
          <a:xfrm>
            <a:off x="4309015" y="2449120"/>
            <a:ext cx="1294440" cy="40190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9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869" y="252023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Abgerundetes Rechteck 184"/>
          <p:cNvSpPr/>
          <p:nvPr/>
        </p:nvSpPr>
        <p:spPr>
          <a:xfrm>
            <a:off x="3067344" y="2446805"/>
            <a:ext cx="715336" cy="40190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    4</a:t>
            </a:r>
            <a:endParaRPr lang="en-GB" dirty="0"/>
          </a:p>
        </p:txBody>
      </p:sp>
      <p:pic>
        <p:nvPicPr>
          <p:cNvPr id="186" name="Picture 2" descr="C:\Users\t-dantay\Documents\Placeholders\lock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10" y="2520236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 descr="C:\Users\t-dantay\Documents\First24\envelope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72" y="2567391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8" name="Gerade Verbindung mit Pfeil 187"/>
          <p:cNvCxnSpPr/>
          <p:nvPr/>
        </p:nvCxnSpPr>
        <p:spPr>
          <a:xfrm>
            <a:off x="1286715" y="2656242"/>
            <a:ext cx="1759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Abgerundetes Rechteck 188"/>
          <p:cNvSpPr/>
          <p:nvPr/>
        </p:nvSpPr>
        <p:spPr>
          <a:xfrm>
            <a:off x="3082670" y="2924943"/>
            <a:ext cx="2520785" cy="118471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0" name="Picture 2" descr="C:\Users\t-dantay\Documents\Placeholders\setting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3917774" y="3390565"/>
            <a:ext cx="413824" cy="4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 descr="C:\Users\t-dantay\Documents\Placeholders\setting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151836" y="3082316"/>
            <a:ext cx="413824" cy="4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 descr="C:\Users\t-dantay\Documents\Placeholders\setting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4233091" y="3618701"/>
            <a:ext cx="413824" cy="4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Textfeld 207"/>
          <p:cNvSpPr txBox="1"/>
          <p:nvPr/>
        </p:nvSpPr>
        <p:spPr>
          <a:xfrm>
            <a:off x="4818298" y="5221696"/>
            <a:ext cx="279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Rufscript" panose="02000603000000000000" pitchFamily="2" charset="0"/>
              </a:defRPr>
            </a:lvl1pPr>
          </a:lstStyle>
          <a:p>
            <a:pPr algn="ctr"/>
            <a:r>
              <a:rPr lang="en-GB" sz="1400" dirty="0" smtClean="0">
                <a:cs typeface="MV Boli" panose="02000500030200090000" pitchFamily="2" charset="0"/>
              </a:rPr>
              <a:t>Orchestrator-aware</a:t>
            </a:r>
            <a:r>
              <a:rPr lang="en-GB" sz="1400" dirty="0" smtClean="0"/>
              <a:t> API Gateway routes and scales automatically</a:t>
            </a:r>
            <a:endParaRPr lang="en-GB" sz="1400" dirty="0"/>
          </a:p>
        </p:txBody>
      </p:sp>
      <p:sp>
        <p:nvSpPr>
          <p:cNvPr id="209" name="Rechteck 208"/>
          <p:cNvSpPr/>
          <p:nvPr/>
        </p:nvSpPr>
        <p:spPr>
          <a:xfrm>
            <a:off x="460375" y="2450668"/>
            <a:ext cx="1923913" cy="361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              My Service 2</a:t>
            </a:r>
            <a:endParaRPr lang="en-GB" sz="1400" dirty="0"/>
          </a:p>
        </p:txBody>
      </p:sp>
      <p:pic>
        <p:nvPicPr>
          <p:cNvPr id="210" name="Grafik 20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3" y="2476325"/>
            <a:ext cx="486798" cy="316410"/>
          </a:xfrm>
          <a:prstGeom prst="rect">
            <a:avLst/>
          </a:prstGeom>
        </p:spPr>
      </p:pic>
      <p:sp>
        <p:nvSpPr>
          <p:cNvPr id="211" name="Textfeld 210"/>
          <p:cNvSpPr txBox="1"/>
          <p:nvPr/>
        </p:nvSpPr>
        <p:spPr>
          <a:xfrm>
            <a:off x="390481" y="3471658"/>
            <a:ext cx="20810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latin typeface="Rufscript" panose="02000603000000000000" pitchFamily="2" charset="0"/>
              </a:defRPr>
            </a:lvl1pPr>
          </a:lstStyle>
          <a:p>
            <a:pPr algn="ctr"/>
            <a:r>
              <a:rPr lang="en-GB" sz="1400" dirty="0" smtClean="0"/>
              <a:t>Services deliver complete</a:t>
            </a:r>
            <a:br>
              <a:rPr lang="en-GB" sz="1400" dirty="0" smtClean="0"/>
            </a:br>
            <a:r>
              <a:rPr lang="en-GB" sz="1400" dirty="0" smtClean="0"/>
              <a:t>page fragments, e.g. via</a:t>
            </a:r>
            <a:br>
              <a:rPr lang="en-GB" sz="1400" dirty="0" smtClean="0"/>
            </a:br>
            <a:r>
              <a:rPr lang="en-GB" sz="1400" dirty="0" smtClean="0"/>
              <a:t>Edge Side Includes</a:t>
            </a:r>
            <a:endParaRPr lang="en-GB" sz="1400" dirty="0"/>
          </a:p>
        </p:txBody>
      </p:sp>
      <p:cxnSp>
        <p:nvCxnSpPr>
          <p:cNvPr id="213" name="Gerade Verbindung mit Pfeil 212"/>
          <p:cNvCxnSpPr/>
          <p:nvPr/>
        </p:nvCxnSpPr>
        <p:spPr>
          <a:xfrm flipV="1">
            <a:off x="2095569" y="2880574"/>
            <a:ext cx="1030150" cy="545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mit Pfeil 219"/>
          <p:cNvCxnSpPr/>
          <p:nvPr/>
        </p:nvCxnSpPr>
        <p:spPr>
          <a:xfrm flipH="1">
            <a:off x="5403427" y="2621885"/>
            <a:ext cx="900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mit Pfeil 222"/>
          <p:cNvCxnSpPr/>
          <p:nvPr/>
        </p:nvCxnSpPr>
        <p:spPr>
          <a:xfrm flipH="1">
            <a:off x="6310337" y="4076963"/>
            <a:ext cx="20055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/>
          <p:cNvSpPr/>
          <p:nvPr/>
        </p:nvSpPr>
        <p:spPr>
          <a:xfrm>
            <a:off x="6679145" y="3882264"/>
            <a:ext cx="1923913" cy="361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              My Service 3</a:t>
            </a:r>
            <a:endParaRPr lang="en-GB" sz="1400" dirty="0"/>
          </a:p>
        </p:txBody>
      </p:sp>
      <p:pic>
        <p:nvPicPr>
          <p:cNvPr id="216" name="Grafik 2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73" y="3907921"/>
            <a:ext cx="486798" cy="316410"/>
          </a:xfrm>
          <a:prstGeom prst="rect">
            <a:avLst/>
          </a:prstGeom>
        </p:spPr>
      </p:pic>
      <p:cxnSp>
        <p:nvCxnSpPr>
          <p:cNvPr id="235" name="Gerade Verbindung mit Pfeil 234"/>
          <p:cNvCxnSpPr/>
          <p:nvPr/>
        </p:nvCxnSpPr>
        <p:spPr>
          <a:xfrm flipH="1">
            <a:off x="6311727" y="3278637"/>
            <a:ext cx="20055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hteck 235"/>
          <p:cNvSpPr/>
          <p:nvPr/>
        </p:nvSpPr>
        <p:spPr>
          <a:xfrm>
            <a:off x="6680535" y="3083938"/>
            <a:ext cx="1923913" cy="361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              My Service 3</a:t>
            </a:r>
            <a:endParaRPr lang="en-GB" sz="1400" dirty="0"/>
          </a:p>
        </p:txBody>
      </p:sp>
      <p:pic>
        <p:nvPicPr>
          <p:cNvPr id="237" name="Grafik 23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63" y="3109595"/>
            <a:ext cx="486798" cy="316410"/>
          </a:xfrm>
          <a:prstGeom prst="rect">
            <a:avLst/>
          </a:prstGeom>
        </p:spPr>
      </p:pic>
      <p:cxnSp>
        <p:nvCxnSpPr>
          <p:cNvPr id="239" name="Gerade Verbindung mit Pfeil 238"/>
          <p:cNvCxnSpPr/>
          <p:nvPr/>
        </p:nvCxnSpPr>
        <p:spPr>
          <a:xfrm flipH="1">
            <a:off x="6304327" y="2621885"/>
            <a:ext cx="20055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hteck 220"/>
          <p:cNvSpPr/>
          <p:nvPr/>
        </p:nvSpPr>
        <p:spPr>
          <a:xfrm>
            <a:off x="6679145" y="2427269"/>
            <a:ext cx="1923913" cy="361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              My Service 1</a:t>
            </a:r>
            <a:endParaRPr lang="en-GB" sz="1400" dirty="0"/>
          </a:p>
        </p:txBody>
      </p:sp>
      <p:pic>
        <p:nvPicPr>
          <p:cNvPr id="222" name="Grafik 2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73" y="2452926"/>
            <a:ext cx="486798" cy="316410"/>
          </a:xfrm>
          <a:prstGeom prst="rect">
            <a:avLst/>
          </a:prstGeom>
        </p:spPr>
      </p:pic>
      <p:cxnSp>
        <p:nvCxnSpPr>
          <p:cNvPr id="240" name="Gerade Verbindung mit Pfeil 239"/>
          <p:cNvCxnSpPr/>
          <p:nvPr/>
        </p:nvCxnSpPr>
        <p:spPr>
          <a:xfrm flipV="1">
            <a:off x="6156176" y="4488719"/>
            <a:ext cx="0" cy="631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 Verbindung mit Pfeil 240"/>
          <p:cNvCxnSpPr/>
          <p:nvPr/>
        </p:nvCxnSpPr>
        <p:spPr>
          <a:xfrm>
            <a:off x="6304327" y="2216194"/>
            <a:ext cx="2567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2095569" y="1163013"/>
            <a:ext cx="4639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Dynamic Web Content Assembly / „Chatty Architecture“</a:t>
            </a:r>
            <a:endParaRPr lang="en-GB" sz="1400" dirty="0">
              <a:latin typeface="Rufscript" panose="02000603000000000000" pitchFamily="2" charset="0"/>
            </a:endParaRPr>
          </a:p>
        </p:txBody>
      </p:sp>
      <p:cxnSp>
        <p:nvCxnSpPr>
          <p:cNvPr id="224" name="Gerade Verbindung mit Pfeil 223"/>
          <p:cNvCxnSpPr/>
          <p:nvPr/>
        </p:nvCxnSpPr>
        <p:spPr>
          <a:xfrm flipH="1">
            <a:off x="6310264" y="3677800"/>
            <a:ext cx="20055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 flipH="1">
            <a:off x="5464584" y="3677800"/>
            <a:ext cx="8397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bgerundetes Rechteck 2"/>
          <p:cNvSpPr/>
          <p:nvPr/>
        </p:nvSpPr>
        <p:spPr>
          <a:xfrm rot="16200000">
            <a:off x="4963866" y="3038731"/>
            <a:ext cx="2390352" cy="2905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API Gateway</a:t>
            </a:r>
            <a:endParaRPr lang="en-GB" dirty="0"/>
          </a:p>
        </p:txBody>
      </p:sp>
      <p:sp>
        <p:nvSpPr>
          <p:cNvPr id="225" name="Rechteck 224"/>
          <p:cNvSpPr/>
          <p:nvPr/>
        </p:nvSpPr>
        <p:spPr>
          <a:xfrm>
            <a:off x="6679072" y="3483101"/>
            <a:ext cx="1923913" cy="361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              My Service 3</a:t>
            </a:r>
            <a:endParaRPr lang="en-GB" sz="1400" dirty="0"/>
          </a:p>
        </p:txBody>
      </p:sp>
      <p:pic>
        <p:nvPicPr>
          <p:cNvPr id="226" name="Grafik 22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00" y="3508758"/>
            <a:ext cx="486798" cy="31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6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78" grpId="0" animBg="1"/>
      <p:bldP spid="185" grpId="0" animBg="1"/>
      <p:bldP spid="189" grpId="0" animBg="1"/>
      <p:bldP spid="208" grpId="0"/>
      <p:bldP spid="209" grpId="0" animBg="1"/>
      <p:bldP spid="211" grpId="0"/>
      <p:bldP spid="215" grpId="0" animBg="1"/>
      <p:bldP spid="236" grpId="0" animBg="1"/>
      <p:bldP spid="221" grpId="0" animBg="1"/>
      <p:bldP spid="3" grpId="0" animBg="1"/>
      <p:bldP spid="2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5: Have a Docker-ready software architecture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4052835"/>
            <a:ext cx="8223250" cy="157507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Design the scalability of your application alongside Docker’s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Beware of a </a:t>
            </a:r>
            <a:r>
              <a:rPr lang="en-GB" dirty="0" smtClean="0"/>
              <a:t>cargo cult: </a:t>
            </a:r>
            <a:r>
              <a:rPr lang="en-GB" b="1" dirty="0" smtClean="0"/>
              <a:t>Docker </a:t>
            </a:r>
            <a:r>
              <a:rPr lang="en-GB" b="1" dirty="0"/>
              <a:t>is not a </a:t>
            </a:r>
            <a:r>
              <a:rPr lang="en-GB" b="1" dirty="0" smtClean="0"/>
              <a:t>“lift </a:t>
            </a:r>
            <a:r>
              <a:rPr lang="en-GB" b="1" dirty="0"/>
              <a:t>and </a:t>
            </a:r>
            <a:r>
              <a:rPr lang="en-GB" b="1" dirty="0" smtClean="0"/>
              <a:t>shift” technology!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Porting monolithic / legacy / GUI applications might not be feasible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However: Scalability is not the only reason to use Docker</a:t>
            </a:r>
          </a:p>
          <a:p>
            <a:endParaRPr lang="en-GB" dirty="0" smtClean="0"/>
          </a:p>
        </p:txBody>
      </p:sp>
      <p:grpSp>
        <p:nvGrpSpPr>
          <p:cNvPr id="213" name="Gruppieren 212"/>
          <p:cNvGrpSpPr/>
          <p:nvPr/>
        </p:nvGrpSpPr>
        <p:grpSpPr>
          <a:xfrm>
            <a:off x="4818313" y="2215396"/>
            <a:ext cx="3679577" cy="1069588"/>
            <a:chOff x="460375" y="1988840"/>
            <a:chExt cx="8223250" cy="2390352"/>
          </a:xfrm>
        </p:grpSpPr>
        <p:sp>
          <p:nvSpPr>
            <p:cNvPr id="155" name="Abgerundetes Rechteck 154"/>
            <p:cNvSpPr/>
            <p:nvPr/>
          </p:nvSpPr>
          <p:spPr>
            <a:xfrm>
              <a:off x="6561064" y="1988840"/>
              <a:ext cx="2122561" cy="2390352"/>
            </a:xfrm>
            <a:prstGeom prst="roundRect">
              <a:avLst>
                <a:gd name="adj" fmla="val 537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500" dirty="0" smtClean="0"/>
                <a:t>Orchestrator</a:t>
              </a:r>
              <a:endParaRPr lang="en-GB" sz="700" dirty="0"/>
            </a:p>
          </p:txBody>
        </p:sp>
        <p:grpSp>
          <p:nvGrpSpPr>
            <p:cNvPr id="156" name="WebBrowser"/>
            <p:cNvGrpSpPr/>
            <p:nvPr>
              <p:custDataLst>
                <p:custData r:id="rId11"/>
              </p:custDataLst>
            </p:nvPr>
          </p:nvGrpSpPr>
          <p:grpSpPr>
            <a:xfrm>
              <a:off x="2861590" y="2061993"/>
              <a:ext cx="2868405" cy="2181668"/>
              <a:chOff x="0" y="-81032"/>
              <a:chExt cx="9144000" cy="6939032"/>
            </a:xfrm>
          </p:grpSpPr>
          <p:sp>
            <p:nvSpPr>
              <p:cNvPr id="157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8" name="WindowTitle"/>
              <p:cNvSpPr txBox="1"/>
              <p:nvPr/>
            </p:nvSpPr>
            <p:spPr>
              <a:xfrm>
                <a:off x="22520" y="-81032"/>
                <a:ext cx="1909465" cy="43754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GB" sz="1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Web page title</a:t>
                </a:r>
              </a:p>
            </p:txBody>
          </p:sp>
          <p:grpSp>
            <p:nvGrpSpPr>
              <p:cNvPr id="159" name="Group 4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183" name="Oval 28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Left Arrow 29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GB" sz="10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60" name="Group 5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181" name="Oval 26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Right Arrow 27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GB" sz="10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161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7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7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7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62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63" name="Group 8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173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4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5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64" name="Group 9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65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n-GB" sz="1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http://www.url.com</a:t>
                  </a:r>
                  <a:endParaRPr lang="en-GB" sz="1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66" name="Group 11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67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8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9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70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71" name="Straight Connector 16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172" name="Straight Connector 17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185" name="Abgerundetes Rechteck 184"/>
            <p:cNvSpPr/>
            <p:nvPr/>
          </p:nvSpPr>
          <p:spPr>
            <a:xfrm>
              <a:off x="4309015" y="2449120"/>
              <a:ext cx="1294440" cy="401906"/>
            </a:xfrm>
            <a:prstGeom prst="roundRect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700" dirty="0"/>
            </a:p>
          </p:txBody>
        </p:sp>
        <p:pic>
          <p:nvPicPr>
            <p:cNvPr id="186" name="Picture 2" descr="C:\Users\t-dantay\Documents\Placeholders\user.png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869" y="2520230"/>
              <a:ext cx="20900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7" name="Abgerundetes Rechteck 186"/>
            <p:cNvSpPr/>
            <p:nvPr/>
          </p:nvSpPr>
          <p:spPr>
            <a:xfrm>
              <a:off x="3067344" y="2438799"/>
              <a:ext cx="870978" cy="409913"/>
            </a:xfrm>
            <a:prstGeom prst="roundRect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/>
                <a:t>     4</a:t>
              </a:r>
              <a:endParaRPr lang="en-GB" sz="700" dirty="0"/>
            </a:p>
          </p:txBody>
        </p:sp>
        <p:pic>
          <p:nvPicPr>
            <p:cNvPr id="188" name="Picture 2" descr="C:\Users\t-dantay\Documents\Placeholders\lock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910" y="2520236"/>
              <a:ext cx="174171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2" descr="C:\Users\t-dantay\Documents\First24\envelope1.png"/>
            <p:cNvPicPr>
              <a:picLocks noChangeAspect="1" noChangeArrowheads="1"/>
            </p:cNvPicPr>
            <p:nvPr>
              <p:custDataLst>
                <p:custData r:id="rId14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472" y="2567391"/>
              <a:ext cx="228600" cy="16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0" name="Gerade Verbindung mit Pfeil 189"/>
            <p:cNvCxnSpPr/>
            <p:nvPr/>
          </p:nvCxnSpPr>
          <p:spPr>
            <a:xfrm>
              <a:off x="1286715" y="2656242"/>
              <a:ext cx="17596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Abgerundetes Rechteck 190"/>
            <p:cNvSpPr/>
            <p:nvPr/>
          </p:nvSpPr>
          <p:spPr>
            <a:xfrm>
              <a:off x="3082670" y="2924943"/>
              <a:ext cx="2520785" cy="1184716"/>
            </a:xfrm>
            <a:prstGeom prst="roundRect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700" dirty="0"/>
            </a:p>
          </p:txBody>
        </p:sp>
        <p:pic>
          <p:nvPicPr>
            <p:cNvPr id="192" name="Picture 2" descr="C:\Users\t-dantay\Documents\Placeholders\setting.png"/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80" r="35484"/>
            <a:stretch/>
          </p:blipFill>
          <p:spPr bwMode="auto">
            <a:xfrm>
              <a:off x="3917774" y="3390565"/>
              <a:ext cx="413824" cy="416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2" descr="C:\Users\t-dantay\Documents\Placeholders\setting.png"/>
            <p:cNvPicPr>
              <a:picLocks noChangeAspect="1" noChangeArrowheads="1"/>
            </p:cNvPicPr>
            <p:nvPr>
              <p:custDataLst>
                <p:custData r:id="rId16"/>
              </p:custDataLst>
            </p:nvPr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80" r="35484"/>
            <a:stretch/>
          </p:blipFill>
          <p:spPr bwMode="auto">
            <a:xfrm>
              <a:off x="4151836" y="3082316"/>
              <a:ext cx="413824" cy="416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2" descr="C:\Users\t-dantay\Documents\Placeholders\setting.png"/>
            <p:cNvPicPr>
              <a:picLocks noChangeAspect="1" noChangeArrowheads="1"/>
            </p:cNvPicPr>
            <p:nvPr>
              <p:custDataLst>
                <p:custData r:id="rId17"/>
              </p:custDataLst>
            </p:nvPr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80" r="35484"/>
            <a:stretch/>
          </p:blipFill>
          <p:spPr bwMode="auto">
            <a:xfrm>
              <a:off x="4233091" y="3618701"/>
              <a:ext cx="413824" cy="416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Rechteck 194"/>
            <p:cNvSpPr/>
            <p:nvPr/>
          </p:nvSpPr>
          <p:spPr>
            <a:xfrm>
              <a:off x="460375" y="2450668"/>
              <a:ext cx="1923913" cy="361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500" dirty="0" smtClean="0"/>
                <a:t>              My Service 2</a:t>
              </a:r>
              <a:endParaRPr lang="en-GB" sz="500" dirty="0"/>
            </a:p>
          </p:txBody>
        </p:sp>
        <p:pic>
          <p:nvPicPr>
            <p:cNvPr id="196" name="Grafik 195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503" y="2476325"/>
              <a:ext cx="486798" cy="316410"/>
            </a:xfrm>
            <a:prstGeom prst="rect">
              <a:avLst/>
            </a:prstGeom>
          </p:spPr>
        </p:pic>
        <p:cxnSp>
          <p:nvCxnSpPr>
            <p:cNvPr id="197" name="Gerade Verbindung mit Pfeil 196"/>
            <p:cNvCxnSpPr/>
            <p:nvPr/>
          </p:nvCxnSpPr>
          <p:spPr>
            <a:xfrm flipH="1">
              <a:off x="5403427" y="2621885"/>
              <a:ext cx="27013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mit Pfeil 197"/>
            <p:cNvCxnSpPr/>
            <p:nvPr/>
          </p:nvCxnSpPr>
          <p:spPr>
            <a:xfrm flipH="1">
              <a:off x="6310337" y="4076963"/>
              <a:ext cx="20055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hteck 198"/>
            <p:cNvSpPr/>
            <p:nvPr/>
          </p:nvSpPr>
          <p:spPr>
            <a:xfrm>
              <a:off x="6679145" y="3882264"/>
              <a:ext cx="1923913" cy="361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500" dirty="0" smtClean="0"/>
                <a:t>              My Service 3</a:t>
              </a:r>
              <a:endParaRPr lang="en-GB" sz="500" dirty="0"/>
            </a:p>
          </p:txBody>
        </p:sp>
        <p:pic>
          <p:nvPicPr>
            <p:cNvPr id="200" name="Grafik 199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273" y="3907921"/>
              <a:ext cx="486798" cy="316410"/>
            </a:xfrm>
            <a:prstGeom prst="rect">
              <a:avLst/>
            </a:prstGeom>
          </p:spPr>
        </p:pic>
        <p:cxnSp>
          <p:nvCxnSpPr>
            <p:cNvPr id="201" name="Gerade Verbindung mit Pfeil 200"/>
            <p:cNvCxnSpPr/>
            <p:nvPr/>
          </p:nvCxnSpPr>
          <p:spPr>
            <a:xfrm flipH="1">
              <a:off x="6310264" y="3677800"/>
              <a:ext cx="20055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/>
            <p:cNvCxnSpPr/>
            <p:nvPr/>
          </p:nvCxnSpPr>
          <p:spPr>
            <a:xfrm flipH="1">
              <a:off x="6311727" y="3278637"/>
              <a:ext cx="20055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hteck 202"/>
            <p:cNvSpPr/>
            <p:nvPr/>
          </p:nvSpPr>
          <p:spPr>
            <a:xfrm>
              <a:off x="6680535" y="3083938"/>
              <a:ext cx="1923913" cy="361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500" dirty="0" smtClean="0"/>
                <a:t>              My Service 3</a:t>
              </a:r>
              <a:endParaRPr lang="en-GB" sz="500" dirty="0"/>
            </a:p>
          </p:txBody>
        </p:sp>
        <p:pic>
          <p:nvPicPr>
            <p:cNvPr id="204" name="Grafik 203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63" y="3109595"/>
              <a:ext cx="486798" cy="316410"/>
            </a:xfrm>
            <a:prstGeom prst="rect">
              <a:avLst/>
            </a:prstGeom>
          </p:spPr>
        </p:pic>
        <p:cxnSp>
          <p:nvCxnSpPr>
            <p:cNvPr id="205" name="Gerade Verbindung mit Pfeil 204"/>
            <p:cNvCxnSpPr/>
            <p:nvPr/>
          </p:nvCxnSpPr>
          <p:spPr>
            <a:xfrm flipH="1">
              <a:off x="5464584" y="3677800"/>
              <a:ext cx="20055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hteck 205"/>
            <p:cNvSpPr/>
            <p:nvPr/>
          </p:nvSpPr>
          <p:spPr>
            <a:xfrm>
              <a:off x="6679072" y="3483101"/>
              <a:ext cx="1923913" cy="361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500" dirty="0" smtClean="0"/>
                <a:t>              My Service 3</a:t>
              </a:r>
              <a:endParaRPr lang="en-GB" sz="500" dirty="0"/>
            </a:p>
          </p:txBody>
        </p:sp>
        <p:pic>
          <p:nvPicPr>
            <p:cNvPr id="207" name="Grafik 206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200" y="3508758"/>
              <a:ext cx="486798" cy="316410"/>
            </a:xfrm>
            <a:prstGeom prst="rect">
              <a:avLst/>
            </a:prstGeom>
          </p:spPr>
        </p:pic>
        <p:sp>
          <p:nvSpPr>
            <p:cNvPr id="208" name="Abgerundetes Rechteck 207"/>
            <p:cNvSpPr/>
            <p:nvPr/>
          </p:nvSpPr>
          <p:spPr>
            <a:xfrm rot="16200000">
              <a:off x="4963866" y="3038731"/>
              <a:ext cx="2390352" cy="29057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/>
                <a:t>API Gateway</a:t>
              </a:r>
              <a:endParaRPr lang="en-GB" sz="700" dirty="0"/>
            </a:p>
          </p:txBody>
        </p:sp>
        <p:cxnSp>
          <p:nvCxnSpPr>
            <p:cNvPr id="209" name="Gerade Verbindung mit Pfeil 208"/>
            <p:cNvCxnSpPr/>
            <p:nvPr/>
          </p:nvCxnSpPr>
          <p:spPr>
            <a:xfrm flipH="1">
              <a:off x="6304327" y="2621885"/>
              <a:ext cx="20055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hteck 209"/>
            <p:cNvSpPr/>
            <p:nvPr/>
          </p:nvSpPr>
          <p:spPr>
            <a:xfrm>
              <a:off x="6679145" y="2427269"/>
              <a:ext cx="1923913" cy="361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500" dirty="0" smtClean="0"/>
                <a:t>              My Service 1</a:t>
              </a:r>
              <a:endParaRPr lang="en-GB" sz="500" dirty="0"/>
            </a:p>
          </p:txBody>
        </p:sp>
        <p:pic>
          <p:nvPicPr>
            <p:cNvPr id="211" name="Grafik 210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273" y="2452926"/>
              <a:ext cx="486798" cy="316410"/>
            </a:xfrm>
            <a:prstGeom prst="rect">
              <a:avLst/>
            </a:prstGeom>
          </p:spPr>
        </p:pic>
        <p:cxnSp>
          <p:nvCxnSpPr>
            <p:cNvPr id="212" name="Gerade Verbindung mit Pfeil 211"/>
            <p:cNvCxnSpPr/>
            <p:nvPr/>
          </p:nvCxnSpPr>
          <p:spPr>
            <a:xfrm>
              <a:off x="6304327" y="2216194"/>
              <a:ext cx="2567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uppieren 304"/>
          <p:cNvGrpSpPr/>
          <p:nvPr/>
        </p:nvGrpSpPr>
        <p:grpSpPr>
          <a:xfrm>
            <a:off x="668262" y="2219840"/>
            <a:ext cx="3740818" cy="1013658"/>
            <a:chOff x="687166" y="2103147"/>
            <a:chExt cx="8095678" cy="2193704"/>
          </a:xfrm>
        </p:grpSpPr>
        <p:cxnSp>
          <p:nvCxnSpPr>
            <p:cNvPr id="214" name="Gerade Verbindung mit Pfeil 213"/>
            <p:cNvCxnSpPr/>
            <p:nvPr/>
          </p:nvCxnSpPr>
          <p:spPr>
            <a:xfrm flipH="1">
              <a:off x="5363332" y="3498268"/>
              <a:ext cx="20917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mit Pfeil 214"/>
            <p:cNvCxnSpPr/>
            <p:nvPr/>
          </p:nvCxnSpPr>
          <p:spPr>
            <a:xfrm flipH="1">
              <a:off x="5363332" y="3821479"/>
              <a:ext cx="20917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/>
            <p:cNvCxnSpPr/>
            <p:nvPr/>
          </p:nvCxnSpPr>
          <p:spPr>
            <a:xfrm flipH="1">
              <a:off x="5363332" y="3213754"/>
              <a:ext cx="20917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/>
            <p:cNvCxnSpPr/>
            <p:nvPr/>
          </p:nvCxnSpPr>
          <p:spPr>
            <a:xfrm flipH="1">
              <a:off x="5363332" y="2916601"/>
              <a:ext cx="20917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WebBrowser"/>
            <p:cNvGrpSpPr/>
            <p:nvPr>
              <p:custDataLst>
                <p:custData r:id="rId1"/>
              </p:custDataLst>
            </p:nvPr>
          </p:nvGrpSpPr>
          <p:grpSpPr>
            <a:xfrm>
              <a:off x="687166" y="2103147"/>
              <a:ext cx="1525988" cy="1061660"/>
              <a:chOff x="0" y="-312104"/>
              <a:chExt cx="9144000" cy="7170104"/>
            </a:xfrm>
          </p:grpSpPr>
          <p:sp>
            <p:nvSpPr>
              <p:cNvPr id="219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20" name="WindowTitle"/>
              <p:cNvSpPr txBox="1"/>
              <p:nvPr/>
            </p:nvSpPr>
            <p:spPr>
              <a:xfrm>
                <a:off x="22512" y="-312104"/>
                <a:ext cx="3475701" cy="899683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GB" sz="1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Web page title</a:t>
                </a:r>
              </a:p>
            </p:txBody>
          </p:sp>
          <p:grpSp>
            <p:nvGrpSpPr>
              <p:cNvPr id="221" name="Group 4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245" name="Oval 28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Left Arrow 29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GB" sz="10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222" name="Group 5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43" name="Oval 26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Right Arrow 27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GB" sz="10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223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38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39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40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24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225" name="Group 8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35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6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7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26" name="Group 9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227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n-GB" sz="1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http://www.url.com</a:t>
                  </a:r>
                  <a:endParaRPr lang="en-GB" sz="1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228" name="Group 11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229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0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1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3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232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233" name="Straight Connector 16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34" name="Straight Connector 17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247" name="Content"/>
            <p:cNvSpPr/>
            <p:nvPr>
              <p:custDataLst>
                <p:custData r:id="rId2"/>
              </p:custDataLst>
            </p:nvPr>
          </p:nvSpPr>
          <p:spPr>
            <a:xfrm>
              <a:off x="1064795" y="2731456"/>
              <a:ext cx="735186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GB" sz="3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Upload</a:t>
              </a:r>
              <a:endParaRPr lang="en-GB" sz="3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Flussdiagramm: Magnetplattenspeicher 247"/>
            <p:cNvSpPr/>
            <p:nvPr/>
          </p:nvSpPr>
          <p:spPr>
            <a:xfrm>
              <a:off x="3851920" y="2564904"/>
              <a:ext cx="1014463" cy="1407344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500" dirty="0" smtClean="0"/>
                <a:t>Message Queue</a:t>
              </a:r>
              <a:endParaRPr lang="en-GB" sz="500" dirty="0"/>
            </a:p>
          </p:txBody>
        </p:sp>
        <p:cxnSp>
          <p:nvCxnSpPr>
            <p:cNvPr id="249" name="Gerade Verbindung mit Pfeil 248"/>
            <p:cNvCxnSpPr/>
            <p:nvPr/>
          </p:nvCxnSpPr>
          <p:spPr>
            <a:xfrm>
              <a:off x="2530894" y="2916601"/>
              <a:ext cx="10329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0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324" y="2779016"/>
              <a:ext cx="167205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1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225" y="2825005"/>
              <a:ext cx="167205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2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5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225" y="3108279"/>
              <a:ext cx="167205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3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851" y="3391553"/>
              <a:ext cx="167205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851" y="3674827"/>
              <a:ext cx="167205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5" name="Gerade Verbindung mit Pfeil 254"/>
            <p:cNvCxnSpPr/>
            <p:nvPr/>
          </p:nvCxnSpPr>
          <p:spPr>
            <a:xfrm flipH="1">
              <a:off x="2498558" y="3753863"/>
              <a:ext cx="10653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" name="WebBrowser"/>
            <p:cNvGrpSpPr/>
            <p:nvPr>
              <p:custDataLst>
                <p:custData r:id="rId8"/>
              </p:custDataLst>
            </p:nvPr>
          </p:nvGrpSpPr>
          <p:grpSpPr>
            <a:xfrm>
              <a:off x="687732" y="3235191"/>
              <a:ext cx="1525988" cy="1061660"/>
              <a:chOff x="0" y="-312104"/>
              <a:chExt cx="9144000" cy="7170104"/>
            </a:xfrm>
          </p:grpSpPr>
          <p:sp>
            <p:nvSpPr>
              <p:cNvPr id="257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58" name="WindowTitle"/>
              <p:cNvSpPr txBox="1"/>
              <p:nvPr/>
            </p:nvSpPr>
            <p:spPr>
              <a:xfrm>
                <a:off x="22512" y="-312104"/>
                <a:ext cx="3475701" cy="899683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GB" sz="1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Web page title</a:t>
                </a:r>
              </a:p>
            </p:txBody>
          </p:sp>
          <p:grpSp>
            <p:nvGrpSpPr>
              <p:cNvPr id="259" name="Group 4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283" name="Oval 28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Left Arrow 29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GB" sz="10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260" name="Group 5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81" name="Oval 26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Right Arrow 27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GB" sz="10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261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76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77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78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62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1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263" name="Group 8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73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4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5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64" name="Group 9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265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n-GB" sz="1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http://www.url.com</a:t>
                  </a:r>
                  <a:endParaRPr lang="en-GB" sz="1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266" name="Group 11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267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68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69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3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270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271" name="Straight Connector 16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72" name="Straight Connector 17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grpSp>
          <p:nvGrpSpPr>
            <p:cNvPr id="285" name="ProgressBar"/>
            <p:cNvGrpSpPr/>
            <p:nvPr>
              <p:custDataLst>
                <p:custData r:id="rId9"/>
              </p:custDataLst>
            </p:nvPr>
          </p:nvGrpSpPr>
          <p:grpSpPr>
            <a:xfrm>
              <a:off x="852135" y="3616704"/>
              <a:ext cx="1181260" cy="137160"/>
              <a:chOff x="3876335" y="3333180"/>
              <a:chExt cx="1391330" cy="137160"/>
            </a:xfrm>
          </p:grpSpPr>
          <p:sp>
            <p:nvSpPr>
              <p:cNvPr id="286" name="BlueBox"/>
              <p:cNvSpPr>
                <a:spLocks/>
              </p:cNvSpPr>
              <p:nvPr/>
            </p:nvSpPr>
            <p:spPr>
              <a:xfrm>
                <a:off x="3876335" y="3333182"/>
                <a:ext cx="1391330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endParaRPr lang="en-GB" sz="1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287" name="GrayBox"/>
              <p:cNvSpPr>
                <a:spLocks/>
              </p:cNvSpPr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" b="0" i="0" u="none" strike="noStrike" kern="0" cap="none" spc="0" normalizeH="0" baseline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88" name="ProgressBar"/>
            <p:cNvGrpSpPr/>
            <p:nvPr>
              <p:custDataLst>
                <p:custData r:id="rId10"/>
              </p:custDataLst>
            </p:nvPr>
          </p:nvGrpSpPr>
          <p:grpSpPr>
            <a:xfrm>
              <a:off x="846744" y="3821479"/>
              <a:ext cx="1181260" cy="137160"/>
              <a:chOff x="3876335" y="3333180"/>
              <a:chExt cx="1391330" cy="137160"/>
            </a:xfrm>
          </p:grpSpPr>
          <p:sp>
            <p:nvSpPr>
              <p:cNvPr id="289" name="BlueBox"/>
              <p:cNvSpPr>
                <a:spLocks/>
              </p:cNvSpPr>
              <p:nvPr/>
            </p:nvSpPr>
            <p:spPr>
              <a:xfrm>
                <a:off x="3876335" y="3333181"/>
                <a:ext cx="844945" cy="137159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endParaRPr lang="en-GB" sz="1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290" name="GrayBox"/>
              <p:cNvSpPr>
                <a:spLocks/>
              </p:cNvSpPr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" b="0" i="0" u="none" strike="noStrike" kern="0" cap="none" spc="0" normalizeH="0" baseline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1" name="GrayBox"/>
            <p:cNvSpPr>
              <a:spLocks/>
            </p:cNvSpPr>
            <p:nvPr/>
          </p:nvSpPr>
          <p:spPr>
            <a:xfrm>
              <a:off x="841758" y="4025550"/>
              <a:ext cx="118126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00" b="0" i="0" u="none" strike="noStrike" kern="0" cap="none" spc="0" normalizeH="0" baseline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2" name="Gruppieren 291"/>
            <p:cNvGrpSpPr/>
            <p:nvPr/>
          </p:nvGrpSpPr>
          <p:grpSpPr>
            <a:xfrm>
              <a:off x="5636196" y="2699957"/>
              <a:ext cx="2232248" cy="361397"/>
              <a:chOff x="6013755" y="2251633"/>
              <a:chExt cx="2302661" cy="361397"/>
            </a:xfrm>
          </p:grpSpPr>
          <p:sp>
            <p:nvSpPr>
              <p:cNvPr id="293" name="Rechteck 292"/>
              <p:cNvSpPr/>
              <p:nvPr/>
            </p:nvSpPr>
            <p:spPr>
              <a:xfrm>
                <a:off x="6013755" y="2251633"/>
                <a:ext cx="2302661" cy="3613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500" dirty="0" smtClean="0"/>
                  <a:t>       My Worker</a:t>
                </a:r>
                <a:endParaRPr lang="en-GB" sz="500" dirty="0"/>
              </a:p>
            </p:txBody>
          </p:sp>
          <p:pic>
            <p:nvPicPr>
              <p:cNvPr id="294" name="Grafik 293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0150" y="2278274"/>
                <a:ext cx="452437" cy="316410"/>
              </a:xfrm>
              <a:prstGeom prst="rect">
                <a:avLst/>
              </a:prstGeom>
            </p:spPr>
          </p:pic>
        </p:grpSp>
        <p:pic>
          <p:nvPicPr>
            <p:cNvPr id="295" name="Grafik 294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4990" y="2878998"/>
              <a:ext cx="452437" cy="316410"/>
            </a:xfrm>
            <a:prstGeom prst="rect">
              <a:avLst/>
            </a:prstGeom>
          </p:spPr>
        </p:pic>
        <p:grpSp>
          <p:nvGrpSpPr>
            <p:cNvPr id="296" name="Gruppieren 295"/>
            <p:cNvGrpSpPr/>
            <p:nvPr/>
          </p:nvGrpSpPr>
          <p:grpSpPr>
            <a:xfrm>
              <a:off x="5940996" y="3004757"/>
              <a:ext cx="2232248" cy="361397"/>
              <a:chOff x="6013755" y="2251633"/>
              <a:chExt cx="2302661" cy="361397"/>
            </a:xfrm>
          </p:grpSpPr>
          <p:sp>
            <p:nvSpPr>
              <p:cNvPr id="297" name="Rechteck 296"/>
              <p:cNvSpPr/>
              <p:nvPr/>
            </p:nvSpPr>
            <p:spPr>
              <a:xfrm>
                <a:off x="6013755" y="2251633"/>
                <a:ext cx="2302661" cy="3613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500" dirty="0" smtClean="0"/>
                  <a:t>        My Worker</a:t>
                </a:r>
                <a:endParaRPr lang="en-GB" sz="500" dirty="0"/>
              </a:p>
            </p:txBody>
          </p:sp>
          <p:pic>
            <p:nvPicPr>
              <p:cNvPr id="298" name="Grafik 297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0150" y="2278274"/>
                <a:ext cx="452437" cy="316410"/>
              </a:xfrm>
              <a:prstGeom prst="rect">
                <a:avLst/>
              </a:prstGeom>
            </p:spPr>
          </p:pic>
        </p:grpSp>
        <p:grpSp>
          <p:nvGrpSpPr>
            <p:cNvPr id="299" name="Gruppieren 298"/>
            <p:cNvGrpSpPr/>
            <p:nvPr/>
          </p:nvGrpSpPr>
          <p:grpSpPr>
            <a:xfrm>
              <a:off x="6245796" y="3309557"/>
              <a:ext cx="2232248" cy="361397"/>
              <a:chOff x="6013755" y="2251633"/>
              <a:chExt cx="2302661" cy="361397"/>
            </a:xfrm>
          </p:grpSpPr>
          <p:sp>
            <p:nvSpPr>
              <p:cNvPr id="300" name="Rechteck 299"/>
              <p:cNvSpPr/>
              <p:nvPr/>
            </p:nvSpPr>
            <p:spPr>
              <a:xfrm>
                <a:off x="6013755" y="2251633"/>
                <a:ext cx="2302661" cy="3613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500" dirty="0" smtClean="0"/>
                  <a:t>       My Worker</a:t>
                </a:r>
                <a:endParaRPr lang="en-GB" sz="500" dirty="0"/>
              </a:p>
            </p:txBody>
          </p:sp>
          <p:pic>
            <p:nvPicPr>
              <p:cNvPr id="301" name="Grafik 300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0150" y="2278274"/>
                <a:ext cx="452437" cy="316410"/>
              </a:xfrm>
              <a:prstGeom prst="rect">
                <a:avLst/>
              </a:prstGeom>
            </p:spPr>
          </p:pic>
        </p:grpSp>
        <p:grpSp>
          <p:nvGrpSpPr>
            <p:cNvPr id="302" name="Gruppieren 301"/>
            <p:cNvGrpSpPr/>
            <p:nvPr/>
          </p:nvGrpSpPr>
          <p:grpSpPr>
            <a:xfrm>
              <a:off x="6550596" y="3614357"/>
              <a:ext cx="2232248" cy="361397"/>
              <a:chOff x="6013755" y="2251633"/>
              <a:chExt cx="2302661" cy="361397"/>
            </a:xfrm>
          </p:grpSpPr>
          <p:sp>
            <p:nvSpPr>
              <p:cNvPr id="303" name="Rechteck 302"/>
              <p:cNvSpPr/>
              <p:nvPr/>
            </p:nvSpPr>
            <p:spPr>
              <a:xfrm>
                <a:off x="6013755" y="2251633"/>
                <a:ext cx="2302661" cy="3613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500" dirty="0" smtClean="0"/>
                  <a:t>       My Worker</a:t>
                </a:r>
                <a:endParaRPr lang="en-GB" sz="500" dirty="0"/>
              </a:p>
            </p:txBody>
          </p:sp>
          <p:pic>
            <p:nvPicPr>
              <p:cNvPr id="304" name="Grafik 303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0150" y="2278274"/>
                <a:ext cx="452437" cy="316410"/>
              </a:xfrm>
              <a:prstGeom prst="rect">
                <a:avLst/>
              </a:prstGeom>
            </p:spPr>
          </p:pic>
        </p:grpSp>
      </p:grpSp>
      <p:sp>
        <p:nvSpPr>
          <p:cNvPr id="306" name="Rechteck 305"/>
          <p:cNvSpPr/>
          <p:nvPr/>
        </p:nvSpPr>
        <p:spPr>
          <a:xfrm>
            <a:off x="5122920" y="1484784"/>
            <a:ext cx="323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Dynamic Web Content Assembly / „Chatty Architecture“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547664" y="1556898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“Post box” pattern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5259524" y="5627905"/>
            <a:ext cx="3671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A fully documented software stack as code </a:t>
            </a:r>
          </a:p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Being able to package, rollout and execute</a:t>
            </a:r>
            <a:endParaRPr lang="en-GB" sz="1400" dirty="0">
              <a:latin typeface="Rufscript" panose="02000603000000000000" pitchFamily="2" charset="0"/>
            </a:endParaRPr>
          </a:p>
        </p:txBody>
      </p:sp>
      <p:cxnSp>
        <p:nvCxnSpPr>
          <p:cNvPr id="310" name="Gerade Verbindung mit Pfeil 309"/>
          <p:cNvCxnSpPr/>
          <p:nvPr/>
        </p:nvCxnSpPr>
        <p:spPr>
          <a:xfrm flipH="1" flipV="1">
            <a:off x="4907631" y="5526438"/>
            <a:ext cx="341119" cy="295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55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this is also possible…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611560" y="1340768"/>
            <a:ext cx="7776864" cy="3825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/>
              <a:t>Docker Image (Ubuntu)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611560" y="5319483"/>
            <a:ext cx="7776864" cy="432048"/>
            <a:chOff x="1187624" y="5215226"/>
            <a:chExt cx="6498314" cy="432048"/>
          </a:xfrm>
        </p:grpSpPr>
        <p:sp>
          <p:nvSpPr>
            <p:cNvPr id="7" name="Rechteck 6"/>
            <p:cNvSpPr/>
            <p:nvPr/>
          </p:nvSpPr>
          <p:spPr>
            <a:xfrm>
              <a:off x="1187624" y="5215226"/>
              <a:ext cx="6498314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        Docker Engine</a:t>
              </a:r>
              <a:endParaRPr lang="de-DE" dirty="0"/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167" y="5267602"/>
              <a:ext cx="452437" cy="316410"/>
            </a:xfrm>
            <a:prstGeom prst="rect">
              <a:avLst/>
            </a:prstGeom>
          </p:spPr>
        </p:pic>
      </p:grpSp>
      <p:sp>
        <p:nvSpPr>
          <p:cNvPr id="10" name="Rechteck 9"/>
          <p:cNvSpPr/>
          <p:nvPr/>
        </p:nvSpPr>
        <p:spPr>
          <a:xfrm>
            <a:off x="948416" y="1682113"/>
            <a:ext cx="2105078" cy="1979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/>
              <a:t>Java.exe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55576" y="1473328"/>
            <a:ext cx="7416824" cy="3179672"/>
            <a:chOff x="755576" y="1473328"/>
            <a:chExt cx="7416824" cy="3179672"/>
          </a:xfrm>
        </p:grpSpPr>
        <p:sp>
          <p:nvSpPr>
            <p:cNvPr id="5" name="Rechteck 4"/>
            <p:cNvSpPr/>
            <p:nvPr/>
          </p:nvSpPr>
          <p:spPr>
            <a:xfrm>
              <a:off x="755576" y="1473328"/>
              <a:ext cx="7416824" cy="3179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de-DE" dirty="0" err="1" smtClean="0"/>
                <a:t>Wine</a:t>
              </a:r>
              <a:endParaRPr lang="de-DE" dirty="0"/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067" y="3809822"/>
              <a:ext cx="1080120" cy="808810"/>
            </a:xfrm>
            <a:prstGeom prst="rect">
              <a:avLst/>
            </a:prstGeom>
          </p:spPr>
        </p:pic>
      </p:grpSp>
      <p:sp>
        <p:nvSpPr>
          <p:cNvPr id="12" name="Rechteck 11"/>
          <p:cNvSpPr/>
          <p:nvPr/>
        </p:nvSpPr>
        <p:spPr>
          <a:xfrm>
            <a:off x="5760937" y="1660820"/>
            <a:ext cx="2161851" cy="1992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/>
              <a:t>EA.exe</a:t>
            </a:r>
            <a:endParaRPr lang="de-DE" dirty="0"/>
          </a:p>
        </p:txBody>
      </p:sp>
      <p:pic>
        <p:nvPicPr>
          <p:cNvPr id="13" name="Picture 2" descr="https://media.codeweavers.com/pub/crossover/website/htmlimages/enterprise-architect-icon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96" y="1905077"/>
            <a:ext cx="990261" cy="98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>
          <a:xfrm>
            <a:off x="3326290" y="1669662"/>
            <a:ext cx="2161851" cy="1992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/>
              <a:t>EA.dll</a:t>
            </a:r>
            <a:endParaRPr lang="de-DE" dirty="0"/>
          </a:p>
        </p:txBody>
      </p:sp>
      <p:pic>
        <p:nvPicPr>
          <p:cNvPr id="16" name="Picture 2" descr="https://media.codeweavers.com/pub/crossover/website/htmlimages/enterprise-architect-icon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472" y="1852923"/>
            <a:ext cx="990261" cy="98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hteck 19"/>
          <p:cNvSpPr/>
          <p:nvPr/>
        </p:nvSpPr>
        <p:spPr>
          <a:xfrm>
            <a:off x="1261664" y="1865374"/>
            <a:ext cx="1440160" cy="1249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/>
              <a:t>JAR</a:t>
            </a:r>
            <a:endParaRPr lang="de-DE" dirty="0"/>
          </a:p>
        </p:txBody>
      </p:sp>
      <p:pic>
        <p:nvPicPr>
          <p:cNvPr id="18" name="Picture 2" descr="https://dl2.macupdate.com/images/icons256/50734.png?d=150099876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34" y="1987261"/>
            <a:ext cx="817332" cy="817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feil nach rechts 20"/>
          <p:cNvSpPr/>
          <p:nvPr/>
        </p:nvSpPr>
        <p:spPr>
          <a:xfrm>
            <a:off x="2598536" y="2077577"/>
            <a:ext cx="1108096" cy="5394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rechts 22"/>
          <p:cNvSpPr/>
          <p:nvPr/>
        </p:nvSpPr>
        <p:spPr>
          <a:xfrm>
            <a:off x="5070491" y="2060214"/>
            <a:ext cx="1108096" cy="5394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349563" y="897030"/>
            <a:ext cx="61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Rufscript" panose="02000603000000000000" pitchFamily="2" charset="0"/>
              </a:defRPr>
            </a:lvl1pPr>
          </a:lstStyle>
          <a:p>
            <a:pPr algn="ctr"/>
            <a:r>
              <a:rPr lang="en-GB" sz="1400" dirty="0" smtClean="0">
                <a:cs typeface="MV Boli" panose="02000500030200090000" pitchFamily="2" charset="0"/>
              </a:rPr>
              <a:t>Using a Windows-Java-native DLL and Windows application in Docker</a:t>
            </a:r>
            <a:endParaRPr lang="en-GB" sz="1400" dirty="0"/>
          </a:p>
        </p:txBody>
      </p:sp>
      <p:sp>
        <p:nvSpPr>
          <p:cNvPr id="3" name="Stern mit 32 Zacken 2"/>
          <p:cNvSpPr/>
          <p:nvPr/>
        </p:nvSpPr>
        <p:spPr>
          <a:xfrm rot="20700000">
            <a:off x="7270327" y="4508122"/>
            <a:ext cx="1804146" cy="1804146"/>
          </a:xfrm>
          <a:prstGeom prst="star32">
            <a:avLst>
              <a:gd name="adj" fmla="val 45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Certainly </a:t>
            </a:r>
            <a:r>
              <a:rPr lang="en-GB" b="1" dirty="0" smtClean="0"/>
              <a:t>not</a:t>
            </a:r>
            <a:r>
              <a:rPr lang="en-GB" dirty="0" smtClean="0"/>
              <a:t> best 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77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or this…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611560" y="1196752"/>
            <a:ext cx="7776864" cy="3969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/>
              <a:t>Docker Image (Ubuntu)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611560" y="5319483"/>
            <a:ext cx="7776864" cy="432048"/>
            <a:chOff x="1187624" y="5215226"/>
            <a:chExt cx="6498314" cy="432048"/>
          </a:xfrm>
        </p:grpSpPr>
        <p:sp>
          <p:nvSpPr>
            <p:cNvPr id="7" name="Rechteck 6"/>
            <p:cNvSpPr/>
            <p:nvPr/>
          </p:nvSpPr>
          <p:spPr>
            <a:xfrm>
              <a:off x="1187624" y="5215226"/>
              <a:ext cx="6498314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        Docker Engine</a:t>
              </a:r>
              <a:endParaRPr lang="de-DE" dirty="0"/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167" y="5267602"/>
              <a:ext cx="452437" cy="316410"/>
            </a:xfrm>
            <a:prstGeom prst="rect">
              <a:avLst/>
            </a:prstGeom>
          </p:spPr>
        </p:pic>
      </p:grpSp>
      <p:sp>
        <p:nvSpPr>
          <p:cNvPr id="19" name="Textfeld 18"/>
          <p:cNvSpPr txBox="1"/>
          <p:nvPr/>
        </p:nvSpPr>
        <p:spPr>
          <a:xfrm>
            <a:off x="1447953" y="829887"/>
            <a:ext cx="61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Rufscript" panose="02000603000000000000" pitchFamily="2" charset="0"/>
              </a:defRPr>
            </a:lvl1pPr>
          </a:lstStyle>
          <a:p>
            <a:pPr algn="ctr"/>
            <a:r>
              <a:rPr lang="en-GB" sz="1400" dirty="0" smtClean="0">
                <a:cs typeface="MV Boli" panose="02000500030200090000" pitchFamily="2" charset="0"/>
              </a:rPr>
              <a:t>Using a Windows-Java-native DLL and Windows </a:t>
            </a:r>
            <a:r>
              <a:rPr lang="en-GB" sz="1400" b="1" dirty="0" smtClean="0">
                <a:cs typeface="MV Boli" panose="02000500030200090000" pitchFamily="2" charset="0"/>
              </a:rPr>
              <a:t>GUI</a:t>
            </a:r>
            <a:r>
              <a:rPr lang="en-GB" sz="1400" dirty="0" smtClean="0">
                <a:cs typeface="MV Boli" panose="02000500030200090000" pitchFamily="2" charset="0"/>
              </a:rPr>
              <a:t> </a:t>
            </a:r>
            <a:r>
              <a:rPr lang="en-GB" sz="1400" dirty="0">
                <a:cs typeface="MV Boli" panose="02000500030200090000" pitchFamily="2" charset="0"/>
              </a:rPr>
              <a:t>application in </a:t>
            </a:r>
            <a:r>
              <a:rPr lang="en-GB" sz="1400" dirty="0" smtClean="0">
                <a:cs typeface="MV Boli" panose="02000500030200090000" pitchFamily="2" charset="0"/>
              </a:rPr>
              <a:t>Docker</a:t>
            </a:r>
            <a:endParaRPr lang="en-GB" sz="1400" dirty="0"/>
          </a:p>
        </p:txBody>
      </p:sp>
      <p:sp>
        <p:nvSpPr>
          <p:cNvPr id="24" name="Rechteck 23"/>
          <p:cNvSpPr/>
          <p:nvPr/>
        </p:nvSpPr>
        <p:spPr>
          <a:xfrm>
            <a:off x="683568" y="1340768"/>
            <a:ext cx="7560840" cy="3331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/>
              <a:t>VNC Server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55576" y="1473328"/>
            <a:ext cx="7416824" cy="2747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err="1" smtClean="0"/>
              <a:t>Wine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948416" y="1682113"/>
            <a:ext cx="2105078" cy="1979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/>
              <a:t>Java.exe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33" y="3722504"/>
            <a:ext cx="580909" cy="43499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5760937" y="1660820"/>
            <a:ext cx="2161851" cy="1992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/>
              <a:t>EA.exe</a:t>
            </a:r>
            <a:endParaRPr lang="de-DE" dirty="0"/>
          </a:p>
        </p:txBody>
      </p:sp>
      <p:pic>
        <p:nvPicPr>
          <p:cNvPr id="13" name="Picture 2" descr="https://media.codeweavers.com/pub/crossover/website/htmlimages/enterprise-architect-icon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96" y="1905077"/>
            <a:ext cx="990261" cy="98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>
          <a:xfrm>
            <a:off x="3326290" y="1669662"/>
            <a:ext cx="2161851" cy="1992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/>
              <a:t>EA.dll</a:t>
            </a:r>
            <a:endParaRPr lang="de-DE" dirty="0"/>
          </a:p>
        </p:txBody>
      </p:sp>
      <p:pic>
        <p:nvPicPr>
          <p:cNvPr id="16" name="Picture 2" descr="https://media.codeweavers.com/pub/crossover/website/htmlimages/enterprise-architect-icon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472" y="1852923"/>
            <a:ext cx="990261" cy="98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hteck 19"/>
          <p:cNvSpPr/>
          <p:nvPr/>
        </p:nvSpPr>
        <p:spPr>
          <a:xfrm>
            <a:off x="1261664" y="1865374"/>
            <a:ext cx="1440160" cy="1249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/>
              <a:t>JAR</a:t>
            </a:r>
            <a:endParaRPr lang="de-DE" dirty="0"/>
          </a:p>
        </p:txBody>
      </p:sp>
      <p:pic>
        <p:nvPicPr>
          <p:cNvPr id="18" name="Picture 2" descr="https://dl2.macupdate.com/images/icons256/50734.png?d=150099876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34" y="1987261"/>
            <a:ext cx="817332" cy="817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feil nach rechts 20"/>
          <p:cNvSpPr/>
          <p:nvPr/>
        </p:nvSpPr>
        <p:spPr>
          <a:xfrm>
            <a:off x="2598536" y="2077577"/>
            <a:ext cx="1108096" cy="5394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rechts 22"/>
          <p:cNvSpPr/>
          <p:nvPr/>
        </p:nvSpPr>
        <p:spPr>
          <a:xfrm>
            <a:off x="5070491" y="2060214"/>
            <a:ext cx="1108096" cy="5394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Stern mit 32 Zacken 60"/>
          <p:cNvSpPr/>
          <p:nvPr/>
        </p:nvSpPr>
        <p:spPr>
          <a:xfrm rot="20700000">
            <a:off x="7270327" y="4508122"/>
            <a:ext cx="1804146" cy="1804146"/>
          </a:xfrm>
          <a:prstGeom prst="star32">
            <a:avLst>
              <a:gd name="adj" fmla="val 45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Certainly </a:t>
            </a:r>
            <a:r>
              <a:rPr lang="en-GB" b="1" dirty="0" smtClean="0"/>
              <a:t>not</a:t>
            </a:r>
            <a:r>
              <a:rPr lang="en-GB" dirty="0" smtClean="0"/>
              <a:t> best 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04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uppieren 307"/>
          <p:cNvGrpSpPr/>
          <p:nvPr/>
        </p:nvGrpSpPr>
        <p:grpSpPr>
          <a:xfrm>
            <a:off x="6558104" y="2237928"/>
            <a:ext cx="1224136" cy="1047056"/>
            <a:chOff x="6558104" y="2237928"/>
            <a:chExt cx="1224136" cy="1047056"/>
          </a:xfrm>
        </p:grpSpPr>
        <p:sp>
          <p:nvSpPr>
            <p:cNvPr id="269" name="Rechteck 268"/>
            <p:cNvSpPr/>
            <p:nvPr/>
          </p:nvSpPr>
          <p:spPr>
            <a:xfrm>
              <a:off x="6558104" y="2237928"/>
              <a:ext cx="1224136" cy="1047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pic>
          <p:nvPicPr>
            <p:cNvPr id="270" name="Grafik 26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693" y="3080715"/>
              <a:ext cx="276700" cy="179850"/>
            </a:xfrm>
            <a:prstGeom prst="rect">
              <a:avLst/>
            </a:prstGeom>
          </p:spPr>
        </p:pic>
      </p:grpSp>
      <p:grpSp>
        <p:nvGrpSpPr>
          <p:cNvPr id="307" name="Gruppieren 306"/>
          <p:cNvGrpSpPr/>
          <p:nvPr/>
        </p:nvGrpSpPr>
        <p:grpSpPr>
          <a:xfrm>
            <a:off x="6548255" y="938748"/>
            <a:ext cx="1224136" cy="859698"/>
            <a:chOff x="6548255" y="938748"/>
            <a:chExt cx="1224136" cy="859698"/>
          </a:xfrm>
        </p:grpSpPr>
        <p:sp>
          <p:nvSpPr>
            <p:cNvPr id="263" name="Rechteck 262"/>
            <p:cNvSpPr/>
            <p:nvPr/>
          </p:nvSpPr>
          <p:spPr>
            <a:xfrm>
              <a:off x="6548255" y="938748"/>
              <a:ext cx="1224136" cy="8596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pic>
          <p:nvPicPr>
            <p:cNvPr id="264" name="Grafik 26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9430" y="972391"/>
              <a:ext cx="276700" cy="179850"/>
            </a:xfrm>
            <a:prstGeom prst="rect">
              <a:avLst/>
            </a:prstGeom>
          </p:spPr>
        </p:pic>
      </p:grpSp>
      <p:grpSp>
        <p:nvGrpSpPr>
          <p:cNvPr id="306" name="Gruppieren 305"/>
          <p:cNvGrpSpPr/>
          <p:nvPr/>
        </p:nvGrpSpPr>
        <p:grpSpPr>
          <a:xfrm>
            <a:off x="4458969" y="939504"/>
            <a:ext cx="1224136" cy="859698"/>
            <a:chOff x="4458969" y="939504"/>
            <a:chExt cx="1224136" cy="859698"/>
          </a:xfrm>
        </p:grpSpPr>
        <p:sp>
          <p:nvSpPr>
            <p:cNvPr id="261" name="Rechteck 260"/>
            <p:cNvSpPr/>
            <p:nvPr/>
          </p:nvSpPr>
          <p:spPr>
            <a:xfrm>
              <a:off x="4458969" y="939504"/>
              <a:ext cx="1224136" cy="8596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pic>
          <p:nvPicPr>
            <p:cNvPr id="262" name="Grafik 2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6346" y="971699"/>
              <a:ext cx="276700" cy="179850"/>
            </a:xfrm>
            <a:prstGeom prst="rect">
              <a:avLst/>
            </a:prstGeom>
          </p:spPr>
        </p:pic>
      </p:grpSp>
      <p:grpSp>
        <p:nvGrpSpPr>
          <p:cNvPr id="305" name="Gruppieren 304"/>
          <p:cNvGrpSpPr/>
          <p:nvPr/>
        </p:nvGrpSpPr>
        <p:grpSpPr>
          <a:xfrm>
            <a:off x="4484932" y="2237928"/>
            <a:ext cx="1224136" cy="1047056"/>
            <a:chOff x="4484932" y="2237928"/>
            <a:chExt cx="1224136" cy="1047056"/>
          </a:xfrm>
        </p:grpSpPr>
        <p:sp>
          <p:nvSpPr>
            <p:cNvPr id="267" name="Rechteck 266"/>
            <p:cNvSpPr/>
            <p:nvPr/>
          </p:nvSpPr>
          <p:spPr>
            <a:xfrm>
              <a:off x="4484932" y="2237928"/>
              <a:ext cx="1224136" cy="1047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pic>
          <p:nvPicPr>
            <p:cNvPr id="268" name="Grafik 26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521" y="3080715"/>
              <a:ext cx="276700" cy="179850"/>
            </a:xfrm>
            <a:prstGeom prst="rect">
              <a:avLst/>
            </a:prstGeom>
          </p:spPr>
        </p:pic>
      </p:grpSp>
      <p:grpSp>
        <p:nvGrpSpPr>
          <p:cNvPr id="302" name="Gruppieren 301"/>
          <p:cNvGrpSpPr/>
          <p:nvPr/>
        </p:nvGrpSpPr>
        <p:grpSpPr>
          <a:xfrm>
            <a:off x="2411760" y="938748"/>
            <a:ext cx="1224136" cy="859698"/>
            <a:chOff x="2411760" y="938748"/>
            <a:chExt cx="1224136" cy="859698"/>
          </a:xfrm>
        </p:grpSpPr>
        <p:sp>
          <p:nvSpPr>
            <p:cNvPr id="260" name="Rechteck 259"/>
            <p:cNvSpPr/>
            <p:nvPr/>
          </p:nvSpPr>
          <p:spPr>
            <a:xfrm>
              <a:off x="2411760" y="938748"/>
              <a:ext cx="1224136" cy="8596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pic>
          <p:nvPicPr>
            <p:cNvPr id="61" name="Grafik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137" y="970943"/>
              <a:ext cx="276700" cy="179850"/>
            </a:xfrm>
            <a:prstGeom prst="rect">
              <a:avLst/>
            </a:prstGeom>
          </p:spPr>
        </p:pic>
      </p:grpSp>
      <p:grpSp>
        <p:nvGrpSpPr>
          <p:cNvPr id="301" name="Gruppieren 300"/>
          <p:cNvGrpSpPr/>
          <p:nvPr/>
        </p:nvGrpSpPr>
        <p:grpSpPr>
          <a:xfrm>
            <a:off x="2411760" y="2249929"/>
            <a:ext cx="1224136" cy="1047056"/>
            <a:chOff x="2411760" y="2249929"/>
            <a:chExt cx="1224136" cy="1047056"/>
          </a:xfrm>
        </p:grpSpPr>
        <p:sp>
          <p:nvSpPr>
            <p:cNvPr id="265" name="Rechteck 264"/>
            <p:cNvSpPr/>
            <p:nvPr/>
          </p:nvSpPr>
          <p:spPr>
            <a:xfrm>
              <a:off x="2411760" y="2249929"/>
              <a:ext cx="1224136" cy="1047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 dirty="0"/>
            </a:p>
          </p:txBody>
        </p:sp>
        <p:pic>
          <p:nvPicPr>
            <p:cNvPr id="266" name="Grafik 2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349" y="3092716"/>
              <a:ext cx="276700" cy="17985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Lesson 6: Docker the MVP-Enabler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4131827"/>
            <a:ext cx="8144073" cy="1961469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Docker is a nice contribution to the ecosystem for MVPs and Rapid Prototyping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Contract first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Generate backend and frontend stubs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Package in Docker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Let the backend evolve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Throw-away demos for customer feature demonstrations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Thanks to Docker, all demos are kept available, infrastructure might change </a:t>
            </a:r>
            <a:r>
              <a:rPr lang="en-GB" dirty="0"/>
              <a:t>entirely </a:t>
            </a:r>
            <a:endParaRPr lang="en-GB" dirty="0" smtClean="0"/>
          </a:p>
        </p:txBody>
      </p:sp>
      <p:grpSp>
        <p:nvGrpSpPr>
          <p:cNvPr id="12" name="WebBrowser"/>
          <p:cNvGrpSpPr/>
          <p:nvPr>
            <p:custDataLst>
              <p:custData r:id="rId1"/>
            </p:custDataLst>
          </p:nvPr>
        </p:nvGrpSpPr>
        <p:grpSpPr>
          <a:xfrm>
            <a:off x="2535717" y="2191986"/>
            <a:ext cx="1008112" cy="867884"/>
            <a:chOff x="0" y="-737679"/>
            <a:chExt cx="9144000" cy="7595679"/>
          </a:xfrm>
        </p:grpSpPr>
        <p:sp>
          <p:nvSpPr>
            <p:cNvPr id="1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GB" sz="8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" name="WindowTitle"/>
            <p:cNvSpPr txBox="1"/>
            <p:nvPr/>
          </p:nvSpPr>
          <p:spPr>
            <a:xfrm>
              <a:off x="22513" y="-737679"/>
              <a:ext cx="1675588" cy="175087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endParaRPr lang="en-GB" sz="10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80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80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dk1"/>
                  </a:solidFill>
                  <a:latin typeface="+mn-lt"/>
                </a:rPr>
                <a:t>GUI Demo</a:t>
              </a:r>
              <a:endParaRPr lang="en-GB" sz="1050" dirty="0">
                <a:solidFill>
                  <a:schemeClr val="dk1"/>
                </a:solidFill>
                <a:latin typeface="+mn-lt"/>
              </a:endParaRPr>
            </a:p>
          </p:txBody>
        </p:sp>
        <p:grpSp>
          <p:nvGrpSpPr>
            <p:cNvPr id="1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GB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0" name="Rechteck 59"/>
          <p:cNvSpPr/>
          <p:nvPr/>
        </p:nvSpPr>
        <p:spPr>
          <a:xfrm>
            <a:off x="2521475" y="1189936"/>
            <a:ext cx="999711" cy="563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Backend</a:t>
            </a:r>
            <a:br>
              <a:rPr lang="en-GB" sz="1050" dirty="0" smtClean="0"/>
            </a:br>
            <a:r>
              <a:rPr lang="en-GB" sz="1050" dirty="0" smtClean="0"/>
              <a:t>Version 1</a:t>
            </a:r>
            <a:endParaRPr lang="en-GB" sz="1050" dirty="0"/>
          </a:p>
        </p:txBody>
      </p:sp>
      <p:sp>
        <p:nvSpPr>
          <p:cNvPr id="62" name="Rechteck 61"/>
          <p:cNvSpPr/>
          <p:nvPr/>
        </p:nvSpPr>
        <p:spPr>
          <a:xfrm>
            <a:off x="920141" y="1753022"/>
            <a:ext cx="999711" cy="56308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API Definition</a:t>
            </a:r>
            <a:endParaRPr lang="en-GB" sz="1050" dirty="0"/>
          </a:p>
        </p:txBody>
      </p:sp>
      <p:grpSp>
        <p:nvGrpSpPr>
          <p:cNvPr id="63" name="WebBrowser"/>
          <p:cNvGrpSpPr/>
          <p:nvPr>
            <p:custDataLst>
              <p:custData r:id="rId2"/>
            </p:custDataLst>
          </p:nvPr>
        </p:nvGrpSpPr>
        <p:grpSpPr>
          <a:xfrm>
            <a:off x="4609247" y="2191986"/>
            <a:ext cx="1008112" cy="867884"/>
            <a:chOff x="0" y="-737679"/>
            <a:chExt cx="9144000" cy="7595679"/>
          </a:xfrm>
        </p:grpSpPr>
        <p:sp>
          <p:nvSpPr>
            <p:cNvPr id="6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GB" sz="8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5" name="WindowTitle"/>
            <p:cNvSpPr txBox="1"/>
            <p:nvPr/>
          </p:nvSpPr>
          <p:spPr>
            <a:xfrm>
              <a:off x="22513" y="-737679"/>
              <a:ext cx="1675588" cy="175087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endParaRPr lang="en-GB" sz="10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9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80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80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dk1"/>
                  </a:solidFill>
                </a:rPr>
                <a:t>Another</a:t>
              </a:r>
            </a:p>
            <a:p>
              <a:pPr algn="ctr"/>
              <a:r>
                <a:rPr lang="en-GB" sz="1050" dirty="0" smtClean="0">
                  <a:solidFill>
                    <a:schemeClr val="dk1"/>
                  </a:solidFill>
                </a:rPr>
                <a:t>GUI Demo</a:t>
              </a:r>
              <a:endParaRPr lang="en-GB" sz="1050" dirty="0">
                <a:solidFill>
                  <a:schemeClr val="dk1"/>
                </a:solidFill>
              </a:endParaRPr>
            </a:p>
          </p:txBody>
        </p:sp>
        <p:grpSp>
          <p:nvGrpSpPr>
            <p:cNvPr id="7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8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7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GB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7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7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92" name="WebBrowser"/>
          <p:cNvGrpSpPr/>
          <p:nvPr>
            <p:custDataLst>
              <p:custData r:id="rId3"/>
            </p:custDataLst>
          </p:nvPr>
        </p:nvGrpSpPr>
        <p:grpSpPr>
          <a:xfrm>
            <a:off x="6660467" y="2190938"/>
            <a:ext cx="1008112" cy="867884"/>
            <a:chOff x="0" y="-737679"/>
            <a:chExt cx="9144000" cy="7595679"/>
          </a:xfrm>
        </p:grpSpPr>
        <p:sp>
          <p:nvSpPr>
            <p:cNvPr id="9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GB" sz="80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4" name="WindowTitle"/>
            <p:cNvSpPr txBox="1"/>
            <p:nvPr/>
          </p:nvSpPr>
          <p:spPr>
            <a:xfrm>
              <a:off x="22513" y="-737679"/>
              <a:ext cx="1675588" cy="175087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endParaRPr lang="en-GB" sz="10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1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80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1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80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dk1"/>
                  </a:solidFill>
                  <a:latin typeface="+mn-lt"/>
                </a:rPr>
                <a:t>MVP</a:t>
              </a:r>
            </a:p>
            <a:p>
              <a:pPr algn="ctr"/>
              <a:r>
                <a:rPr lang="en-GB" sz="1050" dirty="0" smtClean="0">
                  <a:solidFill>
                    <a:schemeClr val="dk1"/>
                  </a:solidFill>
                  <a:latin typeface="+mn-lt"/>
                </a:rPr>
                <a:t>GUI</a:t>
              </a:r>
              <a:endParaRPr lang="en-GB" sz="1050" dirty="0">
                <a:solidFill>
                  <a:schemeClr val="dk1"/>
                </a:solidFill>
                <a:latin typeface="+mn-lt"/>
              </a:endParaRPr>
            </a:p>
          </p:txBody>
        </p:sp>
        <p:grpSp>
          <p:nvGrpSpPr>
            <p:cNvPr id="9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0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endParaRPr lang="en-GB" sz="10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0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0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21" name="Rechteck 120"/>
          <p:cNvSpPr/>
          <p:nvPr/>
        </p:nvSpPr>
        <p:spPr>
          <a:xfrm>
            <a:off x="4590971" y="1189936"/>
            <a:ext cx="999711" cy="563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Backend</a:t>
            </a:r>
            <a:br>
              <a:rPr lang="en-GB" sz="1050" dirty="0" smtClean="0"/>
            </a:br>
            <a:r>
              <a:rPr lang="en-GB" sz="1050" dirty="0" smtClean="0"/>
              <a:t>Version 2</a:t>
            </a:r>
            <a:endParaRPr lang="en-GB" sz="1050" dirty="0"/>
          </a:p>
        </p:txBody>
      </p:sp>
      <p:sp>
        <p:nvSpPr>
          <p:cNvPr id="122" name="Rechteck 121"/>
          <p:cNvSpPr/>
          <p:nvPr/>
        </p:nvSpPr>
        <p:spPr>
          <a:xfrm>
            <a:off x="6660467" y="1189936"/>
            <a:ext cx="999711" cy="563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MVP</a:t>
            </a:r>
          </a:p>
          <a:p>
            <a:pPr algn="ctr"/>
            <a:r>
              <a:rPr lang="en-GB" sz="1050" dirty="0" smtClean="0"/>
              <a:t>Backend</a:t>
            </a:r>
            <a:endParaRPr lang="en-GB" sz="1050" dirty="0"/>
          </a:p>
        </p:txBody>
      </p:sp>
      <p:pic>
        <p:nvPicPr>
          <p:cNvPr id="123" name="Picture 1"/>
          <p:cNvPicPr preferRelativeResize="0">
            <a:picLocks/>
          </p:cNvPicPr>
          <p:nvPr>
            <p:custDataLst>
              <p:custData r:id="rId4"/>
            </p:custDataLst>
          </p:nvPr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3707904" y="3220185"/>
            <a:ext cx="242888" cy="285751"/>
          </a:xfrm>
          <a:prstGeom prst="rect">
            <a:avLst/>
          </a:prstGeom>
        </p:spPr>
      </p:pic>
      <p:pic>
        <p:nvPicPr>
          <p:cNvPr id="124" name="Picture 1"/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5837823" y="3220185"/>
            <a:ext cx="242888" cy="285751"/>
          </a:xfrm>
          <a:prstGeom prst="rect">
            <a:avLst/>
          </a:prstGeom>
        </p:spPr>
      </p:pic>
      <p:cxnSp>
        <p:nvCxnSpPr>
          <p:cNvPr id="128" name="Gerade Verbindung mit Pfeil 127"/>
          <p:cNvCxnSpPr>
            <a:stCxn id="60" idx="3"/>
            <a:endCxn id="121" idx="1"/>
          </p:cNvCxnSpPr>
          <p:nvPr/>
        </p:nvCxnSpPr>
        <p:spPr>
          <a:xfrm>
            <a:off x="3521186" y="1471479"/>
            <a:ext cx="1069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121" idx="3"/>
            <a:endCxn id="122" idx="1"/>
          </p:cNvCxnSpPr>
          <p:nvPr/>
        </p:nvCxnSpPr>
        <p:spPr>
          <a:xfrm>
            <a:off x="5590682" y="1471479"/>
            <a:ext cx="1069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winkelte Verbindung 130"/>
          <p:cNvCxnSpPr>
            <a:stCxn id="18" idx="3"/>
            <a:endCxn id="123" idx="0"/>
          </p:cNvCxnSpPr>
          <p:nvPr/>
        </p:nvCxnSpPr>
        <p:spPr>
          <a:xfrm>
            <a:off x="3535428" y="2701157"/>
            <a:ext cx="293920" cy="5190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winkelte Verbindung 132"/>
          <p:cNvCxnSpPr>
            <a:stCxn id="69" idx="3"/>
            <a:endCxn id="124" idx="0"/>
          </p:cNvCxnSpPr>
          <p:nvPr/>
        </p:nvCxnSpPr>
        <p:spPr>
          <a:xfrm>
            <a:off x="5608958" y="2701157"/>
            <a:ext cx="350309" cy="5190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>
            <a:stCxn id="18" idx="3"/>
            <a:endCxn id="69" idx="1"/>
          </p:cNvCxnSpPr>
          <p:nvPr/>
        </p:nvCxnSpPr>
        <p:spPr>
          <a:xfrm>
            <a:off x="3535428" y="2701157"/>
            <a:ext cx="108222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/>
          <p:cNvCxnSpPr>
            <a:stCxn id="69" idx="3"/>
            <a:endCxn id="98" idx="1"/>
          </p:cNvCxnSpPr>
          <p:nvPr/>
        </p:nvCxnSpPr>
        <p:spPr>
          <a:xfrm flipV="1">
            <a:off x="5608958" y="2700109"/>
            <a:ext cx="1059910" cy="10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Pfeil nach oben und unten 135"/>
          <p:cNvSpPr/>
          <p:nvPr/>
        </p:nvSpPr>
        <p:spPr>
          <a:xfrm>
            <a:off x="2899137" y="1846036"/>
            <a:ext cx="215529" cy="36267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Pfeil nach oben und unten 136"/>
          <p:cNvSpPr/>
          <p:nvPr/>
        </p:nvSpPr>
        <p:spPr>
          <a:xfrm>
            <a:off x="4979316" y="1832742"/>
            <a:ext cx="215529" cy="36267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Pfeil nach oben und unten 137"/>
          <p:cNvSpPr/>
          <p:nvPr/>
        </p:nvSpPr>
        <p:spPr>
          <a:xfrm>
            <a:off x="7075093" y="1840623"/>
            <a:ext cx="215529" cy="36267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9" name="Gewinkelte Verbindung 138"/>
          <p:cNvCxnSpPr>
            <a:stCxn id="62" idx="0"/>
            <a:endCxn id="60" idx="1"/>
          </p:cNvCxnSpPr>
          <p:nvPr/>
        </p:nvCxnSpPr>
        <p:spPr>
          <a:xfrm rot="5400000" flipH="1" flipV="1">
            <a:off x="1829965" y="1061512"/>
            <a:ext cx="281543" cy="11014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winkelte Verbindung 143"/>
          <p:cNvCxnSpPr>
            <a:stCxn id="62" idx="2"/>
            <a:endCxn id="13" idx="1"/>
          </p:cNvCxnSpPr>
          <p:nvPr/>
        </p:nvCxnSpPr>
        <p:spPr>
          <a:xfrm rot="16200000" flipH="1">
            <a:off x="1801875" y="1934230"/>
            <a:ext cx="351964" cy="11157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uppieren 299"/>
          <p:cNvGrpSpPr/>
          <p:nvPr/>
        </p:nvGrpSpPr>
        <p:grpSpPr>
          <a:xfrm>
            <a:off x="595958" y="3376008"/>
            <a:ext cx="7716502" cy="369332"/>
            <a:chOff x="595958" y="3376008"/>
            <a:chExt cx="7716502" cy="369332"/>
          </a:xfrm>
        </p:grpSpPr>
        <p:cxnSp>
          <p:nvCxnSpPr>
            <p:cNvPr id="42" name="Gerade Verbindung mit Pfeil 41"/>
            <p:cNvCxnSpPr/>
            <p:nvPr/>
          </p:nvCxnSpPr>
          <p:spPr>
            <a:xfrm>
              <a:off x="870392" y="3558796"/>
              <a:ext cx="74420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feld 270"/>
            <p:cNvSpPr txBox="1"/>
            <p:nvPr/>
          </p:nvSpPr>
          <p:spPr>
            <a:xfrm>
              <a:off x="595958" y="337600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</a:t>
              </a:r>
              <a:endParaRPr lang="en-GB" dirty="0"/>
            </a:p>
          </p:txBody>
        </p:sp>
      </p:grpSp>
      <p:grpSp>
        <p:nvGrpSpPr>
          <p:cNvPr id="303" name="Gruppieren 302"/>
          <p:cNvGrpSpPr/>
          <p:nvPr/>
        </p:nvGrpSpPr>
        <p:grpSpPr>
          <a:xfrm>
            <a:off x="2419132" y="4345359"/>
            <a:ext cx="4816100" cy="307777"/>
            <a:chOff x="2419132" y="4345359"/>
            <a:chExt cx="4816100" cy="307777"/>
          </a:xfrm>
        </p:grpSpPr>
        <p:sp>
          <p:nvSpPr>
            <p:cNvPr id="272" name="Textfeld 271"/>
            <p:cNvSpPr txBox="1"/>
            <p:nvPr/>
          </p:nvSpPr>
          <p:spPr>
            <a:xfrm>
              <a:off x="4867404" y="4345359"/>
              <a:ext cx="2367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Rufscript" panose="02000603000000000000" pitchFamily="2" charset="0"/>
                </a:rPr>
                <a:t>e.g. with tools like Swagger</a:t>
              </a:r>
              <a:endParaRPr lang="en-GB" sz="1400" dirty="0">
                <a:latin typeface="Rufscript" panose="02000603000000000000" pitchFamily="2" charset="0"/>
              </a:endParaRPr>
            </a:p>
          </p:txBody>
        </p:sp>
        <p:cxnSp>
          <p:nvCxnSpPr>
            <p:cNvPr id="282" name="Gerade Verbindung mit Pfeil 281"/>
            <p:cNvCxnSpPr/>
            <p:nvPr/>
          </p:nvCxnSpPr>
          <p:spPr>
            <a:xfrm flipH="1">
              <a:off x="2419132" y="4480696"/>
              <a:ext cx="24482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Gruppieren 303"/>
          <p:cNvGrpSpPr/>
          <p:nvPr/>
        </p:nvGrpSpPr>
        <p:grpSpPr>
          <a:xfrm>
            <a:off x="4646090" y="4636855"/>
            <a:ext cx="4118652" cy="307777"/>
            <a:chOff x="4646090" y="4636855"/>
            <a:chExt cx="4118652" cy="307777"/>
          </a:xfrm>
        </p:grpSpPr>
        <p:sp>
          <p:nvSpPr>
            <p:cNvPr id="285" name="Textfeld 284"/>
            <p:cNvSpPr txBox="1"/>
            <p:nvPr/>
          </p:nvSpPr>
          <p:spPr>
            <a:xfrm>
              <a:off x="4867404" y="4636855"/>
              <a:ext cx="3897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Rufscript" panose="02000603000000000000" pitchFamily="2" charset="0"/>
                </a:rPr>
                <a:t>Java Code Gen </a:t>
              </a:r>
              <a:r>
                <a:rPr lang="en-GB" sz="1400" dirty="0">
                  <a:latin typeface="Rufscript" panose="02000603000000000000" pitchFamily="2" charset="0"/>
                </a:rPr>
                <a:t>produces </a:t>
              </a:r>
              <a:r>
                <a:rPr lang="en-GB" sz="1400" dirty="0" smtClean="0">
                  <a:latin typeface="Rufscript" panose="02000603000000000000" pitchFamily="2" charset="0"/>
                </a:rPr>
                <a:t>JAX-RS compliant stub</a:t>
              </a:r>
              <a:endParaRPr lang="en-GB" sz="1400" dirty="0">
                <a:latin typeface="Rufscript" panose="02000603000000000000" pitchFamily="2" charset="0"/>
              </a:endParaRPr>
            </a:p>
          </p:txBody>
        </p:sp>
        <p:cxnSp>
          <p:nvCxnSpPr>
            <p:cNvPr id="286" name="Gerade Verbindung mit Pfeil 285"/>
            <p:cNvCxnSpPr/>
            <p:nvPr/>
          </p:nvCxnSpPr>
          <p:spPr>
            <a:xfrm flipH="1">
              <a:off x="4646090" y="4758213"/>
              <a:ext cx="221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uppieren 308"/>
          <p:cNvGrpSpPr/>
          <p:nvPr/>
        </p:nvGrpSpPr>
        <p:grpSpPr>
          <a:xfrm>
            <a:off x="2938722" y="4929336"/>
            <a:ext cx="6198794" cy="307777"/>
            <a:chOff x="2938722" y="4929336"/>
            <a:chExt cx="6198794" cy="307777"/>
          </a:xfrm>
        </p:grpSpPr>
        <p:sp>
          <p:nvSpPr>
            <p:cNvPr id="288" name="Textfeld 287"/>
            <p:cNvSpPr txBox="1"/>
            <p:nvPr/>
          </p:nvSpPr>
          <p:spPr>
            <a:xfrm>
              <a:off x="4711108" y="4929336"/>
              <a:ext cx="4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Rufscript" panose="02000603000000000000" pitchFamily="2" charset="0"/>
                </a:rPr>
                <a:t>Maven plugin detects JAX-RS, builds Docker image</a:t>
              </a:r>
              <a:endParaRPr lang="en-GB" sz="1400" dirty="0">
                <a:latin typeface="Rufscript" panose="02000603000000000000" pitchFamily="2" charset="0"/>
              </a:endParaRPr>
            </a:p>
          </p:txBody>
        </p:sp>
        <p:cxnSp>
          <p:nvCxnSpPr>
            <p:cNvPr id="289" name="Gerade Verbindung mit Pfeil 288"/>
            <p:cNvCxnSpPr/>
            <p:nvPr/>
          </p:nvCxnSpPr>
          <p:spPr>
            <a:xfrm flipH="1">
              <a:off x="2938722" y="5050694"/>
              <a:ext cx="19286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41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0" grpId="0" uiExpand="1" animBg="1"/>
      <p:bldP spid="62" grpId="0" uiExpand="1" animBg="1"/>
      <p:bldP spid="121" grpId="0" uiExpand="1" animBg="1"/>
      <p:bldP spid="122" grpId="0" uiExpand="1" animBg="1"/>
      <p:bldP spid="136" grpId="0" uiExpand="1" animBg="1"/>
      <p:bldP spid="137" grpId="0" animBg="1"/>
      <p:bldP spid="1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7: Use Build Infrastructure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563888" y="1484784"/>
            <a:ext cx="3312368" cy="4597053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Re-inventing the wheel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Configure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Manage and download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Package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Execute unit tests and integration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Distributing software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Continuously monitor source control,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Determine the common build status (“Are we green?”)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Document operational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Install, configure and start-up operational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Install, configure and start-up runtime dependency software such as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Prepare, package, configure, distribute and install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539552" y="1121649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Developers are payed for:</a:t>
            </a:r>
            <a:endParaRPr lang="en-GB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3419872" y="1107976"/>
            <a:ext cx="2674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Developers are not payed for:</a:t>
            </a:r>
            <a:endParaRPr lang="en-GB" sz="1400" dirty="0"/>
          </a:p>
        </p:txBody>
      </p:sp>
      <p:sp>
        <p:nvSpPr>
          <p:cNvPr id="11" name="Geschweifte Klammer rechts 10"/>
          <p:cNvSpPr/>
          <p:nvPr/>
        </p:nvSpPr>
        <p:spPr>
          <a:xfrm>
            <a:off x="7028595" y="1849150"/>
            <a:ext cx="270955" cy="940321"/>
          </a:xfrm>
          <a:prstGeom prst="rightBrace">
            <a:avLst>
              <a:gd name="adj1" fmla="val 466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Geschweifte Klammer rechts 11"/>
          <p:cNvSpPr/>
          <p:nvPr/>
        </p:nvSpPr>
        <p:spPr>
          <a:xfrm>
            <a:off x="7028595" y="2895591"/>
            <a:ext cx="270955" cy="1294234"/>
          </a:xfrm>
          <a:prstGeom prst="rightBrace">
            <a:avLst>
              <a:gd name="adj1" fmla="val 64191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7028595" y="4292812"/>
            <a:ext cx="270955" cy="1005233"/>
          </a:xfrm>
          <a:prstGeom prst="rightBrace">
            <a:avLst>
              <a:gd name="adj1" fmla="val 49857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feld 14"/>
          <p:cNvSpPr txBox="1"/>
          <p:nvPr/>
        </p:nvSpPr>
        <p:spPr>
          <a:xfrm>
            <a:off x="7380312" y="2113692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Build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GB" sz="1400" dirty="0" smtClean="0">
                <a:latin typeface="Rufscript" panose="02000603000000000000" pitchFamily="2" charset="0"/>
              </a:rPr>
              <a:t>Management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468783" y="3337828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Continuous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GB" sz="1400" dirty="0" smtClean="0">
                <a:latin typeface="Rufscript" panose="02000603000000000000" pitchFamily="2" charset="0"/>
              </a:rPr>
              <a:t>Integration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7480004" y="4606436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Containers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18" name="Geschweifte Klammer rechts 17"/>
          <p:cNvSpPr/>
          <p:nvPr/>
        </p:nvSpPr>
        <p:spPr>
          <a:xfrm>
            <a:off x="7034336" y="5377542"/>
            <a:ext cx="270955" cy="576064"/>
          </a:xfrm>
          <a:prstGeom prst="rightBrace">
            <a:avLst>
              <a:gd name="adj1" fmla="val 28571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feld 18"/>
          <p:cNvSpPr txBox="1"/>
          <p:nvPr/>
        </p:nvSpPr>
        <p:spPr>
          <a:xfrm>
            <a:off x="7468783" y="5399638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Continuous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GB" sz="1400" dirty="0" smtClean="0">
                <a:latin typeface="Rufscript" panose="02000603000000000000" pitchFamily="2" charset="0"/>
              </a:rPr>
              <a:t>Delivery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20" name="Geschweifte Klammer rechts 19"/>
          <p:cNvSpPr/>
          <p:nvPr/>
        </p:nvSpPr>
        <p:spPr>
          <a:xfrm>
            <a:off x="7028595" y="1489110"/>
            <a:ext cx="270955" cy="306980"/>
          </a:xfrm>
          <a:prstGeom prst="rightBrace">
            <a:avLst>
              <a:gd name="adj1" fmla="val 2500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feld 20"/>
          <p:cNvSpPr txBox="1"/>
          <p:nvPr/>
        </p:nvSpPr>
        <p:spPr>
          <a:xfrm>
            <a:off x="7426303" y="1465039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Commodities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24" name="Inhaltsplatzhalter 5"/>
          <p:cNvSpPr txBox="1">
            <a:spLocks/>
          </p:cNvSpPr>
          <p:nvPr/>
        </p:nvSpPr>
        <p:spPr bwMode="auto">
          <a:xfrm>
            <a:off x="700406" y="1484784"/>
            <a:ext cx="2815481" cy="459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67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531813" indent="-261938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800100" indent="-26670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0795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5367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19939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4511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2908300" indent="-277813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kern="0" dirty="0" smtClean="0"/>
              <a:t>Developing software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60375" y="1121649"/>
            <a:ext cx="25007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Things developers want to do: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419091" y="1107976"/>
            <a:ext cx="30243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Things developers don’t want to do: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96230" y="357258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Build Infrastructure helps automating this</a:t>
            </a:r>
            <a:endParaRPr lang="en-GB" sz="1400" dirty="0">
              <a:latin typeface="Rufscript" panose="02000603000000000000" pitchFamily="2" charset="0"/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2411760" y="2348880"/>
            <a:ext cx="864096" cy="1054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2564160" y="3113022"/>
            <a:ext cx="759697" cy="442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2716560" y="3779726"/>
            <a:ext cx="567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2667914" y="4048334"/>
            <a:ext cx="662092" cy="432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411760" y="4176741"/>
            <a:ext cx="1007331" cy="974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9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2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7: Use Build Infrastructure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0374" y="1792561"/>
            <a:ext cx="5767809" cy="39341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 Build infrastructure to</a:t>
            </a:r>
            <a:endParaRPr lang="en-GB" dirty="0"/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Continuously build Docker images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Do the testing, indicate results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Push images / roll-out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Launch complete software stack</a:t>
            </a:r>
            <a:endParaRPr lang="en-GB" dirty="0"/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/>
              <a:t>Overnight complete rebuild of all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Automation means:</a:t>
            </a:r>
            <a:br>
              <a:rPr lang="en-GB" dirty="0" smtClean="0"/>
            </a:br>
            <a:r>
              <a:rPr lang="en-GB" dirty="0" smtClean="0"/>
              <a:t>standardisation </a:t>
            </a:r>
            <a:r>
              <a:rPr lang="en-GB" dirty="0"/>
              <a:t>of </a:t>
            </a:r>
            <a:r>
              <a:rPr lang="en-GB" dirty="0" smtClean="0"/>
              <a:t>build </a:t>
            </a:r>
            <a:r>
              <a:rPr lang="en-GB" dirty="0"/>
              <a:t>and deployment </a:t>
            </a:r>
            <a:r>
              <a:rPr lang="en-GB" dirty="0" smtClean="0"/>
              <a:t>processes</a:t>
            </a:r>
          </a:p>
        </p:txBody>
      </p:sp>
      <p:pic>
        <p:nvPicPr>
          <p:cNvPr id="5" name="Bild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412" t="24609" r="36077"/>
          <a:stretch/>
        </p:blipFill>
        <p:spPr>
          <a:xfrm>
            <a:off x="6440018" y="1700808"/>
            <a:ext cx="2243607" cy="40258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051720" y="1067706"/>
            <a:ext cx="287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Jenkins, GitLab Pipelines, </a:t>
            </a:r>
            <a:r>
              <a:rPr lang="en-GB" sz="1400" dirty="0" err="1" smtClean="0">
                <a:latin typeface="Rufscript" panose="02000603000000000000" pitchFamily="2" charset="0"/>
              </a:rPr>
              <a:t>etc</a:t>
            </a:r>
            <a:r>
              <a:rPr lang="en-GB" sz="1400" dirty="0" smtClean="0">
                <a:latin typeface="Rufscript" panose="02000603000000000000" pitchFamily="2" charset="0"/>
              </a:rPr>
              <a:t>…</a:t>
            </a:r>
            <a:endParaRPr lang="en-GB" sz="1400" dirty="0">
              <a:latin typeface="Rufscript" panose="02000603000000000000" pitchFamily="2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2411760" y="1340768"/>
            <a:ext cx="720080" cy="451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erade Verbindung mit Pfeil 74"/>
          <p:cNvCxnSpPr/>
          <p:nvPr/>
        </p:nvCxnSpPr>
        <p:spPr>
          <a:xfrm>
            <a:off x="3858702" y="3840539"/>
            <a:ext cx="1525669" cy="10548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</a:t>
            </a:r>
            <a:r>
              <a:rPr lang="en-GB" dirty="0"/>
              <a:t>8: Streamline Developer’s </a:t>
            </a:r>
            <a:r>
              <a:rPr lang="en-GB" dirty="0" smtClean="0"/>
              <a:t>Workflow</a:t>
            </a:r>
            <a:endParaRPr lang="en-GB" dirty="0"/>
          </a:p>
        </p:txBody>
      </p:sp>
      <p:grpSp>
        <p:nvGrpSpPr>
          <p:cNvPr id="4" name="Gruppierung 5"/>
          <p:cNvGrpSpPr/>
          <p:nvPr/>
        </p:nvGrpSpPr>
        <p:grpSpPr>
          <a:xfrm>
            <a:off x="3054030" y="3026618"/>
            <a:ext cx="792205" cy="1234369"/>
            <a:chOff x="1362847" y="3721500"/>
            <a:chExt cx="792205" cy="1234369"/>
          </a:xfrm>
        </p:grpSpPr>
        <p:pic>
          <p:nvPicPr>
            <p:cNvPr id="5" name="Bild 6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7000" y="3721500"/>
              <a:ext cx="723900" cy="926592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1362847" y="4648092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Jenkins</a:t>
              </a:r>
              <a:endParaRPr lang="en-GB" sz="14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94147" y="4652835"/>
            <a:ext cx="792088" cy="1167115"/>
            <a:chOff x="2339752" y="2656236"/>
            <a:chExt cx="792088" cy="1167115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2656236"/>
              <a:ext cx="792088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2369349" y="3515574"/>
              <a:ext cx="73289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GitLab</a:t>
              </a:r>
              <a:endParaRPr lang="en-GB" sz="14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64587" y="1407367"/>
            <a:ext cx="1040671" cy="1122532"/>
            <a:chOff x="3841703" y="2883980"/>
            <a:chExt cx="1040671" cy="1122532"/>
          </a:xfrm>
        </p:grpSpPr>
        <p:pic>
          <p:nvPicPr>
            <p:cNvPr id="11" name="Picture 2" descr="C:\Users\timm.heuss\AppData\Local\Microsoft\Windows\Temporary Internet Files\Content.IE5\JZC6NXO2\Emblem-person-blue.svg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0871" y="2883980"/>
              <a:ext cx="722524" cy="722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feld 11"/>
            <p:cNvSpPr txBox="1"/>
            <p:nvPr/>
          </p:nvSpPr>
          <p:spPr>
            <a:xfrm>
              <a:off x="3841703" y="3698735"/>
              <a:ext cx="1040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Developer</a:t>
              </a:r>
              <a:endParaRPr lang="en-GB" sz="1400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5496" y="3218890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commit</a:t>
            </a:r>
            <a:endParaRPr lang="en-GB" sz="1100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746168" y="2656459"/>
            <a:ext cx="0" cy="18826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962192" y="2677435"/>
            <a:ext cx="0" cy="18616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998593" y="3140968"/>
            <a:ext cx="894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Notify on</a:t>
            </a:r>
            <a:br>
              <a:rPr lang="en-GB" sz="1100" dirty="0" smtClean="0"/>
            </a:br>
            <a:r>
              <a:rPr lang="en-GB" sz="1100" dirty="0" smtClean="0"/>
              <a:t>test failure</a:t>
            </a:r>
            <a:endParaRPr lang="en-GB" sz="1100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7746965" y="4564414"/>
            <a:ext cx="976681" cy="1244333"/>
            <a:chOff x="6252211" y="2579019"/>
            <a:chExt cx="976681" cy="1244333"/>
          </a:xfrm>
        </p:grpSpPr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2211" y="2579019"/>
              <a:ext cx="976681" cy="976681"/>
            </a:xfrm>
            <a:prstGeom prst="rect">
              <a:avLst/>
            </a:prstGeom>
          </p:spPr>
        </p:pic>
        <p:sp>
          <p:nvSpPr>
            <p:cNvPr id="34" name="Textfeld 33"/>
            <p:cNvSpPr txBox="1"/>
            <p:nvPr/>
          </p:nvSpPr>
          <p:spPr>
            <a:xfrm>
              <a:off x="6398952" y="3515575"/>
              <a:ext cx="683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Nexus</a:t>
              </a:r>
              <a:endParaRPr lang="en-GB" sz="14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5458857" y="4539117"/>
            <a:ext cx="1080052" cy="1224631"/>
            <a:chOff x="6685424" y="2794339"/>
            <a:chExt cx="1080052" cy="1224631"/>
          </a:xfrm>
        </p:grpSpPr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5424" y="2794339"/>
              <a:ext cx="1080052" cy="963592"/>
            </a:xfrm>
            <a:prstGeom prst="rect">
              <a:avLst/>
            </a:prstGeom>
          </p:spPr>
        </p:pic>
        <p:sp>
          <p:nvSpPr>
            <p:cNvPr id="40" name="Textfeld 39"/>
            <p:cNvSpPr txBox="1"/>
            <p:nvPr/>
          </p:nvSpPr>
          <p:spPr>
            <a:xfrm>
              <a:off x="7133085" y="3711193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829540" y="5259997"/>
            <a:ext cx="540691" cy="852232"/>
            <a:chOff x="6002314" y="2889108"/>
            <a:chExt cx="801853" cy="1263873"/>
          </a:xfrm>
        </p:grpSpPr>
        <p:pic>
          <p:nvPicPr>
            <p:cNvPr id="1026" name="Picture 2" descr="https://dl2.macupdate.com/images/icons256/50734.png?d=150099876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2314" y="2889108"/>
              <a:ext cx="801853" cy="801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feld 47"/>
            <p:cNvSpPr txBox="1"/>
            <p:nvPr/>
          </p:nvSpPr>
          <p:spPr>
            <a:xfrm>
              <a:off x="6032077" y="3696543"/>
              <a:ext cx="732678" cy="456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JAR</a:t>
              </a:r>
              <a:endParaRPr lang="en-GB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1645744" y="4870699"/>
            <a:ext cx="2911618" cy="284507"/>
            <a:chOff x="1645744" y="4870699"/>
            <a:chExt cx="2911618" cy="284507"/>
          </a:xfrm>
        </p:grpSpPr>
        <p:sp>
          <p:nvSpPr>
            <p:cNvPr id="55" name="Textfeld 54"/>
            <p:cNvSpPr txBox="1"/>
            <p:nvPr/>
          </p:nvSpPr>
          <p:spPr>
            <a:xfrm>
              <a:off x="1843010" y="4870699"/>
              <a:ext cx="7809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checkout</a:t>
              </a:r>
              <a:endParaRPr lang="en-GB" sz="1100" dirty="0"/>
            </a:p>
          </p:txBody>
        </p:sp>
        <p:cxnSp>
          <p:nvCxnSpPr>
            <p:cNvPr id="56" name="Gerade Verbindung mit Pfeil 55"/>
            <p:cNvCxnSpPr/>
            <p:nvPr/>
          </p:nvCxnSpPr>
          <p:spPr>
            <a:xfrm>
              <a:off x="1645744" y="5139854"/>
              <a:ext cx="13374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>
              <a:off x="3016595" y="5139999"/>
              <a:ext cx="15407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>
            <a:xfrm>
              <a:off x="3158846" y="4893596"/>
              <a:ext cx="12841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test</a:t>
              </a:r>
              <a:endParaRPr lang="en-GB" sz="1100" dirty="0"/>
            </a:p>
          </p:txBody>
        </p:sp>
      </p:grpSp>
      <p:cxnSp>
        <p:nvCxnSpPr>
          <p:cNvPr id="66" name="Gerade Verbindung mit Pfeil 65"/>
          <p:cNvCxnSpPr/>
          <p:nvPr/>
        </p:nvCxnSpPr>
        <p:spPr>
          <a:xfrm>
            <a:off x="4598072" y="5140415"/>
            <a:ext cx="82338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4583656" y="4889823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package</a:t>
            </a:r>
            <a:endParaRPr lang="en-GB" sz="1100" dirty="0"/>
          </a:p>
        </p:txBody>
      </p:sp>
      <p:grpSp>
        <p:nvGrpSpPr>
          <p:cNvPr id="32" name="Gruppieren 31"/>
          <p:cNvGrpSpPr/>
          <p:nvPr/>
        </p:nvGrpSpPr>
        <p:grpSpPr>
          <a:xfrm>
            <a:off x="6007994" y="3101370"/>
            <a:ext cx="652238" cy="1407750"/>
            <a:chOff x="6007994" y="3101370"/>
            <a:chExt cx="652238" cy="1407750"/>
          </a:xfrm>
        </p:grpSpPr>
        <p:sp>
          <p:nvSpPr>
            <p:cNvPr id="72" name="Textfeld 71"/>
            <p:cNvSpPr txBox="1"/>
            <p:nvPr/>
          </p:nvSpPr>
          <p:spPr>
            <a:xfrm>
              <a:off x="6060388" y="3625096"/>
              <a:ext cx="59984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bring</a:t>
              </a:r>
              <a:br>
                <a:rPr lang="en-GB" sz="1100" dirty="0" smtClean="0"/>
              </a:br>
              <a:r>
                <a:rPr lang="en-GB" sz="1100" dirty="0" smtClean="0"/>
                <a:t>online</a:t>
              </a:r>
              <a:endParaRPr lang="en-GB" sz="1100" dirty="0"/>
            </a:p>
          </p:txBody>
        </p:sp>
        <p:cxnSp>
          <p:nvCxnSpPr>
            <p:cNvPr id="60" name="Gerade Verbindung mit Pfeil 59"/>
            <p:cNvCxnSpPr/>
            <p:nvPr/>
          </p:nvCxnSpPr>
          <p:spPr>
            <a:xfrm flipV="1">
              <a:off x="6007994" y="3101370"/>
              <a:ext cx="0" cy="1407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/>
          <p:cNvGrpSpPr/>
          <p:nvPr/>
        </p:nvGrpSpPr>
        <p:grpSpPr>
          <a:xfrm>
            <a:off x="1645744" y="1501115"/>
            <a:ext cx="2952328" cy="261610"/>
            <a:chOff x="1645744" y="1501115"/>
            <a:chExt cx="2952328" cy="261610"/>
          </a:xfrm>
        </p:grpSpPr>
        <p:cxnSp>
          <p:nvCxnSpPr>
            <p:cNvPr id="61" name="Gerade Verbindung mit Pfeil 60"/>
            <p:cNvCxnSpPr/>
            <p:nvPr/>
          </p:nvCxnSpPr>
          <p:spPr>
            <a:xfrm>
              <a:off x="1645744" y="1751087"/>
              <a:ext cx="29523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>
            <a:xfrm>
              <a:off x="2143169" y="1501115"/>
              <a:ext cx="17700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„Oh look it is working!“</a:t>
              </a:r>
              <a:endParaRPr lang="en-GB" sz="11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5458857" y="4882964"/>
            <a:ext cx="2304860" cy="867041"/>
            <a:chOff x="5458857" y="4882964"/>
            <a:chExt cx="2304860" cy="867041"/>
          </a:xfrm>
        </p:grpSpPr>
        <p:cxnSp>
          <p:nvCxnSpPr>
            <p:cNvPr id="63" name="Gerade Verbindung mit Pfeil 62"/>
            <p:cNvCxnSpPr/>
            <p:nvPr/>
          </p:nvCxnSpPr>
          <p:spPr>
            <a:xfrm>
              <a:off x="6660232" y="5151433"/>
              <a:ext cx="10867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6917251" y="4882964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push</a:t>
              </a:r>
              <a:endParaRPr lang="en-GB" sz="1100" dirty="0"/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V="1">
              <a:off x="5458857" y="5737985"/>
              <a:ext cx="2304860" cy="26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>
            <a:xfrm>
              <a:off x="6945305" y="5488395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push</a:t>
              </a:r>
              <a:endParaRPr lang="en-GB" sz="1100" dirty="0"/>
            </a:p>
          </p:txBody>
        </p:sp>
      </p:grpSp>
      <p:cxnSp>
        <p:nvCxnSpPr>
          <p:cNvPr id="76" name="Gerade Verbindung mit Pfeil 75"/>
          <p:cNvCxnSpPr/>
          <p:nvPr/>
        </p:nvCxnSpPr>
        <p:spPr>
          <a:xfrm>
            <a:off x="8225519" y="3146999"/>
            <a:ext cx="0" cy="1392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8254037" y="3577763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update for</a:t>
            </a:r>
            <a:br>
              <a:rPr lang="en-GB" sz="1100" dirty="0" smtClean="0"/>
            </a:br>
            <a:r>
              <a:rPr lang="en-GB" sz="1100" dirty="0" smtClean="0"/>
              <a:t>specific tag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5170879" y="2536622"/>
            <a:ext cx="1471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e.g. Web-Based</a:t>
            </a:r>
            <a:br>
              <a:rPr lang="en-GB" sz="1400" dirty="0" smtClean="0"/>
            </a:br>
            <a:r>
              <a:rPr lang="en-GB" sz="1400" dirty="0" smtClean="0"/>
              <a:t>Application</a:t>
            </a:r>
            <a:endParaRPr lang="en-GB" sz="1400" dirty="0"/>
          </a:p>
        </p:txBody>
      </p:sp>
      <p:sp>
        <p:nvSpPr>
          <p:cNvPr id="91" name="Textfeld 90"/>
          <p:cNvSpPr txBox="1"/>
          <p:nvPr/>
        </p:nvSpPr>
        <p:spPr>
          <a:xfrm>
            <a:off x="7405322" y="2535436"/>
            <a:ext cx="1479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e.g. Distributed</a:t>
            </a:r>
            <a:br>
              <a:rPr lang="en-GB" sz="1400" dirty="0" smtClean="0"/>
            </a:br>
            <a:r>
              <a:rPr lang="en-GB" sz="1400" dirty="0" smtClean="0"/>
              <a:t>Calculation</a:t>
            </a:r>
            <a:endParaRPr lang="en-GB" sz="1400" dirty="0"/>
          </a:p>
        </p:txBody>
      </p:sp>
      <p:sp>
        <p:nvSpPr>
          <p:cNvPr id="92" name="Textfeld 91"/>
          <p:cNvSpPr txBox="1"/>
          <p:nvPr/>
        </p:nvSpPr>
        <p:spPr>
          <a:xfrm>
            <a:off x="3861974" y="5214556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new</a:t>
            </a:r>
            <a:br>
              <a:rPr lang="en-GB" sz="1100" dirty="0" smtClean="0"/>
            </a:br>
            <a:r>
              <a:rPr lang="en-GB" sz="1100" dirty="0" smtClean="0"/>
              <a:t>version</a:t>
            </a:r>
            <a:endParaRPr lang="en-GB" sz="1100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4545918" y="527595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1610754" y="2290402"/>
            <a:ext cx="1405841" cy="9284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2290365" y="243419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triggers</a:t>
            </a:r>
            <a:endParaRPr lang="en-GB" sz="1100" dirty="0"/>
          </a:p>
        </p:txBody>
      </p:sp>
      <p:cxnSp>
        <p:nvCxnSpPr>
          <p:cNvPr id="70" name="Gerade Verbindung mit Pfeil 69"/>
          <p:cNvCxnSpPr/>
          <p:nvPr/>
        </p:nvCxnSpPr>
        <p:spPr>
          <a:xfrm flipH="1">
            <a:off x="1560782" y="5748209"/>
            <a:ext cx="29965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2252172" y="5479054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commit new pom.xml</a:t>
            </a:r>
            <a:endParaRPr lang="en-GB" sz="1100" dirty="0"/>
          </a:p>
        </p:txBody>
      </p:sp>
      <p:sp>
        <p:nvSpPr>
          <p:cNvPr id="77" name="Textfeld 76"/>
          <p:cNvSpPr txBox="1"/>
          <p:nvPr/>
        </p:nvSpPr>
        <p:spPr>
          <a:xfrm>
            <a:off x="4403705" y="3938654"/>
            <a:ext cx="942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Tag specific</a:t>
            </a:r>
          </a:p>
          <a:p>
            <a:r>
              <a:rPr lang="en-GB" sz="1100" dirty="0" smtClean="0"/>
              <a:t>       version</a:t>
            </a:r>
            <a:endParaRPr lang="en-GB" sz="1100" dirty="0"/>
          </a:p>
        </p:txBody>
      </p:sp>
      <p:cxnSp>
        <p:nvCxnSpPr>
          <p:cNvPr id="80" name="Gerade Verbindung mit Pfeil 79"/>
          <p:cNvCxnSpPr/>
          <p:nvPr/>
        </p:nvCxnSpPr>
        <p:spPr>
          <a:xfrm>
            <a:off x="6654233" y="4727119"/>
            <a:ext cx="108673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6816255" y="4451536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push tag</a:t>
            </a:r>
            <a:endParaRPr lang="en-GB" sz="1100" dirty="0"/>
          </a:p>
        </p:txBody>
      </p:sp>
      <p:cxnSp>
        <p:nvCxnSpPr>
          <p:cNvPr id="78" name="Gerade Verbindung mit Pfeil 77"/>
          <p:cNvCxnSpPr/>
          <p:nvPr/>
        </p:nvCxnSpPr>
        <p:spPr>
          <a:xfrm flipH="1">
            <a:off x="1762312" y="3836353"/>
            <a:ext cx="1239326" cy="11196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CommandPrompt"/>
          <p:cNvGrpSpPr/>
          <p:nvPr>
            <p:custDataLst>
              <p:custData r:id="rId1"/>
            </p:custDataLst>
          </p:nvPr>
        </p:nvGrpSpPr>
        <p:grpSpPr>
          <a:xfrm>
            <a:off x="7255233" y="1110341"/>
            <a:ext cx="1780067" cy="1369483"/>
            <a:chOff x="2133536" y="1959805"/>
            <a:chExt cx="4876928" cy="2916995"/>
          </a:xfrm>
        </p:grpSpPr>
        <p:sp>
          <p:nvSpPr>
            <p:cNvPr id="121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endParaRPr lang="en-GB" sz="7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2" name="Minimize - Maximize - Close"/>
            <p:cNvGrpSpPr/>
            <p:nvPr/>
          </p:nvGrpSpPr>
          <p:grpSpPr>
            <a:xfrm>
              <a:off x="6522458" y="2186843"/>
              <a:ext cx="193904" cy="162305"/>
              <a:chOff x="9351511" y="252035"/>
              <a:chExt cx="193904" cy="162305"/>
            </a:xfrm>
          </p:grpSpPr>
          <p:cxnSp>
            <p:nvCxnSpPr>
              <p:cNvPr id="130" name="X2"/>
              <p:cNvCxnSpPr>
                <a:cxnSpLocks/>
              </p:cNvCxnSpPr>
              <p:nvPr/>
            </p:nvCxnSpPr>
            <p:spPr>
              <a:xfrm>
                <a:off x="9351516" y="252035"/>
                <a:ext cx="193899" cy="162305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1" name="X1"/>
              <p:cNvCxnSpPr>
                <a:cxnSpLocks/>
              </p:cNvCxnSpPr>
              <p:nvPr/>
            </p:nvCxnSpPr>
            <p:spPr>
              <a:xfrm flipH="1">
                <a:off x="9351511" y="252035"/>
                <a:ext cx="193899" cy="162305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23" name="Content"/>
            <p:cNvSpPr>
              <a:spLocks/>
            </p:cNvSpPr>
            <p:nvPr/>
          </p:nvSpPr>
          <p:spPr>
            <a:xfrm>
              <a:off x="2287877" y="2530908"/>
              <a:ext cx="4147192" cy="219892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GB" sz="400" dirty="0" smtClean="0">
                  <a:solidFill>
                    <a:srgbClr val="FFFFFF"/>
                  </a:solidFill>
                  <a:latin typeface="Consolas" pitchFamily="49" charset="0"/>
                </a:rPr>
                <a:t>Microsoft Windows [Version 7.1.7000]</a:t>
              </a:r>
            </a:p>
            <a:p>
              <a:r>
                <a:rPr lang="en-GB" sz="400" dirty="0" smtClean="0">
                  <a:solidFill>
                    <a:srgbClr val="FFFFFF"/>
                  </a:solidFill>
                  <a:latin typeface="Consolas" pitchFamily="49" charset="0"/>
                </a:rPr>
                <a:t>Copyright (c) 2008 Microsoft Corporation.  All rights reserved.</a:t>
              </a:r>
            </a:p>
            <a:p>
              <a:endParaRPr lang="en-GB" sz="400" dirty="0" smtClean="0">
                <a:solidFill>
                  <a:srgbClr val="FFFFFF"/>
                </a:solidFill>
                <a:latin typeface="Consolas" pitchFamily="49" charset="0"/>
              </a:endParaRPr>
            </a:p>
            <a:p>
              <a:r>
                <a:rPr lang="en-GB" sz="400" dirty="0" smtClean="0">
                  <a:solidFill>
                    <a:srgbClr val="FFFFFF"/>
                  </a:solidFill>
                  <a:latin typeface="Consolas" pitchFamily="49" charset="0"/>
                </a:rPr>
                <a:t>C:\Users\UserName&gt; </a:t>
              </a:r>
              <a:endParaRPr lang="en-GB" sz="400" dirty="0">
                <a:solidFill>
                  <a:srgbClr val="FFFFFF"/>
                </a:solidFill>
                <a:latin typeface="Consolas" pitchFamily="49" charset="0"/>
              </a:endParaRPr>
            </a:p>
          </p:txBody>
        </p:sp>
        <p:grpSp>
          <p:nvGrpSpPr>
            <p:cNvPr id="124" name="Group 5"/>
            <p:cNvGrpSpPr/>
            <p:nvPr/>
          </p:nvGrpSpPr>
          <p:grpSpPr>
            <a:xfrm>
              <a:off x="6425987" y="2530911"/>
              <a:ext cx="405460" cy="2198919"/>
              <a:chOff x="-1607" y="1633105"/>
              <a:chExt cx="405460" cy="2198919"/>
            </a:xfrm>
          </p:grpSpPr>
          <p:sp>
            <p:nvSpPr>
              <p:cNvPr id="126" name="ScrollBar"/>
              <p:cNvSpPr>
                <a:spLocks/>
              </p:cNvSpPr>
              <p:nvPr/>
            </p:nvSpPr>
            <p:spPr>
              <a:xfrm>
                <a:off x="-1607" y="1633105"/>
                <a:ext cx="405460" cy="2198919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GB" sz="1000" dirty="0"/>
              </a:p>
            </p:txBody>
          </p:sp>
          <p:sp>
            <p:nvSpPr>
              <p:cNvPr id="127" name="ScrollSlider"/>
              <p:cNvSpPr>
                <a:spLocks/>
              </p:cNvSpPr>
              <p:nvPr/>
            </p:nvSpPr>
            <p:spPr>
              <a:xfrm>
                <a:off x="3703" y="2019433"/>
                <a:ext cx="400150" cy="41934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8" name="UpArrow"/>
              <p:cNvSpPr>
                <a:spLocks/>
              </p:cNvSpPr>
              <p:nvPr/>
            </p:nvSpPr>
            <p:spPr>
              <a:xfrm>
                <a:off x="95396" y="1766119"/>
                <a:ext cx="222758" cy="103874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9" name="DownArrow"/>
              <p:cNvSpPr>
                <a:spLocks/>
              </p:cNvSpPr>
              <p:nvPr/>
            </p:nvSpPr>
            <p:spPr>
              <a:xfrm rot="10800000">
                <a:off x="85783" y="3650297"/>
                <a:ext cx="222758" cy="103874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GB" sz="1000" dirty="0"/>
              </a:p>
            </p:txBody>
          </p:sp>
        </p:grpSp>
        <p:sp>
          <p:nvSpPr>
            <p:cNvPr id="125" name="WindowIcon"/>
            <p:cNvSpPr>
              <a:spLocks/>
            </p:cNvSpPr>
            <p:nvPr/>
          </p:nvSpPr>
          <p:spPr>
            <a:xfrm>
              <a:off x="2298362" y="2121921"/>
              <a:ext cx="362482" cy="29214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020241" y="1054759"/>
            <a:ext cx="1763688" cy="1458779"/>
            <a:chOff x="5020241" y="1054759"/>
            <a:chExt cx="1763688" cy="1458779"/>
          </a:xfrm>
        </p:grpSpPr>
        <p:grpSp>
          <p:nvGrpSpPr>
            <p:cNvPr id="82" name="WebBrowser"/>
            <p:cNvGrpSpPr/>
            <p:nvPr>
              <p:custDataLst>
                <p:custData r:id="rId2"/>
              </p:custDataLst>
            </p:nvPr>
          </p:nvGrpSpPr>
          <p:grpSpPr>
            <a:xfrm>
              <a:off x="5020241" y="1054759"/>
              <a:ext cx="1763688" cy="1458779"/>
              <a:chOff x="0" y="-439614"/>
              <a:chExt cx="9144000" cy="7297614"/>
            </a:xfrm>
          </p:grpSpPr>
          <p:sp>
            <p:nvSpPr>
              <p:cNvPr id="83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4" name="WindowTitle"/>
              <p:cNvSpPr txBox="1"/>
              <p:nvPr/>
            </p:nvSpPr>
            <p:spPr>
              <a:xfrm>
                <a:off x="22517" y="-439614"/>
                <a:ext cx="957755" cy="115474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endParaRPr lang="en-GB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4" name="Group 4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118" name="Oval 28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9" name="Left Arrow 29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GB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5" name="Group 5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116" name="Oval 26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ight Arrow 27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GB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6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11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12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13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GB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7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GB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98" name="Group 8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108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9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0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9" name="Group 9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00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endParaRPr lang="en-GB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01" name="Group 11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02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4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05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06" name="Straight Connector 16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107" name="Straight Connector 17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pic>
          <p:nvPicPr>
            <p:cNvPr id="156" name="Picture 1"/>
            <p:cNvPicPr preferRelativeResize="0">
              <a:picLocks/>
            </p:cNvPicPr>
            <p:nvPr>
              <p:custDataLst>
                <p:custData r:id="rId3"/>
              </p:custDataLst>
            </p:nvPr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87" t="14587" r="18380" b="17747"/>
            <a:stretch/>
          </p:blipFill>
          <p:spPr>
            <a:xfrm>
              <a:off x="5758813" y="1682260"/>
              <a:ext cx="336551" cy="339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12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68" grpId="0"/>
      <p:bldP spid="79" grpId="0"/>
      <p:bldP spid="90" grpId="0"/>
      <p:bldP spid="91" grpId="0"/>
      <p:bldP spid="92" grpId="0"/>
      <p:bldP spid="69" grpId="0"/>
      <p:bldP spid="71" grpId="0"/>
      <p:bldP spid="77" grpId="0"/>
      <p:bldP spid="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9: </a:t>
            </a:r>
            <a:r>
              <a:rPr lang="en-GB" dirty="0"/>
              <a:t>Rethink Infrastructure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043608" y="4714379"/>
            <a:ext cx="3168354" cy="3257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16 CPUs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043609" y="5100423"/>
            <a:ext cx="3168354" cy="325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64 GB RAM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051907" y="5544194"/>
            <a:ext cx="649831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XenServer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381869" y="4714379"/>
            <a:ext cx="3168354" cy="3257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16 CPUs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381870" y="5100423"/>
            <a:ext cx="3168354" cy="325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64 GB RAM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043608" y="4104034"/>
            <a:ext cx="316835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Ubuntu Host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381870" y="4104056"/>
            <a:ext cx="316835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Ubuntu Host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1043608" y="3023914"/>
            <a:ext cx="316835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My</a:t>
            </a:r>
            <a:r>
              <a:rPr lang="de-DE" dirty="0" smtClean="0"/>
              <a:t> App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4373568" y="3023914"/>
            <a:ext cx="316835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</a:t>
            </a:r>
            <a:r>
              <a:rPr lang="de-DE" dirty="0"/>
              <a:t> App</a:t>
            </a:r>
          </a:p>
        </p:txBody>
      </p:sp>
      <p:pic>
        <p:nvPicPr>
          <p:cNvPr id="23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31" y="1052736"/>
            <a:ext cx="8111303" cy="1638299"/>
          </a:xfrm>
          <a:prstGeom prst="rect">
            <a:avLst/>
          </a:prstGeom>
        </p:spPr>
      </p:pic>
      <p:grpSp>
        <p:nvGrpSpPr>
          <p:cNvPr id="3" name="Gruppieren 2"/>
          <p:cNvGrpSpPr/>
          <p:nvPr/>
        </p:nvGrpSpPr>
        <p:grpSpPr>
          <a:xfrm>
            <a:off x="1043608" y="3566029"/>
            <a:ext cx="3168354" cy="432048"/>
            <a:chOff x="1305423" y="3566029"/>
            <a:chExt cx="3168354" cy="432048"/>
          </a:xfrm>
        </p:grpSpPr>
        <p:sp>
          <p:nvSpPr>
            <p:cNvPr id="17" name="Rechteck 16"/>
            <p:cNvSpPr/>
            <p:nvPr/>
          </p:nvSpPr>
          <p:spPr>
            <a:xfrm>
              <a:off x="1305423" y="3566029"/>
              <a:ext cx="3168354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  <a:r>
                <a:rPr lang="de-DE" dirty="0" smtClean="0"/>
                <a:t>        Docker Engine</a:t>
              </a:r>
              <a:endParaRPr lang="de-DE" dirty="0"/>
            </a:p>
          </p:txBody>
        </p: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3619480"/>
              <a:ext cx="452437" cy="316410"/>
            </a:xfrm>
            <a:prstGeom prst="rect">
              <a:avLst/>
            </a:prstGeom>
          </p:spPr>
        </p:pic>
      </p:grpSp>
      <p:grpSp>
        <p:nvGrpSpPr>
          <p:cNvPr id="24" name="Gruppieren 23"/>
          <p:cNvGrpSpPr/>
          <p:nvPr/>
        </p:nvGrpSpPr>
        <p:grpSpPr>
          <a:xfrm>
            <a:off x="4381869" y="3567408"/>
            <a:ext cx="3168354" cy="432048"/>
            <a:chOff x="1305423" y="3566029"/>
            <a:chExt cx="3168354" cy="432048"/>
          </a:xfrm>
        </p:grpSpPr>
        <p:sp>
          <p:nvSpPr>
            <p:cNvPr id="25" name="Rechteck 24"/>
            <p:cNvSpPr/>
            <p:nvPr/>
          </p:nvSpPr>
          <p:spPr>
            <a:xfrm>
              <a:off x="1305423" y="3566029"/>
              <a:ext cx="3168354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  <a:r>
                <a:rPr lang="de-DE" dirty="0" smtClean="0"/>
                <a:t>        Docker Engine</a:t>
              </a:r>
              <a:endParaRPr lang="de-DE" dirty="0"/>
            </a:p>
          </p:txBody>
        </p:sp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3619480"/>
              <a:ext cx="452437" cy="316410"/>
            </a:xfrm>
            <a:prstGeom prst="rect">
              <a:avLst/>
            </a:prstGeom>
          </p:spPr>
        </p:pic>
      </p:grpSp>
      <p:grpSp>
        <p:nvGrpSpPr>
          <p:cNvPr id="6" name="Gruppieren 5"/>
          <p:cNvGrpSpPr/>
          <p:nvPr/>
        </p:nvGrpSpPr>
        <p:grpSpPr>
          <a:xfrm>
            <a:off x="4514357" y="346344"/>
            <a:ext cx="2146099" cy="924717"/>
            <a:chOff x="4514357" y="346344"/>
            <a:chExt cx="2146099" cy="924717"/>
          </a:xfrm>
        </p:grpSpPr>
        <p:sp>
          <p:nvSpPr>
            <p:cNvPr id="22" name="Textfeld 21"/>
            <p:cNvSpPr txBox="1"/>
            <p:nvPr/>
          </p:nvSpPr>
          <p:spPr>
            <a:xfrm>
              <a:off x="5199088" y="346344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>
                  <a:latin typeface="Rufscript" panose="02000603000000000000" pitchFamily="2" charset="0"/>
                </a:defRPr>
              </a:lvl1pPr>
            </a:lstStyle>
            <a:p>
              <a:r>
                <a:rPr lang="en-GB" sz="1400" dirty="0" smtClean="0"/>
                <a:t>Single-threaded</a:t>
              </a:r>
            </a:p>
            <a:p>
              <a:pPr algn="ctr"/>
              <a:r>
                <a:rPr lang="en-GB" sz="1400" dirty="0" smtClean="0"/>
                <a:t>bottlenecks</a:t>
              </a:r>
              <a:endParaRPr lang="en-GB" sz="1400" dirty="0"/>
            </a:p>
          </p:txBody>
        </p:sp>
        <p:cxnSp>
          <p:nvCxnSpPr>
            <p:cNvPr id="27" name="Gerade Verbindung mit Pfeil 26"/>
            <p:cNvCxnSpPr/>
            <p:nvPr/>
          </p:nvCxnSpPr>
          <p:spPr>
            <a:xfrm>
              <a:off x="5724128" y="834411"/>
              <a:ext cx="0" cy="4366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flipH="1">
              <a:off x="4514357" y="818318"/>
              <a:ext cx="851674" cy="428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>
              <a:off x="6338433" y="786229"/>
              <a:ext cx="322023" cy="460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/>
          <p:cNvGrpSpPr/>
          <p:nvPr/>
        </p:nvGrpSpPr>
        <p:grpSpPr>
          <a:xfrm>
            <a:off x="7693443" y="3455962"/>
            <a:ext cx="1397556" cy="738664"/>
            <a:chOff x="7693443" y="3455962"/>
            <a:chExt cx="1397556" cy="738664"/>
          </a:xfrm>
        </p:grpSpPr>
        <p:sp>
          <p:nvSpPr>
            <p:cNvPr id="30" name="Textfeld 29"/>
            <p:cNvSpPr txBox="1"/>
            <p:nvPr/>
          </p:nvSpPr>
          <p:spPr>
            <a:xfrm>
              <a:off x="7938547" y="3455962"/>
              <a:ext cx="11524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Rufscript" panose="02000603000000000000" pitchFamily="2" charset="0"/>
                </a:defRPr>
              </a:lvl1pPr>
            </a:lstStyle>
            <a:p>
              <a:pPr algn="ctr"/>
              <a:r>
                <a:rPr lang="en-GB" sz="1400" dirty="0" smtClean="0"/>
                <a:t>Incomplete Docker-migration</a:t>
              </a:r>
              <a:endParaRPr lang="en-GB" sz="1400" dirty="0"/>
            </a:p>
          </p:txBody>
        </p:sp>
        <p:cxnSp>
          <p:nvCxnSpPr>
            <p:cNvPr id="35" name="Gerade Verbindung mit Pfeil 34"/>
            <p:cNvCxnSpPr/>
            <p:nvPr/>
          </p:nvCxnSpPr>
          <p:spPr>
            <a:xfrm flipH="1">
              <a:off x="7693443" y="3789040"/>
              <a:ext cx="3510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7650747" y="4320058"/>
            <a:ext cx="1601773" cy="948956"/>
            <a:chOff x="7650747" y="4320058"/>
            <a:chExt cx="1601773" cy="948956"/>
          </a:xfrm>
        </p:grpSpPr>
        <p:sp>
          <p:nvSpPr>
            <p:cNvPr id="32" name="Textfeld 31"/>
            <p:cNvSpPr txBox="1"/>
            <p:nvPr/>
          </p:nvSpPr>
          <p:spPr>
            <a:xfrm>
              <a:off x="7924666" y="4509120"/>
              <a:ext cx="13278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Rufscript" panose="02000603000000000000" pitchFamily="2" charset="0"/>
                </a:defRPr>
              </a:lvl1pPr>
            </a:lstStyle>
            <a:p>
              <a:pPr algn="ctr"/>
              <a:r>
                <a:rPr lang="en-GB" sz="1400" dirty="0" smtClean="0"/>
                <a:t>Micro management</a:t>
              </a:r>
            </a:p>
            <a:p>
              <a:pPr algn="ctr"/>
              <a:r>
                <a:rPr lang="en-GB" sz="1400" dirty="0" smtClean="0"/>
                <a:t>of resources</a:t>
              </a:r>
              <a:endParaRPr lang="en-GB" sz="1400" dirty="0"/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 flipH="1" flipV="1">
              <a:off x="7661758" y="4320058"/>
              <a:ext cx="582650" cy="2681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 flipH="1">
              <a:off x="7650747" y="4877258"/>
              <a:ext cx="3510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 flipH="1">
              <a:off x="7661758" y="5100423"/>
              <a:ext cx="340015" cy="168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09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Docker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3573016"/>
            <a:ext cx="8223250" cy="229279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Shipping software in virtual images with all runtime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idea is not really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makes Docker special: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Docker focuses on streamlined developer workflows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Cross-platform runtime environment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Open Container Initiative (OCI) Standard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Related approaches: </a:t>
            </a:r>
            <a:r>
              <a:rPr lang="en-GB" dirty="0" err="1" smtClean="0"/>
              <a:t>rkt</a:t>
            </a:r>
            <a:r>
              <a:rPr lang="en-GB" dirty="0" smtClean="0"/>
              <a:t> (“Rocket”), </a:t>
            </a:r>
            <a:r>
              <a:rPr lang="en-GB" dirty="0"/>
              <a:t>Facebook </a:t>
            </a:r>
            <a:r>
              <a:rPr lang="en-GB" dirty="0" smtClean="0"/>
              <a:t>Tupperware, …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827584" y="2495975"/>
            <a:ext cx="727280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1259632" y="2385867"/>
            <a:ext cx="0" cy="220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910818" y="26211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2000</a:t>
            </a:r>
            <a:endParaRPr lang="en-GB" dirty="0"/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4484412" y="2385867"/>
            <a:ext cx="0" cy="220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135598" y="260678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2010</a:t>
            </a:r>
            <a:endParaRPr lang="en-GB" dirty="0"/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2872022" y="2440921"/>
            <a:ext cx="0" cy="110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523208" y="26211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2005</a:t>
            </a:r>
            <a:endParaRPr lang="en-GB" dirty="0"/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6096800" y="2440921"/>
            <a:ext cx="0" cy="110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747986" y="26276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2015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>
          <a:xfrm>
            <a:off x="987762" y="1614368"/>
            <a:ext cx="620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BSD</a:t>
            </a:r>
            <a:br>
              <a:rPr lang="en-GB" dirty="0" smtClean="0"/>
            </a:br>
            <a:r>
              <a:rPr lang="en-GB" dirty="0" smtClean="0"/>
              <a:t>Jails</a:t>
            </a:r>
            <a:endParaRPr lang="en-GB" dirty="0"/>
          </a:p>
        </p:txBody>
      </p:sp>
      <p:sp>
        <p:nvSpPr>
          <p:cNvPr id="19" name="Rechteck 18"/>
          <p:cNvSpPr/>
          <p:nvPr/>
        </p:nvSpPr>
        <p:spPr>
          <a:xfrm>
            <a:off x="2433439" y="1614368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Solaris</a:t>
            </a:r>
            <a:br>
              <a:rPr lang="en-GB" dirty="0" smtClean="0"/>
            </a:br>
            <a:r>
              <a:rPr lang="en-GB" dirty="0" smtClean="0"/>
              <a:t>Zones</a:t>
            </a:r>
            <a:endParaRPr lang="en-GB" dirty="0"/>
          </a:p>
        </p:txBody>
      </p:sp>
      <p:sp>
        <p:nvSpPr>
          <p:cNvPr id="20" name="Rechteck 19"/>
          <p:cNvSpPr/>
          <p:nvPr/>
        </p:nvSpPr>
        <p:spPr>
          <a:xfrm>
            <a:off x="3310602" y="1597695"/>
            <a:ext cx="140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Linux</a:t>
            </a:r>
            <a:br>
              <a:rPr lang="en-GB" dirty="0" smtClean="0"/>
            </a:br>
            <a:r>
              <a:rPr lang="en-GB" dirty="0" smtClean="0"/>
              <a:t>Containers </a:t>
            </a:r>
            <a:endParaRPr lang="en-GB" dirty="0"/>
          </a:p>
        </p:txBody>
      </p:sp>
      <p:cxnSp>
        <p:nvCxnSpPr>
          <p:cNvPr id="21" name="Gerader Verbinder 20"/>
          <p:cNvCxnSpPr/>
          <p:nvPr/>
        </p:nvCxnSpPr>
        <p:spPr>
          <a:xfrm flipV="1">
            <a:off x="4012076" y="2436525"/>
            <a:ext cx="0" cy="110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90" y="1704222"/>
            <a:ext cx="697627" cy="578493"/>
          </a:xfrm>
          <a:prstGeom prst="rect">
            <a:avLst/>
          </a:prstGeom>
        </p:spPr>
      </p:pic>
      <p:cxnSp>
        <p:nvCxnSpPr>
          <p:cNvPr id="22" name="Gerader Verbinder 21"/>
          <p:cNvCxnSpPr/>
          <p:nvPr/>
        </p:nvCxnSpPr>
        <p:spPr>
          <a:xfrm flipV="1">
            <a:off x="6921797" y="2440921"/>
            <a:ext cx="0" cy="110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572983" y="26276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26" name="Rechteck 25"/>
          <p:cNvSpPr/>
          <p:nvPr/>
        </p:nvSpPr>
        <p:spPr>
          <a:xfrm>
            <a:off x="6669162" y="1844403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1.0</a:t>
            </a:r>
            <a:endParaRPr lang="en-GB" dirty="0"/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5508104" y="2436525"/>
            <a:ext cx="0" cy="110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59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9" grpId="0"/>
      <p:bldP spid="20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9: Rethink Infrastructure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047761" y="4714379"/>
            <a:ext cx="6506616" cy="3257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32 CPUs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047761" y="5100423"/>
            <a:ext cx="6506615" cy="325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128 GB RAM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056060" y="5544194"/>
            <a:ext cx="649831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XenServer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047761" y="4104034"/>
            <a:ext cx="650661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Ubuntu Host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1043608" y="2817919"/>
            <a:ext cx="1250353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</a:t>
            </a:r>
            <a:r>
              <a:rPr lang="de-DE" dirty="0"/>
              <a:t> App</a:t>
            </a:r>
          </a:p>
        </p:txBody>
      </p:sp>
      <p:sp>
        <p:nvSpPr>
          <p:cNvPr id="21" name="Rechteck 20"/>
          <p:cNvSpPr/>
          <p:nvPr/>
        </p:nvSpPr>
        <p:spPr>
          <a:xfrm>
            <a:off x="2357675" y="2817919"/>
            <a:ext cx="1250353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</a:t>
            </a:r>
            <a:r>
              <a:rPr lang="de-DE" dirty="0"/>
              <a:t> App</a:t>
            </a:r>
          </a:p>
        </p:txBody>
      </p:sp>
      <p:sp>
        <p:nvSpPr>
          <p:cNvPr id="22" name="Rechteck 21"/>
          <p:cNvSpPr/>
          <p:nvPr/>
        </p:nvSpPr>
        <p:spPr>
          <a:xfrm>
            <a:off x="3671741" y="2817919"/>
            <a:ext cx="1250353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4985807" y="2817919"/>
            <a:ext cx="1250353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smtClean="0"/>
              <a:t>App</a:t>
            </a:r>
            <a:endParaRPr lang="de-DE" dirty="0"/>
          </a:p>
        </p:txBody>
      </p:sp>
      <p:pic>
        <p:nvPicPr>
          <p:cNvPr id="26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52736"/>
            <a:ext cx="8204200" cy="1673378"/>
          </a:xfrm>
          <a:prstGeom prst="rect">
            <a:avLst/>
          </a:prstGeom>
        </p:spPr>
      </p:pic>
      <p:sp>
        <p:nvSpPr>
          <p:cNvPr id="27" name="Rechteck 26"/>
          <p:cNvSpPr/>
          <p:nvPr/>
        </p:nvSpPr>
        <p:spPr>
          <a:xfrm>
            <a:off x="1043608" y="3239938"/>
            <a:ext cx="6502467" cy="23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Job Data</a:t>
            </a:r>
            <a:endParaRPr lang="de-DE" sz="12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047761" y="3566029"/>
            <a:ext cx="6498314" cy="432048"/>
            <a:chOff x="1305423" y="3566029"/>
            <a:chExt cx="6498314" cy="432048"/>
          </a:xfrm>
        </p:grpSpPr>
        <p:sp>
          <p:nvSpPr>
            <p:cNvPr id="17" name="Rechteck 16"/>
            <p:cNvSpPr/>
            <p:nvPr/>
          </p:nvSpPr>
          <p:spPr>
            <a:xfrm>
              <a:off x="1305423" y="3566029"/>
              <a:ext cx="6498314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        Docker Engine</a:t>
              </a:r>
              <a:endParaRPr lang="de-DE" dirty="0"/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966" y="3618405"/>
              <a:ext cx="452437" cy="316410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7675360" y="4536082"/>
            <a:ext cx="1302077" cy="1169551"/>
            <a:chOff x="7675360" y="4536082"/>
            <a:chExt cx="1302077" cy="1169551"/>
          </a:xfrm>
        </p:grpSpPr>
        <p:sp>
          <p:nvSpPr>
            <p:cNvPr id="16" name="Textfeld 15"/>
            <p:cNvSpPr txBox="1"/>
            <p:nvPr/>
          </p:nvSpPr>
          <p:spPr>
            <a:xfrm>
              <a:off x="8088309" y="4536082"/>
              <a:ext cx="8891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Rufscript" panose="02000603000000000000" pitchFamily="2" charset="0"/>
                </a:defRPr>
              </a:lvl1pPr>
            </a:lstStyle>
            <a:p>
              <a:pPr algn="ctr"/>
              <a:r>
                <a:rPr lang="en-GB" sz="1400" dirty="0" smtClean="0"/>
                <a:t>All</a:t>
              </a:r>
            </a:p>
            <a:p>
              <a:pPr algn="ctr"/>
              <a:r>
                <a:rPr lang="en-GB" sz="1400" dirty="0" smtClean="0"/>
                <a:t>resources</a:t>
              </a:r>
            </a:p>
            <a:p>
              <a:pPr algn="ctr"/>
              <a:r>
                <a:rPr lang="en-GB" sz="1400" dirty="0" smtClean="0"/>
                <a:t>are available to Docker</a:t>
              </a:r>
              <a:endParaRPr lang="en-GB" sz="1400" dirty="0"/>
            </a:p>
          </p:txBody>
        </p:sp>
        <p:cxnSp>
          <p:nvCxnSpPr>
            <p:cNvPr id="18" name="Gerade Verbindung mit Pfeil 17"/>
            <p:cNvCxnSpPr/>
            <p:nvPr/>
          </p:nvCxnSpPr>
          <p:spPr>
            <a:xfrm flipH="1">
              <a:off x="7675360" y="5263385"/>
              <a:ext cx="3510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/>
            <p:nvPr/>
          </p:nvCxnSpPr>
          <p:spPr>
            <a:xfrm flipH="1">
              <a:off x="7675360" y="4858894"/>
              <a:ext cx="3510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/>
          <p:cNvGrpSpPr/>
          <p:nvPr/>
        </p:nvGrpSpPr>
        <p:grpSpPr>
          <a:xfrm>
            <a:off x="6444208" y="2806115"/>
            <a:ext cx="2411370" cy="523220"/>
            <a:chOff x="6444208" y="2806115"/>
            <a:chExt cx="2411370" cy="523220"/>
          </a:xfrm>
        </p:grpSpPr>
        <p:sp>
          <p:nvSpPr>
            <p:cNvPr id="28" name="Textfeld 27"/>
            <p:cNvSpPr txBox="1"/>
            <p:nvPr/>
          </p:nvSpPr>
          <p:spPr>
            <a:xfrm>
              <a:off x="8036123" y="2806115"/>
              <a:ext cx="819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>
                  <a:latin typeface="Rufscript" panose="02000603000000000000" pitchFamily="2" charset="0"/>
                </a:defRPr>
              </a:lvl1pPr>
            </a:lstStyle>
            <a:p>
              <a:pPr algn="ctr"/>
              <a:r>
                <a:rPr lang="en-GB" sz="1400" dirty="0" smtClean="0"/>
                <a:t>Scale on</a:t>
              </a:r>
              <a:br>
                <a:rPr lang="en-GB" sz="1400" dirty="0" smtClean="0"/>
              </a:br>
              <a:r>
                <a:rPr lang="en-GB" sz="1400" dirty="0" smtClean="0"/>
                <a:t>demand</a:t>
              </a:r>
              <a:endParaRPr lang="en-GB" sz="1400" dirty="0"/>
            </a:p>
          </p:txBody>
        </p:sp>
        <p:cxnSp>
          <p:nvCxnSpPr>
            <p:cNvPr id="29" name="Gerade Verbindung mit Pfeil 28"/>
            <p:cNvCxnSpPr/>
            <p:nvPr/>
          </p:nvCxnSpPr>
          <p:spPr>
            <a:xfrm flipH="1">
              <a:off x="6444208" y="3014556"/>
              <a:ext cx="15821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5940152" y="449515"/>
            <a:ext cx="1787669" cy="735514"/>
            <a:chOff x="5940152" y="449515"/>
            <a:chExt cx="1787669" cy="735514"/>
          </a:xfrm>
        </p:grpSpPr>
        <p:sp>
          <p:nvSpPr>
            <p:cNvPr id="30" name="Textfeld 29"/>
            <p:cNvSpPr txBox="1"/>
            <p:nvPr/>
          </p:nvSpPr>
          <p:spPr>
            <a:xfrm>
              <a:off x="5940152" y="449515"/>
              <a:ext cx="1787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>
                  <a:latin typeface="Rufscript" panose="02000603000000000000" pitchFamily="2" charset="0"/>
                </a:defRPr>
              </a:lvl1pPr>
            </a:lstStyle>
            <a:p>
              <a:pPr algn="ctr"/>
              <a:r>
                <a:rPr lang="en-GB" sz="1400" dirty="0" smtClean="0"/>
                <a:t>More efficient use of</a:t>
              </a:r>
            </a:p>
            <a:p>
              <a:pPr algn="ctr"/>
              <a:r>
                <a:rPr lang="en-GB" sz="1400" dirty="0" smtClean="0"/>
                <a:t>(rented) resources</a:t>
              </a:r>
              <a:endParaRPr lang="en-GB" sz="1400" dirty="0"/>
            </a:p>
          </p:txBody>
        </p:sp>
        <p:cxnSp>
          <p:nvCxnSpPr>
            <p:cNvPr id="31" name="Gerade Verbindung mit Pfeil 30"/>
            <p:cNvCxnSpPr/>
            <p:nvPr/>
          </p:nvCxnSpPr>
          <p:spPr>
            <a:xfrm flipH="1">
              <a:off x="5991075" y="972735"/>
              <a:ext cx="245085" cy="152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>
              <a:off x="6660232" y="1007578"/>
              <a:ext cx="14342" cy="1774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7675360" y="3249761"/>
            <a:ext cx="1316179" cy="954107"/>
            <a:chOff x="7675360" y="3249761"/>
            <a:chExt cx="1316179" cy="954107"/>
          </a:xfrm>
        </p:grpSpPr>
        <p:sp>
          <p:nvSpPr>
            <p:cNvPr id="33" name="Textfeld 32"/>
            <p:cNvSpPr txBox="1"/>
            <p:nvPr/>
          </p:nvSpPr>
          <p:spPr>
            <a:xfrm>
              <a:off x="7900160" y="3249761"/>
              <a:ext cx="10913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Rufscript" panose="02000603000000000000" pitchFamily="2" charset="0"/>
                </a:defRPr>
              </a:lvl1pPr>
            </a:lstStyle>
            <a:p>
              <a:pPr algn="ctr"/>
              <a:r>
                <a:rPr lang="en-GB" sz="1400" dirty="0" smtClean="0"/>
                <a:t>Common persistent</a:t>
              </a:r>
            </a:p>
            <a:p>
              <a:pPr algn="ctr"/>
              <a:r>
                <a:rPr lang="en-GB" sz="1400" dirty="0" smtClean="0"/>
                <a:t>Job data storage</a:t>
              </a:r>
              <a:endParaRPr lang="en-GB" sz="1400" dirty="0"/>
            </a:p>
          </p:txBody>
        </p:sp>
        <p:cxnSp>
          <p:nvCxnSpPr>
            <p:cNvPr id="34" name="Gerade Verbindung mit Pfeil 33"/>
            <p:cNvCxnSpPr/>
            <p:nvPr/>
          </p:nvCxnSpPr>
          <p:spPr>
            <a:xfrm flipH="1">
              <a:off x="7675360" y="3355800"/>
              <a:ext cx="36076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103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9" grpId="0" animBg="1"/>
      <p:bldP spid="21" grpId="0" animBg="1"/>
      <p:bldP spid="22" grpId="0" animBg="1"/>
      <p:bldP spid="25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1043608" y="2817919"/>
            <a:ext cx="1250353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</a:t>
            </a:r>
            <a:r>
              <a:rPr lang="de-DE" dirty="0"/>
              <a:t> App</a:t>
            </a:r>
          </a:p>
        </p:txBody>
      </p:sp>
      <p:sp>
        <p:nvSpPr>
          <p:cNvPr id="21" name="Rechteck 20"/>
          <p:cNvSpPr/>
          <p:nvPr/>
        </p:nvSpPr>
        <p:spPr>
          <a:xfrm>
            <a:off x="2357675" y="2817919"/>
            <a:ext cx="1250353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</a:t>
            </a:r>
            <a:r>
              <a:rPr lang="de-DE" dirty="0"/>
              <a:t> App</a:t>
            </a:r>
          </a:p>
        </p:txBody>
      </p:sp>
      <p:sp>
        <p:nvSpPr>
          <p:cNvPr id="22" name="Rechteck 21"/>
          <p:cNvSpPr/>
          <p:nvPr/>
        </p:nvSpPr>
        <p:spPr>
          <a:xfrm>
            <a:off x="3671741" y="2817919"/>
            <a:ext cx="1250353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4985807" y="2817919"/>
            <a:ext cx="1250353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6295722" y="2828809"/>
            <a:ext cx="1250353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</a:t>
            </a:r>
            <a:r>
              <a:rPr lang="de-DE" dirty="0"/>
              <a:t> App</a:t>
            </a:r>
          </a:p>
        </p:txBody>
      </p:sp>
      <p:sp>
        <p:nvSpPr>
          <p:cNvPr id="26" name="Rechteck 25"/>
          <p:cNvSpPr/>
          <p:nvPr/>
        </p:nvSpPr>
        <p:spPr>
          <a:xfrm>
            <a:off x="1046110" y="4105346"/>
            <a:ext cx="650661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Ubuntu Host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041957" y="3241250"/>
            <a:ext cx="6502467" cy="23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Job Data</a:t>
            </a:r>
            <a:endParaRPr lang="de-DE" sz="1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9: Rethink Infrastructure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1047761" y="4714379"/>
            <a:ext cx="6506616" cy="3257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32 CPUs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047761" y="5100423"/>
            <a:ext cx="6506615" cy="325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128 GB RAM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056060" y="5544194"/>
            <a:ext cx="649831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XenServer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047761" y="4104034"/>
            <a:ext cx="6506616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Ubuntu Host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047761" y="3566029"/>
            <a:ext cx="6498314" cy="432048"/>
            <a:chOff x="1305423" y="3566029"/>
            <a:chExt cx="6498314" cy="432048"/>
          </a:xfrm>
        </p:grpSpPr>
        <p:sp>
          <p:nvSpPr>
            <p:cNvPr id="17" name="Rechteck 16"/>
            <p:cNvSpPr/>
            <p:nvPr/>
          </p:nvSpPr>
          <p:spPr>
            <a:xfrm>
              <a:off x="1305423" y="3566029"/>
              <a:ext cx="6498314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        Docker Engine</a:t>
              </a:r>
              <a:endParaRPr lang="de-DE" dirty="0"/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966" y="3618405"/>
              <a:ext cx="452437" cy="316410"/>
            </a:xfrm>
            <a:prstGeom prst="rect">
              <a:avLst/>
            </a:prstGeom>
          </p:spPr>
        </p:pic>
      </p:grpSp>
      <p:grpSp>
        <p:nvGrpSpPr>
          <p:cNvPr id="7" name="Gruppieren 6"/>
          <p:cNvGrpSpPr/>
          <p:nvPr/>
        </p:nvGrpSpPr>
        <p:grpSpPr>
          <a:xfrm>
            <a:off x="7675360" y="2806115"/>
            <a:ext cx="1354950" cy="523220"/>
            <a:chOff x="7675360" y="2806115"/>
            <a:chExt cx="1354950" cy="523220"/>
          </a:xfrm>
        </p:grpSpPr>
        <p:sp>
          <p:nvSpPr>
            <p:cNvPr id="28" name="Textfeld 27"/>
            <p:cNvSpPr txBox="1"/>
            <p:nvPr/>
          </p:nvSpPr>
          <p:spPr>
            <a:xfrm>
              <a:off x="7861400" y="2806115"/>
              <a:ext cx="1168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>
                  <a:latin typeface="Rufscript" panose="02000603000000000000" pitchFamily="2" charset="0"/>
                </a:defRPr>
              </a:lvl1pPr>
            </a:lstStyle>
            <a:p>
              <a:pPr algn="ctr"/>
              <a:r>
                <a:rPr lang="en-GB" sz="1400" dirty="0" smtClean="0"/>
                <a:t>2. </a:t>
              </a:r>
              <a:r>
                <a:rPr lang="en-GB" sz="1400" dirty="0" err="1" smtClean="0"/>
                <a:t>Init</a:t>
              </a:r>
              <a:r>
                <a:rPr lang="en-GB" sz="1400" dirty="0" smtClean="0"/>
                <a:t> debug</a:t>
              </a:r>
              <a:br>
                <a:rPr lang="en-GB" sz="1400" dirty="0" smtClean="0"/>
              </a:br>
              <a:r>
                <a:rPr lang="en-GB" sz="1400" dirty="0" smtClean="0"/>
                <a:t>instance</a:t>
              </a:r>
              <a:endParaRPr lang="en-GB" sz="1400" dirty="0"/>
            </a:p>
          </p:txBody>
        </p:sp>
        <p:cxnSp>
          <p:nvCxnSpPr>
            <p:cNvPr id="29" name="Gerade Verbindung mit Pfeil 28"/>
            <p:cNvCxnSpPr/>
            <p:nvPr/>
          </p:nvCxnSpPr>
          <p:spPr>
            <a:xfrm flipH="1">
              <a:off x="7675360" y="3014556"/>
              <a:ext cx="3510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7675360" y="3302999"/>
            <a:ext cx="1468640" cy="1169551"/>
            <a:chOff x="7675360" y="3302999"/>
            <a:chExt cx="1468640" cy="1169551"/>
          </a:xfrm>
        </p:grpSpPr>
        <p:sp>
          <p:nvSpPr>
            <p:cNvPr id="33" name="Textfeld 32"/>
            <p:cNvSpPr txBox="1"/>
            <p:nvPr/>
          </p:nvSpPr>
          <p:spPr>
            <a:xfrm>
              <a:off x="7900160" y="3302999"/>
              <a:ext cx="124384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Rufscript" panose="02000603000000000000" pitchFamily="2" charset="0"/>
                </a:defRPr>
              </a:lvl1pPr>
            </a:lstStyle>
            <a:p>
              <a:pPr algn="ctr"/>
              <a:r>
                <a:rPr lang="en-GB" sz="1400" dirty="0" smtClean="0"/>
                <a:t>3. Re-execute failed commands in production-like environment</a:t>
              </a:r>
              <a:endParaRPr lang="en-GB" sz="1400" dirty="0"/>
            </a:p>
          </p:txBody>
        </p:sp>
        <p:cxnSp>
          <p:nvCxnSpPr>
            <p:cNvPr id="34" name="Gerade Verbindung mit Pfeil 33"/>
            <p:cNvCxnSpPr/>
            <p:nvPr/>
          </p:nvCxnSpPr>
          <p:spPr>
            <a:xfrm flipH="1" flipV="1">
              <a:off x="7675360" y="3419047"/>
              <a:ext cx="351026" cy="1993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hteck 26"/>
          <p:cNvSpPr/>
          <p:nvPr/>
        </p:nvSpPr>
        <p:spPr>
          <a:xfrm>
            <a:off x="1043608" y="3239938"/>
            <a:ext cx="6502467" cy="231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Job Data</a:t>
            </a:r>
            <a:endParaRPr lang="de-DE" sz="120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7656397" y="4378792"/>
            <a:ext cx="1571264" cy="758887"/>
            <a:chOff x="7656397" y="4378792"/>
            <a:chExt cx="1571264" cy="758887"/>
          </a:xfrm>
        </p:grpSpPr>
        <p:sp>
          <p:nvSpPr>
            <p:cNvPr id="16" name="Textfeld 15"/>
            <p:cNvSpPr txBox="1"/>
            <p:nvPr/>
          </p:nvSpPr>
          <p:spPr>
            <a:xfrm>
              <a:off x="7656397" y="4614459"/>
              <a:ext cx="15712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>
                  <a:latin typeface="Rufscript" panose="02000603000000000000" pitchFamily="2" charset="0"/>
                </a:defRPr>
              </a:lvl1pPr>
            </a:lstStyle>
            <a:p>
              <a:pPr algn="ctr"/>
              <a:r>
                <a:rPr lang="en-GB" sz="1400" dirty="0" smtClean="0"/>
                <a:t>1. Connect to host</a:t>
              </a:r>
            </a:p>
            <a:p>
              <a:pPr algn="ctr"/>
              <a:r>
                <a:rPr lang="en-GB" sz="1400" dirty="0" smtClean="0"/>
                <a:t>via SSH</a:t>
              </a:r>
              <a:endParaRPr lang="en-GB" sz="1400" dirty="0"/>
            </a:p>
          </p:txBody>
        </p:sp>
        <p:cxnSp>
          <p:nvCxnSpPr>
            <p:cNvPr id="36" name="Gerade Verbindung mit Pfeil 35"/>
            <p:cNvCxnSpPr/>
            <p:nvPr/>
          </p:nvCxnSpPr>
          <p:spPr>
            <a:xfrm flipH="1" flipV="1">
              <a:off x="7666416" y="4378792"/>
              <a:ext cx="351026" cy="1993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feld 36"/>
          <p:cNvSpPr txBox="1"/>
          <p:nvPr/>
        </p:nvSpPr>
        <p:spPr>
          <a:xfrm>
            <a:off x="2357675" y="1513821"/>
            <a:ext cx="3975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Rufscript" panose="02000603000000000000" pitchFamily="2" charset="0"/>
              </a:defRPr>
            </a:lvl1pPr>
          </a:lstStyle>
          <a:p>
            <a:pPr algn="ctr"/>
            <a:r>
              <a:rPr lang="en-GB" sz="1400" dirty="0" smtClean="0"/>
              <a:t>Debugging production in 3 simple steps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279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5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10: Refactor mind sets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GB" dirty="0" smtClean="0"/>
              <a:t>“Machines </a:t>
            </a:r>
            <a:r>
              <a:rPr lang="en-GB" dirty="0"/>
              <a:t>should work, Humans should </a:t>
            </a:r>
            <a:r>
              <a:rPr lang="en-GB" dirty="0" smtClean="0"/>
              <a:t>think”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Architectural changes, building and shipping is daily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Promote </a:t>
            </a:r>
            <a:r>
              <a:rPr lang="en-GB" dirty="0"/>
              <a:t>use of standard tools over custom </a:t>
            </a:r>
            <a:r>
              <a:rPr lang="en-GB" dirty="0" smtClean="0"/>
              <a:t>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Promote a culture of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The one who deploys (or tells systems to do so) defines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/>
              <a:t>rules for collaboration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Tech. </a:t>
            </a:r>
            <a:r>
              <a:rPr lang="en-GB" dirty="0"/>
              <a:t>project management /</a:t>
            </a:r>
            <a:r>
              <a:rPr lang="en-GB" dirty="0" smtClean="0"/>
              <a:t> “Operations person” / everybody does DevOps?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“Cool technology” vs. young </a:t>
            </a:r>
            <a:r>
              <a:rPr lang="en-GB" dirty="0" smtClean="0"/>
              <a:t>computer science </a:t>
            </a:r>
            <a:r>
              <a:rPr lang="en-GB" dirty="0"/>
              <a:t>graduates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GB" dirty="0"/>
              <a:t>Technological product roadmap is impacted by the level of knowledge of graduates in the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6876256" y="2132856"/>
            <a:ext cx="1918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Rufscript" panose="02000603000000000000" pitchFamily="2" charset="0"/>
              </a:defRPr>
            </a:lvl1pPr>
          </a:lstStyle>
          <a:p>
            <a:pPr algn="ctr"/>
            <a:r>
              <a:rPr lang="en-GB" sz="1400" dirty="0" smtClean="0"/>
              <a:t>Two main enemies: fears &amp; secrets</a:t>
            </a:r>
            <a:endParaRPr lang="en-GB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7079420" y="3534999"/>
            <a:ext cx="151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Rufscript" panose="02000603000000000000" pitchFamily="2" charset="0"/>
              </a:defRPr>
            </a:lvl1pPr>
          </a:lstStyle>
          <a:p>
            <a:pPr algn="ctr"/>
            <a:r>
              <a:rPr lang="en-GB" sz="1400" dirty="0" smtClean="0"/>
              <a:t>New Role?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2886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learned from two years of Docker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3" y="1268760"/>
            <a:ext cx="7496001" cy="459705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Lesson 1: Understand the tools you use</a:t>
            </a:r>
          </a:p>
          <a:p>
            <a:r>
              <a:rPr lang="en-GB" dirty="0" smtClean="0"/>
              <a:t>Lesson 2: Meanings of “latest”</a:t>
            </a:r>
          </a:p>
          <a:p>
            <a:r>
              <a:rPr lang="en-GB" dirty="0" smtClean="0"/>
              <a:t>Lesson 3: Docker &amp; Security – it’s complicated</a:t>
            </a:r>
          </a:p>
          <a:p>
            <a:r>
              <a:rPr lang="en-GB" dirty="0" smtClean="0"/>
              <a:t>Lesson 4: Docker is not done yet</a:t>
            </a:r>
          </a:p>
          <a:p>
            <a:endParaRPr lang="en-GB" dirty="0" smtClean="0"/>
          </a:p>
          <a:p>
            <a:r>
              <a:rPr lang="en-GB" dirty="0" smtClean="0"/>
              <a:t>Lesson 5: Have a Docker-ready architecture</a:t>
            </a:r>
          </a:p>
          <a:p>
            <a:r>
              <a:rPr lang="en-GB" dirty="0" smtClean="0"/>
              <a:t>Lesson 6: Docker, the MVP enabler</a:t>
            </a:r>
          </a:p>
          <a:p>
            <a:endParaRPr lang="en-GB" dirty="0" smtClean="0"/>
          </a:p>
          <a:p>
            <a:r>
              <a:rPr lang="en-GB" dirty="0"/>
              <a:t>Lesson 7: Use Build </a:t>
            </a:r>
            <a:r>
              <a:rPr lang="en-GB" dirty="0" smtClean="0"/>
              <a:t>Infrastructure</a:t>
            </a:r>
          </a:p>
          <a:p>
            <a:r>
              <a:rPr lang="en-GB" dirty="0" smtClean="0"/>
              <a:t>Lesson 8: Streamline Developer’s Workflow</a:t>
            </a:r>
          </a:p>
          <a:p>
            <a:endParaRPr lang="en-GB" dirty="0" smtClean="0"/>
          </a:p>
          <a:p>
            <a:r>
              <a:rPr lang="en-GB" dirty="0" smtClean="0"/>
              <a:t>Lesson 9: Rethink </a:t>
            </a:r>
            <a:r>
              <a:rPr lang="en-GB" dirty="0"/>
              <a:t>Infrastructure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Lesson 10: Refactor mind sets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6156176" y="1309936"/>
            <a:ext cx="27363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Rufscript" panose="02000603000000000000" pitchFamily="2" charset="0"/>
              </a:rPr>
              <a:t>Docker Basics</a:t>
            </a: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endParaRPr lang="en-GB" sz="1400" dirty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r>
              <a:rPr lang="en-GB" sz="1400" dirty="0" smtClean="0">
                <a:latin typeface="Rufscript" panose="02000603000000000000" pitchFamily="2" charset="0"/>
              </a:rPr>
              <a:t>Software-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GB" sz="1400" dirty="0" smtClean="0">
                <a:latin typeface="Rufscript" panose="02000603000000000000" pitchFamily="2" charset="0"/>
              </a:rPr>
              <a:t>Architecture</a:t>
            </a: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r>
              <a:rPr lang="en-GB" sz="1400" dirty="0" smtClean="0">
                <a:latin typeface="Rufscript" panose="02000603000000000000" pitchFamily="2" charset="0"/>
              </a:rPr>
              <a:t>Processes</a:t>
            </a:r>
          </a:p>
          <a:p>
            <a:endParaRPr lang="en-GB" sz="1400" dirty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r>
              <a:rPr lang="en-GB" sz="1400" dirty="0" smtClean="0">
                <a:latin typeface="Rufscript" panose="02000603000000000000" pitchFamily="2" charset="0"/>
              </a:rPr>
              <a:t>Infrastructure</a:t>
            </a: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endParaRPr lang="en-GB" sz="1400" dirty="0" smtClean="0">
              <a:latin typeface="Rufscript" panose="02000603000000000000" pitchFamily="2" charset="0"/>
            </a:endParaRPr>
          </a:p>
          <a:p>
            <a:r>
              <a:rPr lang="en-GB" sz="1400" dirty="0" err="1" smtClean="0">
                <a:latin typeface="Rufscript" panose="02000603000000000000" pitchFamily="2" charset="0"/>
              </a:rPr>
              <a:t>Mindsets</a:t>
            </a:r>
            <a:endParaRPr lang="en-GB" sz="1400" dirty="0">
              <a:latin typeface="Rufscrip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readings and </a:t>
            </a:r>
            <a:r>
              <a:rPr lang="en-GB" dirty="0" smtClean="0"/>
              <a:t>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/>
                </a:solidFill>
              </a:rPr>
              <a:t>Must-read: Docker Best Practices</a:t>
            </a:r>
          </a:p>
          <a:p>
            <a:r>
              <a:rPr lang="en-GB" dirty="0" smtClean="0"/>
              <a:t>https://docs.docker.com/engine/userguide/eng-image/dockerfile_best-practices/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chemeClr val="tx2"/>
                </a:solidFill>
              </a:rPr>
              <a:t>Advanced: Good container practices</a:t>
            </a:r>
          </a:p>
          <a:p>
            <a:r>
              <a:rPr lang="en-GB" dirty="0" smtClean="0"/>
              <a:t>https://l0rd.github.io/containerspatterns/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chemeClr val="tx2"/>
                </a:solidFill>
              </a:rPr>
              <a:t>Graphical User Interfaces for Docker Engine Management</a:t>
            </a:r>
            <a:endParaRPr lang="en-GB" b="1" dirty="0">
              <a:solidFill>
                <a:schemeClr val="tx2"/>
              </a:solidFill>
            </a:endParaRPr>
          </a:p>
          <a:p>
            <a:r>
              <a:rPr lang="en-GB" dirty="0" smtClean="0"/>
              <a:t>UI for Docker, </a:t>
            </a:r>
            <a:r>
              <a:rPr lang="en-GB" dirty="0" err="1" smtClean="0"/>
              <a:t>Portainer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smtClean="0">
                <a:solidFill>
                  <a:schemeClr val="tx2"/>
                </a:solidFill>
              </a:rPr>
              <a:t>Docker-Container Auto-Update</a:t>
            </a:r>
            <a:endParaRPr lang="en-GB" b="1" dirty="0">
              <a:solidFill>
                <a:schemeClr val="tx2"/>
              </a:solidFill>
            </a:endParaRPr>
          </a:p>
          <a:p>
            <a:r>
              <a:rPr lang="en-GB" dirty="0" smtClean="0"/>
              <a:t>Watchtower</a:t>
            </a:r>
          </a:p>
        </p:txBody>
      </p:sp>
    </p:spTree>
    <p:extLst>
      <p:ext uri="{BB962C8B-B14F-4D97-AF65-F5344CB8AC3E}">
        <p14:creationId xmlns:p14="http://schemas.microsoft.com/office/powerpoint/2010/main" val="1326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What‘s next: </a:t>
            </a:r>
            <a:r>
              <a:rPr lang="en-GB" dirty="0"/>
              <a:t>Windows-native Software in Docker</a:t>
            </a:r>
            <a:br>
              <a:rPr lang="en-GB" dirty="0"/>
            </a:b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4005064"/>
            <a:ext cx="8223250" cy="18607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Future versions of Docker:</a:t>
            </a:r>
            <a:br>
              <a:rPr lang="en-GB" dirty="0" smtClean="0"/>
            </a:br>
            <a:r>
              <a:rPr lang="en-GB" dirty="0" smtClean="0"/>
              <a:t>Run Windows-native and Linux-native containers on one Windows host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196752"/>
            <a:ext cx="4061543" cy="2520280"/>
          </a:xfrm>
          <a:prstGeom prst="rect">
            <a:avLst/>
          </a:prstGeom>
          <a:ln>
            <a:noFill/>
          </a:ln>
          <a:effectLst>
            <a:outerShdw blurRad="292100" dist="139700" dir="2700000" sx="95000" sy="95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196752"/>
            <a:ext cx="4222076" cy="2520280"/>
          </a:xfrm>
          <a:prstGeom prst="rect">
            <a:avLst/>
          </a:prstGeom>
          <a:ln>
            <a:noFill/>
          </a:ln>
          <a:effectLst>
            <a:outerShdw blurRad="292100" dist="139700" dir="2700000" sx="95000" sy="95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81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What‘s </a:t>
            </a:r>
            <a:r>
              <a:rPr lang="en-GB" dirty="0"/>
              <a:t>next: </a:t>
            </a:r>
            <a:r>
              <a:rPr lang="en-GB" dirty="0" smtClean="0"/>
              <a:t>Streamlined Orchestrator Workflows</a:t>
            </a: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60375" y="4581128"/>
            <a:ext cx="8223250" cy="12846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Build ecosystems for the automatic creation of </a:t>
            </a:r>
            <a:r>
              <a:rPr lang="en-GB" dirty="0" err="1" smtClean="0"/>
              <a:t>microservices</a:t>
            </a:r>
            <a:r>
              <a:rPr lang="en-GB" dirty="0" smtClean="0"/>
              <a:t> and for debugging them (e.g. fabric8)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Complete toolchain to cover the Plan-Code-Verify-Package-Release-Configure-Monitor lifecycle (e.g. GitLab)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88840"/>
            <a:ext cx="1948839" cy="194883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515009"/>
            <a:ext cx="3240360" cy="896499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577845" y="1341010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Rufscript" panose="02000603000000000000" pitchFamily="2" charset="0"/>
              </a:rPr>
              <a:t>for example...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7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What‘s next: </a:t>
            </a:r>
            <a:r>
              <a:rPr lang="en-GB" dirty="0" err="1" smtClean="0"/>
              <a:t>Serverless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0375" y="1268760"/>
            <a:ext cx="8223250" cy="1489308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Don’t </a:t>
            </a:r>
            <a:r>
              <a:rPr lang="en-GB" dirty="0" smtClean="0"/>
              <a:t>pay </a:t>
            </a:r>
            <a:r>
              <a:rPr lang="en-GB" dirty="0" smtClean="0"/>
              <a:t>idle – “run code, not a server!”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Complex, event-based execution, hard </a:t>
            </a:r>
            <a:r>
              <a:rPr lang="en-GB" dirty="0"/>
              <a:t>to debug, </a:t>
            </a:r>
            <a:r>
              <a:rPr lang="en-GB" dirty="0" smtClean="0"/>
              <a:t>often highly proprietary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Especially useful when </a:t>
            </a:r>
            <a:r>
              <a:rPr lang="en-GB" dirty="0" err="1" smtClean="0"/>
              <a:t>deployables</a:t>
            </a:r>
            <a:r>
              <a:rPr lang="en-GB" dirty="0" smtClean="0"/>
              <a:t> must scale rapidly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Scenarios: Thumbnail creation, Event Streaming, </a:t>
            </a:r>
            <a:r>
              <a:rPr lang="en-GB" dirty="0" smtClean="0"/>
              <a:t>Resource Optimisation, …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 rot="16200000">
            <a:off x="6766512" y="4474231"/>
            <a:ext cx="290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Source: W-</a:t>
            </a:r>
            <a:r>
              <a:rPr lang="en-GB" sz="800" dirty="0" err="1" smtClean="0"/>
              <a:t>Jax</a:t>
            </a:r>
            <a:r>
              <a:rPr lang="en-GB" sz="800" dirty="0" smtClean="0"/>
              <a:t> 2017: </a:t>
            </a:r>
            <a:r>
              <a:rPr lang="en-GB" sz="800" dirty="0"/>
              <a:t>Lars </a:t>
            </a:r>
            <a:r>
              <a:rPr lang="en-GB" sz="800" dirty="0" err="1" smtClean="0"/>
              <a:t>Röwekamp</a:t>
            </a:r>
            <a:r>
              <a:rPr lang="en-GB" sz="800" dirty="0"/>
              <a:t> – </a:t>
            </a:r>
            <a:r>
              <a:rPr lang="en-GB" sz="800" dirty="0" smtClean="0"/>
              <a:t>Cloud-Workshop</a:t>
            </a:r>
            <a:r>
              <a:rPr lang="en-GB" sz="800" dirty="0"/>
              <a:t> – </a:t>
            </a:r>
            <a:r>
              <a:rPr lang="en-GB" sz="800" dirty="0" err="1" smtClean="0"/>
              <a:t>Vom</a:t>
            </a:r>
            <a:r>
              <a:rPr lang="en-GB" sz="800" dirty="0" smtClean="0"/>
              <a:t> Cloud-</a:t>
            </a:r>
            <a:r>
              <a:rPr lang="en-GB" sz="800" dirty="0" err="1" smtClean="0"/>
              <a:t>Muffel</a:t>
            </a:r>
            <a:r>
              <a:rPr lang="en-GB" sz="800" dirty="0" smtClean="0"/>
              <a:t> </a:t>
            </a:r>
            <a:r>
              <a:rPr lang="en-GB" sz="800" dirty="0" err="1" smtClean="0"/>
              <a:t>zum</a:t>
            </a:r>
            <a:r>
              <a:rPr lang="en-GB" sz="800" dirty="0" smtClean="0"/>
              <a:t> Cloud-Native in </a:t>
            </a:r>
            <a:r>
              <a:rPr lang="en-GB" sz="800" dirty="0" err="1" smtClean="0"/>
              <a:t>sechs</a:t>
            </a:r>
            <a:r>
              <a:rPr lang="en-GB" sz="800" dirty="0" smtClean="0"/>
              <a:t> </a:t>
            </a:r>
            <a:r>
              <a:rPr lang="en-GB" sz="800" dirty="0" err="1" smtClean="0"/>
              <a:t>Stunden</a:t>
            </a:r>
            <a:endParaRPr lang="en-GB" sz="8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93298"/>
            <a:ext cx="7037791" cy="32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196752"/>
            <a:ext cx="3960440" cy="396044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727176" y="116105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1187624" y="5733256"/>
            <a:ext cx="81369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Font </a:t>
            </a:r>
            <a:r>
              <a:rPr lang="en-GB" sz="1200" dirty="0" err="1">
                <a:latin typeface="Rufscript" panose="02000603000000000000" pitchFamily="2" charset="0"/>
              </a:rPr>
              <a:t>Rufscript</a:t>
            </a:r>
            <a:r>
              <a:rPr lang="en-GB" sz="1200" dirty="0"/>
              <a:t> by </a:t>
            </a:r>
            <a:r>
              <a:rPr lang="en-GB" sz="1200" dirty="0" err="1"/>
              <a:t>Hiran</a:t>
            </a:r>
            <a:r>
              <a:rPr lang="en-GB" sz="1200" dirty="0"/>
              <a:t> </a:t>
            </a:r>
            <a:r>
              <a:rPr lang="en-GB" sz="1200" dirty="0" err="1"/>
              <a:t>Venugopalan</a:t>
            </a:r>
            <a:r>
              <a:rPr lang="en-GB" sz="1200" dirty="0"/>
              <a:t> is </a:t>
            </a:r>
            <a:r>
              <a:rPr lang="en-GB" sz="1200" dirty="0" smtClean="0"/>
              <a:t>licenced </a:t>
            </a:r>
            <a:r>
              <a:rPr lang="en-GB" sz="1200" dirty="0"/>
              <a:t>under the terms of GPL with font exception.</a:t>
            </a:r>
          </a:p>
        </p:txBody>
      </p:sp>
      <p:sp>
        <p:nvSpPr>
          <p:cNvPr id="10" name="Rechteck 9"/>
          <p:cNvSpPr/>
          <p:nvPr/>
        </p:nvSpPr>
        <p:spPr>
          <a:xfrm>
            <a:off x="4590002" y="5153187"/>
            <a:ext cx="40684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https://</a:t>
            </a:r>
            <a:r>
              <a:rPr lang="en-GB" sz="1200" dirty="0" smtClean="0"/>
              <a:t>github.com/heussd/docker-bwi-innovation-talk</a:t>
            </a:r>
            <a:endParaRPr lang="en-GB" sz="1200" dirty="0"/>
          </a:p>
        </p:txBody>
      </p:sp>
      <p:sp>
        <p:nvSpPr>
          <p:cNvPr id="6" name="Textfeld 8"/>
          <p:cNvSpPr txBox="1"/>
          <p:nvPr/>
        </p:nvSpPr>
        <p:spPr>
          <a:xfrm>
            <a:off x="611560" y="2348880"/>
            <a:ext cx="3816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utiger LT Com 55 Roman" pitchFamily="34" charset="0"/>
                <a:ea typeface="+mn-ea"/>
                <a:cs typeface="+mn-cs"/>
              </a:defRPr>
            </a:lvl9pPr>
          </a:lstStyle>
          <a:p>
            <a:r>
              <a:rPr lang="de-DE" sz="1400" dirty="0" smtClean="0"/>
              <a:t>Dr. Timm Heuss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0" i="0" u="none" strike="noStrike" kern="1200" baseline="0" dirty="0" smtClean="0">
                <a:solidFill>
                  <a:schemeClr val="tx1"/>
                </a:solidFill>
              </a:rPr>
              <a:t>Fraunhofer Institute for Communication, Information Processing and Ergonomics </a:t>
            </a:r>
            <a:endParaRPr lang="en-GB" sz="14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400" b="0" i="0" u="none" strike="noStrike" kern="1200" baseline="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0" i="0" u="none" strike="noStrike" kern="1200" baseline="0" dirty="0" smtClean="0">
                <a:solidFill>
                  <a:schemeClr val="tx1"/>
                </a:solidFill>
              </a:rPr>
              <a:t>Fraunhoferstraße 20</a:t>
            </a:r>
            <a:br>
              <a:rPr lang="en-GB" sz="1400" b="0" i="0" u="none" strike="noStrike" kern="1200" baseline="0" dirty="0" smtClean="0">
                <a:solidFill>
                  <a:schemeClr val="tx1"/>
                </a:solidFill>
              </a:rPr>
            </a:br>
            <a:r>
              <a:rPr lang="en-GB" sz="1400" b="0" i="0" u="none" strike="noStrike" kern="1200" baseline="0" dirty="0" smtClean="0">
                <a:solidFill>
                  <a:schemeClr val="tx1"/>
                </a:solidFill>
              </a:rPr>
              <a:t>53343 </a:t>
            </a:r>
            <a:r>
              <a:rPr lang="en-GB" sz="1400" b="0" i="0" u="none" strike="noStrike" kern="1200" baseline="0" dirty="0" err="1" smtClean="0">
                <a:solidFill>
                  <a:schemeClr val="tx1"/>
                </a:solidFill>
              </a:rPr>
              <a:t>Wachtberg</a:t>
            </a:r>
            <a:endParaRPr lang="en-GB" sz="1400" b="0" i="0" u="none" strike="noStrike" kern="1200" baseline="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0" i="0" u="none" strike="noStrike" kern="1200" baseline="0" dirty="0" smtClean="0">
                <a:solidFill>
                  <a:schemeClr val="tx1"/>
                </a:solidFill>
              </a:rPr>
              <a:t>Germany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400" dirty="0" smtClean="0"/>
          </a:p>
          <a:p>
            <a:r>
              <a:rPr lang="de-DE" sz="1400" dirty="0" smtClean="0"/>
              <a:t>Timm.Heuss@fkie.fraunhofer.de</a:t>
            </a:r>
          </a:p>
          <a:p>
            <a:r>
              <a:rPr lang="de-DE" sz="1400" dirty="0" smtClean="0"/>
              <a:t>+49 228 9435-154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5364107" y="919753"/>
            <a:ext cx="25202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These slides are available online:</a:t>
            </a:r>
          </a:p>
        </p:txBody>
      </p:sp>
    </p:spTree>
    <p:extLst>
      <p:ext uri="{BB962C8B-B14F-4D97-AF65-F5344CB8AC3E}">
        <p14:creationId xmlns:p14="http://schemas.microsoft.com/office/powerpoint/2010/main" val="25703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2964488" y="1243954"/>
            <a:ext cx="1584176" cy="360040"/>
          </a:xfrm>
          <a:prstGeom prst="rect">
            <a:avLst/>
          </a:prstGeom>
          <a:solidFill>
            <a:srgbClr val="FFFFB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Docker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0375" y="1268760"/>
            <a:ext cx="8223250" cy="1006973"/>
          </a:xfrm>
        </p:spPr>
        <p:txBody>
          <a:bodyPr/>
          <a:lstStyle/>
          <a:p>
            <a:pPr lvl="1"/>
            <a:r>
              <a:rPr lang="en-GB" dirty="0"/>
              <a:t>Shipping software in virtual images </a:t>
            </a:r>
            <a:r>
              <a:rPr lang="en-GB" dirty="0" smtClean="0"/>
              <a:t>with all runtime </a:t>
            </a:r>
            <a:r>
              <a:rPr lang="en-GB" dirty="0"/>
              <a:t>dependencies</a:t>
            </a:r>
          </a:p>
        </p:txBody>
      </p:sp>
      <p:sp>
        <p:nvSpPr>
          <p:cNvPr id="8" name="Rechteck 7"/>
          <p:cNvSpPr/>
          <p:nvPr/>
        </p:nvSpPr>
        <p:spPr>
          <a:xfrm>
            <a:off x="2915816" y="4598154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Virtual </a:t>
            </a:r>
            <a:r>
              <a:rPr lang="en-GB" dirty="0" smtClean="0"/>
              <a:t>Machine Engine</a:t>
            </a:r>
            <a:endParaRPr lang="en-GB" dirty="0"/>
          </a:p>
        </p:txBody>
      </p:sp>
      <p:sp>
        <p:nvSpPr>
          <p:cNvPr id="15" name="Rechteck 14"/>
          <p:cNvSpPr/>
          <p:nvPr/>
        </p:nvSpPr>
        <p:spPr>
          <a:xfrm>
            <a:off x="2909202" y="4214986"/>
            <a:ext cx="1534946" cy="258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Infrastructure</a:t>
            </a:r>
            <a:endParaRPr lang="en-GB" sz="1400" dirty="0"/>
          </a:p>
        </p:txBody>
      </p:sp>
      <p:sp>
        <p:nvSpPr>
          <p:cNvPr id="17" name="Rechteck 16"/>
          <p:cNvSpPr/>
          <p:nvPr/>
        </p:nvSpPr>
        <p:spPr>
          <a:xfrm>
            <a:off x="2894330" y="3201574"/>
            <a:ext cx="1534946" cy="5391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Guest </a:t>
            </a:r>
            <a:r>
              <a:rPr lang="en-GB" dirty="0" err="1" smtClean="0"/>
              <a:t>Userland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>
          <a:xfrm>
            <a:off x="4524214" y="4214986"/>
            <a:ext cx="1534946" cy="258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Infrastructure</a:t>
            </a:r>
            <a:endParaRPr lang="en-GB" sz="1400" dirty="0"/>
          </a:p>
        </p:txBody>
      </p:sp>
      <p:sp>
        <p:nvSpPr>
          <p:cNvPr id="20" name="Rechteck 19"/>
          <p:cNvSpPr/>
          <p:nvPr/>
        </p:nvSpPr>
        <p:spPr>
          <a:xfrm>
            <a:off x="4524214" y="3201575"/>
            <a:ext cx="1534946" cy="5391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Guest </a:t>
            </a:r>
            <a:r>
              <a:rPr lang="en-GB" dirty="0" err="1"/>
              <a:t>Userland</a:t>
            </a:r>
            <a:endParaRPr lang="en-GB" dirty="0"/>
          </a:p>
        </p:txBody>
      </p:sp>
      <p:sp>
        <p:nvSpPr>
          <p:cNvPr id="26" name="Rechteck 25"/>
          <p:cNvSpPr/>
          <p:nvPr/>
        </p:nvSpPr>
        <p:spPr>
          <a:xfrm>
            <a:off x="2894330" y="3843299"/>
            <a:ext cx="1534946" cy="258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Guest Kernel</a:t>
            </a:r>
            <a:endParaRPr lang="en-GB" sz="1400" dirty="0"/>
          </a:p>
        </p:txBody>
      </p:sp>
      <p:sp>
        <p:nvSpPr>
          <p:cNvPr id="27" name="Rechteck 26"/>
          <p:cNvSpPr/>
          <p:nvPr/>
        </p:nvSpPr>
        <p:spPr>
          <a:xfrm>
            <a:off x="4524214" y="3843299"/>
            <a:ext cx="1534946" cy="258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Guest Kernel</a:t>
            </a:r>
            <a:endParaRPr lang="en-GB" sz="1400" dirty="0"/>
          </a:p>
        </p:txBody>
      </p:sp>
      <p:sp>
        <p:nvSpPr>
          <p:cNvPr id="28" name="Rechteck 27"/>
          <p:cNvSpPr/>
          <p:nvPr/>
        </p:nvSpPr>
        <p:spPr>
          <a:xfrm>
            <a:off x="2878832" y="2820110"/>
            <a:ext cx="1534946" cy="2582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My App 1</a:t>
            </a:r>
            <a:endParaRPr lang="en-GB" sz="1400" dirty="0"/>
          </a:p>
        </p:txBody>
      </p:sp>
      <p:sp>
        <p:nvSpPr>
          <p:cNvPr id="29" name="Rechteck 28"/>
          <p:cNvSpPr/>
          <p:nvPr/>
        </p:nvSpPr>
        <p:spPr>
          <a:xfrm>
            <a:off x="4524214" y="2820110"/>
            <a:ext cx="1534946" cy="25821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My App 2</a:t>
            </a:r>
            <a:endParaRPr lang="en-GB" sz="1400" dirty="0"/>
          </a:p>
        </p:txBody>
      </p:sp>
      <p:sp>
        <p:nvSpPr>
          <p:cNvPr id="5" name="Geschweifte Klammer rechts 4"/>
          <p:cNvSpPr/>
          <p:nvPr/>
        </p:nvSpPr>
        <p:spPr>
          <a:xfrm>
            <a:off x="6191200" y="2820110"/>
            <a:ext cx="288032" cy="165308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3840577" y="1770113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latin typeface="Rufscript" panose="02000603000000000000" pitchFamily="2" charset="0"/>
              </a:defRPr>
            </a:lvl1pPr>
          </a:lstStyle>
          <a:p>
            <a:r>
              <a:rPr lang="en-GB" sz="1400" dirty="0" smtClean="0"/>
              <a:t>VMware?</a:t>
            </a:r>
            <a:endParaRPr lang="en-GB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3513697" y="844094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latin typeface="Rufscript" panose="02000603000000000000" pitchFamily="2" charset="0"/>
              </a:rPr>
              <a:t>VirtualBox</a:t>
            </a:r>
            <a:r>
              <a:rPr lang="en-GB" sz="1400" dirty="0" smtClean="0">
                <a:latin typeface="Rufscript" panose="02000603000000000000" pitchFamily="2" charset="0"/>
              </a:rPr>
              <a:t>?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660232" y="3385044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Manual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GB" sz="1400" dirty="0" smtClean="0">
                <a:latin typeface="Rufscript" panose="02000603000000000000" pitchFamily="2" charset="0"/>
              </a:rPr>
              <a:t>Installation</a:t>
            </a:r>
          </a:p>
        </p:txBody>
      </p:sp>
      <p:sp>
        <p:nvSpPr>
          <p:cNvPr id="9" name="Geschweifte Klammer links 8"/>
          <p:cNvSpPr/>
          <p:nvPr/>
        </p:nvSpPr>
        <p:spPr>
          <a:xfrm>
            <a:off x="2590800" y="3556156"/>
            <a:ext cx="170422" cy="91704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hteck 9"/>
          <p:cNvSpPr/>
          <p:nvPr/>
        </p:nvSpPr>
        <p:spPr>
          <a:xfrm>
            <a:off x="1630225" y="3652913"/>
            <a:ext cx="686406" cy="73866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Not</a:t>
            </a:r>
          </a:p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really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GB" sz="1400" dirty="0" smtClean="0">
                <a:latin typeface="Rufscript" panose="02000603000000000000" pitchFamily="2" charset="0"/>
              </a:rPr>
              <a:t>needed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915816" y="5644388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Infrastructure</a:t>
            </a:r>
            <a:endParaRPr lang="en-GB" dirty="0"/>
          </a:p>
        </p:txBody>
      </p:sp>
      <p:sp>
        <p:nvSpPr>
          <p:cNvPr id="23" name="Rechteck 22"/>
          <p:cNvSpPr/>
          <p:nvPr/>
        </p:nvSpPr>
        <p:spPr>
          <a:xfrm>
            <a:off x="2915816" y="5121271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Host 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70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5" grpId="0" animBg="1"/>
      <p:bldP spid="17" grpId="0" animBg="1"/>
      <p:bldP spid="18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5" grpId="0" animBg="1"/>
      <p:bldP spid="6" grpId="0"/>
      <p:bldP spid="19" grpId="0"/>
      <p:bldP spid="21" grpId="0"/>
      <p:bldP spid="9" grpId="0" animBg="1"/>
      <p:bldP spid="10" grpId="0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4522949" y="3196115"/>
            <a:ext cx="1534946" cy="24838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700" dirty="0" smtClean="0"/>
              <a:t>Container</a:t>
            </a:r>
            <a:endParaRPr lang="en-GB" sz="700" dirty="0"/>
          </a:p>
        </p:txBody>
      </p:sp>
      <p:sp>
        <p:nvSpPr>
          <p:cNvPr id="5" name="Rechteck 4"/>
          <p:cNvSpPr/>
          <p:nvPr/>
        </p:nvSpPr>
        <p:spPr>
          <a:xfrm>
            <a:off x="2915815" y="3196116"/>
            <a:ext cx="1496697" cy="24838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700" dirty="0" smtClean="0"/>
              <a:t>Container</a:t>
            </a:r>
            <a:endParaRPr lang="en-GB" sz="700" dirty="0"/>
          </a:p>
        </p:txBody>
      </p:sp>
      <p:sp>
        <p:nvSpPr>
          <p:cNvPr id="15" name="Rechteck 14"/>
          <p:cNvSpPr/>
          <p:nvPr/>
        </p:nvSpPr>
        <p:spPr>
          <a:xfrm>
            <a:off x="4245720" y="4157845"/>
            <a:ext cx="1812175" cy="30838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2"/>
                </a:solidFill>
              </a:rPr>
              <a:t>      Base Image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Docker</a:t>
            </a:r>
            <a:endParaRPr lang="en-GB" dirty="0"/>
          </a:p>
        </p:txBody>
      </p:sp>
      <p:sp>
        <p:nvSpPr>
          <p:cNvPr id="11" name="Rechteck 10"/>
          <p:cNvSpPr/>
          <p:nvPr/>
        </p:nvSpPr>
        <p:spPr>
          <a:xfrm>
            <a:off x="2915816" y="5644388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Infrastructure</a:t>
            </a:r>
            <a:endParaRPr lang="en-GB" dirty="0"/>
          </a:p>
        </p:txBody>
      </p:sp>
      <p:sp>
        <p:nvSpPr>
          <p:cNvPr id="12" name="Rechteck 11"/>
          <p:cNvSpPr/>
          <p:nvPr/>
        </p:nvSpPr>
        <p:spPr>
          <a:xfrm>
            <a:off x="2915816" y="5121271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Host OS</a:t>
            </a:r>
            <a:endParaRPr lang="en-GB" dirty="0"/>
          </a:p>
        </p:txBody>
      </p:sp>
      <p:sp>
        <p:nvSpPr>
          <p:cNvPr id="13" name="Rechteck 12"/>
          <p:cNvSpPr/>
          <p:nvPr/>
        </p:nvSpPr>
        <p:spPr>
          <a:xfrm>
            <a:off x="2915816" y="4598154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   Docker Engine</a:t>
            </a:r>
            <a:endParaRPr lang="en-GB" dirty="0"/>
          </a:p>
        </p:txBody>
      </p:sp>
      <p:sp>
        <p:nvSpPr>
          <p:cNvPr id="20" name="Rechteck 19"/>
          <p:cNvSpPr/>
          <p:nvPr/>
        </p:nvSpPr>
        <p:spPr>
          <a:xfrm>
            <a:off x="2915815" y="3383888"/>
            <a:ext cx="1496697" cy="2582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lt1"/>
                </a:solidFill>
              </a:rPr>
              <a:t>My App 1</a:t>
            </a:r>
            <a:endParaRPr lang="en-GB" sz="1400" dirty="0">
              <a:solidFill>
                <a:schemeClr val="lt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522949" y="3383888"/>
            <a:ext cx="1534946" cy="25821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My App 2</a:t>
            </a:r>
            <a:endParaRPr lang="en-GB" sz="1400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76" y="4650243"/>
            <a:ext cx="452437" cy="316410"/>
          </a:xfrm>
          <a:prstGeom prst="rect">
            <a:avLst/>
          </a:prstGeom>
        </p:spPr>
      </p:pic>
      <p:sp>
        <p:nvSpPr>
          <p:cNvPr id="24" name="Rechteck 23"/>
          <p:cNvSpPr/>
          <p:nvPr/>
        </p:nvSpPr>
        <p:spPr>
          <a:xfrm>
            <a:off x="2915816" y="4156774"/>
            <a:ext cx="1497962" cy="3094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2"/>
                </a:solidFill>
              </a:rPr>
              <a:t>Base Image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915816" y="3750756"/>
            <a:ext cx="1497962" cy="27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2"/>
                </a:solidFill>
              </a:rPr>
              <a:t>Dependency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3585" y="4235691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Baseline functionality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GB" sz="1400" dirty="0" smtClean="0">
                <a:latin typeface="Rufscript" panose="02000603000000000000" pitchFamily="2" charset="0"/>
              </a:rPr>
              <a:t>of every image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524214" y="3744629"/>
            <a:ext cx="1533681" cy="2802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Dependency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2128418" y="4319894"/>
            <a:ext cx="715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00934" y="3633554"/>
            <a:ext cx="10627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 dirty="0" smtClean="0">
                <a:latin typeface="Rufscript" panose="02000603000000000000" pitchFamily="2" charset="0"/>
              </a:rPr>
              <a:t>App-specific dependency</a:t>
            </a:r>
            <a:endParaRPr lang="en-GB" sz="1400" dirty="0">
              <a:latin typeface="Rufscript" panose="02000603000000000000" pitchFamily="2" charset="0"/>
            </a:endParaRPr>
          </a:p>
        </p:txBody>
      </p:sp>
      <p:cxnSp>
        <p:nvCxnSpPr>
          <p:cNvPr id="25" name="Gerade Verbindung mit Pfeil 24"/>
          <p:cNvCxnSpPr>
            <a:stCxn id="19" idx="3"/>
          </p:cNvCxnSpPr>
          <p:nvPr/>
        </p:nvCxnSpPr>
        <p:spPr>
          <a:xfrm>
            <a:off x="1763688" y="3895164"/>
            <a:ext cx="1087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eschweifte Klammer rechts 29"/>
          <p:cNvSpPr/>
          <p:nvPr/>
        </p:nvSpPr>
        <p:spPr>
          <a:xfrm>
            <a:off x="6191200" y="3383888"/>
            <a:ext cx="288032" cy="108931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Geschweifte Klammer rechts 36"/>
          <p:cNvSpPr/>
          <p:nvPr/>
        </p:nvSpPr>
        <p:spPr>
          <a:xfrm rot="16200000">
            <a:off x="4342841" y="1453678"/>
            <a:ext cx="288032" cy="314208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3451155" y="2208326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>
                <a:latin typeface="Rufscript" panose="02000603000000000000" pitchFamily="2" charset="0"/>
              </a:rPr>
              <a:t>docker</a:t>
            </a:r>
            <a:r>
              <a:rPr lang="en-GB" sz="1400" b="1" dirty="0" smtClean="0">
                <a:latin typeface="Rufscript" panose="02000603000000000000" pitchFamily="2" charset="0"/>
              </a:rPr>
              <a:t>-compose</a:t>
            </a:r>
            <a:r>
              <a:rPr lang="en-GB" sz="1400" dirty="0" smtClean="0">
                <a:latin typeface="Rufscript" panose="02000603000000000000" pitchFamily="2" charset="0"/>
              </a:rPr>
              <a:t> as simple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GB" sz="1400" dirty="0" smtClean="0">
                <a:latin typeface="Rufscript" panose="02000603000000000000" pitchFamily="2" charset="0"/>
              </a:rPr>
              <a:t>Docker </a:t>
            </a:r>
            <a:r>
              <a:rPr lang="en-GB" sz="1400" dirty="0" smtClean="0">
                <a:latin typeface="Rufscript" panose="02000603000000000000" pitchFamily="2" charset="0"/>
              </a:rPr>
              <a:t>orchestrator</a:t>
            </a:r>
            <a:endParaRPr lang="en-GB" sz="1400" dirty="0">
              <a:latin typeface="Rufscript" panose="02000603000000000000" pitchFamily="2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660232" y="3512123"/>
            <a:ext cx="2354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Rufscript" panose="02000603000000000000" pitchFamily="2" charset="0"/>
              </a:rPr>
              <a:t>Docker Image</a:t>
            </a:r>
            <a:r>
              <a:rPr lang="en-GB" sz="1400" dirty="0" smtClean="0">
                <a:latin typeface="Rufscript" panose="02000603000000000000" pitchFamily="2" charset="0"/>
              </a:rPr>
              <a:t>, a</a:t>
            </a:r>
          </a:p>
          <a:p>
            <a:r>
              <a:rPr lang="en-GB" sz="1400" b="1" dirty="0" err="1" smtClean="0">
                <a:latin typeface="Rufscript" panose="02000603000000000000" pitchFamily="2" charset="0"/>
              </a:rPr>
              <a:t>dockerfile</a:t>
            </a:r>
            <a:r>
              <a:rPr lang="en-GB" sz="1400" dirty="0" smtClean="0">
                <a:latin typeface="Rufscript" panose="02000603000000000000" pitchFamily="2" charset="0"/>
              </a:rPr>
              <a:t> describes all layers in a machine readable way</a:t>
            </a:r>
            <a:endParaRPr lang="en-GB" sz="1400" i="1" dirty="0">
              <a:latin typeface="Rufscript" panose="02000603000000000000" pitchFamily="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95536" y="2995305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Rufscript" panose="02000603000000000000" pitchFamily="2" charset="0"/>
              </a:rPr>
              <a:t>Instance of an Image,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GB" sz="1400" b="1" i="1" dirty="0" smtClean="0">
                <a:latin typeface="Rufscript" panose="02000603000000000000" pitchFamily="2" charset="0"/>
              </a:rPr>
              <a:t>Docker Container</a:t>
            </a:r>
            <a:endParaRPr lang="en-GB" sz="1400" b="1" i="1" dirty="0">
              <a:latin typeface="Rufscript" panose="02000603000000000000" pitchFamily="2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41436" y="5116018"/>
            <a:ext cx="1854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ufscript" panose="02000603000000000000" pitchFamily="2" charset="0"/>
              </a:rPr>
              <a:t>Linux, </a:t>
            </a:r>
            <a:r>
              <a:rPr lang="en-GB" sz="1400" dirty="0" smtClean="0">
                <a:latin typeface="Rufscript" panose="02000603000000000000" pitchFamily="2" charset="0"/>
              </a:rPr>
              <a:t>Windows 10 or </a:t>
            </a:r>
            <a:r>
              <a:rPr lang="en-GB" sz="1400" dirty="0" err="1" smtClean="0">
                <a:latin typeface="Rufscript" panose="02000603000000000000" pitchFamily="2" charset="0"/>
              </a:rPr>
              <a:t>macOS</a:t>
            </a:r>
            <a:r>
              <a:rPr lang="en-GB" sz="1400" dirty="0" smtClean="0">
                <a:latin typeface="Rufscript" panose="02000603000000000000" pitchFamily="2" charset="0"/>
              </a:rPr>
              <a:t> (&gt;= Yosemite)</a:t>
            </a:r>
            <a:br>
              <a:rPr lang="en-GB" sz="1400" dirty="0" smtClean="0">
                <a:latin typeface="Rufscript" panose="02000603000000000000" pitchFamily="2" charset="0"/>
              </a:rPr>
            </a:br>
            <a:endParaRPr lang="en-GB" sz="1400" dirty="0">
              <a:latin typeface="Rufscript" panose="02000603000000000000" pitchFamily="2" charset="0"/>
            </a:endParaRPr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2134059" y="5328755"/>
            <a:ext cx="709749" cy="2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nhaltsplatzhalter 3"/>
          <p:cNvSpPr>
            <a:spLocks noGrp="1"/>
          </p:cNvSpPr>
          <p:nvPr>
            <p:ph idx="1"/>
          </p:nvPr>
        </p:nvSpPr>
        <p:spPr>
          <a:xfrm>
            <a:off x="460375" y="1268760"/>
            <a:ext cx="8223250" cy="1006973"/>
          </a:xfrm>
        </p:spPr>
        <p:txBody>
          <a:bodyPr/>
          <a:lstStyle/>
          <a:p>
            <a:pPr lvl="1"/>
            <a:r>
              <a:rPr lang="en-GB" dirty="0"/>
              <a:t>Shipping software in virtual images </a:t>
            </a:r>
            <a:r>
              <a:rPr lang="en-GB" dirty="0" smtClean="0"/>
              <a:t>with all runtime </a:t>
            </a:r>
            <a:r>
              <a:rPr lang="en-GB" dirty="0"/>
              <a:t>dependencies</a:t>
            </a: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2135369" y="3284984"/>
            <a:ext cx="715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84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" grpId="0" animBg="1"/>
      <p:bldP spid="15" grpId="0" animBg="1"/>
      <p:bldP spid="12" grpId="0" animBg="1"/>
      <p:bldP spid="13" grpId="0" animBg="1"/>
      <p:bldP spid="24" grpId="0" animBg="1"/>
      <p:bldP spid="16" grpId="0" animBg="1"/>
      <p:bldP spid="3" grpId="0"/>
      <p:bldP spid="18" grpId="0" animBg="1"/>
      <p:bldP spid="19" grpId="0"/>
      <p:bldP spid="30" grpId="0" animBg="1"/>
      <p:bldP spid="37" grpId="0" animBg="1"/>
      <p:bldP spid="38" grpId="0"/>
      <p:bldP spid="44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3275856" y="908720"/>
            <a:ext cx="2347157" cy="2077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 sz="1400" dirty="0"/>
          </a:p>
        </p:txBody>
      </p:sp>
      <p:sp>
        <p:nvSpPr>
          <p:cNvPr id="33" name="Rechteck 32"/>
          <p:cNvSpPr/>
          <p:nvPr/>
        </p:nvSpPr>
        <p:spPr>
          <a:xfrm>
            <a:off x="389451" y="2929493"/>
            <a:ext cx="2280942" cy="165618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sz="1400" dirty="0" err="1" smtClean="0"/>
              <a:t>dockerfile</a:t>
            </a:r>
            <a:endParaRPr lang="de-DE" sz="1400" dirty="0"/>
          </a:p>
        </p:txBody>
      </p:sp>
      <p:sp>
        <p:nvSpPr>
          <p:cNvPr id="5" name="Rechteck 4"/>
          <p:cNvSpPr/>
          <p:nvPr/>
        </p:nvSpPr>
        <p:spPr>
          <a:xfrm>
            <a:off x="6383217" y="2996952"/>
            <a:ext cx="2280942" cy="165618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sz="1400" dirty="0" err="1" smtClean="0"/>
              <a:t>dockerfile</a:t>
            </a:r>
            <a:endParaRPr lang="de-DE" sz="1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+ </a:t>
            </a:r>
            <a:r>
              <a:rPr lang="de-DE" dirty="0" err="1"/>
              <a:t>docker-compose.yml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3704698" y="270393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docker-compose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6383217" y="4053541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ubuntu:17.10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383217" y="3626780"/>
            <a:ext cx="21387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–y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372200" y="3140968"/>
            <a:ext cx="2053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CMD /exec.sh</a:t>
            </a:r>
            <a:b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myapp2.sh /exec.sh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31340" y="4053541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tomcat:alpine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31340" y="3255033"/>
            <a:ext cx="2308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myapp1.war</a:t>
            </a:r>
            <a:b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tomcat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webapps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255031" y="926551"/>
            <a:ext cx="239360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app1:</a:t>
            </a:r>
          </a:p>
          <a:p>
            <a:r>
              <a:rPr lang="de-DE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de-DE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myapp1/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java-sth</a:t>
            </a:r>
            <a:endParaRPr lang="de-DE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8080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app2:</a:t>
            </a:r>
          </a:p>
          <a:p>
            <a:r>
              <a:rPr lang="de-DE" sz="11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de-DE" sz="11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myapp2/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-tool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importantdb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postgres:latest</a:t>
            </a:r>
            <a:endParaRPr lang="de-DE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Gewinkelte Verbindung 13"/>
          <p:cNvCxnSpPr/>
          <p:nvPr/>
        </p:nvCxnSpPr>
        <p:spPr>
          <a:xfrm>
            <a:off x="4860032" y="2060848"/>
            <a:ext cx="2592288" cy="868645"/>
          </a:xfrm>
          <a:prstGeom prst="bentConnector3">
            <a:avLst>
              <a:gd name="adj1" fmla="val 99971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/>
          <p:nvPr/>
        </p:nvCxnSpPr>
        <p:spPr>
          <a:xfrm rot="10800000" flipV="1">
            <a:off x="1403651" y="1387688"/>
            <a:ext cx="2225489" cy="1393239"/>
          </a:xfrm>
          <a:prstGeom prst="bentConnector3">
            <a:avLst>
              <a:gd name="adj1" fmla="val 9999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522949" y="3196115"/>
            <a:ext cx="1534946" cy="24838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700" dirty="0" smtClean="0"/>
              <a:t>Container</a:t>
            </a:r>
            <a:endParaRPr lang="de-DE" sz="700" dirty="0"/>
          </a:p>
        </p:txBody>
      </p:sp>
      <p:sp>
        <p:nvSpPr>
          <p:cNvPr id="30" name="Rechteck 29"/>
          <p:cNvSpPr/>
          <p:nvPr/>
        </p:nvSpPr>
        <p:spPr>
          <a:xfrm>
            <a:off x="2915815" y="3196116"/>
            <a:ext cx="1496697" cy="24838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700" dirty="0" smtClean="0"/>
              <a:t>Container</a:t>
            </a:r>
            <a:endParaRPr lang="de-DE" sz="700" dirty="0"/>
          </a:p>
        </p:txBody>
      </p:sp>
      <p:sp>
        <p:nvSpPr>
          <p:cNvPr id="31" name="Rechteck 30"/>
          <p:cNvSpPr/>
          <p:nvPr/>
        </p:nvSpPr>
        <p:spPr>
          <a:xfrm>
            <a:off x="4245720" y="4157845"/>
            <a:ext cx="1812175" cy="30838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accent2"/>
                </a:solidFill>
              </a:rPr>
              <a:t>      Base Image</a:t>
            </a:r>
            <a:endParaRPr lang="de-DE" sz="1400" dirty="0">
              <a:solidFill>
                <a:schemeClr val="accent2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915816" y="5644388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Infrastructure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2915816" y="5121271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Host OS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2915816" y="4598154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Docker Engine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2915815" y="3383888"/>
            <a:ext cx="1496697" cy="2582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lt1"/>
                </a:solidFill>
              </a:rPr>
              <a:t>My</a:t>
            </a:r>
            <a:r>
              <a:rPr lang="de-DE" sz="1400" dirty="0">
                <a:solidFill>
                  <a:schemeClr val="lt1"/>
                </a:solidFill>
              </a:rPr>
              <a:t> App 1</a:t>
            </a:r>
          </a:p>
        </p:txBody>
      </p:sp>
      <p:sp>
        <p:nvSpPr>
          <p:cNvPr id="42" name="Rechteck 41"/>
          <p:cNvSpPr/>
          <p:nvPr/>
        </p:nvSpPr>
        <p:spPr>
          <a:xfrm>
            <a:off x="4522949" y="3383888"/>
            <a:ext cx="1534946" cy="25821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My</a:t>
            </a:r>
            <a:r>
              <a:rPr lang="de-DE" sz="1400" dirty="0" smtClean="0"/>
              <a:t> App 2</a:t>
            </a:r>
            <a:endParaRPr lang="de-DE" sz="1400" dirty="0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76" y="4650243"/>
            <a:ext cx="452437" cy="316410"/>
          </a:xfrm>
          <a:prstGeom prst="rect">
            <a:avLst/>
          </a:prstGeom>
        </p:spPr>
      </p:pic>
      <p:sp>
        <p:nvSpPr>
          <p:cNvPr id="44" name="Rechteck 43"/>
          <p:cNvSpPr/>
          <p:nvPr/>
        </p:nvSpPr>
        <p:spPr>
          <a:xfrm>
            <a:off x="2915816" y="4156774"/>
            <a:ext cx="1497962" cy="3094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2"/>
                </a:solidFill>
              </a:rPr>
              <a:t>Base Image</a:t>
            </a:r>
          </a:p>
        </p:txBody>
      </p:sp>
      <p:sp>
        <p:nvSpPr>
          <p:cNvPr id="47" name="Rechteck 46"/>
          <p:cNvSpPr/>
          <p:nvPr/>
        </p:nvSpPr>
        <p:spPr>
          <a:xfrm>
            <a:off x="2915816" y="3750756"/>
            <a:ext cx="1497962" cy="27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2"/>
                </a:solidFill>
              </a:rPr>
              <a:t>Dependency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4524214" y="3744629"/>
            <a:ext cx="1533681" cy="2802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Dependency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8166718" y="4964553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Version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H="1" flipV="1">
            <a:off x="7991448" y="4313339"/>
            <a:ext cx="439955" cy="598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1167061" y="4924575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latin typeface="Rufscript" panose="02000603000000000000" pitchFamily="2" charset="0"/>
              </a:rPr>
              <a:t>alpine </a:t>
            </a:r>
            <a:r>
              <a:rPr lang="en-GB" sz="1400" dirty="0" smtClean="0">
                <a:latin typeface="Rufscript" panose="02000603000000000000" pitchFamily="2" charset="0"/>
              </a:rPr>
              <a:t>is a special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GB" sz="1400" dirty="0" smtClean="0">
                <a:latin typeface="Rufscript" panose="02000603000000000000" pitchFamily="2" charset="0"/>
              </a:rPr>
              <a:t>size-reduced baseline</a:t>
            </a:r>
          </a:p>
        </p:txBody>
      </p:sp>
      <p:cxnSp>
        <p:nvCxnSpPr>
          <p:cNvPr id="52" name="Gerade Verbindung mit Pfeil 51"/>
          <p:cNvCxnSpPr/>
          <p:nvPr/>
        </p:nvCxnSpPr>
        <p:spPr>
          <a:xfrm flipH="1" flipV="1">
            <a:off x="1980289" y="4286429"/>
            <a:ext cx="247736" cy="609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5986782" y="1182577"/>
            <a:ext cx="2696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Rufscript" panose="02000603000000000000" pitchFamily="2" charset="0"/>
              </a:rPr>
              <a:t>latest</a:t>
            </a:r>
            <a:r>
              <a:rPr lang="en-GB" sz="1400" dirty="0" smtClean="0">
                <a:latin typeface="Rufscript" panose="02000603000000000000" pitchFamily="2" charset="0"/>
              </a:rPr>
              <a:t>… what exactly?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GB" sz="1400" dirty="0" smtClean="0">
                <a:latin typeface="Rufscript" panose="02000603000000000000" pitchFamily="2" charset="0"/>
              </a:rPr>
              <a:t>We’ll see later: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US" sz="1400" dirty="0" smtClean="0">
                <a:latin typeface="Rufscript" panose="02000603000000000000" pitchFamily="2" charset="0"/>
              </a:rPr>
              <a:t>Lesson </a:t>
            </a:r>
            <a:r>
              <a:rPr lang="en-US" sz="1400" dirty="0">
                <a:latin typeface="Rufscript" panose="02000603000000000000" pitchFamily="2" charset="0"/>
              </a:rPr>
              <a:t>2: </a:t>
            </a:r>
            <a:r>
              <a:rPr lang="en-US" sz="1400" dirty="0" smtClean="0">
                <a:latin typeface="Rufscript" panose="02000603000000000000" pitchFamily="2" charset="0"/>
              </a:rPr>
              <a:t>Meanings </a:t>
            </a:r>
            <a:r>
              <a:rPr lang="en-US" sz="1400" dirty="0">
                <a:latin typeface="Rufscript" panose="02000603000000000000" pitchFamily="2" charset="0"/>
              </a:rPr>
              <a:t>of “latest</a:t>
            </a:r>
            <a:r>
              <a:rPr lang="en-US" sz="1400" dirty="0" smtClean="0">
                <a:latin typeface="Rufscript" panose="02000603000000000000" pitchFamily="2" charset="0"/>
              </a:rPr>
              <a:t>”</a:t>
            </a:r>
            <a:endParaRPr lang="en-US" sz="1400" dirty="0">
              <a:latin typeface="Rufscript" panose="02000603000000000000" pitchFamily="2" charset="0"/>
            </a:endParaRPr>
          </a:p>
        </p:txBody>
      </p:sp>
      <p:cxnSp>
        <p:nvCxnSpPr>
          <p:cNvPr id="54" name="Gerade Verbindung mit Pfeil 53"/>
          <p:cNvCxnSpPr/>
          <p:nvPr/>
        </p:nvCxnSpPr>
        <p:spPr>
          <a:xfrm flipH="1">
            <a:off x="5229177" y="1663022"/>
            <a:ext cx="926999" cy="7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1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3" grpId="0" animBg="1"/>
      <p:bldP spid="5" grpId="0" animBg="1"/>
      <p:bldP spid="38" grpId="0"/>
      <p:bldP spid="26" grpId="0"/>
      <p:bldP spid="27" grpId="0"/>
      <p:bldP spid="28" grpId="0"/>
      <p:bldP spid="29" grpId="0"/>
      <p:bldP spid="32" grpId="0"/>
      <p:bldP spid="34" grpId="0"/>
      <p:bldP spid="49" grpId="0"/>
      <p:bldP spid="51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3275856" y="908720"/>
            <a:ext cx="2347157" cy="2077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 sz="1400" dirty="0"/>
          </a:p>
        </p:txBody>
      </p:sp>
      <p:sp>
        <p:nvSpPr>
          <p:cNvPr id="33" name="Rechteck 32"/>
          <p:cNvSpPr/>
          <p:nvPr/>
        </p:nvSpPr>
        <p:spPr>
          <a:xfrm>
            <a:off x="389451" y="2929493"/>
            <a:ext cx="2280942" cy="165618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sz="1400" dirty="0" err="1" smtClean="0"/>
              <a:t>Dockerfile</a:t>
            </a:r>
            <a:endParaRPr lang="de-DE" sz="1400" dirty="0"/>
          </a:p>
        </p:txBody>
      </p:sp>
      <p:sp>
        <p:nvSpPr>
          <p:cNvPr id="5" name="Rechteck 4"/>
          <p:cNvSpPr/>
          <p:nvPr/>
        </p:nvSpPr>
        <p:spPr>
          <a:xfrm>
            <a:off x="6383217" y="2996952"/>
            <a:ext cx="2280942" cy="165618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sz="1400" dirty="0" err="1" smtClean="0"/>
              <a:t>Dockerfile</a:t>
            </a:r>
            <a:endParaRPr lang="de-DE" sz="1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+ </a:t>
            </a:r>
            <a:r>
              <a:rPr lang="de-DE" dirty="0" err="1" smtClean="0"/>
              <a:t>docker-compose.yml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3704698" y="270393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docker-compose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6383217" y="4053541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ubuntu:17.10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383217" y="3626780"/>
            <a:ext cx="21387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–y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372200" y="3140968"/>
            <a:ext cx="2053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CMD /exec.sh</a:t>
            </a:r>
            <a:b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myapp2.sh /exec.sh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31340" y="4053541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tomcat:alpine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31340" y="3255033"/>
            <a:ext cx="1883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myapp1.war</a:t>
            </a:r>
            <a:b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tomcat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255031" y="926551"/>
            <a:ext cx="239360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app1:</a:t>
            </a:r>
          </a:p>
          <a:p>
            <a:r>
              <a:rPr lang="de-DE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de-DE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myapp1/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java-sth</a:t>
            </a:r>
            <a:endParaRPr lang="de-DE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8080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app2:</a:t>
            </a:r>
          </a:p>
          <a:p>
            <a:r>
              <a:rPr lang="de-DE" sz="11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de-DE" sz="11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myapp2/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-tool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importantdb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postgres:latest</a:t>
            </a:r>
            <a:endParaRPr lang="de-DE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Wolke 49"/>
          <p:cNvSpPr/>
          <p:nvPr/>
        </p:nvSpPr>
        <p:spPr>
          <a:xfrm>
            <a:off x="6516216" y="-530938"/>
            <a:ext cx="3528392" cy="227687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/>
              <a:t>Docker Hub</a:t>
            </a:r>
            <a:endParaRPr lang="de-DE" dirty="0"/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294" y="135624"/>
            <a:ext cx="1132548" cy="790927"/>
          </a:xfrm>
          <a:prstGeom prst="rect">
            <a:avLst/>
          </a:prstGeom>
        </p:spPr>
      </p:pic>
      <p:cxnSp>
        <p:nvCxnSpPr>
          <p:cNvPr id="52" name="Gewinkelte Verbindung 51"/>
          <p:cNvCxnSpPr/>
          <p:nvPr/>
        </p:nvCxnSpPr>
        <p:spPr>
          <a:xfrm rot="5400000" flipH="1" flipV="1">
            <a:off x="7175237" y="2374253"/>
            <a:ext cx="2589879" cy="1027600"/>
          </a:xfrm>
          <a:prstGeom prst="bentConnector3">
            <a:avLst>
              <a:gd name="adj1" fmla="val 513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62"/>
          <p:cNvCxnSpPr/>
          <p:nvPr/>
        </p:nvCxnSpPr>
        <p:spPr>
          <a:xfrm flipV="1">
            <a:off x="5690105" y="1848462"/>
            <a:ext cx="2618134" cy="730493"/>
          </a:xfrm>
          <a:prstGeom prst="bentConnector3">
            <a:avLst>
              <a:gd name="adj1" fmla="val 10009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winkelte Verbindung 65"/>
          <p:cNvCxnSpPr/>
          <p:nvPr/>
        </p:nvCxnSpPr>
        <p:spPr>
          <a:xfrm flipV="1">
            <a:off x="2145271" y="814388"/>
            <a:ext cx="4237946" cy="3368605"/>
          </a:xfrm>
          <a:prstGeom prst="bentConnector3">
            <a:avLst>
              <a:gd name="adj1" fmla="val 702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522949" y="3196115"/>
            <a:ext cx="1534946" cy="24838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700" dirty="0" smtClean="0"/>
              <a:t>Container</a:t>
            </a:r>
            <a:endParaRPr lang="de-DE" sz="700" dirty="0"/>
          </a:p>
        </p:txBody>
      </p:sp>
      <p:sp>
        <p:nvSpPr>
          <p:cNvPr id="31" name="Rechteck 30"/>
          <p:cNvSpPr/>
          <p:nvPr/>
        </p:nvSpPr>
        <p:spPr>
          <a:xfrm>
            <a:off x="2915815" y="3196116"/>
            <a:ext cx="1496697" cy="24838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700" dirty="0" smtClean="0"/>
              <a:t>Container</a:t>
            </a:r>
            <a:endParaRPr lang="de-DE" sz="700" dirty="0"/>
          </a:p>
        </p:txBody>
      </p:sp>
      <p:sp>
        <p:nvSpPr>
          <p:cNvPr id="35" name="Rechteck 34"/>
          <p:cNvSpPr/>
          <p:nvPr/>
        </p:nvSpPr>
        <p:spPr>
          <a:xfrm>
            <a:off x="4245720" y="4157845"/>
            <a:ext cx="1812175" cy="30838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accent2"/>
                </a:solidFill>
              </a:rPr>
              <a:t>      Base Image</a:t>
            </a:r>
            <a:endParaRPr lang="de-DE" sz="1400" dirty="0">
              <a:solidFill>
                <a:schemeClr val="accent2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915816" y="5644388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Infrastructure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2915816" y="5121271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Host OS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2915816" y="4598154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Docker Engine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2915815" y="3383888"/>
            <a:ext cx="1496697" cy="2582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lt1"/>
                </a:solidFill>
              </a:rPr>
              <a:t>My</a:t>
            </a:r>
            <a:r>
              <a:rPr lang="de-DE" sz="1400" dirty="0">
                <a:solidFill>
                  <a:schemeClr val="lt1"/>
                </a:solidFill>
              </a:rPr>
              <a:t> App 1</a:t>
            </a:r>
          </a:p>
        </p:txBody>
      </p:sp>
      <p:sp>
        <p:nvSpPr>
          <p:cNvPr id="43" name="Rechteck 42"/>
          <p:cNvSpPr/>
          <p:nvPr/>
        </p:nvSpPr>
        <p:spPr>
          <a:xfrm>
            <a:off x="4522949" y="3383888"/>
            <a:ext cx="1534946" cy="25821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My</a:t>
            </a:r>
            <a:r>
              <a:rPr lang="de-DE" sz="1400" dirty="0" smtClean="0"/>
              <a:t> App 2</a:t>
            </a:r>
            <a:endParaRPr lang="de-DE" sz="1400" dirty="0"/>
          </a:p>
        </p:txBody>
      </p:sp>
      <p:pic>
        <p:nvPicPr>
          <p:cNvPr id="44" name="Grafik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76" y="4650243"/>
            <a:ext cx="452437" cy="316410"/>
          </a:xfrm>
          <a:prstGeom prst="rect">
            <a:avLst/>
          </a:prstGeom>
        </p:spPr>
      </p:pic>
      <p:sp>
        <p:nvSpPr>
          <p:cNvPr id="45" name="Rechteck 44"/>
          <p:cNvSpPr/>
          <p:nvPr/>
        </p:nvSpPr>
        <p:spPr>
          <a:xfrm>
            <a:off x="2915816" y="4156774"/>
            <a:ext cx="1497962" cy="3094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2"/>
                </a:solidFill>
              </a:rPr>
              <a:t>Base Image</a:t>
            </a:r>
          </a:p>
        </p:txBody>
      </p:sp>
      <p:sp>
        <p:nvSpPr>
          <p:cNvPr id="48" name="Rechteck 47"/>
          <p:cNvSpPr/>
          <p:nvPr/>
        </p:nvSpPr>
        <p:spPr>
          <a:xfrm>
            <a:off x="2915816" y="3750756"/>
            <a:ext cx="1497962" cy="27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2"/>
                </a:solidFill>
              </a:rPr>
              <a:t>Dependency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4524214" y="3744629"/>
            <a:ext cx="1533681" cy="2802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Dependency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244331" y="5172528"/>
            <a:ext cx="2257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See also: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US" sz="1400" dirty="0" smtClean="0">
                <a:latin typeface="Rufscript" panose="02000603000000000000" pitchFamily="2" charset="0"/>
              </a:rPr>
              <a:t>Lesson 3: Docker &amp; Security - it’s complicated</a:t>
            </a:r>
            <a:endParaRPr lang="en-US" sz="1400" dirty="0">
              <a:latin typeface="Rufscript" panose="02000603000000000000" pitchFamily="2" charset="0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 flipV="1">
            <a:off x="1763688" y="4337592"/>
            <a:ext cx="473036" cy="78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8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3275856" y="908720"/>
            <a:ext cx="2347157" cy="2077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 sz="1400" dirty="0"/>
          </a:p>
        </p:txBody>
      </p:sp>
      <p:sp>
        <p:nvSpPr>
          <p:cNvPr id="33" name="Rechteck 32"/>
          <p:cNvSpPr/>
          <p:nvPr/>
        </p:nvSpPr>
        <p:spPr>
          <a:xfrm>
            <a:off x="389451" y="2929493"/>
            <a:ext cx="2280942" cy="165618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sz="1400" dirty="0" err="1" smtClean="0"/>
              <a:t>Dockerfile</a:t>
            </a:r>
            <a:endParaRPr lang="de-DE" sz="1400" dirty="0"/>
          </a:p>
        </p:txBody>
      </p:sp>
      <p:sp>
        <p:nvSpPr>
          <p:cNvPr id="5" name="Rechteck 4"/>
          <p:cNvSpPr/>
          <p:nvPr/>
        </p:nvSpPr>
        <p:spPr>
          <a:xfrm>
            <a:off x="6383217" y="2996952"/>
            <a:ext cx="2563522" cy="165618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sz="1400" dirty="0" err="1" smtClean="0"/>
              <a:t>Dockerfile</a:t>
            </a:r>
            <a:endParaRPr lang="de-DE" sz="1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+ </a:t>
            </a:r>
            <a:r>
              <a:rPr lang="de-DE" dirty="0" err="1" smtClean="0"/>
              <a:t>docker-compose.yml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3704698" y="270393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docker-compose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6383217" y="4053541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local:5000/ubuntu:17.10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383217" y="3626780"/>
            <a:ext cx="21387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–y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372200" y="3140968"/>
            <a:ext cx="2053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CMD /exec.sh</a:t>
            </a:r>
            <a:b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myapp2.sh /exec.sh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31340" y="4053541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tomcat:alpine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31340" y="3255033"/>
            <a:ext cx="1883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myapp1.war</a:t>
            </a:r>
            <a:b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tomcat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255031" y="926551"/>
            <a:ext cx="239360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app1:</a:t>
            </a:r>
          </a:p>
          <a:p>
            <a:r>
              <a:rPr lang="de-DE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de-DE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myapp1/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java-sth</a:t>
            </a:r>
            <a:endParaRPr lang="de-DE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8080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app2:</a:t>
            </a:r>
          </a:p>
          <a:p>
            <a:r>
              <a:rPr lang="de-DE" sz="11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de-DE" sz="11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myapp2/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-tool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importantdb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postgres:latest</a:t>
            </a:r>
            <a:endParaRPr lang="de-DE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Wolke 49"/>
          <p:cNvSpPr/>
          <p:nvPr/>
        </p:nvSpPr>
        <p:spPr>
          <a:xfrm>
            <a:off x="6516216" y="-530938"/>
            <a:ext cx="3528392" cy="227687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/>
              <a:t>Docker Hub</a:t>
            </a:r>
            <a:endParaRPr lang="de-DE" dirty="0"/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294" y="135624"/>
            <a:ext cx="1132548" cy="790927"/>
          </a:xfrm>
          <a:prstGeom prst="rect">
            <a:avLst/>
          </a:prstGeom>
        </p:spPr>
      </p:pic>
      <p:cxnSp>
        <p:nvCxnSpPr>
          <p:cNvPr id="63" name="Gewinkelte Verbindung 62"/>
          <p:cNvCxnSpPr/>
          <p:nvPr/>
        </p:nvCxnSpPr>
        <p:spPr>
          <a:xfrm flipV="1">
            <a:off x="5690105" y="1848462"/>
            <a:ext cx="2618134" cy="730493"/>
          </a:xfrm>
          <a:prstGeom prst="bentConnector3">
            <a:avLst>
              <a:gd name="adj1" fmla="val 10009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winkelte Verbindung 65"/>
          <p:cNvCxnSpPr/>
          <p:nvPr/>
        </p:nvCxnSpPr>
        <p:spPr>
          <a:xfrm flipV="1">
            <a:off x="2145271" y="814388"/>
            <a:ext cx="4237946" cy="3368605"/>
          </a:xfrm>
          <a:prstGeom prst="bentConnector3">
            <a:avLst>
              <a:gd name="adj1" fmla="val 702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522949" y="3196115"/>
            <a:ext cx="1534946" cy="24838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700" dirty="0" smtClean="0"/>
              <a:t>Container</a:t>
            </a:r>
            <a:endParaRPr lang="de-DE" sz="700" dirty="0"/>
          </a:p>
        </p:txBody>
      </p:sp>
      <p:sp>
        <p:nvSpPr>
          <p:cNvPr id="31" name="Rechteck 30"/>
          <p:cNvSpPr/>
          <p:nvPr/>
        </p:nvSpPr>
        <p:spPr>
          <a:xfrm>
            <a:off x="2915815" y="3196116"/>
            <a:ext cx="1496697" cy="24838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700" dirty="0" smtClean="0"/>
              <a:t>Container</a:t>
            </a:r>
            <a:endParaRPr lang="de-DE" sz="700" dirty="0"/>
          </a:p>
        </p:txBody>
      </p:sp>
      <p:sp>
        <p:nvSpPr>
          <p:cNvPr id="35" name="Rechteck 34"/>
          <p:cNvSpPr/>
          <p:nvPr/>
        </p:nvSpPr>
        <p:spPr>
          <a:xfrm>
            <a:off x="4245720" y="4157845"/>
            <a:ext cx="1812175" cy="30838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accent2"/>
                </a:solidFill>
              </a:rPr>
              <a:t>      Base Image</a:t>
            </a:r>
            <a:endParaRPr lang="de-DE" sz="1400" dirty="0">
              <a:solidFill>
                <a:schemeClr val="accent2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915816" y="5644388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Infrastructure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2915816" y="5121271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Host OS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2915816" y="4598154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Docker Engine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2915815" y="3383888"/>
            <a:ext cx="1496697" cy="2582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lt1"/>
                </a:solidFill>
              </a:rPr>
              <a:t>My</a:t>
            </a:r>
            <a:r>
              <a:rPr lang="de-DE" sz="1400" dirty="0">
                <a:solidFill>
                  <a:schemeClr val="lt1"/>
                </a:solidFill>
              </a:rPr>
              <a:t> App 1</a:t>
            </a:r>
          </a:p>
        </p:txBody>
      </p:sp>
      <p:sp>
        <p:nvSpPr>
          <p:cNvPr id="43" name="Rechteck 42"/>
          <p:cNvSpPr/>
          <p:nvPr/>
        </p:nvSpPr>
        <p:spPr>
          <a:xfrm>
            <a:off x="4522949" y="3383888"/>
            <a:ext cx="1534946" cy="25821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My</a:t>
            </a:r>
            <a:r>
              <a:rPr lang="de-DE" sz="1400" dirty="0" smtClean="0"/>
              <a:t> App 2</a:t>
            </a:r>
            <a:endParaRPr lang="de-DE" sz="1400" dirty="0"/>
          </a:p>
        </p:txBody>
      </p:sp>
      <p:pic>
        <p:nvPicPr>
          <p:cNvPr id="44" name="Grafik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76" y="4650243"/>
            <a:ext cx="452437" cy="316410"/>
          </a:xfrm>
          <a:prstGeom prst="rect">
            <a:avLst/>
          </a:prstGeom>
        </p:spPr>
      </p:pic>
      <p:sp>
        <p:nvSpPr>
          <p:cNvPr id="45" name="Rechteck 44"/>
          <p:cNvSpPr/>
          <p:nvPr/>
        </p:nvSpPr>
        <p:spPr>
          <a:xfrm>
            <a:off x="2915816" y="4156774"/>
            <a:ext cx="1497962" cy="3094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2"/>
                </a:solidFill>
              </a:rPr>
              <a:t>Base Image</a:t>
            </a:r>
          </a:p>
        </p:txBody>
      </p:sp>
      <p:sp>
        <p:nvSpPr>
          <p:cNvPr id="48" name="Rechteck 47"/>
          <p:cNvSpPr/>
          <p:nvPr/>
        </p:nvSpPr>
        <p:spPr>
          <a:xfrm>
            <a:off x="2915816" y="3750756"/>
            <a:ext cx="1497962" cy="27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2"/>
                </a:solidFill>
              </a:rPr>
              <a:t>Dependency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4524214" y="3744629"/>
            <a:ext cx="1533681" cy="2802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Dependency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44331" y="5172528"/>
            <a:ext cx="2257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See also:</a:t>
            </a:r>
            <a:br>
              <a:rPr lang="en-GB" sz="1400" dirty="0" smtClean="0">
                <a:latin typeface="Rufscript" panose="02000603000000000000" pitchFamily="2" charset="0"/>
              </a:rPr>
            </a:br>
            <a:r>
              <a:rPr lang="en-US" sz="1400" dirty="0" smtClean="0">
                <a:latin typeface="Rufscript" panose="02000603000000000000" pitchFamily="2" charset="0"/>
              </a:rPr>
              <a:t>Lesson 3: Docker &amp; Security - it’s complicated</a:t>
            </a:r>
            <a:endParaRPr lang="en-US" sz="1400" dirty="0">
              <a:latin typeface="Rufscript" panose="02000603000000000000" pitchFamily="2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107363" y="5036000"/>
            <a:ext cx="2318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Rufscript" panose="02000603000000000000" pitchFamily="2" charset="0"/>
              </a:rPr>
              <a:t>Use a local Docker registry by adding </a:t>
            </a:r>
            <a:r>
              <a:rPr lang="en-GB" sz="1400" dirty="0" smtClean="0">
                <a:latin typeface="Rufscript" panose="02000603000000000000" pitchFamily="2" charset="0"/>
              </a:rPr>
              <a:t>prefix to </a:t>
            </a:r>
            <a:r>
              <a:rPr lang="en-GB" sz="1400" dirty="0" smtClean="0">
                <a:latin typeface="Rufscript" panose="02000603000000000000" pitchFamily="2" charset="0"/>
              </a:rPr>
              <a:t>the image names</a:t>
            </a:r>
            <a:endParaRPr lang="en-GB" sz="1400" dirty="0">
              <a:latin typeface="Rufscript" panose="02000603000000000000" pitchFamily="2" charset="0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 flipV="1">
            <a:off x="7137592" y="4298159"/>
            <a:ext cx="98704" cy="71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1763688" y="4337592"/>
            <a:ext cx="473036" cy="78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Docker in a Nutshell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Shipping software in virtual images with all runtime </a:t>
            </a:r>
            <a:r>
              <a:rPr lang="en-GB" dirty="0" smtClean="0"/>
              <a:t>dependencies</a:t>
            </a:r>
          </a:p>
          <a:p>
            <a:pPr lvl="1"/>
            <a:endParaRPr lang="en-GB" dirty="0"/>
          </a:p>
          <a:p>
            <a:pPr lvl="1"/>
            <a:r>
              <a:rPr lang="en-GB" b="1" dirty="0" smtClean="0"/>
              <a:t>Layered</a:t>
            </a:r>
            <a:r>
              <a:rPr lang="en-GB" dirty="0"/>
              <a:t>, caching filesystem </a:t>
            </a:r>
            <a:r>
              <a:rPr lang="en-GB" dirty="0" smtClean="0"/>
              <a:t>that</a:t>
            </a:r>
            <a:br>
              <a:rPr lang="en-GB" dirty="0" smtClean="0"/>
            </a:br>
            <a:r>
              <a:rPr lang="en-GB" dirty="0" smtClean="0"/>
              <a:t>transparently </a:t>
            </a:r>
            <a:r>
              <a:rPr lang="en-GB" dirty="0"/>
              <a:t>reuses previous </a:t>
            </a:r>
            <a:r>
              <a:rPr lang="en-GB" dirty="0" smtClean="0"/>
              <a:t>build</a:t>
            </a:r>
            <a:br>
              <a:rPr lang="en-GB" dirty="0" smtClean="0"/>
            </a:br>
            <a:r>
              <a:rPr lang="en-GB" dirty="0" smtClean="0"/>
              <a:t>steps </a:t>
            </a:r>
            <a:r>
              <a:rPr lang="en-GB" dirty="0"/>
              <a:t>/ other </a:t>
            </a:r>
            <a:r>
              <a:rPr lang="en-GB" dirty="0" smtClean="0"/>
              <a:t>images</a:t>
            </a:r>
            <a:endParaRPr lang="en-GB" b="1" dirty="0" smtClean="0"/>
          </a:p>
          <a:p>
            <a:pPr lvl="1"/>
            <a:r>
              <a:rPr lang="en-GB" b="1" dirty="0" smtClean="0"/>
              <a:t>Reproducible</a:t>
            </a:r>
            <a:r>
              <a:rPr lang="en-GB" dirty="0" smtClean="0"/>
              <a:t>, machine-readable</a:t>
            </a:r>
            <a:br>
              <a:rPr lang="en-GB" dirty="0" smtClean="0"/>
            </a:br>
            <a:r>
              <a:rPr lang="en-GB" dirty="0" smtClean="0"/>
              <a:t>instructions to produce images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dockerfile</a:t>
            </a:r>
            <a:r>
              <a:rPr lang="en-GB" dirty="0" smtClean="0"/>
              <a:t>), ready for Continuous</a:t>
            </a:r>
            <a:br>
              <a:rPr lang="en-GB" dirty="0" smtClean="0"/>
            </a:br>
            <a:r>
              <a:rPr lang="en-GB" dirty="0" smtClean="0"/>
              <a:t>Integration and Continuous Delivery</a:t>
            </a:r>
          </a:p>
          <a:p>
            <a:pPr lvl="1"/>
            <a:r>
              <a:rPr lang="en-GB" b="1" dirty="0" smtClean="0"/>
              <a:t>Standardised</a:t>
            </a:r>
            <a:r>
              <a:rPr lang="en-GB" dirty="0" smtClean="0"/>
              <a:t> specification of networks,</a:t>
            </a:r>
            <a:br>
              <a:rPr lang="en-GB" dirty="0" smtClean="0"/>
            </a:br>
            <a:r>
              <a:rPr lang="en-GB" dirty="0" smtClean="0"/>
              <a:t>ports, external files and the interplay of</a:t>
            </a:r>
            <a:br>
              <a:rPr lang="en-GB" dirty="0" smtClean="0"/>
            </a:br>
            <a:r>
              <a:rPr lang="en-GB" dirty="0" smtClean="0"/>
              <a:t>several virtual images (</a:t>
            </a:r>
            <a:r>
              <a:rPr lang="en-GB" dirty="0" err="1" smtClean="0"/>
              <a:t>docker</a:t>
            </a:r>
            <a:r>
              <a:rPr lang="en-GB" dirty="0" smtClean="0"/>
              <a:t>-compose)</a:t>
            </a:r>
          </a:p>
        </p:txBody>
      </p:sp>
      <p:sp>
        <p:nvSpPr>
          <p:cNvPr id="17" name="Rechteck 16"/>
          <p:cNvSpPr/>
          <p:nvPr/>
        </p:nvSpPr>
        <p:spPr>
          <a:xfrm>
            <a:off x="6866166" y="3050829"/>
            <a:ext cx="1812175" cy="30838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accent2"/>
                </a:solidFill>
              </a:rPr>
              <a:t>      Base Image</a:t>
            </a:r>
            <a:endParaRPr lang="de-DE" sz="1400" dirty="0">
              <a:solidFill>
                <a:schemeClr val="accent2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536262" y="4537372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Infrastructure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536262" y="4014255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Host OS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5536262" y="3491138"/>
            <a:ext cx="3143344" cy="4205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 Docker Engine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5536261" y="2276872"/>
            <a:ext cx="1496697" cy="2582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My</a:t>
            </a:r>
            <a:r>
              <a:rPr lang="de-DE" sz="1400" dirty="0" smtClean="0"/>
              <a:t> App 1</a:t>
            </a:r>
            <a:endParaRPr lang="de-DE" sz="1400" dirty="0"/>
          </a:p>
        </p:txBody>
      </p:sp>
      <p:sp>
        <p:nvSpPr>
          <p:cNvPr id="22" name="Rechteck 21"/>
          <p:cNvSpPr/>
          <p:nvPr/>
        </p:nvSpPr>
        <p:spPr>
          <a:xfrm>
            <a:off x="7143395" y="2276872"/>
            <a:ext cx="1534946" cy="25821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My</a:t>
            </a:r>
            <a:r>
              <a:rPr lang="de-DE" sz="1400" dirty="0" smtClean="0"/>
              <a:t> App 2</a:t>
            </a:r>
            <a:endParaRPr lang="de-DE" sz="1400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22" y="3543227"/>
            <a:ext cx="452437" cy="316410"/>
          </a:xfrm>
          <a:prstGeom prst="rect">
            <a:avLst/>
          </a:prstGeom>
        </p:spPr>
      </p:pic>
      <p:sp>
        <p:nvSpPr>
          <p:cNvPr id="24" name="Rechteck 23"/>
          <p:cNvSpPr/>
          <p:nvPr/>
        </p:nvSpPr>
        <p:spPr>
          <a:xfrm>
            <a:off x="5536262" y="3049758"/>
            <a:ext cx="1497962" cy="3094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2"/>
                </a:solidFill>
              </a:rPr>
              <a:t>Base Image</a:t>
            </a:r>
          </a:p>
        </p:txBody>
      </p:sp>
      <p:sp>
        <p:nvSpPr>
          <p:cNvPr id="14" name="Rechteck 13"/>
          <p:cNvSpPr/>
          <p:nvPr/>
        </p:nvSpPr>
        <p:spPr>
          <a:xfrm>
            <a:off x="5536262" y="2657750"/>
            <a:ext cx="1497962" cy="27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2"/>
                </a:solidFill>
              </a:rPr>
              <a:t>Dependency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144660" y="2651623"/>
            <a:ext cx="1533681" cy="2802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Dependency</a:t>
            </a:r>
            <a:endParaRPr lang="en-GB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mm @ Fraunhofer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Larissa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euss - Docker - BWI Innovation Talk.pptx" id="{D7F8906F-EA69-4BE6-A4FF-73157F4BDA9E}" vid="{A9C00359-1B4E-4E01-BC96-FBBAC39E05D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2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30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BE2FE24B-5F8E-4BB7-A293-D62A8EB0AC4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C1417CD-8E0D-4D60-AD77-35269028132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3B9937F-8A82-48FB-9842-617ADE73D1B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906241D-0303-4110-BF8D-3AF1B849944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3128413-0CEA-47C1-9E56-7BCC1FECF46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3F77845-94C3-47A4-B4F5-B88C0FD3B35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31505FD-C9AD-45DD-989B-4B091284D64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12AFC1F-286A-4930-8EDD-3D8B143A02F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A377C9A-D4A5-4391-B1BD-500D3217E75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6B60144-7900-46BB-A8D5-814C6B6E539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5C41A02-456D-4BF2-817F-116C176E4C4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EF3FFAC-4BD5-485C-AEAB-81D7B15EACA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19D1673-F65B-4647-8F95-C9E04E4C279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26800CB-BD8B-4E9D-9FAC-41D33D43CD3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A2CFAA6-7851-430D-BAD1-F48731C2985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1DBA0D3-2A8E-46CE-80C7-1B37277F370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A098DA1-8D74-4199-B0F1-1CAD7721904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7CCCFCC-49A2-40CE-8EB2-E59EC5B46AF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78188C3-701A-4403-9D37-CF4AE73066D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298CAA6-44F4-485E-A011-68E3E3296B7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54237CD-35E3-4397-8C4A-4436C49F137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303AC86-B13B-45CD-B2CC-7423B7D8D58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E466B57-3866-436F-B976-843956A74B3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601BAE3-5A3A-444B-8398-C5CED398A15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1A7A66B-C74B-464F-BB3C-5E51BD31D2F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FFA47EB-0FF7-4F4D-9A0C-C39C3570A63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84F5D7C-C146-4D3C-8F82-259880965A7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2A5E308-CDD7-4145-95F5-5DAD0C6E27C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A70D5EB-9AF8-4865-966A-92FE4D858B0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4B61894-DB43-4666-A242-E9DFD3E96CA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8F31DB6-9462-4A5C-8808-491FBC72290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46F797C-28C8-469A-8D78-46DA795C63B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8F4C842-0A8B-47D3-8FE8-71715EAF31B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6D0AEE1-11C7-4EEB-BE73-2E31DB9D624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5C4D80A-5272-4C49-980A-B7B770ED347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8BD1922-025A-4A17-A4FA-B904A054531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BFF6202-0222-4026-8090-73B350DA619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E450413-0FB2-4666-A14B-41A12CAF43C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9EF6991-C12E-49C6-A772-495B49BD890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B459DA4-0627-4946-9556-7894CEC1741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3DDBE81-FBB7-4536-B5BE-7205EE271A0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0D57935-14DA-42DD-9681-9C5BE958B24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Timm @ Fraunhofer</Template>
  <TotalTime>0</TotalTime>
  <Words>2473</Words>
  <Application>Microsoft Office PowerPoint</Application>
  <PresentationFormat>Bildschirmpräsentation (4:3)</PresentationFormat>
  <Paragraphs>632</Paragraphs>
  <Slides>38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9" baseType="lpstr">
      <vt:lpstr>Calibri</vt:lpstr>
      <vt:lpstr>Arial</vt:lpstr>
      <vt:lpstr>Courier New</vt:lpstr>
      <vt:lpstr>Rufscript</vt:lpstr>
      <vt:lpstr>Frutiger LT Com 45 Light</vt:lpstr>
      <vt:lpstr>Wingdings</vt:lpstr>
      <vt:lpstr>Frutiger LT Com 55 Roman</vt:lpstr>
      <vt:lpstr>Segoe UI</vt:lpstr>
      <vt:lpstr>Consolas</vt:lpstr>
      <vt:lpstr>MV Boli</vt:lpstr>
      <vt:lpstr>Timm @ Fraunhofer</vt:lpstr>
      <vt:lpstr>Docker BWI Innovation Talk</vt:lpstr>
      <vt:lpstr>Agenda</vt:lpstr>
      <vt:lpstr>Introduction to Docker</vt:lpstr>
      <vt:lpstr>Introduction to Docker</vt:lpstr>
      <vt:lpstr>Introduction to Docker</vt:lpstr>
      <vt:lpstr>Dockerfile + docker-compose.yml</vt:lpstr>
      <vt:lpstr>Dockerfile + docker-compose.yml</vt:lpstr>
      <vt:lpstr>Dockerfile + docker-compose.yml</vt:lpstr>
      <vt:lpstr>Docker in a Nutshell</vt:lpstr>
      <vt:lpstr>Why the Hype?</vt:lpstr>
      <vt:lpstr>Why the Hype?</vt:lpstr>
      <vt:lpstr>Why the Hype?</vt:lpstr>
      <vt:lpstr>Why the Hype?</vt:lpstr>
      <vt:lpstr>Lessons learned from two years of Docker</vt:lpstr>
      <vt:lpstr>Lesson 1: Understand the tools you use</vt:lpstr>
      <vt:lpstr>Lesson 2: Meanings of “latest”</vt:lpstr>
      <vt:lpstr>Lesson 3: Docker &amp; Security – it’s complicated</vt:lpstr>
      <vt:lpstr>Lesson 3: Docker &amp; Security – it’s complicated</vt:lpstr>
      <vt:lpstr>Lesson 4: Docker is not done yet</vt:lpstr>
      <vt:lpstr>Lesson 5: Have a Docker-ready software architecture</vt:lpstr>
      <vt:lpstr>Lesson 5: Have a Docker-ready software architecture</vt:lpstr>
      <vt:lpstr>Lesson 5: Have a Docker-ready software architecture</vt:lpstr>
      <vt:lpstr>Well this is also possible…</vt:lpstr>
      <vt:lpstr>… or this…</vt:lpstr>
      <vt:lpstr>Lesson 6: Docker the MVP-Enabler</vt:lpstr>
      <vt:lpstr>Lesson 7: Use Build Infrastructure</vt:lpstr>
      <vt:lpstr>Lesson 7: Use Build Infrastructure</vt:lpstr>
      <vt:lpstr>Lesson 8: Streamline Developer’s Workflow</vt:lpstr>
      <vt:lpstr>Lesson 9: Rethink Infrastructure</vt:lpstr>
      <vt:lpstr>Lesson 9: Rethink Infrastructure</vt:lpstr>
      <vt:lpstr>Lesson 9: Rethink Infrastructure</vt:lpstr>
      <vt:lpstr>Lesson 10: Refactor mind sets</vt:lpstr>
      <vt:lpstr>Lessons learned from two years of Docker</vt:lpstr>
      <vt:lpstr>Interesting readings and tools</vt:lpstr>
      <vt:lpstr>What‘s next: Windows-native Software in Docker </vt:lpstr>
      <vt:lpstr>What‘s next: Streamlined Orchestrator Workflows</vt:lpstr>
      <vt:lpstr>What‘s next: Serverless</vt:lpstr>
      <vt:lpstr>PowerPoint-Präsentation</vt:lpstr>
    </vt:vector>
  </TitlesOfParts>
  <Company>Fraunhofer Institut FKIE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BWI Innovation Talk</dc:title>
  <dc:creator>Heuss, Timm</dc:creator>
  <cp:lastModifiedBy>Heuss, Timm</cp:lastModifiedBy>
  <cp:revision>728</cp:revision>
  <dcterms:created xsi:type="dcterms:W3CDTF">2018-02-14T15:07:13Z</dcterms:created>
  <dcterms:modified xsi:type="dcterms:W3CDTF">2018-03-26T14:36:09Z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\\schwarzwald.fkie.fraunhofer.de\Timm.Heuss\Termine\2018-03-27 Docker BWI Innovation Talk\Heuss - Docker - BWI Innovation Talk.pptx</vt:lpwstr>
  </property>
</Properties>
</file>