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956" r:id="rId1"/>
  </p:sldMasterIdLst>
  <p:notesMasterIdLst>
    <p:notesMasterId r:id="rId6"/>
  </p:notesMasterIdLst>
  <p:handoutMasterIdLst>
    <p:handoutMasterId r:id="rId7"/>
  </p:handoutMasterIdLst>
  <p:sldIdLst>
    <p:sldId id="3967" r:id="rId2"/>
    <p:sldId id="4219" r:id="rId3"/>
    <p:sldId id="4252" r:id="rId4"/>
    <p:sldId id="4163" r:id="rId5"/>
  </p:sldIdLst>
  <p:sldSz cx="9144000" cy="5715000" type="screen16x10"/>
  <p:notesSz cx="6735763" cy="9866313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382991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765982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148973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531963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1914954" algn="l" defTabSz="765982" rtl="0" eaLnBrk="1" latinLnBrk="1" hangingPunct="1"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297945" algn="l" defTabSz="765982" rtl="0" eaLnBrk="1" latinLnBrk="1" hangingPunct="1"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2680936" algn="l" defTabSz="765982" rtl="0" eaLnBrk="1" latinLnBrk="1" hangingPunct="1"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063927" algn="l" defTabSz="765982" rtl="0" eaLnBrk="1" latinLnBrk="1" hangingPunct="1">
      <a:defRPr kumimoji="1" sz="92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9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108" userDrawn="1">
          <p15:clr>
            <a:srgbClr val="A4A3A4"/>
          </p15:clr>
        </p15:guide>
        <p15:guide id="4" orient="horz" pos="3438" userDrawn="1">
          <p15:clr>
            <a:srgbClr val="A4A3A4"/>
          </p15:clr>
        </p15:guide>
        <p15:guide id="5" orient="horz" pos="961" userDrawn="1">
          <p15:clr>
            <a:srgbClr val="A4A3A4"/>
          </p15:clr>
        </p15:guide>
        <p15:guide id="6" pos="5545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pos="2888" userDrawn="1">
          <p15:clr>
            <a:srgbClr val="A4A3A4"/>
          </p15:clr>
        </p15:guide>
        <p15:guide id="9" pos="1719" userDrawn="1">
          <p15:clr>
            <a:srgbClr val="A4A3A4"/>
          </p15:clr>
        </p15:guide>
        <p15:guide id="10" pos="3604" userDrawn="1">
          <p15:clr>
            <a:srgbClr val="A4A3A4"/>
          </p15:clr>
        </p15:guide>
        <p15:guide id="11" pos="4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A41"/>
    <a:srgbClr val="FF9900"/>
    <a:srgbClr val="CCECFF"/>
    <a:srgbClr val="E9EDF4"/>
    <a:srgbClr val="FFFF00"/>
    <a:srgbClr val="FFFF99"/>
    <a:srgbClr val="C00000"/>
    <a:srgbClr val="1846A3"/>
    <a:srgbClr val="002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1" autoAdjust="0"/>
    <p:restoredTop sz="96344" autoAdjust="0"/>
  </p:normalViewPr>
  <p:slideViewPr>
    <p:cSldViewPr snapToGrid="0" snapToObjects="1">
      <p:cViewPr varScale="1">
        <p:scale>
          <a:sx n="104" d="100"/>
          <a:sy n="104" d="100"/>
        </p:scale>
        <p:origin x="967" y="50"/>
      </p:cViewPr>
      <p:guideLst>
        <p:guide orient="horz" pos="2489"/>
        <p:guide orient="horz"/>
        <p:guide orient="horz" pos="108"/>
        <p:guide orient="horz" pos="3438"/>
        <p:guide orient="horz" pos="961"/>
        <p:guide pos="5545"/>
        <p:guide pos="226"/>
        <p:guide pos="2888"/>
        <p:guide pos="1719"/>
        <p:guide pos="3604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 snapToObjects="1">
      <p:cViewPr>
        <p:scale>
          <a:sx n="300" d="100"/>
          <a:sy n="300" d="100"/>
        </p:scale>
        <p:origin x="-732" y="-6780"/>
      </p:cViewPr>
      <p:guideLst>
        <p:guide orient="horz" pos="3127"/>
        <p:guide pos="2141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1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526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2526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81EA1D7B-A95A-4C16-8C04-02A0535A82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3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198" y="1"/>
            <a:ext cx="2919565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739775"/>
            <a:ext cx="591661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207" y="4687053"/>
            <a:ext cx="4939350" cy="443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526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198" y="9372526"/>
            <a:ext cx="2919565" cy="4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4" tIns="45377" rIns="90754" bIns="4537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BE9CF8CF-747B-4804-853C-A0B426652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5" b="1" kern="1200">
        <a:solidFill>
          <a:schemeClr val="tx1"/>
        </a:solidFill>
        <a:latin typeface="Arial" charset="0"/>
        <a:ea typeface="+mn-ea"/>
        <a:cs typeface="+mn-cs"/>
      </a:defRPr>
    </a:lvl1pPr>
    <a:lvl2pPr marL="95747" algn="l" rtl="0" eaLnBrk="0" fontAlgn="base" hangingPunct="0">
      <a:spcBef>
        <a:spcPct val="30000"/>
      </a:spcBef>
      <a:spcAft>
        <a:spcPct val="0"/>
      </a:spcAft>
      <a:defRPr sz="1005" kern="1200">
        <a:solidFill>
          <a:schemeClr val="tx1"/>
        </a:solidFill>
        <a:latin typeface="Arial" charset="0"/>
        <a:ea typeface="+mn-ea"/>
        <a:cs typeface="+mn-cs"/>
      </a:defRPr>
    </a:lvl2pPr>
    <a:lvl3pPr marL="283254" indent="-91759" algn="l" rtl="0" eaLnBrk="0" fontAlgn="base" hangingPunct="0">
      <a:spcBef>
        <a:spcPct val="30000"/>
      </a:spcBef>
      <a:spcAft>
        <a:spcPct val="0"/>
      </a:spcAft>
      <a:buSzPct val="100000"/>
      <a:buFont typeface="Times" charset="0"/>
      <a:buChar char="•"/>
      <a:defRPr sz="838" kern="1200">
        <a:solidFill>
          <a:schemeClr val="tx1"/>
        </a:solidFill>
        <a:latin typeface="Arial" charset="0"/>
        <a:ea typeface="+mn-ea"/>
        <a:cs typeface="+mn-cs"/>
      </a:defRPr>
    </a:lvl3pPr>
    <a:lvl4pPr marL="485389" indent="-101067" algn="l" rtl="0" eaLnBrk="0" fontAlgn="base" hangingPunct="0">
      <a:spcBef>
        <a:spcPct val="30000"/>
      </a:spcBef>
      <a:spcAft>
        <a:spcPct val="0"/>
      </a:spcAft>
      <a:buChar char="–"/>
      <a:defRPr sz="838" kern="1200">
        <a:solidFill>
          <a:schemeClr val="tx1"/>
        </a:solidFill>
        <a:latin typeface="Arial" charset="0"/>
        <a:ea typeface="+mn-ea"/>
        <a:cs typeface="+mn-cs"/>
      </a:defRPr>
    </a:lvl4pPr>
    <a:lvl5pPr marL="581135" algn="l" rtl="0" eaLnBrk="0" fontAlgn="base" hangingPunct="0">
      <a:spcBef>
        <a:spcPct val="30000"/>
      </a:spcBef>
      <a:spcAft>
        <a:spcPct val="0"/>
      </a:spcAft>
      <a:defRPr sz="754" kern="1200">
        <a:solidFill>
          <a:schemeClr val="tx1"/>
        </a:solidFill>
        <a:latin typeface="Arial" charset="0"/>
        <a:ea typeface="+mn-ea"/>
        <a:cs typeface="+mn-cs"/>
      </a:defRPr>
    </a:lvl5pPr>
    <a:lvl6pPr marL="1914954" algn="l" defTabSz="765982" rtl="0" eaLnBrk="1" latinLnBrk="1" hangingPunct="1">
      <a:defRPr sz="1005" kern="1200">
        <a:solidFill>
          <a:schemeClr val="tx1"/>
        </a:solidFill>
        <a:latin typeface="+mn-lt"/>
        <a:ea typeface="+mn-ea"/>
        <a:cs typeface="+mn-cs"/>
      </a:defRPr>
    </a:lvl6pPr>
    <a:lvl7pPr marL="2297945" algn="l" defTabSz="765982" rtl="0" eaLnBrk="1" latinLnBrk="1" hangingPunct="1">
      <a:defRPr sz="1005" kern="1200">
        <a:solidFill>
          <a:schemeClr val="tx1"/>
        </a:solidFill>
        <a:latin typeface="+mn-lt"/>
        <a:ea typeface="+mn-ea"/>
        <a:cs typeface="+mn-cs"/>
      </a:defRPr>
    </a:lvl7pPr>
    <a:lvl8pPr marL="2680936" algn="l" defTabSz="765982" rtl="0" eaLnBrk="1" latinLnBrk="1" hangingPunct="1">
      <a:defRPr sz="1005" kern="1200">
        <a:solidFill>
          <a:schemeClr val="tx1"/>
        </a:solidFill>
        <a:latin typeface="+mn-lt"/>
        <a:ea typeface="+mn-ea"/>
        <a:cs typeface="+mn-cs"/>
      </a:defRPr>
    </a:lvl8pPr>
    <a:lvl9pPr marL="3063927" algn="l" defTabSz="765982" rtl="0" eaLnBrk="1" latinLnBrk="1" hangingPunct="1">
      <a:defRPr sz="10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제목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6" y="1"/>
            <a:ext cx="9133555" cy="5339006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51633" tIns="25817" rIns="51633" bIns="25817" numCol="1" anchor="t" anchorCtr="0" compatLnSpc="1">
            <a:prstTxWarp prst="textNoShape">
              <a:avLst/>
            </a:prstTxWarp>
          </a:bodyPr>
          <a:lstStyle/>
          <a:p>
            <a:endParaRPr lang="ko-KR" altLang="en-US" sz="685" dirty="0"/>
          </a:p>
        </p:txBody>
      </p:sp>
      <p:sp>
        <p:nvSpPr>
          <p:cNvPr id="41" name="Freeform 12"/>
          <p:cNvSpPr>
            <a:spLocks/>
          </p:cNvSpPr>
          <p:nvPr userDrawn="1"/>
        </p:nvSpPr>
        <p:spPr bwMode="auto">
          <a:xfrm>
            <a:off x="3590616" y="2"/>
            <a:ext cx="5562553" cy="5004045"/>
          </a:xfrm>
          <a:custGeom>
            <a:avLst/>
            <a:gdLst>
              <a:gd name="T0" fmla="*/ 0 w 3126"/>
              <a:gd name="T1" fmla="*/ 0 h 3126"/>
              <a:gd name="T2" fmla="*/ 3126 w 3126"/>
              <a:gd name="T3" fmla="*/ 0 h 3126"/>
              <a:gd name="T4" fmla="*/ 3126 w 3126"/>
              <a:gd name="T5" fmla="*/ 3126 h 3126"/>
              <a:gd name="T6" fmla="*/ 0 w 3126"/>
              <a:gd name="T7" fmla="*/ 0 h 3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6" h="3126">
                <a:moveTo>
                  <a:pt x="0" y="0"/>
                </a:moveTo>
                <a:lnTo>
                  <a:pt x="3126" y="0"/>
                </a:lnTo>
                <a:lnTo>
                  <a:pt x="3126" y="3126"/>
                </a:lnTo>
                <a:lnTo>
                  <a:pt x="0" y="0"/>
                </a:lnTo>
                <a:close/>
              </a:path>
            </a:pathLst>
          </a:custGeom>
          <a:solidFill>
            <a:srgbClr val="0C4C8A"/>
          </a:solidFill>
          <a:ln w="0">
            <a:solidFill>
              <a:srgbClr val="3E6B8E"/>
            </a:solidFill>
            <a:prstDash val="solid"/>
            <a:round/>
            <a:headEnd/>
            <a:tailEnd/>
          </a:ln>
        </p:spPr>
        <p:txBody>
          <a:bodyPr vert="horz" wrap="square" lIns="51820" tIns="25911" rIns="51820" bIns="25911" numCol="1" anchor="t" anchorCtr="0" compatLnSpc="1">
            <a:prstTxWarp prst="textNoShape">
              <a:avLst/>
            </a:prstTxWarp>
          </a:bodyPr>
          <a:lstStyle/>
          <a:p>
            <a:endParaRPr lang="ko-KR" altLang="en-US" sz="688"/>
          </a:p>
        </p:txBody>
      </p:sp>
      <p:sp>
        <p:nvSpPr>
          <p:cNvPr id="42" name="Freeform 15"/>
          <p:cNvSpPr>
            <a:spLocks/>
          </p:cNvSpPr>
          <p:nvPr userDrawn="1"/>
        </p:nvSpPr>
        <p:spPr bwMode="auto">
          <a:xfrm>
            <a:off x="6772005" y="3826918"/>
            <a:ext cx="1672184" cy="1512088"/>
          </a:xfrm>
          <a:custGeom>
            <a:avLst/>
            <a:gdLst>
              <a:gd name="T0" fmla="*/ 304 w 609"/>
              <a:gd name="T1" fmla="*/ 0 h 610"/>
              <a:gd name="T2" fmla="*/ 609 w 609"/>
              <a:gd name="T3" fmla="*/ 305 h 610"/>
              <a:gd name="T4" fmla="*/ 304 w 609"/>
              <a:gd name="T5" fmla="*/ 610 h 610"/>
              <a:gd name="T6" fmla="*/ 0 w 609"/>
              <a:gd name="T7" fmla="*/ 305 h 610"/>
              <a:gd name="T8" fmla="*/ 304 w 609"/>
              <a:gd name="T9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610">
                <a:moveTo>
                  <a:pt x="304" y="0"/>
                </a:moveTo>
                <a:lnTo>
                  <a:pt x="609" y="305"/>
                </a:lnTo>
                <a:lnTo>
                  <a:pt x="304" y="610"/>
                </a:lnTo>
                <a:lnTo>
                  <a:pt x="0" y="305"/>
                </a:lnTo>
                <a:lnTo>
                  <a:pt x="304" y="0"/>
                </a:lnTo>
                <a:close/>
              </a:path>
            </a:pathLst>
          </a:custGeom>
          <a:solidFill>
            <a:srgbClr val="0C4C8A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51820" tIns="25911" rIns="51820" bIns="25911" numCol="1" anchor="t" anchorCtr="0" compatLnSpc="1">
            <a:prstTxWarp prst="textNoShape">
              <a:avLst/>
            </a:prstTxWarp>
          </a:bodyPr>
          <a:lstStyle/>
          <a:p>
            <a:endParaRPr lang="ko-KR" altLang="en-US" sz="688"/>
          </a:p>
        </p:txBody>
      </p:sp>
      <p:sp>
        <p:nvSpPr>
          <p:cNvPr id="43" name="Freeform 16"/>
          <p:cNvSpPr>
            <a:spLocks/>
          </p:cNvSpPr>
          <p:nvPr userDrawn="1"/>
        </p:nvSpPr>
        <p:spPr bwMode="auto">
          <a:xfrm>
            <a:off x="5482812" y="4067547"/>
            <a:ext cx="1081635" cy="974877"/>
          </a:xfrm>
          <a:custGeom>
            <a:avLst/>
            <a:gdLst>
              <a:gd name="T0" fmla="*/ 305 w 610"/>
              <a:gd name="T1" fmla="*/ 0 h 609"/>
              <a:gd name="T2" fmla="*/ 610 w 610"/>
              <a:gd name="T3" fmla="*/ 305 h 609"/>
              <a:gd name="T4" fmla="*/ 305 w 610"/>
              <a:gd name="T5" fmla="*/ 609 h 609"/>
              <a:gd name="T6" fmla="*/ 0 w 610"/>
              <a:gd name="T7" fmla="*/ 305 h 609"/>
              <a:gd name="T8" fmla="*/ 305 w 610"/>
              <a:gd name="T9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609">
                <a:moveTo>
                  <a:pt x="305" y="0"/>
                </a:moveTo>
                <a:lnTo>
                  <a:pt x="610" y="305"/>
                </a:lnTo>
                <a:lnTo>
                  <a:pt x="305" y="609"/>
                </a:lnTo>
                <a:lnTo>
                  <a:pt x="0" y="305"/>
                </a:lnTo>
                <a:lnTo>
                  <a:pt x="305" y="0"/>
                </a:lnTo>
                <a:close/>
              </a:path>
            </a:pathLst>
          </a:custGeom>
          <a:solidFill>
            <a:srgbClr val="0F5CA9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51820" tIns="25911" rIns="51820" bIns="25911" numCol="1" anchor="t" anchorCtr="0" compatLnSpc="1">
            <a:prstTxWarp prst="textNoShape">
              <a:avLst/>
            </a:prstTxWarp>
          </a:bodyPr>
          <a:lstStyle/>
          <a:p>
            <a:endParaRPr lang="ko-KR" altLang="en-US" sz="688"/>
          </a:p>
        </p:txBody>
      </p:sp>
      <p:sp>
        <p:nvSpPr>
          <p:cNvPr id="44" name="Freeform 17"/>
          <p:cNvSpPr>
            <a:spLocks/>
          </p:cNvSpPr>
          <p:nvPr userDrawn="1"/>
        </p:nvSpPr>
        <p:spPr bwMode="auto">
          <a:xfrm>
            <a:off x="4904757" y="4292553"/>
            <a:ext cx="578055" cy="521855"/>
          </a:xfrm>
          <a:custGeom>
            <a:avLst/>
            <a:gdLst>
              <a:gd name="T0" fmla="*/ 164 w 326"/>
              <a:gd name="T1" fmla="*/ 0 h 326"/>
              <a:gd name="T2" fmla="*/ 326 w 326"/>
              <a:gd name="T3" fmla="*/ 163 h 326"/>
              <a:gd name="T4" fmla="*/ 164 w 326"/>
              <a:gd name="T5" fmla="*/ 326 h 326"/>
              <a:gd name="T6" fmla="*/ 0 w 326"/>
              <a:gd name="T7" fmla="*/ 163 h 326"/>
              <a:gd name="T8" fmla="*/ 164 w 326"/>
              <a:gd name="T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326">
                <a:moveTo>
                  <a:pt x="164" y="0"/>
                </a:moveTo>
                <a:lnTo>
                  <a:pt x="326" y="163"/>
                </a:lnTo>
                <a:lnTo>
                  <a:pt x="164" y="326"/>
                </a:lnTo>
                <a:lnTo>
                  <a:pt x="0" y="163"/>
                </a:lnTo>
                <a:lnTo>
                  <a:pt x="164" y="0"/>
                </a:lnTo>
                <a:close/>
              </a:path>
            </a:pathLst>
          </a:custGeom>
          <a:solidFill>
            <a:srgbClr val="3381B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51820" tIns="25911" rIns="51820" bIns="25911" numCol="1" anchor="t" anchorCtr="0" compatLnSpc="1">
            <a:prstTxWarp prst="textNoShape">
              <a:avLst/>
            </a:prstTxWarp>
          </a:bodyPr>
          <a:lstStyle/>
          <a:p>
            <a:endParaRPr lang="ko-KR" altLang="en-US" sz="688"/>
          </a:p>
        </p:txBody>
      </p:sp>
      <p:grpSp>
        <p:nvGrpSpPr>
          <p:cNvPr id="45" name="Group 5"/>
          <p:cNvGrpSpPr>
            <a:grpSpLocks noChangeAspect="1"/>
          </p:cNvGrpSpPr>
          <p:nvPr userDrawn="1"/>
        </p:nvGrpSpPr>
        <p:grpSpPr bwMode="auto">
          <a:xfrm>
            <a:off x="3766791" y="594835"/>
            <a:ext cx="5298906" cy="4575936"/>
            <a:chOff x="3664" y="-82"/>
            <a:chExt cx="4397" cy="4206"/>
          </a:xfrm>
        </p:grpSpPr>
        <p:sp>
          <p:nvSpPr>
            <p:cNvPr id="46" name="AutoShape 4"/>
            <p:cNvSpPr>
              <a:spLocks noChangeAspect="1" noChangeArrowheads="1" noTextEdit="1"/>
            </p:cNvSpPr>
            <p:nvPr/>
          </p:nvSpPr>
          <p:spPr bwMode="auto">
            <a:xfrm>
              <a:off x="3664" y="484"/>
              <a:ext cx="3776" cy="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88"/>
            </a:p>
          </p:txBody>
        </p:sp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38" b="98022" l="2331" r="940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-82"/>
              <a:ext cx="3775" cy="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직사각형 47"/>
          <p:cNvSpPr/>
          <p:nvPr userDrawn="1"/>
        </p:nvSpPr>
        <p:spPr bwMode="auto">
          <a:xfrm>
            <a:off x="1" y="2533646"/>
            <a:ext cx="9153166" cy="111728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2493" tIns="22493" rIns="22493" bIns="22493" numCol="1" rtlCol="0" anchor="ctr" anchorCtr="0" compatLnSpc="1">
            <a:prstTxWarp prst="textNoShape">
              <a:avLst/>
            </a:prstTxWarp>
          </a:bodyPr>
          <a:lstStyle/>
          <a:p>
            <a:pPr marL="113078" marR="0" indent="-113078" algn="l" defTabSz="569356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88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89" y="3167007"/>
            <a:ext cx="1376008" cy="458363"/>
          </a:xfrm>
          <a:prstGeom prst="rect">
            <a:avLst/>
          </a:prstGeom>
          <a:effectLst/>
        </p:spPr>
      </p:pic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39" y="3305123"/>
            <a:ext cx="978821" cy="29596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9" y="208472"/>
            <a:ext cx="3439951" cy="2321903"/>
          </a:xfrm>
          <a:prstGeom prst="rect">
            <a:avLst/>
          </a:prstGeom>
          <a:effectLst>
            <a:outerShdw blurRad="101600" dist="38100" dir="2700000" algn="tl" rotWithShape="0">
              <a:srgbClr val="33498A">
                <a:alpha val="31000"/>
              </a:srgbClr>
            </a:outerShdw>
          </a:effectLst>
        </p:spPr>
      </p:pic>
      <p:sp>
        <p:nvSpPr>
          <p:cNvPr id="52" name="직사각형 51"/>
          <p:cNvSpPr/>
          <p:nvPr userDrawn="1"/>
        </p:nvSpPr>
        <p:spPr>
          <a:xfrm>
            <a:off x="7453744" y="392966"/>
            <a:ext cx="14860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500" spc="-25" dirty="0" smtClean="0">
                <a:solidFill>
                  <a:schemeClr val="bg1"/>
                </a:solidFill>
              </a:rPr>
              <a:t>고객분석,형태예측</a:t>
            </a:r>
          </a:p>
          <a:p>
            <a:pPr algn="ctr">
              <a:lnSpc>
                <a:spcPct val="100000"/>
              </a:lnSpc>
              <a:buNone/>
            </a:pPr>
            <a:r>
              <a:rPr lang="ko-KR" altLang="en-US" sz="500" spc="-25" dirty="0" smtClean="0">
                <a:solidFill>
                  <a:schemeClr val="bg1"/>
                </a:solidFill>
              </a:rPr>
              <a:t>상품추천알고리즘</a:t>
            </a:r>
          </a:p>
          <a:p>
            <a:pPr algn="ctr">
              <a:lnSpc>
                <a:spcPct val="100000"/>
              </a:lnSpc>
              <a:buNone/>
            </a:pPr>
            <a:r>
              <a:rPr lang="ko-KR" altLang="en-US" sz="500" spc="-25" dirty="0" err="1" smtClean="0">
                <a:solidFill>
                  <a:schemeClr val="bg1"/>
                </a:solidFill>
              </a:rPr>
              <a:t>mktg.전략시뮬레이션</a:t>
            </a:r>
            <a:endParaRPr lang="ko-KR" altLang="en-US" sz="500" spc="-25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5822621" y="833531"/>
            <a:ext cx="14860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500" spc="-25" dirty="0" smtClean="0">
                <a:solidFill>
                  <a:schemeClr val="bg1"/>
                </a:solidFill>
              </a:rPr>
              <a:t>Pattern Analysis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500" spc="-25" dirty="0" smtClean="0">
                <a:solidFill>
                  <a:schemeClr val="bg1"/>
                </a:solidFill>
              </a:rPr>
              <a:t>Forecasting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500" spc="-25" dirty="0" smtClean="0">
                <a:solidFill>
                  <a:schemeClr val="bg1"/>
                </a:solidFill>
              </a:rPr>
              <a:t>Anomaly</a:t>
            </a:r>
            <a:r>
              <a:rPr lang="en-US" altLang="ko-KR" sz="500" spc="-25" baseline="0" dirty="0" smtClean="0">
                <a:solidFill>
                  <a:schemeClr val="bg1"/>
                </a:solidFill>
              </a:rPr>
              <a:t> Detection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500" spc="-25" baseline="0" dirty="0" smtClean="0">
                <a:solidFill>
                  <a:schemeClr val="bg1"/>
                </a:solidFill>
              </a:rPr>
              <a:t>Genome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500" spc="-25" dirty="0" smtClean="0">
                <a:solidFill>
                  <a:schemeClr val="bg1"/>
                </a:solidFill>
              </a:rPr>
              <a:t>X-ray/CT/MRI</a:t>
            </a:r>
            <a:endParaRPr lang="ko-KR" altLang="en-US" sz="500" spc="-25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8141498" y="1183372"/>
            <a:ext cx="982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Demand Sensing</a:t>
            </a:r>
          </a:p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프로모션 효과분석</a:t>
            </a:r>
          </a:p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빅데이터 연계</a:t>
            </a:r>
          </a:p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(POS,SNS)</a:t>
            </a:r>
            <a:endParaRPr kumimoji="1" lang="ko-KR" altLang="en-US" sz="500" kern="1200" spc="-25" dirty="0">
              <a:solidFill>
                <a:schemeClr val="bg1"/>
              </a:solidFill>
              <a:latin typeface="Arial" charset="0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484791" y="1954620"/>
            <a:ext cx="9825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Field </a:t>
            </a: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불량예측</a:t>
            </a:r>
          </a:p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품질이상감지</a:t>
            </a:r>
          </a:p>
          <a:p>
            <a: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AS</a:t>
            </a:r>
            <a:r>
              <a:rPr kumimoji="1" lang="ko-KR" altLang="en-US" sz="500" kern="1200" spc="-25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+mn-cs"/>
              </a:rPr>
              <a:t>부품예측</a:t>
            </a:r>
            <a:endParaRPr kumimoji="1" lang="ko-KR" altLang="en-US" sz="500" kern="1200" spc="-25" dirty="0">
              <a:solidFill>
                <a:schemeClr val="bg1"/>
              </a:solidFill>
              <a:latin typeface="Arial" charset="0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1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Az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 userDrawn="1"/>
        </p:nvSpPr>
        <p:spPr bwMode="auto">
          <a:xfrm>
            <a:off x="63699" y="5549221"/>
            <a:ext cx="398769" cy="128783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6996" tIns="26996" rIns="26996" bIns="26996" numCol="1" rtlCol="0" anchor="ctr" anchorCtr="0" compatLnSpc="1">
            <a:prstTxWarp prst="textNoShape">
              <a:avLst/>
            </a:prstTxWarp>
          </a:bodyPr>
          <a:lstStyle/>
          <a:p>
            <a:pPr marL="135719" marR="0" indent="-135719" algn="l" defTabSz="683357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3700" y="5550134"/>
            <a:ext cx="398769" cy="12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825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825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3786" y="235697"/>
            <a:ext cx="1349910" cy="23233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53109" y="864292"/>
            <a:ext cx="8272597" cy="325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rIns="0">
            <a:noAutofit/>
          </a:bodyPr>
          <a:lstStyle>
            <a:lvl1pPr marL="150775" indent="-150775" algn="l" defTabSz="729798" rtl="0" eaLnBrk="1" fontAlgn="ctr" latinLnBrk="0" hangingPunct="1">
              <a:lnSpc>
                <a:spcPct val="100000"/>
              </a:lnSpc>
              <a:spcBef>
                <a:spcPct val="30000"/>
              </a:spcBef>
              <a:buClr>
                <a:srgbClr val="638CAD"/>
              </a:buClr>
              <a:buSzPct val="50000"/>
              <a:buBlip>
                <a:blip r:embed="rId3"/>
              </a:buBlip>
              <a:defRPr kumimoji="1" lang="ko-KR" altLang="en-US" sz="1200" b="1" kern="1200" spc="-75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50775" indent="-150775" algn="l" defTabSz="72979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3"/>
              </a:buBlip>
              <a:defRPr kumimoji="1" lang="ko-KR" altLang="en-US" sz="1125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 marL="150775" indent="-150775" algn="l" defTabSz="72979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3"/>
              </a:buBlip>
              <a:defRPr kumimoji="1" lang="ko-KR" altLang="en-US" sz="1125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0775" indent="-150775" algn="l" defTabSz="72979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3"/>
              </a:buBlip>
              <a:defRPr kumimoji="1" lang="ko-KR" altLang="en-US" sz="1125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69315" y="154336"/>
            <a:ext cx="7250025" cy="318822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kern="1200" spc="-92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285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3" y="3"/>
            <a:ext cx="9144000" cy="7951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2413" tIns="22413" rIns="22413" bIns="22413" numCol="1" rtlCol="0" anchor="ctr" anchorCtr="0" compatLnSpc="1">
            <a:prstTxWarp prst="textNoShape">
              <a:avLst/>
            </a:prstTxWarp>
          </a:bodyPr>
          <a:lstStyle/>
          <a:p>
            <a:pPr marL="112672" marR="0" indent="-112672" algn="l" defTabSz="567314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8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60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3" y="3"/>
            <a:ext cx="9144000" cy="7951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2413" tIns="22413" rIns="22413" bIns="22413" numCol="1" rtlCol="0" anchor="ctr" anchorCtr="0" compatLnSpc="1">
            <a:prstTxWarp prst="textNoShape">
              <a:avLst/>
            </a:prstTxWarp>
          </a:bodyPr>
          <a:lstStyle/>
          <a:p>
            <a:pPr marL="112672" marR="0" indent="-112672" algn="l" defTabSz="567314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8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41" y="5470478"/>
            <a:ext cx="824493" cy="217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4047" y="5461561"/>
            <a:ext cx="922526" cy="19843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4" y="3"/>
            <a:ext cx="9144001" cy="5714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2055" tIns="22055" rIns="22055" bIns="22055" numCol="1" rtlCol="0" anchor="ctr" anchorCtr="0" compatLnSpc="1">
            <a:prstTxWarp prst="textNoShape">
              <a:avLst/>
            </a:prstTxWarp>
          </a:bodyPr>
          <a:lstStyle/>
          <a:p>
            <a:pPr marL="110876" marR="0" indent="-110876" algn="l" defTabSz="55827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74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1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22170" y="588801"/>
            <a:ext cx="8274747" cy="54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07958" indent="-107958">
              <a:buClr>
                <a:srgbClr val="1846A3"/>
              </a:buClr>
              <a:buFont typeface="Arial" panose="020B0604020202020204" pitchFamily="34" charset="0"/>
              <a:buChar char="•"/>
              <a:defRPr lang="ko-KR" altLang="en-US" sz="1600" b="0" kern="1200" spc="-37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9560" y="77215"/>
            <a:ext cx="8530372" cy="31882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4374173" y="5478394"/>
            <a:ext cx="395654" cy="20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917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917" b="0" dirty="0">
              <a:solidFill>
                <a:schemeClr val="bg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4374173" y="5478394"/>
            <a:ext cx="395654" cy="20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917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917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9560" y="77215"/>
            <a:ext cx="8530372" cy="31882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6044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"/>
            <a:ext cx="9144000" cy="5715000"/>
          </a:xfrm>
          <a:prstGeom prst="rect">
            <a:avLst/>
          </a:prstGeom>
        </p:spPr>
      </p:pic>
      <p:sp>
        <p:nvSpPr>
          <p:cNvPr id="12" name="순서도: 수동 입력 11"/>
          <p:cNvSpPr/>
          <p:nvPr userDrawn="1"/>
        </p:nvSpPr>
        <p:spPr bwMode="auto">
          <a:xfrm rot="5400000" flipH="1">
            <a:off x="68500" y="-66207"/>
            <a:ext cx="5721858" cy="585884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67"/>
              <a:gd name="connsiteY0" fmla="*/ 912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9129 h 17129"/>
              <a:gd name="connsiteX0" fmla="*/ 0 w 10067"/>
              <a:gd name="connsiteY0" fmla="*/ 1298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12989 h 17129"/>
              <a:gd name="connsiteX0" fmla="*/ 0 w 10011"/>
              <a:gd name="connsiteY0" fmla="*/ 10708 h 14848"/>
              <a:gd name="connsiteX1" fmla="*/ 10011 w 10011"/>
              <a:gd name="connsiteY1" fmla="*/ 0 h 14848"/>
              <a:gd name="connsiteX2" fmla="*/ 10000 w 10011"/>
              <a:gd name="connsiteY2" fmla="*/ 14848 h 14848"/>
              <a:gd name="connsiteX3" fmla="*/ 0 w 10011"/>
              <a:gd name="connsiteY3" fmla="*/ 14848 h 14848"/>
              <a:gd name="connsiteX4" fmla="*/ 0 w 10011"/>
              <a:gd name="connsiteY4" fmla="*/ 10708 h 14848"/>
              <a:gd name="connsiteX0" fmla="*/ 0 w 10006"/>
              <a:gd name="connsiteY0" fmla="*/ 10676 h 14816"/>
              <a:gd name="connsiteX1" fmla="*/ 10000 w 10006"/>
              <a:gd name="connsiteY1" fmla="*/ 0 h 14816"/>
              <a:gd name="connsiteX2" fmla="*/ 10000 w 10006"/>
              <a:gd name="connsiteY2" fmla="*/ 14816 h 14816"/>
              <a:gd name="connsiteX3" fmla="*/ 0 w 10006"/>
              <a:gd name="connsiteY3" fmla="*/ 14816 h 14816"/>
              <a:gd name="connsiteX4" fmla="*/ 0 w 10006"/>
              <a:gd name="connsiteY4" fmla="*/ 10676 h 14816"/>
              <a:gd name="connsiteX0" fmla="*/ 0 w 10017"/>
              <a:gd name="connsiteY0" fmla="*/ 6450 h 14816"/>
              <a:gd name="connsiteX1" fmla="*/ 10011 w 10017"/>
              <a:gd name="connsiteY1" fmla="*/ 0 h 14816"/>
              <a:gd name="connsiteX2" fmla="*/ 10011 w 10017"/>
              <a:gd name="connsiteY2" fmla="*/ 14816 h 14816"/>
              <a:gd name="connsiteX3" fmla="*/ 11 w 10017"/>
              <a:gd name="connsiteY3" fmla="*/ 14816 h 14816"/>
              <a:gd name="connsiteX4" fmla="*/ 0 w 10017"/>
              <a:gd name="connsiteY4" fmla="*/ 6450 h 14816"/>
              <a:gd name="connsiteX0" fmla="*/ 0 w 10016"/>
              <a:gd name="connsiteY0" fmla="*/ 4600 h 12966"/>
              <a:gd name="connsiteX1" fmla="*/ 10000 w 10016"/>
              <a:gd name="connsiteY1" fmla="*/ 0 h 12966"/>
              <a:gd name="connsiteX2" fmla="*/ 10011 w 10016"/>
              <a:gd name="connsiteY2" fmla="*/ 12966 h 12966"/>
              <a:gd name="connsiteX3" fmla="*/ 11 w 10016"/>
              <a:gd name="connsiteY3" fmla="*/ 12966 h 12966"/>
              <a:gd name="connsiteX4" fmla="*/ 0 w 10016"/>
              <a:gd name="connsiteY4" fmla="*/ 4600 h 12966"/>
              <a:gd name="connsiteX0" fmla="*/ 0 w 10016"/>
              <a:gd name="connsiteY0" fmla="*/ 4680 h 13046"/>
              <a:gd name="connsiteX1" fmla="*/ 10000 w 10016"/>
              <a:gd name="connsiteY1" fmla="*/ 0 h 13046"/>
              <a:gd name="connsiteX2" fmla="*/ 10011 w 10016"/>
              <a:gd name="connsiteY2" fmla="*/ 13046 h 13046"/>
              <a:gd name="connsiteX3" fmla="*/ 11 w 10016"/>
              <a:gd name="connsiteY3" fmla="*/ 13046 h 13046"/>
              <a:gd name="connsiteX4" fmla="*/ 0 w 10016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2"/>
              <a:gd name="connsiteY0" fmla="*/ 4680 h 13046"/>
              <a:gd name="connsiteX1" fmla="*/ 10011 w 10012"/>
              <a:gd name="connsiteY1" fmla="*/ 0 h 13046"/>
              <a:gd name="connsiteX2" fmla="*/ 10011 w 10012"/>
              <a:gd name="connsiteY2" fmla="*/ 13046 h 13046"/>
              <a:gd name="connsiteX3" fmla="*/ 11 w 10012"/>
              <a:gd name="connsiteY3" fmla="*/ 13046 h 13046"/>
              <a:gd name="connsiteX4" fmla="*/ 0 w 10012"/>
              <a:gd name="connsiteY4" fmla="*/ 4680 h 13046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2" h="13174">
                <a:moveTo>
                  <a:pt x="0" y="4808"/>
                </a:moveTo>
                <a:lnTo>
                  <a:pt x="10011" y="0"/>
                </a:lnTo>
                <a:cubicBezTo>
                  <a:pt x="10015" y="4349"/>
                  <a:pt x="10007" y="8825"/>
                  <a:pt x="10011" y="13174"/>
                </a:cubicBezTo>
                <a:lnTo>
                  <a:pt x="11" y="13174"/>
                </a:lnTo>
                <a:cubicBezTo>
                  <a:pt x="7" y="10385"/>
                  <a:pt x="4" y="7597"/>
                  <a:pt x="0" y="4808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928" tIns="28463" rIns="56928" bIns="2846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5692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21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17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.제목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4374175" y="5478392"/>
            <a:ext cx="395654" cy="20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769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769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9818" y="599094"/>
            <a:ext cx="8674187" cy="325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rIns="0">
            <a:noAutofit/>
          </a:bodyPr>
          <a:lstStyle>
            <a:lvl1pPr marL="154649" indent="-154649" algn="l" defTabSz="748548" rtl="0" eaLnBrk="1" fontAlgn="ctr" latinLnBrk="0" hangingPunct="1">
              <a:lnSpc>
                <a:spcPct val="100000"/>
              </a:lnSpc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54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54649" indent="-154649" algn="l" defTabSz="74854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54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 marL="154649" indent="-154649" algn="l" defTabSz="74854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54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54649" indent="-154649" algn="l" defTabSz="748548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54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87677" y="100647"/>
            <a:ext cx="5400000" cy="318823"/>
          </a:xfrm>
        </p:spPr>
        <p:txBody>
          <a:bodyPr/>
          <a:lstStyle>
            <a:lvl1pPr>
              <a:defRPr sz="2307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56974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I.제목및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4374175" y="5478392"/>
            <a:ext cx="395653" cy="2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735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735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29300" y="64330"/>
            <a:ext cx="6644860" cy="690421"/>
          </a:xfrm>
        </p:spPr>
        <p:txBody>
          <a:bodyPr/>
          <a:lstStyle>
            <a:lvl1pPr>
              <a:defRPr sz="1912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5542675" y="231947"/>
            <a:ext cx="3371995" cy="3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32346" bIns="0" numCol="1" anchor="ctr" anchorCtr="0" compatLnSpc="1">
            <a:prstTxWarp prst="textNoShape">
              <a:avLst/>
            </a:prstTxWarp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176" b="1" kern="0" baseline="0" dirty="0" smtClean="0">
                <a:solidFill>
                  <a:srgbClr val="FFFFFF"/>
                </a:solidFill>
                <a:latin typeface="+mn-ea"/>
                <a:ea typeface="맑은 고딕" pitchFamily="50" charset="-127"/>
                <a:cs typeface="+mn-cs"/>
              </a:rPr>
              <a:t>Python</a:t>
            </a:r>
            <a:r>
              <a:rPr kumimoji="1" lang="ko-KR" altLang="en-US" sz="1176" b="1" kern="0" baseline="0" dirty="0" smtClean="0">
                <a:solidFill>
                  <a:srgbClr val="FFFFFF"/>
                </a:solidFill>
                <a:latin typeface="+mn-ea"/>
                <a:ea typeface="맑은 고딕" pitchFamily="50" charset="-127"/>
                <a:cs typeface="+mn-cs"/>
              </a:rPr>
              <a:t>기초</a:t>
            </a:r>
            <a:endParaRPr kumimoji="1" lang="en-US" altLang="ko-KR" sz="1176" b="1" kern="0" baseline="0" dirty="0" smtClean="0">
              <a:solidFill>
                <a:srgbClr val="FFFFFF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914669" y="175345"/>
            <a:ext cx="229332" cy="413207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63500" dir="8100000" sx="103000" sy="103000" algn="tr" rotWithShape="0">
              <a:srgbClr val="C1EA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777" rIns="0" bIns="35777" anchor="ctr"/>
          <a:lstStyle/>
          <a:p>
            <a:pPr marL="0" marR="0" lvl="0" indent="0" algn="ctr" defTabSz="672358" eaLnBrk="1" latinLnBrk="0" hangingPunct="1">
              <a:buClrTx/>
              <a:buSzTx/>
              <a:buFontTx/>
              <a:buNone/>
              <a:tabLst/>
            </a:pPr>
            <a:r>
              <a:rPr lang="en-US" altLang="ko-KR" sz="1471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en-US" sz="1471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47453" y="863106"/>
            <a:ext cx="8255961" cy="4224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rIns="0">
            <a:noAutofit/>
          </a:bodyPr>
          <a:lstStyle>
            <a:lvl1pPr marL="147833" indent="-147833" algn="l" defTabSz="715559" rtl="0" eaLnBrk="1" fontAlgn="ctr" latinLnBrk="0" hangingPunct="1">
              <a:lnSpc>
                <a:spcPct val="100000"/>
              </a:lnSpc>
              <a:spcBef>
                <a:spcPct val="30000"/>
              </a:spcBef>
              <a:buClr>
                <a:srgbClr val="638CAD"/>
              </a:buClr>
              <a:buSzPct val="70000"/>
              <a:buBlip>
                <a:blip r:embed="rId2"/>
              </a:buBlip>
              <a:defRPr kumimoji="1" lang="ko-KR" altLang="en-US" sz="1176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147833" indent="-147833" algn="l" defTabSz="715559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03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 marL="147833" indent="-147833" algn="l" defTabSz="715559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03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47833" indent="-147833" algn="l" defTabSz="715559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103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62700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제목만(Az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 userDrawn="1"/>
        </p:nvSpPr>
        <p:spPr bwMode="auto">
          <a:xfrm>
            <a:off x="63699" y="5549221"/>
            <a:ext cx="398769" cy="128783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6996" tIns="26996" rIns="26996" bIns="26996" numCol="1" rtlCol="0" anchor="ctr" anchorCtr="0" compatLnSpc="1">
            <a:prstTxWarp prst="textNoShape">
              <a:avLst/>
            </a:prstTxWarp>
          </a:bodyPr>
          <a:lstStyle/>
          <a:p>
            <a:pPr marL="135719" marR="0" indent="-135719" algn="l" defTabSz="683357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25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3701" y="5550136"/>
            <a:ext cx="398769" cy="12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825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825" dirty="0">
              <a:solidFill>
                <a:srgbClr val="0070C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3786" y="295854"/>
            <a:ext cx="1349909" cy="232336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9315" y="154336"/>
            <a:ext cx="7250025" cy="318822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kern="1200" spc="-92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755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76527" y="193354"/>
            <a:ext cx="8460000" cy="3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376531" y="703632"/>
            <a:ext cx="8455025" cy="522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이등변 삼각형 22"/>
          <p:cNvSpPr/>
          <p:nvPr userDrawn="1"/>
        </p:nvSpPr>
        <p:spPr>
          <a:xfrm rot="10800000">
            <a:off x="199559" y="526330"/>
            <a:ext cx="490124" cy="217223"/>
          </a:xfrm>
          <a:prstGeom prst="triangle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569291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2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4" b="9365"/>
          <a:stretch/>
        </p:blipFill>
        <p:spPr bwMode="auto">
          <a:xfrm>
            <a:off x="-2151" y="1"/>
            <a:ext cx="9144000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416038"/>
            <a:ext cx="9144000" cy="2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4047" y="5461561"/>
            <a:ext cx="922526" cy="198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203642" y="5422190"/>
            <a:ext cx="619166" cy="2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9" r:id="rId2"/>
    <p:sldLayoutId id="2147484016" r:id="rId3"/>
    <p:sldLayoutId id="2147483961" r:id="rId4"/>
    <p:sldLayoutId id="2147483951" r:id="rId5"/>
    <p:sldLayoutId id="2147483962" r:id="rId6"/>
    <p:sldLayoutId id="2147484019" r:id="rId7"/>
    <p:sldLayoutId id="2147484020" r:id="rId8"/>
    <p:sldLayoutId id="2147484021" r:id="rId9"/>
    <p:sldLayoutId id="2147484022" r:id="rId10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245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284645" algn="l" rtl="0" fontAlgn="base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569291" algn="l" rtl="0" fontAlgn="base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853935" algn="l" rtl="0" fontAlgn="base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138580" algn="l" rtl="0" fontAlgn="base">
        <a:spcBef>
          <a:spcPct val="0"/>
        </a:spcBef>
        <a:spcAft>
          <a:spcPct val="0"/>
        </a:spcAft>
        <a:defRPr sz="1245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algn="l" rtl="0" eaLnBrk="0" fontAlgn="base" hangingPunct="0">
        <a:spcBef>
          <a:spcPts val="124"/>
        </a:spcBef>
        <a:spcAft>
          <a:spcPts val="124"/>
        </a:spcAft>
        <a:buClr>
          <a:schemeClr val="tx2"/>
        </a:buClr>
        <a:buFont typeface="Times" charset="0"/>
        <a:defRPr sz="809" b="1">
          <a:solidFill>
            <a:schemeClr val="tx1"/>
          </a:solidFill>
          <a:latin typeface="+mn-lt"/>
          <a:ea typeface="+mn-ea"/>
          <a:cs typeface="+mn-cs"/>
        </a:defRPr>
      </a:lvl1pPr>
      <a:lvl2pPr marL="422026" indent="-14232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1245">
          <a:solidFill>
            <a:schemeClr val="tx1"/>
          </a:solidFill>
          <a:latin typeface="+mn-lt"/>
          <a:ea typeface="+mn-ea"/>
        </a:defRPr>
      </a:lvl2pPr>
      <a:lvl3pPr marL="677020" indent="-14331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3pPr>
      <a:lvl4pPr marL="932015" indent="-14331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1245">
          <a:solidFill>
            <a:schemeClr val="tx1"/>
          </a:solidFill>
          <a:latin typeface="+mn-lt"/>
          <a:ea typeface="+mn-ea"/>
        </a:defRPr>
      </a:lvl4pPr>
      <a:lvl5pPr marL="1186022" indent="-14232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5pPr>
      <a:lvl6pPr marL="1415318" indent="-142323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6pPr>
      <a:lvl7pPr marL="1699964" indent="-142323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7pPr>
      <a:lvl8pPr marL="1984609" indent="-142323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8pPr>
      <a:lvl9pPr marL="2269253" indent="-142323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12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1pPr>
      <a:lvl2pPr marL="284645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69291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3pPr>
      <a:lvl4pPr marL="853935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4pPr>
      <a:lvl5pPr marL="1138580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5pPr>
      <a:lvl6pPr marL="1423226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6pPr>
      <a:lvl7pPr marL="1707871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7pPr>
      <a:lvl8pPr marL="1992515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8pPr>
      <a:lvl9pPr marL="2277161" algn="l" defTabSz="569291" rtl="0" eaLnBrk="1" latinLnBrk="1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960334" y="1334729"/>
            <a:ext cx="7132466" cy="188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1770" tIns="35886" rIns="71770" bIns="36733" anchor="ctr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747"/>
              </a:spcAft>
              <a:buNone/>
            </a:pPr>
            <a:r>
              <a:rPr lang="ko-KR" altLang="en-US" sz="2667" b="1" spc="-115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머신러닝</a:t>
            </a:r>
            <a:r>
              <a:rPr lang="en-US" altLang="ko-KR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인공지능</a:t>
            </a:r>
            <a:r>
              <a:rPr lang="en-US" altLang="ko-KR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2667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  <a:ea typeface="+mn-ea"/>
              </a:rPr>
              <a:t>Agenda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28109" y="2884734"/>
            <a:ext cx="4492641" cy="2113096"/>
            <a:chOff x="-462602" y="4592301"/>
            <a:chExt cx="4737681" cy="1814506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2036791" y="4592301"/>
              <a:ext cx="2238288" cy="1814506"/>
            </a:xfrm>
            <a:custGeom>
              <a:avLst/>
              <a:gdLst>
                <a:gd name="T0" fmla="*/ 304 w 609"/>
                <a:gd name="T1" fmla="*/ 0 h 610"/>
                <a:gd name="T2" fmla="*/ 609 w 609"/>
                <a:gd name="T3" fmla="*/ 305 h 610"/>
                <a:gd name="T4" fmla="*/ 304 w 609"/>
                <a:gd name="T5" fmla="*/ 610 h 610"/>
                <a:gd name="T6" fmla="*/ 0 w 609"/>
                <a:gd name="T7" fmla="*/ 305 h 610"/>
                <a:gd name="T8" fmla="*/ 304 w 609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610">
                  <a:moveTo>
                    <a:pt x="304" y="0"/>
                  </a:moveTo>
                  <a:lnTo>
                    <a:pt x="609" y="305"/>
                  </a:lnTo>
                  <a:lnTo>
                    <a:pt x="304" y="610"/>
                  </a:lnTo>
                  <a:lnTo>
                    <a:pt x="0" y="30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C4C8A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3796" tIns="31898" rIns="63796" bIns="3189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46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11147" y="4881054"/>
              <a:ext cx="1447814" cy="1169852"/>
            </a:xfrm>
            <a:custGeom>
              <a:avLst/>
              <a:gdLst>
                <a:gd name="T0" fmla="*/ 305 w 610"/>
                <a:gd name="T1" fmla="*/ 0 h 609"/>
                <a:gd name="T2" fmla="*/ 610 w 610"/>
                <a:gd name="T3" fmla="*/ 305 h 609"/>
                <a:gd name="T4" fmla="*/ 305 w 610"/>
                <a:gd name="T5" fmla="*/ 609 h 609"/>
                <a:gd name="T6" fmla="*/ 0 w 610"/>
                <a:gd name="T7" fmla="*/ 305 h 609"/>
                <a:gd name="T8" fmla="*/ 305 w 610"/>
                <a:gd name="T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609">
                  <a:moveTo>
                    <a:pt x="305" y="0"/>
                  </a:moveTo>
                  <a:lnTo>
                    <a:pt x="610" y="305"/>
                  </a:lnTo>
                  <a:lnTo>
                    <a:pt x="305" y="609"/>
                  </a:lnTo>
                  <a:lnTo>
                    <a:pt x="0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1846A3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3796" tIns="31898" rIns="63796" bIns="3189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46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-462602" y="5151062"/>
              <a:ext cx="773750" cy="626226"/>
            </a:xfrm>
            <a:custGeom>
              <a:avLst/>
              <a:gdLst>
                <a:gd name="T0" fmla="*/ 164 w 326"/>
                <a:gd name="T1" fmla="*/ 0 h 326"/>
                <a:gd name="T2" fmla="*/ 326 w 326"/>
                <a:gd name="T3" fmla="*/ 163 h 326"/>
                <a:gd name="T4" fmla="*/ 164 w 326"/>
                <a:gd name="T5" fmla="*/ 326 h 326"/>
                <a:gd name="T6" fmla="*/ 0 w 326"/>
                <a:gd name="T7" fmla="*/ 163 h 326"/>
                <a:gd name="T8" fmla="*/ 164 w 326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164" y="0"/>
                  </a:moveTo>
                  <a:lnTo>
                    <a:pt x="326" y="163"/>
                  </a:lnTo>
                  <a:lnTo>
                    <a:pt x="164" y="326"/>
                  </a:lnTo>
                  <a:lnTo>
                    <a:pt x="0" y="16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381B3"/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3796" tIns="31898" rIns="63796" bIns="3189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846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88" y="3817176"/>
            <a:ext cx="747340" cy="18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직사각형 21"/>
          <p:cNvSpPr/>
          <p:nvPr/>
        </p:nvSpPr>
        <p:spPr bwMode="auto">
          <a:xfrm>
            <a:off x="0" y="2143"/>
            <a:ext cx="9144000" cy="619408"/>
          </a:xfrm>
          <a:prstGeom prst="rect">
            <a:avLst/>
          </a:prstGeom>
          <a:solidFill>
            <a:srgbClr val="0C4C8A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63796" tIns="31898" rIns="63796" bIns="31898" numCol="1" anchor="t" anchorCtr="0" compatLnSpc="1">
            <a:prstTxWarp prst="textNoShape">
              <a:avLst/>
            </a:prstTxWarp>
          </a:bodyPr>
          <a:lstStyle/>
          <a:p>
            <a:endParaRPr lang="ko-KR" altLang="en-US" sz="846"/>
          </a:p>
        </p:txBody>
      </p:sp>
      <p:sp>
        <p:nvSpPr>
          <p:cNvPr id="23" name="대각선 방향의 모서리가 둥근 사각형 22"/>
          <p:cNvSpPr/>
          <p:nvPr/>
        </p:nvSpPr>
        <p:spPr bwMode="auto">
          <a:xfrm>
            <a:off x="0" y="276146"/>
            <a:ext cx="2691994" cy="49387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C4C8A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63796" tIns="31898" rIns="63796" bIns="31898" numCol="1" anchor="t" anchorCtr="0" compatLnSpc="1">
            <a:prstTxWarp prst="textNoShape">
              <a:avLst/>
            </a:prstTxWarp>
          </a:bodyPr>
          <a:lstStyle/>
          <a:p>
            <a:endParaRPr lang="ko-KR" altLang="en-US" sz="846"/>
          </a:p>
        </p:txBody>
      </p:sp>
      <p:sp>
        <p:nvSpPr>
          <p:cNvPr id="24" name="Text Box 58"/>
          <p:cNvSpPr txBox="1">
            <a:spLocks noChangeArrowheads="1"/>
          </p:cNvSpPr>
          <p:nvPr/>
        </p:nvSpPr>
        <p:spPr bwMode="auto">
          <a:xfrm>
            <a:off x="0" y="136683"/>
            <a:ext cx="3400769" cy="35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1770" tIns="35886" rIns="71770" bIns="36733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747"/>
              </a:spcAft>
              <a:buNone/>
            </a:pPr>
            <a:r>
              <a:rPr lang="ko-KR" altLang="en-US" sz="1800" b="1" spc="-115" dirty="0" err="1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머신러닝</a:t>
            </a:r>
            <a:r>
              <a:rPr lang="en-US" altLang="ko-KR" sz="1800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800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인공지능</a:t>
            </a:r>
            <a:r>
              <a:rPr lang="en-US" altLang="ko-KR" sz="1800" b="1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800" b="1" spc="-115" dirty="0">
              <a:ln>
                <a:solidFill>
                  <a:srgbClr val="3C3C3C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960334" y="3038526"/>
            <a:ext cx="2719006" cy="117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1770" tIns="35886" rIns="71770" bIns="36733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ts val="747"/>
              </a:spcAft>
              <a:buNone/>
            </a:pPr>
            <a:r>
              <a:rPr lang="en-US" altLang="ko-KR" sz="2000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2021.06.10~06.11 (2 Day)</a:t>
            </a:r>
          </a:p>
          <a:p>
            <a:pPr algn="ctr" eaLnBrk="1" hangingPunct="1">
              <a:lnSpc>
                <a:spcPct val="100000"/>
              </a:lnSpc>
              <a:spcAft>
                <a:spcPts val="747"/>
              </a:spcAft>
              <a:buNone/>
            </a:pPr>
            <a:endParaRPr lang="en-US" altLang="ko-KR" sz="2000" spc="-115" dirty="0" smtClean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70C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Aft>
                <a:spcPts val="747"/>
              </a:spcAft>
              <a:buNone/>
            </a:pPr>
            <a:r>
              <a:rPr lang="en-US" altLang="ko-KR" sz="2000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㈜</a:t>
            </a:r>
            <a:r>
              <a:rPr lang="ko-KR" altLang="en-US" sz="2000" spc="-115" dirty="0" err="1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비알프레임</a:t>
            </a:r>
            <a:r>
              <a:rPr lang="ko-KR" altLang="en-US" sz="2000" spc="-115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2000" spc="-115" dirty="0" smtClean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70C0"/>
                </a:solidFill>
                <a:latin typeface="+mn-ea"/>
                <a:ea typeface="+mn-ea"/>
              </a:rPr>
              <a:t>강희재</a:t>
            </a:r>
            <a:endParaRPr lang="ko-KR" altLang="en-US" sz="2000" spc="-115" dirty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90" y="3761491"/>
            <a:ext cx="619166" cy="2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1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0733" y="1165548"/>
            <a:ext cx="8691065" cy="346360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0733" y="794487"/>
            <a:ext cx="2016224" cy="397032"/>
            <a:chOff x="704528" y="3057937"/>
            <a:chExt cx="2016224" cy="397032"/>
          </a:xfrm>
          <a:solidFill>
            <a:srgbClr val="2C3E50"/>
          </a:solidFill>
        </p:grpSpPr>
        <p:sp>
          <p:nvSpPr>
            <p:cNvPr id="23" name="한쪽 모서리가 잘린 사각형 22"/>
            <p:cNvSpPr/>
            <p:nvPr/>
          </p:nvSpPr>
          <p:spPr>
            <a:xfrm>
              <a:off x="704528" y="3068960"/>
              <a:ext cx="2016224" cy="360040"/>
            </a:xfrm>
            <a:prstGeom prst="snip1Rect">
              <a:avLst>
                <a:gd name="adj" fmla="val 50000"/>
              </a:avLst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4332" y="3057937"/>
              <a:ext cx="17281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학습 </a:t>
              </a: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Flow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36198" y="1711997"/>
            <a:ext cx="1959187" cy="6480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rPr>
              <a:t>AI Trend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rPr>
              <a:t>Azure AI Platform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23251" y="1709474"/>
            <a:ext cx="1959187" cy="6480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Vision AI recipes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MLOps</a:t>
            </a:r>
            <a:r>
              <a:rPr kumimoji="0" lang="en-US" altLang="ko-KR" sz="13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(Azure ML)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9629" y="2416385"/>
            <a:ext cx="3078081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1.AI Trend(MS AI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활용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2.Azure AI Platform 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3.Azure Cognitive Service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Custom Vision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학습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Model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활용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4.Python DL Basic</a:t>
            </a:r>
          </a:p>
          <a:p>
            <a:pPr marL="171450" indent="-17145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Ml basic </a:t>
            </a:r>
          </a:p>
          <a:p>
            <a:pPr marL="171450" indent="-17145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Pytorch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5096" y="2440408"/>
            <a:ext cx="27193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1.Pytorch 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2.Microsoft vision recipes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3.Azure ML Service</a:t>
            </a: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MLOps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AutoML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등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4.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평가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98999" y="1297955"/>
            <a:ext cx="1150144" cy="332184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smtClean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일차</a:t>
            </a: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86052" y="1295432"/>
            <a:ext cx="1150144" cy="332184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일차</a:t>
            </a: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>
            <a:stCxn id="25" idx="3"/>
            <a:endCxn id="26" idx="1"/>
          </p:cNvCxnSpPr>
          <p:nvPr/>
        </p:nvCxnSpPr>
        <p:spPr>
          <a:xfrm flipV="1">
            <a:off x="2895385" y="2033510"/>
            <a:ext cx="1527866" cy="2523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36198" y="3930646"/>
            <a:ext cx="177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1~3.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4.MS Learn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15097" y="3818018"/>
            <a:ext cx="177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1.MS Learn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2.Github</a:t>
            </a:r>
          </a:p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3.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&amp; MS Learn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18612" y="984174"/>
            <a:ext cx="2346593" cy="3595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906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4447" y="857642"/>
            <a:ext cx="2672354" cy="494417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Tool </a:t>
            </a:r>
            <a:r>
              <a:rPr kumimoji="0"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활용</a:t>
            </a:r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en-US" altLang="ko-KR" dirty="0" smtClean="0"/>
              <a:t>Day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9646" y="857642"/>
            <a:ext cx="2139553" cy="1014358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1.VS Code</a:t>
            </a:r>
            <a:endParaRPr kumimoji="0" lang="en-US" altLang="ko-KR" sz="13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2.Docker</a:t>
            </a: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447" y="2142943"/>
            <a:ext cx="2672354" cy="494417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4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Pytorch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9646" y="2142943"/>
            <a:ext cx="2139553" cy="1014358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1.MS Learn </a:t>
            </a:r>
            <a:r>
              <a:rPr kumimoji="0" lang="en-US" altLang="ko-KR" sz="13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Pytorch</a:t>
            </a:r>
            <a:endParaRPr kumimoji="0" lang="en-US" altLang="ko-KR" sz="13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참고 사이트</a:t>
            </a: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724" y="3509035"/>
            <a:ext cx="2672354" cy="494417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Azure ML </a:t>
            </a:r>
            <a:r>
              <a:rPr kumimoji="0"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서비스</a:t>
            </a:r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14923" y="3509035"/>
            <a:ext cx="2139553" cy="534155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1.AutoML</a:t>
            </a:r>
          </a:p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2.Deploy 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서비스</a:t>
            </a:r>
            <a:endParaRPr kumimoji="0" lang="en-US" altLang="ko-KR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9646" y="4681476"/>
            <a:ext cx="2139553" cy="650688"/>
          </a:xfrm>
          <a:prstGeom prst="rect">
            <a:avLst/>
          </a:prstGeom>
          <a:solidFill>
            <a:srgbClr val="343A41"/>
          </a:solidFill>
          <a:ln w="19050"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1.MS Vision Receipt</a:t>
            </a:r>
            <a:endParaRPr kumimoji="0" lang="en-US" altLang="ko-KR" sz="13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724" y="4681476"/>
            <a:ext cx="2672354" cy="494417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Vision Receipt</a:t>
            </a:r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318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78" y="76829"/>
            <a:ext cx="927179" cy="574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 flipV="1">
            <a:off x="345234" y="1075220"/>
            <a:ext cx="4852142" cy="61701"/>
          </a:xfrm>
          <a:prstGeom prst="rect">
            <a:avLst/>
          </a:prstGeom>
          <a:solidFill>
            <a:srgbClr val="0D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29801" eaLnBrk="0" hangingPunct="0">
              <a:lnSpc>
                <a:spcPct val="100000"/>
              </a:lnSpc>
              <a:buNone/>
              <a:defRPr/>
            </a:pPr>
            <a:endParaRPr lang="ko-KR" altLang="en-US" sz="2224" dirty="0">
              <a:solidFill>
                <a:srgbClr val="FFFFFF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234" y="4167563"/>
            <a:ext cx="3924366" cy="3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359" dirty="0">
                <a:latin typeface="+mn-lt"/>
              </a:rPr>
              <a:t>Copyright © </a:t>
            </a:r>
            <a:r>
              <a:rPr lang="en-US" altLang="ko-KR" sz="1359" dirty="0" smtClean="0">
                <a:latin typeface="+mn-lt"/>
              </a:rPr>
              <a:t>2021 </a:t>
            </a:r>
            <a:r>
              <a:rPr lang="en-US" altLang="ko-KR" sz="1359" dirty="0" err="1">
                <a:latin typeface="+mn-lt"/>
              </a:rPr>
              <a:t>BRFrame</a:t>
            </a:r>
            <a:r>
              <a:rPr lang="en-US" altLang="ko-KR" sz="1359" dirty="0">
                <a:latin typeface="+mn-lt"/>
              </a:rPr>
              <a:t> - All rights reserved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4570568"/>
            <a:ext cx="1298176" cy="479006"/>
          </a:xfrm>
          <a:prstGeom prst="rect">
            <a:avLst/>
          </a:prstGeom>
          <a:effectLst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45" y="4810071"/>
            <a:ext cx="812747" cy="1599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159113" y="1503131"/>
            <a:ext cx="5934732" cy="1781479"/>
            <a:chOff x="5828979" y="1782435"/>
            <a:chExt cx="5934732" cy="1781479"/>
          </a:xfrm>
        </p:grpSpPr>
        <p:sp>
          <p:nvSpPr>
            <p:cNvPr id="19" name="직사각형 18"/>
            <p:cNvSpPr/>
            <p:nvPr/>
          </p:nvSpPr>
          <p:spPr>
            <a:xfrm>
              <a:off x="5828979" y="1782435"/>
              <a:ext cx="3756300" cy="1495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endParaRPr lang="en-US" altLang="ko-KR" sz="1200" dirty="0" smtClean="0">
                <a:latin typeface="+mn-lt"/>
                <a:ea typeface="나눔고딕" panose="020D0604000000000000" pitchFamily="50" charset="-127"/>
              </a:endParaRPr>
            </a:p>
            <a:p>
              <a:pPr lvl="0">
                <a:buNone/>
              </a:pPr>
              <a:r>
                <a:rPr lang="en-US" altLang="ko-KR" sz="2000" b="1" i="1" dirty="0">
                  <a:latin typeface="+mn-lt"/>
                  <a:ea typeface="나눔고딕" panose="020D0604000000000000" pitchFamily="50" charset="-127"/>
                </a:rPr>
                <a:t>Website</a:t>
              </a:r>
            </a:p>
            <a:p>
              <a:pPr>
                <a:buNone/>
              </a:pPr>
              <a:r>
                <a:rPr lang="en-US" altLang="ko-KR" sz="1200" dirty="0" smtClean="0">
                  <a:latin typeface="+mn-lt"/>
                  <a:ea typeface="나눔고딕" panose="020D0604000000000000" pitchFamily="50" charset="-127"/>
                </a:rPr>
                <a:t>http</a:t>
              </a:r>
              <a:r>
                <a:rPr lang="en-US" altLang="ko-KR" sz="1200" dirty="0">
                  <a:latin typeface="+mn-lt"/>
                  <a:ea typeface="나눔고딕" panose="020D0604000000000000" pitchFamily="50" charset="-127"/>
                </a:rPr>
                <a:t>://www.brframe.com</a:t>
              </a:r>
              <a:r>
                <a:rPr lang="en-US" altLang="ko-KR" sz="1200" dirty="0" smtClean="0">
                  <a:latin typeface="+mn-lt"/>
                  <a:ea typeface="나눔고딕" panose="020D0604000000000000" pitchFamily="50" charset="-127"/>
                </a:rPr>
                <a:t>/</a:t>
              </a:r>
            </a:p>
            <a:p>
              <a:pPr>
                <a:buNone/>
              </a:pPr>
              <a:endParaRPr lang="en-US" altLang="ko-KR" sz="1200" dirty="0">
                <a:latin typeface="+mn-lt"/>
                <a:ea typeface="나눔고딕" panose="020D0604000000000000" pitchFamily="50" charset="-127"/>
              </a:endParaRPr>
            </a:p>
            <a:p>
              <a:pPr lvl="0">
                <a:buNone/>
              </a:pPr>
              <a:r>
                <a:rPr lang="en-US" altLang="ko-KR" sz="2000" b="1" i="1" dirty="0">
                  <a:latin typeface="+mn-lt"/>
                  <a:ea typeface="나눔고딕" panose="020D0604000000000000" pitchFamily="50" charset="-127"/>
                </a:rPr>
                <a:t>Contact Point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16848" y="3285248"/>
              <a:ext cx="660758" cy="278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88900" indent="-88900"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E-mail </a:t>
              </a:r>
              <a:endParaRPr lang="ko-KR" altLang="en-US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10711" y="3278229"/>
              <a:ext cx="4953000" cy="278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altLang="ko-KR" dirty="0" smtClean="0">
                  <a:ea typeface="나눔고딕" panose="020D0604000000000000" pitchFamily="50" charset="-127"/>
                </a:rPr>
                <a:t> admin@brframe.com</a:t>
              </a:r>
              <a:endParaRPr lang="en-US" altLang="ko-KR" dirty="0"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4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y DS-etrade">
  <a:themeElements>
    <a:clrScheme name="사용자 지정 1">
      <a:dk1>
        <a:srgbClr val="000000"/>
      </a:dk1>
      <a:lt1>
        <a:srgbClr val="FFFFFF"/>
      </a:lt1>
      <a:dk2>
        <a:srgbClr val="FF0000"/>
      </a:dk2>
      <a:lt2>
        <a:srgbClr val="4D4D4D"/>
      </a:lt2>
      <a:accent1>
        <a:srgbClr val="FFB400"/>
      </a:accent1>
      <a:accent2>
        <a:srgbClr val="005F28"/>
      </a:accent2>
      <a:accent3>
        <a:srgbClr val="FFFFFF"/>
      </a:accent3>
      <a:accent4>
        <a:srgbClr val="000000"/>
      </a:accent4>
      <a:accent5>
        <a:srgbClr val="B8BCB7"/>
      </a:accent5>
      <a:accent6>
        <a:srgbClr val="AEAEAE"/>
      </a:accent6>
      <a:hlink>
        <a:srgbClr val="808080"/>
      </a:hlink>
      <a:folHlink>
        <a:srgbClr val="292929"/>
      </a:folHlink>
    </a:clrScheme>
    <a:fontScheme name="Blank Presentatio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19050">
          <a:solidFill>
            <a:schemeClr val="bg1"/>
          </a:solidFill>
        </a:ln>
      </a:spPr>
      <a:bodyPr wrap="square" anchor="ctr">
        <a:noAutofit/>
      </a:bodyPr>
      <a:lstStyle>
        <a:defPPr algn="ctr" fontAlgn="ctr" latinLnBrk="1">
          <a:lnSpc>
            <a:spcPct val="100000"/>
          </a:lnSpc>
          <a:spcBef>
            <a:spcPts val="0"/>
          </a:spcBef>
          <a:spcAft>
            <a:spcPts val="0"/>
          </a:spcAft>
          <a:buNone/>
          <a:defRPr kumimoji="0" sz="1300" b="1" dirty="0">
            <a:solidFill>
              <a:schemeClr val="bg1"/>
            </a:solidFill>
            <a:latin typeface="맑은 고딕" panose="020B0503020000020004" pitchFamily="50" charset="-127"/>
          </a:defRPr>
        </a:defPPr>
      </a:lstStyle>
    </a:spDef>
    <a:lnDef>
      <a:spPr>
        <a:noFill/>
        <a:ln w="22225" cap="flat" cmpd="sng" algn="ctr">
          <a:solidFill>
            <a:srgbClr val="0078D7"/>
          </a:solidFill>
          <a:prstDash val="solid"/>
          <a:headEnd type="none"/>
          <a:tailEnd type="arrow" w="lg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79090</TotalTime>
  <Words>134</Words>
  <Application>Microsoft Office PowerPoint</Application>
  <PresentationFormat>화면 슬라이드 쇼(16:10)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굴림</vt:lpstr>
      <vt:lpstr>굴림</vt:lpstr>
      <vt:lpstr>나눔고딕</vt:lpstr>
      <vt:lpstr>맑은 고딕</vt:lpstr>
      <vt:lpstr>Arial</vt:lpstr>
      <vt:lpstr>Calibri</vt:lpstr>
      <vt:lpstr>Tahoma</vt:lpstr>
      <vt:lpstr>Times</vt:lpstr>
      <vt:lpstr>Wingdings</vt:lpstr>
      <vt:lpstr>1_by DS-etrade</vt:lpstr>
      <vt:lpstr>PowerPoint 프레젠테이션</vt:lpstr>
      <vt:lpstr>학습목표</vt:lpstr>
      <vt:lpstr>2 Day</vt:lpstr>
      <vt:lpstr>PowerPoint 프레젠테이션</vt:lpstr>
    </vt:vector>
  </TitlesOfParts>
  <Company>DS-eTrade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디에스이트레이드&amp;MS 교육자료</dc:title>
  <dc:creator>Sena;KHJ</dc:creator>
  <cp:keywords>DS-eTRADE</cp:keywords>
  <dc:description>교육자료</dc:description>
  <cp:lastModifiedBy>brain</cp:lastModifiedBy>
  <cp:revision>6614</cp:revision>
  <cp:lastPrinted>2009-06-19T20:08:14Z</cp:lastPrinted>
  <dcterms:created xsi:type="dcterms:W3CDTF">2004-09-08T23:34:22Z</dcterms:created>
  <dcterms:modified xsi:type="dcterms:W3CDTF">2021-06-16T02:18:57Z</dcterms:modified>
</cp:coreProperties>
</file>