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14"/>
  </p:notesMasterIdLst>
  <p:handoutMasterIdLst>
    <p:handoutMasterId r:id="rId15"/>
  </p:handoutMasterIdLst>
  <p:sldIdLst>
    <p:sldId id="262" r:id="rId2"/>
    <p:sldId id="284" r:id="rId3"/>
    <p:sldId id="264" r:id="rId4"/>
    <p:sldId id="286" r:id="rId5"/>
    <p:sldId id="265" r:id="rId6"/>
    <p:sldId id="287" r:id="rId7"/>
    <p:sldId id="266" r:id="rId8"/>
    <p:sldId id="285" r:id="rId9"/>
    <p:sldId id="267" r:id="rId10"/>
    <p:sldId id="268" r:id="rId11"/>
    <p:sldId id="269" r:id="rId12"/>
    <p:sldId id="270" r:id="rId1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000099"/>
    <a:srgbClr val="008000"/>
    <a:srgbClr val="0000CC"/>
    <a:srgbClr val="000000"/>
    <a:srgbClr val="CC00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65" autoAdjust="0"/>
    <p:restoredTop sz="89640" autoAdjust="0"/>
  </p:normalViewPr>
  <p:slideViewPr>
    <p:cSldViewPr>
      <p:cViewPr>
        <p:scale>
          <a:sx n="75" d="100"/>
          <a:sy n="75" d="100"/>
        </p:scale>
        <p:origin x="-348" y="6"/>
      </p:cViewPr>
      <p:guideLst>
        <p:guide orient="horz" pos="3408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-2802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7.xml"/><Relationship Id="rId7" Type="http://schemas.openxmlformats.org/officeDocument/2006/relationships/slide" Target="slides/slide12.xml"/><Relationship Id="rId2" Type="http://schemas.openxmlformats.org/officeDocument/2006/relationships/slide" Target="slides/slide3.xml"/><Relationship Id="rId1" Type="http://schemas.openxmlformats.org/officeDocument/2006/relationships/slide" Target="slides/slide1.xml"/><Relationship Id="rId6" Type="http://schemas.openxmlformats.org/officeDocument/2006/relationships/slide" Target="slides/slide11.xml"/><Relationship Id="rId5" Type="http://schemas.openxmlformats.org/officeDocument/2006/relationships/slide" Target="slides/slide10.xml"/><Relationship Id="rId4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C10CB4-1100-428E-8DC8-A2EA73E70559}" type="datetimeFigureOut">
              <a:rPr lang="en-US" smtClean="0"/>
              <a:t>2/21/2013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96AC4D-49B0-4707-B417-F2A5FE9F94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874716"/>
      </p:ext>
    </p:extLst>
  </p:cSld>
  <p:clrMap bg1="lt1" tx1="dk1" bg2="lt2" tx2="dk2" accent1="accent1" accent2="accent2" accent3="accent3" accent4="accent4" accent5="accent5" accent6="accent6" hlink="hlink" folHlink="folHlink"/>
  <p:hf sldNum="0"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0EF4B01B-64F9-4F01-A365-7BC8E999CE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29434"/>
      </p:ext>
    </p:extLst>
  </p:cSld>
  <p:clrMap bg1="lt1" tx1="dk1" bg2="lt2" tx2="dk2" accent1="accent1" accent2="accent2" accent3="accent3" accent4="accent4" accent5="accent5" accent6="accent6" hlink="hlink" folHlink="folHlink"/>
  <p:hf sldNum="0"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93725" y="736600"/>
            <a:ext cx="5761038" cy="4321175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7538" y="5456238"/>
            <a:ext cx="5713412" cy="34448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621" tIns="43311" rIns="86621" bIns="43311"/>
          <a:lstStyle/>
          <a:p>
            <a:pPr eaLnBrk="1" hangingPunct="1"/>
            <a:endParaRPr lang="en-US" dirty="0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9305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38200" y="933450"/>
            <a:ext cx="5257800" cy="3943350"/>
          </a:xfrm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5105400"/>
            <a:ext cx="5257800" cy="3505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38200" y="933450"/>
            <a:ext cx="5257800" cy="3943350"/>
          </a:xfrm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5105400"/>
            <a:ext cx="5257800" cy="3505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93725" y="736600"/>
            <a:ext cx="5761038" cy="4321175"/>
          </a:xfrm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7538" y="5456238"/>
            <a:ext cx="5713412" cy="34448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621" tIns="43311" rIns="86621" bIns="43311"/>
          <a:lstStyle/>
          <a:p>
            <a:pPr eaLnBrk="1" hangingPunct="1"/>
            <a:endParaRPr lang="en-US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38200" y="933450"/>
            <a:ext cx="5257800" cy="3943350"/>
          </a:xfrm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5105400"/>
            <a:ext cx="5257800" cy="3505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38200" y="933450"/>
            <a:ext cx="5257800" cy="3943350"/>
          </a:xfrm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5105400"/>
            <a:ext cx="5257800" cy="3505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38200" y="933450"/>
            <a:ext cx="5257800" cy="3943350"/>
          </a:xfrm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5105400"/>
            <a:ext cx="5257800" cy="3505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38200" y="933450"/>
            <a:ext cx="5257800" cy="3943350"/>
          </a:xfrm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5105400"/>
            <a:ext cx="5257800" cy="3505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5"/>
          <p:cNvGrpSpPr>
            <a:grpSpLocks/>
          </p:cNvGrpSpPr>
          <p:nvPr/>
        </p:nvGrpSpPr>
        <p:grpSpPr bwMode="auto">
          <a:xfrm flipV="1">
            <a:off x="8793164" y="304801"/>
            <a:ext cx="198437" cy="6408737"/>
            <a:chOff x="5539" y="139"/>
            <a:chExt cx="125" cy="4037"/>
          </a:xfrm>
        </p:grpSpPr>
        <p:sp>
          <p:nvSpPr>
            <p:cNvPr id="8" name="Rectangle 6"/>
            <p:cNvSpPr>
              <a:spLocks noChangeArrowheads="1"/>
            </p:cNvSpPr>
            <p:nvPr userDrawn="1"/>
          </p:nvSpPr>
          <p:spPr bwMode="auto">
            <a:xfrm rot="10800000" flipH="1" flipV="1">
              <a:off x="5621" y="139"/>
              <a:ext cx="43" cy="3989"/>
            </a:xfrm>
            <a:prstGeom prst="rect">
              <a:avLst/>
            </a:pr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Rectangle 7"/>
            <p:cNvSpPr>
              <a:spLocks noChangeArrowheads="1"/>
            </p:cNvSpPr>
            <p:nvPr userDrawn="1"/>
          </p:nvSpPr>
          <p:spPr bwMode="auto">
            <a:xfrm rot="10800000" flipV="1">
              <a:off x="5539" y="240"/>
              <a:ext cx="49" cy="3936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4" name="Group 20"/>
          <p:cNvGrpSpPr>
            <a:grpSpLocks/>
          </p:cNvGrpSpPr>
          <p:nvPr/>
        </p:nvGrpSpPr>
        <p:grpSpPr bwMode="auto">
          <a:xfrm>
            <a:off x="84769" y="175242"/>
            <a:ext cx="8810943" cy="286879"/>
            <a:chOff x="101" y="120"/>
            <a:chExt cx="5509" cy="93"/>
          </a:xfrm>
        </p:grpSpPr>
        <p:sp>
          <p:nvSpPr>
            <p:cNvPr id="15" name="Rectangle 21"/>
            <p:cNvSpPr>
              <a:spLocks noChangeArrowheads="1"/>
            </p:cNvSpPr>
            <p:nvPr userDrawn="1"/>
          </p:nvSpPr>
          <p:spPr bwMode="auto">
            <a:xfrm rot="5400000" flipV="1">
              <a:off x="2853" y="-2491"/>
              <a:ext cx="37" cy="5371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Rectangle 22"/>
            <p:cNvSpPr>
              <a:spLocks noChangeArrowheads="1"/>
            </p:cNvSpPr>
            <p:nvPr userDrawn="1"/>
          </p:nvSpPr>
          <p:spPr bwMode="auto">
            <a:xfrm rot="5400000" flipV="1">
              <a:off x="2837" y="-2616"/>
              <a:ext cx="38" cy="5509"/>
            </a:xfrm>
            <a:prstGeom prst="rect">
              <a:avLst/>
            </a:pr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131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609600" y="1752600"/>
            <a:ext cx="7848600" cy="2286000"/>
          </a:xfrm>
        </p:spPr>
        <p:txBody>
          <a:bodyPr/>
          <a:lstStyle>
            <a:lvl1pPr algn="ctr">
              <a:defRPr sz="2800" b="0"/>
            </a:lvl1pPr>
          </a:lstStyle>
          <a:p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5132" name="Rectangle 1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4267200"/>
            <a:ext cx="6400800" cy="1143000"/>
          </a:xfrm>
        </p:spPr>
        <p:txBody>
          <a:bodyPr/>
          <a:lstStyle>
            <a:lvl1pPr marL="0" indent="0" algn="ctr">
              <a:buFontTx/>
              <a:buNone/>
              <a:defRPr sz="1800"/>
            </a:lvl1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0"/>
            <a:ext cx="7315200" cy="9906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4749" y="30481"/>
            <a:ext cx="2860052" cy="1514978"/>
          </a:xfrm>
          <a:prstGeom prst="rect">
            <a:avLst/>
          </a:prstGeom>
        </p:spPr>
      </p:pic>
      <p:grpSp>
        <p:nvGrpSpPr>
          <p:cNvPr id="29" name="Group 5"/>
          <p:cNvGrpSpPr>
            <a:grpSpLocks/>
          </p:cNvGrpSpPr>
          <p:nvPr userDrawn="1"/>
        </p:nvGrpSpPr>
        <p:grpSpPr bwMode="auto">
          <a:xfrm flipH="1">
            <a:off x="67470" y="174944"/>
            <a:ext cx="198437" cy="6408737"/>
            <a:chOff x="5539" y="139"/>
            <a:chExt cx="125" cy="4037"/>
          </a:xfrm>
        </p:grpSpPr>
        <p:sp>
          <p:nvSpPr>
            <p:cNvPr id="30" name="Rectangle 6"/>
            <p:cNvSpPr>
              <a:spLocks noChangeArrowheads="1"/>
            </p:cNvSpPr>
            <p:nvPr userDrawn="1"/>
          </p:nvSpPr>
          <p:spPr bwMode="auto">
            <a:xfrm rot="10800000" flipH="1" flipV="1">
              <a:off x="5621" y="139"/>
              <a:ext cx="43" cy="3989"/>
            </a:xfrm>
            <a:prstGeom prst="rect">
              <a:avLst/>
            </a:pr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Rectangle 7"/>
            <p:cNvSpPr>
              <a:spLocks noChangeArrowheads="1"/>
            </p:cNvSpPr>
            <p:nvPr userDrawn="1"/>
          </p:nvSpPr>
          <p:spPr bwMode="auto">
            <a:xfrm rot="10800000" flipV="1">
              <a:off x="5539" y="240"/>
              <a:ext cx="49" cy="3936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2" name="Group 20"/>
          <p:cNvGrpSpPr>
            <a:grpSpLocks/>
          </p:cNvGrpSpPr>
          <p:nvPr userDrawn="1"/>
        </p:nvGrpSpPr>
        <p:grpSpPr bwMode="auto">
          <a:xfrm flipH="1" flipV="1">
            <a:off x="3886201" y="6446841"/>
            <a:ext cx="5105399" cy="286879"/>
            <a:chOff x="101" y="120"/>
            <a:chExt cx="5509" cy="93"/>
          </a:xfrm>
        </p:grpSpPr>
        <p:sp>
          <p:nvSpPr>
            <p:cNvPr id="33" name="Rectangle 21"/>
            <p:cNvSpPr>
              <a:spLocks noChangeArrowheads="1"/>
            </p:cNvSpPr>
            <p:nvPr userDrawn="1"/>
          </p:nvSpPr>
          <p:spPr bwMode="auto">
            <a:xfrm rot="5400000" flipV="1">
              <a:off x="2853" y="-2491"/>
              <a:ext cx="37" cy="5371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Rectangle 22"/>
            <p:cNvSpPr>
              <a:spLocks noChangeArrowheads="1"/>
            </p:cNvSpPr>
            <p:nvPr userDrawn="1"/>
          </p:nvSpPr>
          <p:spPr bwMode="auto">
            <a:xfrm rot="5400000" flipV="1">
              <a:off x="2837" y="-2616"/>
              <a:ext cx="38" cy="5509"/>
            </a:xfrm>
            <a:prstGeom prst="rect">
              <a:avLst/>
            </a:pr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7" name="Rectangle 26"/>
          <p:cNvSpPr/>
          <p:nvPr userDrawn="1"/>
        </p:nvSpPr>
        <p:spPr>
          <a:xfrm flipV="1">
            <a:off x="3885735" y="6324600"/>
            <a:ext cx="4178604" cy="5334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61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318760"/>
            <a:ext cx="4945380" cy="1539240"/>
          </a:xfrm>
          <a:prstGeom prst="rect">
            <a:avLst/>
          </a:prstGeom>
        </p:spPr>
      </p:pic>
      <p:sp>
        <p:nvSpPr>
          <p:cNvPr id="36" name="Rectangle 13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6424072" y="5877560"/>
            <a:ext cx="2286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3338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46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685800"/>
            <a:ext cx="74676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769571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626475" cy="472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7390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1475" y="1447800"/>
            <a:ext cx="4237039" cy="4991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0914" y="1447800"/>
            <a:ext cx="4237037" cy="4991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3078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0831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6738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49197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25119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692377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194389" y="6251186"/>
            <a:ext cx="1949611" cy="606813"/>
          </a:xfrm>
          <a:prstGeom prst="rect">
            <a:avLst/>
          </a:prstGeom>
        </p:spPr>
      </p:pic>
      <p:sp>
        <p:nvSpPr>
          <p:cNvPr id="1028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457200"/>
            <a:ext cx="6983413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</a:t>
            </a:r>
            <a:br>
              <a:rPr lang="en-US" smtClean="0"/>
            </a:br>
            <a:r>
              <a:rPr lang="en-US" smtClean="0"/>
              <a:t>Master title style</a:t>
            </a:r>
          </a:p>
        </p:txBody>
      </p:sp>
      <p:sp>
        <p:nvSpPr>
          <p:cNvPr id="1029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371476" y="1447800"/>
            <a:ext cx="8626475" cy="499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pic>
        <p:nvPicPr>
          <p:cNvPr id="1033" name="Picture 12"/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9876" y="835026"/>
            <a:ext cx="1101725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4" name="TextBox 13"/>
          <p:cNvSpPr txBox="1">
            <a:spLocks noChangeArrowheads="1"/>
          </p:cNvSpPr>
          <p:nvPr userDrawn="1"/>
        </p:nvSpPr>
        <p:spPr bwMode="auto">
          <a:xfrm>
            <a:off x="8001000" y="609600"/>
            <a:ext cx="10668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800" dirty="0"/>
              <a:t>Sponsored By:</a:t>
            </a:r>
          </a:p>
        </p:txBody>
      </p:sp>
      <p:grpSp>
        <p:nvGrpSpPr>
          <p:cNvPr id="16" name="Group 20"/>
          <p:cNvGrpSpPr>
            <a:grpSpLocks/>
          </p:cNvGrpSpPr>
          <p:nvPr userDrawn="1"/>
        </p:nvGrpSpPr>
        <p:grpSpPr bwMode="auto">
          <a:xfrm>
            <a:off x="84769" y="175242"/>
            <a:ext cx="8810943" cy="286879"/>
            <a:chOff x="101" y="120"/>
            <a:chExt cx="5509" cy="93"/>
          </a:xfrm>
        </p:grpSpPr>
        <p:sp>
          <p:nvSpPr>
            <p:cNvPr id="17" name="Rectangle 21"/>
            <p:cNvSpPr>
              <a:spLocks noChangeArrowheads="1"/>
            </p:cNvSpPr>
            <p:nvPr userDrawn="1"/>
          </p:nvSpPr>
          <p:spPr bwMode="auto">
            <a:xfrm rot="5400000" flipV="1">
              <a:off x="2853" y="-2491"/>
              <a:ext cx="37" cy="5371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Rectangle 22"/>
            <p:cNvSpPr>
              <a:spLocks noChangeArrowheads="1"/>
            </p:cNvSpPr>
            <p:nvPr userDrawn="1"/>
          </p:nvSpPr>
          <p:spPr bwMode="auto">
            <a:xfrm rot="5400000" flipV="1">
              <a:off x="2837" y="-2616"/>
              <a:ext cx="38" cy="5509"/>
            </a:xfrm>
            <a:prstGeom prst="rect">
              <a:avLst/>
            </a:pr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9" name="Group 5"/>
          <p:cNvGrpSpPr>
            <a:grpSpLocks/>
          </p:cNvGrpSpPr>
          <p:nvPr userDrawn="1"/>
        </p:nvGrpSpPr>
        <p:grpSpPr bwMode="auto">
          <a:xfrm flipH="1">
            <a:off x="67470" y="174944"/>
            <a:ext cx="198437" cy="6408737"/>
            <a:chOff x="5539" y="139"/>
            <a:chExt cx="125" cy="4037"/>
          </a:xfrm>
        </p:grpSpPr>
        <p:sp>
          <p:nvSpPr>
            <p:cNvPr id="20" name="Rectangle 6"/>
            <p:cNvSpPr>
              <a:spLocks noChangeArrowheads="1"/>
            </p:cNvSpPr>
            <p:nvPr userDrawn="1"/>
          </p:nvSpPr>
          <p:spPr bwMode="auto">
            <a:xfrm rot="10800000" flipH="1" flipV="1">
              <a:off x="5621" y="139"/>
              <a:ext cx="43" cy="3989"/>
            </a:xfrm>
            <a:prstGeom prst="rect">
              <a:avLst/>
            </a:pr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Rectangle 7"/>
            <p:cNvSpPr>
              <a:spLocks noChangeArrowheads="1"/>
            </p:cNvSpPr>
            <p:nvPr userDrawn="1"/>
          </p:nvSpPr>
          <p:spPr bwMode="auto">
            <a:xfrm rot="10800000" flipV="1">
              <a:off x="5539" y="240"/>
              <a:ext cx="49" cy="3936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2101" y="76200"/>
            <a:ext cx="1119499" cy="593002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97949" y="6360627"/>
            <a:ext cx="32272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 </a:t>
            </a:r>
            <a:fld id="{F2C06E32-32D9-49B7-8A94-42F6619AE7ED}" type="slidenum">
              <a:rPr lang="en-US" sz="1600" smtClean="0"/>
              <a:t>‹#›</a:t>
            </a:fld>
            <a:r>
              <a:rPr lang="en-US" sz="1600" dirty="0" smtClean="0"/>
              <a:t> of 12</a:t>
            </a:r>
            <a:endParaRPr lang="en-US" sz="16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5" r:id="rId1"/>
    <p:sldLayoutId id="2147483796" r:id="rId2"/>
    <p:sldLayoutId id="2147483795" r:id="rId3"/>
    <p:sldLayoutId id="2147483797" r:id="rId4"/>
    <p:sldLayoutId id="2147483798" r:id="rId5"/>
    <p:sldLayoutId id="2147483799" r:id="rId6"/>
    <p:sldLayoutId id="2147483800" r:id="rId7"/>
    <p:sldLayoutId id="2147483801" r:id="rId8"/>
    <p:sldLayoutId id="2147483802" r:id="rId9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99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99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99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99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99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rgbClr val="000099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rgbClr val="000099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rgbClr val="000099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rgbClr val="000099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Font typeface="Times New Roman" pitchFamily="18" charset="0"/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Font typeface="Times New Roman" pitchFamily="18" charset="0"/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Font typeface="Times New Roman" pitchFamily="18" charset="0"/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Font typeface="Times New Roman" pitchFamily="18" charset="0"/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Font typeface="Times New Roman" pitchFamily="18" charset="0"/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sz="2400" b="1" dirty="0"/>
              <a:t>Can You Even Debug a 200M+ Gate Design?</a:t>
            </a:r>
            <a:endParaRPr lang="en-US" sz="2400" dirty="0"/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42286" y="3733800"/>
            <a:ext cx="8111189" cy="1371600"/>
          </a:xfrm>
        </p:spPr>
        <p:txBody>
          <a:bodyPr numCol="4"/>
          <a:lstStyle/>
          <a:p>
            <a:pPr eaLnBrk="1" hangingPunct="1"/>
            <a:r>
              <a:rPr lang="en-US" dirty="0" smtClean="0"/>
              <a:t>Horace Chan</a:t>
            </a:r>
          </a:p>
          <a:p>
            <a:pPr eaLnBrk="1" hangingPunct="1"/>
            <a:r>
              <a:rPr lang="en-US" dirty="0" smtClean="0"/>
              <a:t>PMC-Sierra</a:t>
            </a:r>
          </a:p>
          <a:p>
            <a:pPr eaLnBrk="1" hangingPunct="1"/>
            <a:endParaRPr lang="en-US" dirty="0"/>
          </a:p>
          <a:p>
            <a:pPr eaLnBrk="1" hangingPunct="1"/>
            <a:endParaRPr lang="en-US" dirty="0" smtClean="0"/>
          </a:p>
          <a:p>
            <a:r>
              <a:rPr lang="en-US" dirty="0"/>
              <a:t>Brian Vandegriend</a:t>
            </a:r>
          </a:p>
          <a:p>
            <a:r>
              <a:rPr lang="en-US" dirty="0" smtClean="0"/>
              <a:t>PMC-Sierra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Deepali </a:t>
            </a:r>
            <a:r>
              <a:rPr lang="en-US" dirty="0"/>
              <a:t>Joshi</a:t>
            </a:r>
          </a:p>
          <a:p>
            <a:r>
              <a:rPr lang="en-US" dirty="0"/>
              <a:t>PMC-Sierra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Corey </a:t>
            </a:r>
            <a:r>
              <a:rPr lang="en-US" dirty="0" smtClean="0"/>
              <a:t>Goss</a:t>
            </a:r>
            <a:endParaRPr lang="en-US" dirty="0"/>
          </a:p>
          <a:p>
            <a:r>
              <a:rPr lang="en-US" dirty="0" smtClean="0"/>
              <a:t>Cadence </a:t>
            </a:r>
            <a:endParaRPr lang="en-US" dirty="0"/>
          </a:p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4667996"/>
            <a:ext cx="2428875" cy="94886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4733224"/>
            <a:ext cx="3081989" cy="818404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lvl="1" eaLnBrk="1" hangingPunct="1"/>
            <a:r>
              <a:rPr lang="en-US" dirty="0"/>
              <a:t>Software/Hardware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co-verification</a:t>
            </a:r>
            <a:endParaRPr lang="en-US" dirty="0"/>
          </a:p>
        </p:txBody>
      </p:sp>
      <p:sp>
        <p:nvSpPr>
          <p:cNvPr id="1126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0" algn="ctr" eaLnBrk="1" hangingPunct="1"/>
            <a:r>
              <a:rPr lang="en-US" dirty="0" smtClean="0"/>
              <a:t>Integrate software (C code) with the testbench (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dirty="0" smtClean="0"/>
              <a:t> code)</a:t>
            </a:r>
          </a:p>
          <a:p>
            <a:pPr lvl="1" eaLnBrk="1" hangingPunct="1"/>
            <a:r>
              <a:rPr lang="en-US" dirty="0" smtClean="0"/>
              <a:t>The C code is running on the Linux host as a thread inside the simulator</a:t>
            </a:r>
          </a:p>
          <a:p>
            <a:pPr lvl="2" eaLnBrk="1" hangingPunct="1"/>
            <a:r>
              <a:rPr lang="en-US" b="1" dirty="0" smtClean="0"/>
              <a:t>1000x</a:t>
            </a:r>
            <a:r>
              <a:rPr lang="en-US" dirty="0" smtClean="0"/>
              <a:t> faster than running inside the CPU RTL </a:t>
            </a:r>
          </a:p>
          <a:p>
            <a:pPr lvl="2" eaLnBrk="1" hangingPunct="1"/>
            <a:r>
              <a:rPr lang="en-US" b="1" dirty="0" smtClean="0"/>
              <a:t>100x </a:t>
            </a:r>
            <a:r>
              <a:rPr lang="en-US" dirty="0" smtClean="0"/>
              <a:t>faster than running with CPU </a:t>
            </a:r>
            <a:r>
              <a:rPr lang="en-US" dirty="0" smtClean="0"/>
              <a:t>model</a:t>
            </a:r>
            <a:endParaRPr lang="en-US" dirty="0" smtClean="0"/>
          </a:p>
          <a:p>
            <a:pPr lvl="1" eaLnBrk="1" hangingPunct="1"/>
            <a:r>
              <a:rPr lang="en-US" dirty="0" smtClean="0"/>
              <a:t>Replay the software calls without the simulator</a:t>
            </a:r>
          </a:p>
          <a:p>
            <a:pPr lvl="2" eaLnBrk="1" hangingPunct="1"/>
            <a:r>
              <a:rPr lang="en-US" dirty="0" smtClean="0"/>
              <a:t>Reduce software </a:t>
            </a:r>
            <a:r>
              <a:rPr lang="en-US" dirty="0" smtClean="0"/>
              <a:t>debug turnaround time from 30 minutes to 30 seconds</a:t>
            </a:r>
          </a:p>
          <a:p>
            <a:pPr lvl="1" eaLnBrk="1" hangingPunct="1"/>
            <a:r>
              <a:rPr lang="en-US" dirty="0" err="1" smtClean="0"/>
              <a:t>SimVision</a:t>
            </a:r>
            <a:r>
              <a:rPr lang="en-US" dirty="0" smtClean="0"/>
              <a:t> </a:t>
            </a:r>
            <a:r>
              <a:rPr lang="en-US" dirty="0" smtClean="0"/>
              <a:t>GUI has source debugger for all languages in the testbench and DUT.  (e, C, Verilog/VHDL/SV)</a:t>
            </a:r>
          </a:p>
          <a:p>
            <a:pPr lvl="0" eaLnBrk="1" hangingPunct="1"/>
            <a:r>
              <a:rPr lang="en-US" dirty="0" smtClean="0"/>
              <a:t>Implementation details refer to:</a:t>
            </a:r>
          </a:p>
          <a:p>
            <a:pPr lvl="1" eaLnBrk="1" hangingPunct="1"/>
            <a:r>
              <a:rPr lang="en-US" dirty="0" smtClean="0"/>
              <a:t>Hardware/Software </a:t>
            </a:r>
            <a:r>
              <a:rPr lang="en-US" i="1" dirty="0"/>
              <a:t>Co</a:t>
            </a:r>
            <a:r>
              <a:rPr lang="en-US" dirty="0"/>
              <a:t>-</a:t>
            </a:r>
            <a:r>
              <a:rPr lang="en-US" i="1" dirty="0"/>
              <a:t>Verification</a:t>
            </a:r>
            <a:r>
              <a:rPr lang="en-US" dirty="0"/>
              <a:t> Using </a:t>
            </a:r>
            <a:r>
              <a:rPr lang="en-US" i="1" dirty="0"/>
              <a:t>Specman</a:t>
            </a:r>
            <a:r>
              <a:rPr lang="en-US" dirty="0"/>
              <a:t> and SystemC with TLM </a:t>
            </a:r>
            <a:r>
              <a:rPr lang="en-US" dirty="0" smtClean="0"/>
              <a:t>Ports, </a:t>
            </a:r>
            <a:r>
              <a:rPr lang="en-US" dirty="0"/>
              <a:t>DVCON2011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Benefits and </a:t>
            </a:r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Speed up the RTL debug turnaround time by </a:t>
            </a:r>
            <a:r>
              <a:rPr lang="en-US" b="1" dirty="0" smtClean="0"/>
              <a:t>90%</a:t>
            </a:r>
          </a:p>
          <a:p>
            <a:pPr lvl="1" eaLnBrk="1" hangingPunct="1"/>
            <a:r>
              <a:rPr lang="en-US" dirty="0" smtClean="0"/>
              <a:t>Average time to failure in simulation is </a:t>
            </a:r>
            <a:r>
              <a:rPr lang="en-US" b="1" dirty="0" smtClean="0"/>
              <a:t>6 hours</a:t>
            </a:r>
          </a:p>
          <a:p>
            <a:pPr lvl="1" eaLnBrk="1" hangingPunct="1"/>
            <a:r>
              <a:rPr lang="en-US" dirty="0" smtClean="0"/>
              <a:t>Reduce overall development time by </a:t>
            </a:r>
            <a:r>
              <a:rPr lang="en-US" b="1" dirty="0" smtClean="0"/>
              <a:t>50%</a:t>
            </a:r>
          </a:p>
          <a:p>
            <a:pPr eaLnBrk="1" hangingPunct="1"/>
            <a:r>
              <a:rPr lang="en-US" dirty="0" smtClean="0"/>
              <a:t>The compiled testbench is running </a:t>
            </a:r>
            <a:r>
              <a:rPr lang="en-US" b="1" dirty="0" smtClean="0"/>
              <a:t>300% </a:t>
            </a:r>
            <a:r>
              <a:rPr lang="en-US" dirty="0" smtClean="0"/>
              <a:t>faster</a:t>
            </a:r>
          </a:p>
          <a:p>
            <a:pPr lvl="1" eaLnBrk="1" hangingPunct="1"/>
            <a:r>
              <a:rPr lang="en-US" dirty="0" smtClean="0"/>
              <a:t>Specman CPU usage: </a:t>
            </a:r>
            <a:r>
              <a:rPr lang="en-US" b="1" dirty="0" smtClean="0"/>
              <a:t>15% </a:t>
            </a:r>
            <a:r>
              <a:rPr lang="en-US" dirty="0" smtClean="0"/>
              <a:t>down to </a:t>
            </a:r>
            <a:r>
              <a:rPr lang="en-US" b="1" dirty="0" smtClean="0"/>
              <a:t>5%</a:t>
            </a:r>
          </a:p>
          <a:p>
            <a:pPr eaLnBrk="1" hangingPunct="1"/>
            <a:r>
              <a:rPr lang="en-US" dirty="0" smtClean="0"/>
              <a:t>Silicon bring up in the lab with already tested software </a:t>
            </a:r>
          </a:p>
          <a:p>
            <a:pPr lvl="1" eaLnBrk="1" hangingPunct="1"/>
            <a:r>
              <a:rPr lang="en-US" dirty="0" smtClean="0"/>
              <a:t>From </a:t>
            </a:r>
            <a:r>
              <a:rPr lang="en-US" b="1" dirty="0" smtClean="0"/>
              <a:t>2-3 weeks </a:t>
            </a:r>
            <a:r>
              <a:rPr lang="en-US" dirty="0" smtClean="0"/>
              <a:t>down to </a:t>
            </a:r>
            <a:r>
              <a:rPr lang="en-US" b="1" dirty="0" smtClean="0"/>
              <a:t>1-2 days</a:t>
            </a:r>
          </a:p>
          <a:p>
            <a:pPr marL="457200" lvl="1" indent="0" eaLnBrk="1" hangingPunct="1">
              <a:buNone/>
            </a:pPr>
            <a:endParaRPr lang="en-US" dirty="0" smtClean="0"/>
          </a:p>
          <a:p>
            <a:pPr lvl="1" eaLnBrk="1" hangingPunct="1"/>
            <a:endParaRPr lang="en-US" dirty="0" smtClean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7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1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Future </a:t>
            </a:r>
            <a:r>
              <a:rPr lang="en-US" dirty="0" smtClean="0"/>
              <a:t>development</a:t>
            </a:r>
            <a:endParaRPr lang="en-US" dirty="0"/>
          </a:p>
        </p:txBody>
      </p:sp>
      <p:sp>
        <p:nvSpPr>
          <p:cNvPr id="1331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Port to </a:t>
            </a:r>
            <a:r>
              <a:rPr lang="en-US" dirty="0" err="1" smtClean="0"/>
              <a:t>SystemVerilog</a:t>
            </a:r>
            <a:r>
              <a:rPr lang="en-US" dirty="0" smtClean="0"/>
              <a:t> and other simulators</a:t>
            </a:r>
          </a:p>
          <a:p>
            <a:pPr marL="914400" lvl="1" indent="-457200" eaLnBrk="1" hangingPunct="1">
              <a:buFont typeface="+mj-lt"/>
              <a:buAutoNum type="arabicPeriod"/>
            </a:pPr>
            <a:r>
              <a:rPr lang="en-US" dirty="0"/>
              <a:t>Saving and Loading Checkpoint </a:t>
            </a:r>
            <a:r>
              <a:rPr lang="en-US" dirty="0" smtClean="0"/>
              <a:t>Snapshots</a:t>
            </a:r>
          </a:p>
          <a:p>
            <a:pPr lvl="2" eaLnBrk="1" hangingPunct="1"/>
            <a:r>
              <a:rPr lang="en-US" b="1" dirty="0" smtClean="0"/>
              <a:t>Easy to port.  </a:t>
            </a:r>
            <a:r>
              <a:rPr lang="en-US" dirty="0" smtClean="0"/>
              <a:t>If the simulator supports saving checkpoint.</a:t>
            </a:r>
            <a:endParaRPr lang="en-US" dirty="0"/>
          </a:p>
          <a:p>
            <a:pPr marL="914400" lvl="1" indent="-457200" eaLnBrk="1" hangingPunct="1">
              <a:buFont typeface="+mj-lt"/>
              <a:buAutoNum type="arabicPeriod"/>
            </a:pPr>
            <a:r>
              <a:rPr lang="en-US" dirty="0"/>
              <a:t>Dynamic Load Additional Code at Saved </a:t>
            </a:r>
            <a:r>
              <a:rPr lang="en-US" dirty="0" smtClean="0"/>
              <a:t>Checkpoints</a:t>
            </a:r>
          </a:p>
          <a:p>
            <a:pPr lvl="2" eaLnBrk="1" hangingPunct="1"/>
            <a:r>
              <a:rPr lang="en-US" b="1" dirty="0" smtClean="0"/>
              <a:t>Impossible to port.  </a:t>
            </a:r>
            <a:r>
              <a:rPr lang="en-US" dirty="0" smtClean="0"/>
              <a:t>Unique feature in Specman</a:t>
            </a:r>
            <a:endParaRPr lang="en-US" dirty="0"/>
          </a:p>
          <a:p>
            <a:pPr marL="914400" lvl="1" indent="-457200" eaLnBrk="1" hangingPunct="1">
              <a:buFont typeface="+mj-lt"/>
              <a:buAutoNum type="arabicPeriod"/>
            </a:pPr>
            <a:r>
              <a:rPr lang="en-US" dirty="0"/>
              <a:t>Waveform </a:t>
            </a:r>
            <a:r>
              <a:rPr lang="en-US" dirty="0" smtClean="0"/>
              <a:t>Verbosity</a:t>
            </a:r>
          </a:p>
          <a:p>
            <a:pPr lvl="2" eaLnBrk="1" hangingPunct="1"/>
            <a:r>
              <a:rPr lang="en-US" b="1" dirty="0" smtClean="0"/>
              <a:t>Easy to port.  </a:t>
            </a:r>
            <a:r>
              <a:rPr lang="en-US" dirty="0" smtClean="0"/>
              <a:t>The code is implemented in </a:t>
            </a:r>
            <a:r>
              <a:rPr lang="en-US" dirty="0" err="1" smtClean="0"/>
              <a:t>tcl</a:t>
            </a:r>
            <a:endParaRPr lang="en-US" dirty="0"/>
          </a:p>
          <a:p>
            <a:pPr marL="914400" lvl="1" indent="-457200" eaLnBrk="1" hangingPunct="1">
              <a:buFont typeface="+mj-lt"/>
              <a:buAutoNum type="arabicPeriod"/>
            </a:pPr>
            <a:r>
              <a:rPr lang="en-US" dirty="0" smtClean="0"/>
              <a:t>Incremental </a:t>
            </a:r>
            <a:r>
              <a:rPr lang="en-US" dirty="0"/>
              <a:t>compile of the Specman </a:t>
            </a:r>
            <a:r>
              <a:rPr lang="en-US" dirty="0" smtClean="0"/>
              <a:t>testbench</a:t>
            </a:r>
          </a:p>
          <a:p>
            <a:pPr lvl="2" eaLnBrk="1" hangingPunct="1"/>
            <a:r>
              <a:rPr lang="en-US" b="1" dirty="0" smtClean="0"/>
              <a:t>Hard to port.  </a:t>
            </a:r>
            <a:r>
              <a:rPr lang="en-US" dirty="0" smtClean="0"/>
              <a:t>Unless SV supports AOP</a:t>
            </a:r>
            <a:endParaRPr lang="en-US" dirty="0"/>
          </a:p>
          <a:p>
            <a:pPr marL="914400" lvl="1" indent="-457200" eaLnBrk="1" hangingPunct="1">
              <a:buFont typeface="+mj-lt"/>
              <a:buAutoNum type="arabicPeriod"/>
            </a:pPr>
            <a:r>
              <a:rPr lang="en-US" dirty="0"/>
              <a:t>Software/Hardware </a:t>
            </a:r>
            <a:r>
              <a:rPr lang="en-US" dirty="0" smtClean="0"/>
              <a:t>co-verification</a:t>
            </a:r>
          </a:p>
          <a:p>
            <a:pPr lvl="2" eaLnBrk="1" hangingPunct="1"/>
            <a:r>
              <a:rPr lang="en-US" b="1" dirty="0" smtClean="0"/>
              <a:t>Easy to port.</a:t>
            </a:r>
            <a:r>
              <a:rPr lang="en-US" dirty="0" smtClean="0"/>
              <a:t>  SV supports DPI-C programming interface too.</a:t>
            </a:r>
            <a:endParaRPr lang="en-US" dirty="0"/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/>
              <a:t>Overview:</a:t>
            </a:r>
            <a:endParaRPr lang="en-US" cap="none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eaLnBrk="1" hangingPunct="1"/>
            <a:r>
              <a:rPr lang="en-US" dirty="0" smtClean="0"/>
              <a:t>Debug techniques for a 200M+ gate design</a:t>
            </a:r>
          </a:p>
          <a:p>
            <a:pPr eaLnBrk="1" hangingPunct="1"/>
            <a:r>
              <a:rPr lang="en-US" dirty="0" smtClean="0"/>
              <a:t>Testbench built in Specman </a:t>
            </a:r>
            <a:r>
              <a:rPr lang="en-US" dirty="0" err="1" smtClean="0"/>
              <a:t>UVM</a:t>
            </a:r>
            <a:r>
              <a:rPr lang="en-US" b="1" i="1" dirty="0" err="1" smtClean="0">
                <a:latin typeface="Times New Roman" pitchFamily="18" charset="0"/>
                <a:cs typeface="Times New Roman" pitchFamily="18" charset="0"/>
              </a:rPr>
              <a:t>e</a:t>
            </a:r>
            <a:endParaRPr lang="en-US" b="1" i="1" dirty="0" smtClean="0">
              <a:latin typeface="Times New Roman" pitchFamily="18" charset="0"/>
              <a:cs typeface="Times New Roman" pitchFamily="18" charset="0"/>
            </a:endParaRPr>
          </a:p>
          <a:p>
            <a:pPr lvl="1" eaLnBrk="1" hangingPunct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Simulator: Cadence IES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Speed up debug turnaround time for RTL</a:t>
            </a:r>
          </a:p>
          <a:p>
            <a:pPr marL="914400" lvl="1" indent="-457200" eaLnBrk="1" hangingPunct="1">
              <a:buFont typeface="+mj-lt"/>
              <a:buAutoNum type="arabicPeriod"/>
            </a:pPr>
            <a:r>
              <a:rPr lang="en-US" dirty="0" smtClean="0"/>
              <a:t>saving </a:t>
            </a:r>
            <a:r>
              <a:rPr lang="en-US" dirty="0" smtClean="0"/>
              <a:t>and Loading Checkpoint Snapshots</a:t>
            </a:r>
          </a:p>
          <a:p>
            <a:pPr marL="914400" lvl="1" indent="-457200" eaLnBrk="1" hangingPunct="1">
              <a:buFont typeface="+mj-lt"/>
              <a:buAutoNum type="arabicPeriod"/>
            </a:pPr>
            <a:r>
              <a:rPr lang="en-US" dirty="0" smtClean="0"/>
              <a:t>dynamic </a:t>
            </a:r>
            <a:r>
              <a:rPr lang="en-US" dirty="0" smtClean="0"/>
              <a:t>Load Additional Code at Saved Checkpoints</a:t>
            </a:r>
          </a:p>
          <a:p>
            <a:pPr marL="914400" lvl="1" indent="-457200" eaLnBrk="1" hangingPunct="1">
              <a:buFont typeface="+mj-lt"/>
              <a:buAutoNum type="arabicPeriod"/>
            </a:pPr>
            <a:r>
              <a:rPr lang="en-US" dirty="0" smtClean="0"/>
              <a:t>waveform </a:t>
            </a:r>
            <a:r>
              <a:rPr lang="en-US" dirty="0" smtClean="0"/>
              <a:t>Verbosity</a:t>
            </a:r>
          </a:p>
          <a:p>
            <a:pPr eaLnBrk="1" hangingPunct="1"/>
            <a:r>
              <a:rPr lang="en-US" dirty="0" smtClean="0"/>
              <a:t>Speed </a:t>
            </a:r>
            <a:r>
              <a:rPr lang="en-US" dirty="0"/>
              <a:t>up </a:t>
            </a:r>
            <a:r>
              <a:rPr lang="en-US" dirty="0" smtClean="0"/>
              <a:t>debug </a:t>
            </a:r>
            <a:r>
              <a:rPr lang="en-US" dirty="0"/>
              <a:t>turnaround time for </a:t>
            </a:r>
            <a:r>
              <a:rPr lang="en-US" dirty="0" smtClean="0"/>
              <a:t>testbench/software</a:t>
            </a:r>
            <a:endParaRPr lang="en-US" dirty="0"/>
          </a:p>
          <a:p>
            <a:pPr marL="914400" lvl="1" indent="-457200" eaLnBrk="1" hangingPunct="1">
              <a:buFont typeface="+mj-lt"/>
              <a:buAutoNum type="arabicPeriod" startAt="4"/>
            </a:pPr>
            <a:r>
              <a:rPr lang="en-US" dirty="0" smtClean="0"/>
              <a:t>incremental </a:t>
            </a:r>
            <a:r>
              <a:rPr lang="en-US" dirty="0" smtClean="0"/>
              <a:t>compile of the Specman testbench</a:t>
            </a:r>
          </a:p>
          <a:p>
            <a:pPr marL="914400" lvl="1" indent="-457200" eaLnBrk="1" hangingPunct="1">
              <a:buFont typeface="+mj-lt"/>
              <a:buAutoNum type="arabicPeriod" startAt="4"/>
            </a:pPr>
            <a:r>
              <a:rPr lang="en-US" dirty="0" smtClean="0"/>
              <a:t>software/Hardware </a:t>
            </a:r>
            <a:r>
              <a:rPr lang="en-US" dirty="0" smtClean="0"/>
              <a:t>co-verification</a:t>
            </a:r>
          </a:p>
          <a:p>
            <a:pPr lvl="1" eaLnBrk="1" hangingPunct="1"/>
            <a:endParaRPr lang="en-US" dirty="0" smtClean="0"/>
          </a:p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848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lvl="2" eaLnBrk="1" hangingPunct="1"/>
            <a:r>
              <a:rPr lang="en-US" dirty="0"/>
              <a:t>Saving and Loading Checkpoint Snapshots</a:t>
            </a:r>
          </a:p>
        </p:txBody>
      </p:sp>
      <p:sp>
        <p:nvSpPr>
          <p:cNvPr id="717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Problem: </a:t>
            </a:r>
          </a:p>
          <a:p>
            <a:pPr lvl="1" eaLnBrk="1" hangingPunct="1">
              <a:defRPr/>
            </a:pPr>
            <a:r>
              <a:rPr lang="en-US" dirty="0" smtClean="0"/>
              <a:t>Long simulation time</a:t>
            </a:r>
          </a:p>
          <a:p>
            <a:pPr lvl="1" eaLnBrk="1" hangingPunct="1">
              <a:defRPr/>
            </a:pPr>
            <a:r>
              <a:rPr lang="en-US" dirty="0" smtClean="0"/>
              <a:t>Need to wait a long time to reproduce the failure</a:t>
            </a:r>
          </a:p>
          <a:p>
            <a:pPr lvl="1" eaLnBrk="1" hangingPunct="1">
              <a:defRPr/>
            </a:pPr>
            <a:r>
              <a:rPr lang="en-US" dirty="0" smtClean="0"/>
              <a:t>Probing waveform slow down the simulation even more</a:t>
            </a:r>
          </a:p>
          <a:p>
            <a:pPr lvl="1" eaLnBrk="1" hangingPunct="1">
              <a:defRPr/>
            </a:pPr>
            <a:endParaRPr lang="en-US" dirty="0"/>
          </a:p>
          <a:p>
            <a:pPr eaLnBrk="1" hangingPunct="1">
              <a:defRPr/>
            </a:pPr>
            <a:r>
              <a:rPr lang="en-US" dirty="0" smtClean="0"/>
              <a:t>Solution:</a:t>
            </a:r>
          </a:p>
          <a:p>
            <a:pPr lvl="1" eaLnBrk="1" hangingPunct="1">
              <a:defRPr/>
            </a:pPr>
            <a:r>
              <a:rPr lang="en-US" dirty="0" smtClean="0"/>
              <a:t>Save a checkpoint snapshot every 30 minutes</a:t>
            </a:r>
          </a:p>
          <a:p>
            <a:pPr lvl="1" eaLnBrk="1" hangingPunct="1">
              <a:defRPr/>
            </a:pPr>
            <a:r>
              <a:rPr lang="en-US" dirty="0" smtClean="0"/>
              <a:t>Save a checkpoint snapshot every 1ms of run time</a:t>
            </a:r>
          </a:p>
          <a:p>
            <a:pPr lvl="1" eaLnBrk="1" hangingPunct="1">
              <a:defRPr/>
            </a:pPr>
            <a:r>
              <a:rPr lang="en-US" dirty="0" smtClean="0"/>
              <a:t>Save a checkpoint after each key </a:t>
            </a:r>
            <a:r>
              <a:rPr lang="en-US" dirty="0" err="1" smtClean="0"/>
              <a:t>testflow</a:t>
            </a:r>
            <a:r>
              <a:rPr lang="en-US" dirty="0" smtClean="0"/>
              <a:t> phase</a:t>
            </a:r>
          </a:p>
          <a:p>
            <a:pPr lvl="1" eaLnBrk="1" hangingPunct="1">
              <a:defRPr/>
            </a:pPr>
            <a:r>
              <a:rPr lang="en-US" dirty="0" smtClean="0"/>
              <a:t>Rerun from the save checkpoint to reproduce the failure</a:t>
            </a:r>
          </a:p>
          <a:p>
            <a:pPr lvl="1"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endParaRPr lang="en-US" dirty="0" smtClean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Saving and Loading Checkpoint </a:t>
            </a:r>
            <a:r>
              <a:rPr lang="en-US" dirty="0" smtClean="0"/>
              <a:t>Snapshots (Implementation)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Checkpoint period controlled by </a:t>
            </a:r>
          </a:p>
          <a:p>
            <a:pPr lvl="1"/>
            <a:r>
              <a:rPr lang="en-US" dirty="0" smtClean="0"/>
              <a:t>Environment variables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hell script arguments</a:t>
            </a:r>
          </a:p>
          <a:p>
            <a:pPr lvl="1"/>
            <a:r>
              <a:rPr lang="en-US" dirty="0" err="1" smtClean="0"/>
              <a:t>vManager</a:t>
            </a:r>
            <a:r>
              <a:rPr lang="en-US" dirty="0" smtClean="0"/>
              <a:t> VSIF attributes</a:t>
            </a:r>
          </a:p>
          <a:p>
            <a:pPr lvl="1"/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dirty="0" smtClean="0"/>
              <a:t> </a:t>
            </a:r>
            <a:r>
              <a:rPr lang="en-US" dirty="0" smtClean="0"/>
              <a:t>constrains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Optimal checkpoint period depends on the snapshot size and the load of the network</a:t>
            </a:r>
          </a:p>
          <a:p>
            <a:pPr lvl="1"/>
            <a:r>
              <a:rPr lang="en-US" dirty="0" smtClean="0"/>
              <a:t>E.g. 30 seconds checkpoint </a:t>
            </a:r>
            <a:r>
              <a:rPr lang="en-US" dirty="0"/>
              <a:t>saving </a:t>
            </a:r>
            <a:r>
              <a:rPr lang="en-US" dirty="0" smtClean="0"/>
              <a:t>overhead for a 4G snapshot during work hours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7960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lvl="2" eaLnBrk="1" hangingPunct="1"/>
            <a:r>
              <a:rPr lang="en-US" dirty="0"/>
              <a:t>Dynamic Load Additional Code at Saved Checkpoints</a:t>
            </a:r>
          </a:p>
        </p:txBody>
      </p:sp>
      <p:sp>
        <p:nvSpPr>
          <p:cNvPr id="819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Unique </a:t>
            </a:r>
            <a:r>
              <a:rPr lang="en-US" dirty="0" smtClean="0"/>
              <a:t>feature of Specman and the 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e </a:t>
            </a:r>
            <a:r>
              <a:rPr lang="en-US" dirty="0"/>
              <a:t>language </a:t>
            </a:r>
            <a:endParaRPr lang="en-US" b="1" i="1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en-US" dirty="0" smtClean="0"/>
              <a:t>Can load additional </a:t>
            </a: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e </a:t>
            </a:r>
            <a:r>
              <a:rPr lang="en-US" dirty="0" smtClean="0"/>
              <a:t>code after </a:t>
            </a:r>
            <a:r>
              <a:rPr lang="en-US" dirty="0" smtClean="0"/>
              <a:t>loading a </a:t>
            </a:r>
            <a:r>
              <a:rPr lang="en-US" dirty="0" smtClean="0"/>
              <a:t>snapshot to:</a:t>
            </a:r>
            <a:endParaRPr lang="en-US" dirty="0" smtClean="0"/>
          </a:p>
          <a:p>
            <a:pPr lvl="1" eaLnBrk="1" hangingPunct="1"/>
            <a:r>
              <a:rPr lang="en-US" dirty="0" smtClean="0"/>
              <a:t>Change the constraint of a sequence</a:t>
            </a:r>
          </a:p>
          <a:p>
            <a:pPr lvl="1" eaLnBrk="1" hangingPunct="1"/>
            <a:r>
              <a:rPr lang="en-US" dirty="0" smtClean="0"/>
              <a:t>Modify the behavior of existing methods</a:t>
            </a:r>
          </a:p>
          <a:p>
            <a:pPr lvl="1" eaLnBrk="1" hangingPunct="1"/>
            <a:r>
              <a:rPr lang="en-US" dirty="0" smtClean="0"/>
              <a:t>Add and launch new sequence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 smtClean="0"/>
              <a:t>The testbench is built with empty method hooks between each key </a:t>
            </a:r>
            <a:r>
              <a:rPr lang="en-US" dirty="0" err="1" smtClean="0"/>
              <a:t>testflow</a:t>
            </a:r>
            <a:r>
              <a:rPr lang="en-US" dirty="0" smtClean="0"/>
              <a:t> phase for dynamic load extension</a:t>
            </a:r>
          </a:p>
          <a:p>
            <a:pPr marL="457200" lvl="1" indent="0" eaLnBrk="1" hangingPunct="1">
              <a:buNone/>
            </a:pPr>
            <a:endParaRPr lang="en-US" dirty="0" smtClean="0"/>
          </a:p>
          <a:p>
            <a:pPr lvl="1" eaLnBrk="1" hangingPunct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Load Additional Code at Saved </a:t>
            </a:r>
            <a:r>
              <a:rPr lang="en-US" dirty="0" smtClean="0"/>
              <a:t>Checkpoints (use case)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extra debug code to print more information</a:t>
            </a:r>
          </a:p>
          <a:p>
            <a:pPr lvl="1"/>
            <a:r>
              <a:rPr lang="en-US" dirty="0" smtClean="0"/>
              <a:t>Change the sequence stimulus generation around the failure point to explore the bug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Test different what-if scenarios without waiting for the simulation to run from time zero</a:t>
            </a:r>
          </a:p>
          <a:p>
            <a:pPr lvl="1"/>
            <a:r>
              <a:rPr lang="en-US" dirty="0" smtClean="0"/>
              <a:t>Skip the 3 hours wait to configure the device and wait for the traffic to stabilize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Group regression runs that share a common initial period to reduce CPU and license </a:t>
            </a:r>
            <a:r>
              <a:rPr lang="en-US" dirty="0" smtClean="0"/>
              <a:t>usage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045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lvl="2" eaLnBrk="1" hangingPunct="1"/>
            <a:r>
              <a:rPr lang="en-US" dirty="0"/>
              <a:t>Waveform Verbosity</a:t>
            </a:r>
          </a:p>
        </p:txBody>
      </p:sp>
      <p:sp>
        <p:nvSpPr>
          <p:cNvPr id="922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Same idea as message verbosity</a:t>
            </a:r>
          </a:p>
          <a:p>
            <a:pPr lvl="1" eaLnBrk="1" hangingPunct="1"/>
            <a:r>
              <a:rPr lang="en-US" dirty="0" smtClean="0"/>
              <a:t>The less </a:t>
            </a:r>
            <a:r>
              <a:rPr lang="en-US" dirty="0" smtClean="0"/>
              <a:t>waveform probed, </a:t>
            </a:r>
            <a:r>
              <a:rPr lang="en-US" dirty="0" smtClean="0"/>
              <a:t>the faster </a:t>
            </a:r>
            <a:r>
              <a:rPr lang="en-US" dirty="0" smtClean="0"/>
              <a:t>the simulation</a:t>
            </a:r>
          </a:p>
          <a:p>
            <a:pPr lvl="1" eaLnBrk="1" hangingPunct="1"/>
            <a:r>
              <a:rPr lang="en-US" dirty="0" smtClean="0"/>
              <a:t>The more </a:t>
            </a:r>
            <a:r>
              <a:rPr lang="en-US" dirty="0" smtClean="0"/>
              <a:t>waveform probed, </a:t>
            </a:r>
            <a:r>
              <a:rPr lang="en-US" dirty="0" smtClean="0"/>
              <a:t>the more debug info</a:t>
            </a:r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Easy control to set the waveform verbosity at run time</a:t>
            </a:r>
          </a:p>
          <a:p>
            <a:pPr eaLnBrk="1" hangingPunct="1"/>
            <a:r>
              <a:rPr lang="en-US" dirty="0" smtClean="0"/>
              <a:t>Suggested verbosity level</a:t>
            </a:r>
          </a:p>
          <a:p>
            <a:pPr lvl="1" eaLnBrk="1" hangingPunct="1">
              <a:buFont typeface="Arial" pitchFamily="34" charset="0"/>
              <a:buChar char="•"/>
            </a:pPr>
            <a:r>
              <a:rPr lang="en-US" b="1" dirty="0"/>
              <a:t>NONE: </a:t>
            </a:r>
            <a:r>
              <a:rPr lang="en-US" dirty="0" smtClean="0">
                <a:ea typeface="+mn-ea"/>
                <a:cs typeface="+mn-cs"/>
              </a:rPr>
              <a:t>No </a:t>
            </a:r>
            <a:r>
              <a:rPr lang="en-US" dirty="0">
                <a:ea typeface="+mn-ea"/>
                <a:cs typeface="+mn-cs"/>
              </a:rPr>
              <a:t>waveform is </a:t>
            </a:r>
            <a:r>
              <a:rPr lang="en-US" dirty="0" smtClean="0">
                <a:ea typeface="+mn-ea"/>
                <a:cs typeface="+mn-cs"/>
              </a:rPr>
              <a:t>probed</a:t>
            </a:r>
          </a:p>
          <a:p>
            <a:pPr lvl="1" eaLnBrk="1" hangingPunct="1">
              <a:buFont typeface="Arial" pitchFamily="34" charset="0"/>
              <a:buChar char="•"/>
            </a:pPr>
            <a:r>
              <a:rPr lang="en-US" sz="2400" b="1" dirty="0" smtClean="0">
                <a:ea typeface="+mn-ea"/>
                <a:cs typeface="+mn-cs"/>
              </a:rPr>
              <a:t>LOW</a:t>
            </a:r>
            <a:r>
              <a:rPr lang="en-US" sz="2400" b="1" dirty="0">
                <a:ea typeface="+mn-ea"/>
                <a:cs typeface="+mn-cs"/>
              </a:rPr>
              <a:t>:</a:t>
            </a:r>
            <a:r>
              <a:rPr lang="en-US" sz="2400" dirty="0">
                <a:ea typeface="+mn-ea"/>
                <a:cs typeface="+mn-cs"/>
              </a:rPr>
              <a:t> Probe all the ports of the module </a:t>
            </a:r>
            <a:endParaRPr lang="en-US" sz="2400" dirty="0" smtClean="0">
              <a:ea typeface="+mn-ea"/>
              <a:cs typeface="+mn-cs"/>
            </a:endParaRPr>
          </a:p>
          <a:p>
            <a:pPr lvl="1" eaLnBrk="1" hangingPunct="1">
              <a:buFont typeface="Arial" pitchFamily="34" charset="0"/>
              <a:buChar char="•"/>
            </a:pPr>
            <a:r>
              <a:rPr lang="en-US" sz="2400" b="1" dirty="0" smtClean="0">
                <a:ea typeface="+mn-ea"/>
                <a:cs typeface="+mn-cs"/>
              </a:rPr>
              <a:t>MEDIUM</a:t>
            </a:r>
            <a:r>
              <a:rPr lang="en-US" sz="2400" b="1" dirty="0">
                <a:ea typeface="+mn-ea"/>
                <a:cs typeface="+mn-cs"/>
              </a:rPr>
              <a:t>: </a:t>
            </a:r>
            <a:r>
              <a:rPr lang="en-US" sz="2400" dirty="0">
                <a:ea typeface="+mn-ea"/>
                <a:cs typeface="+mn-cs"/>
              </a:rPr>
              <a:t>Probe all the internal signals of the </a:t>
            </a:r>
            <a:r>
              <a:rPr lang="en-US" sz="2400" dirty="0" smtClean="0">
                <a:ea typeface="+mn-ea"/>
                <a:cs typeface="+mn-cs"/>
              </a:rPr>
              <a:t>module</a:t>
            </a:r>
          </a:p>
          <a:p>
            <a:pPr lvl="1" eaLnBrk="1" hangingPunct="1">
              <a:buFont typeface="Arial" pitchFamily="34" charset="0"/>
              <a:buChar char="•"/>
            </a:pPr>
            <a:r>
              <a:rPr lang="en-US" sz="2400" b="1" dirty="0" smtClean="0">
                <a:ea typeface="+mn-ea"/>
                <a:cs typeface="+mn-cs"/>
              </a:rPr>
              <a:t>HIGH</a:t>
            </a:r>
            <a:r>
              <a:rPr lang="en-US" sz="2400" b="1" dirty="0">
                <a:ea typeface="+mn-ea"/>
                <a:cs typeface="+mn-cs"/>
              </a:rPr>
              <a:t>: </a:t>
            </a:r>
            <a:r>
              <a:rPr lang="en-US" sz="2400" dirty="0">
                <a:ea typeface="+mn-ea"/>
                <a:cs typeface="+mn-cs"/>
              </a:rPr>
              <a:t>Probe the memories and variables of the </a:t>
            </a:r>
            <a:r>
              <a:rPr lang="en-US" sz="2400" dirty="0" smtClean="0">
                <a:ea typeface="+mn-ea"/>
                <a:cs typeface="+mn-cs"/>
              </a:rPr>
              <a:t>module</a:t>
            </a:r>
          </a:p>
          <a:p>
            <a:pPr lvl="1" eaLnBrk="1" hangingPunct="1">
              <a:buFont typeface="Arial" pitchFamily="34" charset="0"/>
              <a:buChar char="•"/>
            </a:pPr>
            <a:r>
              <a:rPr lang="en-US" sz="2400" b="1" dirty="0" smtClean="0">
                <a:ea typeface="+mn-ea"/>
                <a:cs typeface="+mn-cs"/>
              </a:rPr>
              <a:t>FULL</a:t>
            </a:r>
            <a:r>
              <a:rPr lang="en-US" sz="2400" b="1" dirty="0">
                <a:ea typeface="+mn-ea"/>
                <a:cs typeface="+mn-cs"/>
              </a:rPr>
              <a:t>: </a:t>
            </a:r>
            <a:r>
              <a:rPr lang="en-US" sz="2400" dirty="0">
                <a:ea typeface="+mn-ea"/>
                <a:cs typeface="+mn-cs"/>
              </a:rPr>
              <a:t>Probe delta cycle changes of the signals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Checkpoint Usage Example</a:t>
            </a:r>
            <a:endParaRPr lang="en-US" dirty="0"/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98500" y="1609725"/>
            <a:ext cx="7991475" cy="4400550"/>
          </a:xfrm>
          <a:prstGeom prst="rect">
            <a:avLst/>
          </a:prstGeom>
          <a:noFill/>
          <a:ln w="3175" cmpd="sng">
            <a:solidFill>
              <a:srgbClr val="FFFFFF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059366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lvl="1" eaLnBrk="1" hangingPunct="1"/>
            <a:r>
              <a:rPr lang="en-US" dirty="0"/>
              <a:t>Incremental compile of the </a:t>
            </a:r>
            <a:r>
              <a:rPr lang="en-US" b="0" i="1" dirty="0" smtClean="0"/>
              <a:t>e</a:t>
            </a:r>
            <a:r>
              <a:rPr lang="en-US" dirty="0" smtClean="0"/>
              <a:t> </a:t>
            </a:r>
            <a:r>
              <a:rPr lang="en-US" dirty="0"/>
              <a:t>testbench</a:t>
            </a:r>
          </a:p>
        </p:txBody>
      </p:sp>
      <p:sp>
        <p:nvSpPr>
          <p:cNvPr id="10245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371600"/>
            <a:ext cx="8626475" cy="4724400"/>
          </a:xfrm>
        </p:spPr>
        <p:txBody>
          <a:bodyPr/>
          <a:lstStyle/>
          <a:p>
            <a:pPr eaLnBrk="1" hangingPunct="1"/>
            <a:r>
              <a:rPr lang="en-US" dirty="0" smtClean="0"/>
              <a:t>Compiled testbench </a:t>
            </a:r>
            <a:r>
              <a:rPr lang="en-US" dirty="0" smtClean="0"/>
              <a:t>runs </a:t>
            </a:r>
            <a:r>
              <a:rPr lang="en-US" dirty="0" smtClean="0"/>
              <a:t>3x faster</a:t>
            </a:r>
          </a:p>
          <a:p>
            <a:pPr eaLnBrk="1" hangingPunct="1"/>
            <a:r>
              <a:rPr lang="en-US" dirty="0" smtClean="0"/>
              <a:t>Interpreted testbench has better debug support </a:t>
            </a:r>
          </a:p>
          <a:p>
            <a:pPr lvl="1" eaLnBrk="1" hangingPunct="1"/>
            <a:r>
              <a:rPr lang="en-US" dirty="0" smtClean="0"/>
              <a:t>Can reload </a:t>
            </a:r>
            <a:r>
              <a:rPr lang="en-US" dirty="0" smtClean="0"/>
              <a:t>the testbench without </a:t>
            </a:r>
            <a:r>
              <a:rPr lang="en-US" dirty="0" smtClean="0"/>
              <a:t>exiting </a:t>
            </a:r>
            <a:r>
              <a:rPr lang="en-US" dirty="0" smtClean="0"/>
              <a:t>the simulator</a:t>
            </a:r>
          </a:p>
          <a:p>
            <a:pPr lvl="2" eaLnBrk="1" hangingPunct="1"/>
            <a:r>
              <a:rPr lang="en-US" dirty="0" smtClean="0"/>
              <a:t>Keep the CPU and license</a:t>
            </a:r>
          </a:p>
          <a:p>
            <a:pPr lvl="1" eaLnBrk="1" hangingPunct="1"/>
            <a:r>
              <a:rPr lang="en-US" dirty="0" smtClean="0"/>
              <a:t>Can keep </a:t>
            </a:r>
            <a:r>
              <a:rPr lang="en-US" dirty="0" smtClean="0"/>
              <a:t>the current state of the simulation without rewinding back time zero</a:t>
            </a:r>
          </a:p>
          <a:p>
            <a:pPr lvl="2" eaLnBrk="1" hangingPunct="1"/>
            <a:r>
              <a:rPr lang="en-US" dirty="0" smtClean="0"/>
              <a:t>Loading initial snapshot takes a long time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The </a:t>
            </a:r>
            <a:r>
              <a:rPr lang="en-US" dirty="0" smtClean="0"/>
              <a:t>best of both </a:t>
            </a:r>
            <a:r>
              <a:rPr lang="en-US" dirty="0" smtClean="0"/>
              <a:t>worlds:</a:t>
            </a:r>
            <a:endParaRPr lang="en-US" dirty="0" smtClean="0"/>
          </a:p>
          <a:p>
            <a:pPr lvl="1" eaLnBrk="1" hangingPunct="1"/>
            <a:r>
              <a:rPr lang="en-US" dirty="0" smtClean="0"/>
              <a:t>Can compile </a:t>
            </a:r>
            <a:r>
              <a:rPr lang="en-US" dirty="0" smtClean="0"/>
              <a:t>stable testbench </a:t>
            </a:r>
            <a:r>
              <a:rPr lang="en-US" dirty="0" smtClean="0"/>
              <a:t>code for optimal performance</a:t>
            </a:r>
            <a:endParaRPr lang="en-US" dirty="0" smtClean="0"/>
          </a:p>
          <a:p>
            <a:pPr lvl="1" eaLnBrk="1" hangingPunct="1"/>
            <a:r>
              <a:rPr lang="en-US" dirty="0" smtClean="0"/>
              <a:t>Code still </a:t>
            </a:r>
            <a:r>
              <a:rPr lang="en-US" dirty="0" smtClean="0"/>
              <a:t>under </a:t>
            </a:r>
            <a:r>
              <a:rPr lang="en-US" dirty="0" smtClean="0"/>
              <a:t>development </a:t>
            </a:r>
            <a:r>
              <a:rPr lang="en-US" dirty="0"/>
              <a:t>can be run in interpreted mode for optimal debug </a:t>
            </a:r>
            <a:endParaRPr lang="en-US" dirty="0" smtClean="0"/>
          </a:p>
          <a:p>
            <a:pPr lvl="1" eaLnBrk="1" hangingPunct="1"/>
            <a:endParaRPr lang="en-US" dirty="0" smtClean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VCon07_template">
  <a:themeElements>
    <a:clrScheme name="DVCon07_template 9">
      <a:dk1>
        <a:srgbClr val="000000"/>
      </a:dk1>
      <a:lt1>
        <a:srgbClr val="FFFFFF"/>
      </a:lt1>
      <a:dk2>
        <a:srgbClr val="CC0000"/>
      </a:dk2>
      <a:lt2>
        <a:srgbClr val="777777"/>
      </a:lt2>
      <a:accent1>
        <a:srgbClr val="DDDDDD"/>
      </a:accent1>
      <a:accent2>
        <a:srgbClr val="FFFF00"/>
      </a:accent2>
      <a:accent3>
        <a:srgbClr val="FFFFFF"/>
      </a:accent3>
      <a:accent4>
        <a:srgbClr val="000000"/>
      </a:accent4>
      <a:accent5>
        <a:srgbClr val="EBEBEB"/>
      </a:accent5>
      <a:accent6>
        <a:srgbClr val="E7E700"/>
      </a:accent6>
      <a:hlink>
        <a:srgbClr val="000000"/>
      </a:hlink>
      <a:folHlink>
        <a:srgbClr val="FF0000"/>
      </a:folHlink>
    </a:clrScheme>
    <a:fontScheme name="DVCon07_template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VCon07_template 1">
        <a:dk1>
          <a:srgbClr val="808080"/>
        </a:dk1>
        <a:lt1>
          <a:srgbClr val="F8F8F8"/>
        </a:lt1>
        <a:dk2>
          <a:srgbClr val="000000"/>
        </a:dk2>
        <a:lt2>
          <a:srgbClr val="FFFFFF"/>
        </a:lt2>
        <a:accent1>
          <a:srgbClr val="6699FF"/>
        </a:accent1>
        <a:accent2>
          <a:srgbClr val="9933FF"/>
        </a:accent2>
        <a:accent3>
          <a:srgbClr val="AAAAAA"/>
        </a:accent3>
        <a:accent4>
          <a:srgbClr val="D4D4D4"/>
        </a:accent4>
        <a:accent5>
          <a:srgbClr val="B8CAFF"/>
        </a:accent5>
        <a:accent6>
          <a:srgbClr val="8A2DE7"/>
        </a:accent6>
        <a:hlink>
          <a:srgbClr val="00FFFF"/>
        </a:hlink>
        <a:folHlink>
          <a:srgbClr val="00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VCon07_template 2">
        <a:dk1>
          <a:srgbClr val="000066"/>
        </a:dk1>
        <a:lt1>
          <a:srgbClr val="FFFFFF"/>
        </a:lt1>
        <a:dk2>
          <a:srgbClr val="3333FF"/>
        </a:dk2>
        <a:lt2>
          <a:srgbClr val="3399FF"/>
        </a:lt2>
        <a:accent1>
          <a:srgbClr val="66CCFF"/>
        </a:accent1>
        <a:accent2>
          <a:srgbClr val="FF66FF"/>
        </a:accent2>
        <a:accent3>
          <a:srgbClr val="FFFFFF"/>
        </a:accent3>
        <a:accent4>
          <a:srgbClr val="000056"/>
        </a:accent4>
        <a:accent5>
          <a:srgbClr val="B8E2FF"/>
        </a:accent5>
        <a:accent6>
          <a:srgbClr val="E75CE7"/>
        </a:accent6>
        <a:hlink>
          <a:srgbClr val="CC00CC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VCon07_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69696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C8C8C8"/>
        </a:accent6>
        <a:hlink>
          <a:srgbClr val="3333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VCon07_template 4">
        <a:dk1>
          <a:srgbClr val="808080"/>
        </a:dk1>
        <a:lt1>
          <a:srgbClr val="F8F8F8"/>
        </a:lt1>
        <a:dk2>
          <a:srgbClr val="000000"/>
        </a:dk2>
        <a:lt2>
          <a:srgbClr val="FFFFFF"/>
        </a:lt2>
        <a:accent1>
          <a:srgbClr val="CC9900"/>
        </a:accent1>
        <a:accent2>
          <a:srgbClr val="996600"/>
        </a:accent2>
        <a:accent3>
          <a:srgbClr val="AAAAAA"/>
        </a:accent3>
        <a:accent4>
          <a:srgbClr val="D4D4D4"/>
        </a:accent4>
        <a:accent5>
          <a:srgbClr val="E2CAAA"/>
        </a:accent5>
        <a:accent6>
          <a:srgbClr val="8A5C00"/>
        </a:accent6>
        <a:hlink>
          <a:srgbClr val="CCCC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VCon07_template 5">
        <a:dk1>
          <a:srgbClr val="808080"/>
        </a:dk1>
        <a:lt1>
          <a:srgbClr val="F8F8F8"/>
        </a:lt1>
        <a:dk2>
          <a:srgbClr val="000000"/>
        </a:dk2>
        <a:lt2>
          <a:srgbClr val="FFFFFF"/>
        </a:lt2>
        <a:accent1>
          <a:srgbClr val="FF6600"/>
        </a:accent1>
        <a:accent2>
          <a:srgbClr val="FF41FF"/>
        </a:accent2>
        <a:accent3>
          <a:srgbClr val="AAAAAA"/>
        </a:accent3>
        <a:accent4>
          <a:srgbClr val="D4D4D4"/>
        </a:accent4>
        <a:accent5>
          <a:srgbClr val="FFB8AA"/>
        </a:accent5>
        <a:accent6>
          <a:srgbClr val="E73AE7"/>
        </a:accent6>
        <a:hlink>
          <a:srgbClr val="FF0066"/>
        </a:hlink>
        <a:folHlink>
          <a:srgbClr val="CC00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VCon07_template 6">
        <a:dk1>
          <a:srgbClr val="808080"/>
        </a:dk1>
        <a:lt1>
          <a:srgbClr val="F8F8F8"/>
        </a:lt1>
        <a:dk2>
          <a:srgbClr val="000000"/>
        </a:dk2>
        <a:lt2>
          <a:srgbClr val="FFFFFF"/>
        </a:lt2>
        <a:accent1>
          <a:srgbClr val="FF4FC9"/>
        </a:accent1>
        <a:accent2>
          <a:srgbClr val="FF91B6"/>
        </a:accent2>
        <a:accent3>
          <a:srgbClr val="AAAAAA"/>
        </a:accent3>
        <a:accent4>
          <a:srgbClr val="D4D4D4"/>
        </a:accent4>
        <a:accent5>
          <a:srgbClr val="FFB2E1"/>
        </a:accent5>
        <a:accent6>
          <a:srgbClr val="E783A5"/>
        </a:accent6>
        <a:hlink>
          <a:srgbClr val="FF99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VCon07_template 7">
        <a:dk1>
          <a:srgbClr val="000066"/>
        </a:dk1>
        <a:lt1>
          <a:srgbClr val="FFFFFF"/>
        </a:lt1>
        <a:dk2>
          <a:srgbClr val="FF0000"/>
        </a:dk2>
        <a:lt2>
          <a:srgbClr val="777777"/>
        </a:lt2>
        <a:accent1>
          <a:srgbClr val="DDDDDD"/>
        </a:accent1>
        <a:accent2>
          <a:srgbClr val="FFFF00"/>
        </a:accent2>
        <a:accent3>
          <a:srgbClr val="FFFFFF"/>
        </a:accent3>
        <a:accent4>
          <a:srgbClr val="000056"/>
        </a:accent4>
        <a:accent5>
          <a:srgbClr val="EBEBEB"/>
        </a:accent5>
        <a:accent6>
          <a:srgbClr val="E7E700"/>
        </a:accent6>
        <a:hlink>
          <a:srgbClr val="000000"/>
        </a:hlink>
        <a:folHlink>
          <a:srgbClr val="FF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VCon07_template 8">
        <a:dk1>
          <a:srgbClr val="000000"/>
        </a:dk1>
        <a:lt1>
          <a:srgbClr val="FFFFFF"/>
        </a:lt1>
        <a:dk2>
          <a:srgbClr val="FF0000"/>
        </a:dk2>
        <a:lt2>
          <a:srgbClr val="777777"/>
        </a:lt2>
        <a:accent1>
          <a:srgbClr val="DDDDDD"/>
        </a:accent1>
        <a:accent2>
          <a:srgbClr val="FFFF0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E7E700"/>
        </a:accent6>
        <a:hlink>
          <a:srgbClr val="000000"/>
        </a:hlink>
        <a:folHlink>
          <a:srgbClr val="FF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VCon07_template 9">
        <a:dk1>
          <a:srgbClr val="000000"/>
        </a:dk1>
        <a:lt1>
          <a:srgbClr val="FFFFFF"/>
        </a:lt1>
        <a:dk2>
          <a:srgbClr val="CC0000"/>
        </a:dk2>
        <a:lt2>
          <a:srgbClr val="777777"/>
        </a:lt2>
        <a:accent1>
          <a:srgbClr val="DDDDDD"/>
        </a:accent1>
        <a:accent2>
          <a:srgbClr val="FFFF0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E7E700"/>
        </a:accent6>
        <a:hlink>
          <a:srgbClr val="000000"/>
        </a:hlink>
        <a:folHlink>
          <a:srgbClr val="FF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1567</TotalTime>
  <Words>730</Words>
  <Application>Microsoft Office PowerPoint</Application>
  <PresentationFormat>On-screen Show (4:3)</PresentationFormat>
  <Paragraphs>117</Paragraphs>
  <Slides>12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DVCon07_template</vt:lpstr>
      <vt:lpstr>Can You Even Debug a 200M+ Gate Design?</vt:lpstr>
      <vt:lpstr>Overview:</vt:lpstr>
      <vt:lpstr>Saving and Loading Checkpoint Snapshots</vt:lpstr>
      <vt:lpstr>Saving and Loading Checkpoint Snapshots (Implementation)</vt:lpstr>
      <vt:lpstr>Dynamic Load Additional Code at Saved Checkpoints</vt:lpstr>
      <vt:lpstr>Dynamic Load Additional Code at Saved Checkpoints (use case)</vt:lpstr>
      <vt:lpstr>Waveform Verbosity</vt:lpstr>
      <vt:lpstr>Checkpoint Usage Example</vt:lpstr>
      <vt:lpstr>Incremental compile of the e testbench</vt:lpstr>
      <vt:lpstr>Software/Hardware  co-verification</vt:lpstr>
      <vt:lpstr>Benefits and results</vt:lpstr>
      <vt:lpstr>Future development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tfitzpat</dc:creator>
  <cp:lastModifiedBy>Horace Chan</cp:lastModifiedBy>
  <cp:revision>115</cp:revision>
  <dcterms:created xsi:type="dcterms:W3CDTF">2007-02-23T19:16:55Z</dcterms:created>
  <dcterms:modified xsi:type="dcterms:W3CDTF">2013-02-21T22:49:20Z</dcterms:modified>
</cp:coreProperties>
</file>