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2" r:id="rId2"/>
    <p:sldId id="284" r:id="rId3"/>
    <p:sldId id="285" r:id="rId4"/>
    <p:sldId id="289" r:id="rId5"/>
    <p:sldId id="264" r:id="rId6"/>
    <p:sldId id="286" r:id="rId7"/>
    <p:sldId id="265" r:id="rId8"/>
    <p:sldId id="287" r:id="rId9"/>
    <p:sldId id="266" r:id="rId10"/>
    <p:sldId id="269" r:id="rId11"/>
    <p:sldId id="288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  <a:srgbClr val="008000"/>
    <a:srgbClr val="0000CC"/>
    <a:srgbClr val="0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89640" autoAdjust="0"/>
  </p:normalViewPr>
  <p:slideViewPr>
    <p:cSldViewPr>
      <p:cViewPr>
        <p:scale>
          <a:sx n="75" d="100"/>
          <a:sy n="75" d="100"/>
        </p:scale>
        <p:origin x="-1440" y="-462"/>
      </p:cViewPr>
      <p:guideLst>
        <p:guide orient="horz" pos="3408"/>
        <p:guide pos="2880"/>
      </p:guideLst>
    </p:cSldViewPr>
  </p:slideViewPr>
  <p:outlineViewPr>
    <p:cViewPr>
      <p:scale>
        <a:sx n="33" d="100"/>
        <a:sy n="33" d="100"/>
      </p:scale>
      <p:origin x="0" y="3078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5" Type="http://schemas.openxmlformats.org/officeDocument/2006/relationships/slide" Target="slides/slide12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0CB4-1100-428E-8DC8-A2EA73E70559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AC4D-49B0-4707-B417-F2A5FE9F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471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F4B01B-64F9-4F01-A365-7BC8E999C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4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3725" y="736600"/>
            <a:ext cx="5761038" cy="43211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5456238"/>
            <a:ext cx="5713412" cy="3444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/>
          <a:lstStyle/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3725" y="736600"/>
            <a:ext cx="5761038" cy="43211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5456238"/>
            <a:ext cx="5713412" cy="3444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933450"/>
            <a:ext cx="5257800" cy="39433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5257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 flipV="1">
            <a:off x="8793164" y="304801"/>
            <a:ext cx="198437" cy="6408737"/>
            <a:chOff x="5539" y="139"/>
            <a:chExt cx="125" cy="4037"/>
          </a:xfrm>
        </p:grpSpPr>
        <p:sp>
          <p:nvSpPr>
            <p:cNvPr id="8" name="Rectangle 6"/>
            <p:cNvSpPr>
              <a:spLocks noChangeArrowheads="1"/>
            </p:cNvSpPr>
            <p:nvPr userDrawn="1"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84769" y="175242"/>
            <a:ext cx="8810943" cy="286879"/>
            <a:chOff x="101" y="120"/>
            <a:chExt cx="5509" cy="93"/>
          </a:xfrm>
        </p:grpSpPr>
        <p:sp>
          <p:nvSpPr>
            <p:cNvPr id="15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 userDrawn="1"/>
          </p:nvSpPr>
          <p:spPr bwMode="auto">
            <a:xfrm rot="5400000" flipV="1">
              <a:off x="2837" y="-2616"/>
              <a:ext cx="38" cy="550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848600" cy="2286000"/>
          </a:xfrm>
        </p:spPr>
        <p:txBody>
          <a:bodyPr/>
          <a:lstStyle>
            <a:lvl1pPr algn="ctr">
              <a:defRPr sz="2800" b="0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67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7315200" cy="990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9" y="30481"/>
            <a:ext cx="2860052" cy="1514978"/>
          </a:xfrm>
          <a:prstGeom prst="rect">
            <a:avLst/>
          </a:prstGeom>
        </p:spPr>
      </p:pic>
      <p:grpSp>
        <p:nvGrpSpPr>
          <p:cNvPr id="29" name="Group 5"/>
          <p:cNvGrpSpPr>
            <a:grpSpLocks/>
          </p:cNvGrpSpPr>
          <p:nvPr userDrawn="1"/>
        </p:nvGrpSpPr>
        <p:grpSpPr bwMode="auto">
          <a:xfrm flipH="1">
            <a:off x="67470" y="174944"/>
            <a:ext cx="198437" cy="6408737"/>
            <a:chOff x="5539" y="139"/>
            <a:chExt cx="125" cy="4037"/>
          </a:xfrm>
        </p:grpSpPr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20"/>
          <p:cNvGrpSpPr>
            <a:grpSpLocks/>
          </p:cNvGrpSpPr>
          <p:nvPr userDrawn="1"/>
        </p:nvGrpSpPr>
        <p:grpSpPr bwMode="auto">
          <a:xfrm flipH="1" flipV="1">
            <a:off x="3886201" y="6446841"/>
            <a:ext cx="5105399" cy="286879"/>
            <a:chOff x="101" y="120"/>
            <a:chExt cx="5509" cy="93"/>
          </a:xfrm>
        </p:grpSpPr>
        <p:sp>
          <p:nvSpPr>
            <p:cNvPr id="33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2"/>
            <p:cNvSpPr>
              <a:spLocks noChangeArrowheads="1"/>
            </p:cNvSpPr>
            <p:nvPr userDrawn="1"/>
          </p:nvSpPr>
          <p:spPr bwMode="auto">
            <a:xfrm rot="5400000" flipV="1">
              <a:off x="2837" y="-2616"/>
              <a:ext cx="38" cy="550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 flipV="1">
            <a:off x="3885735" y="6324600"/>
            <a:ext cx="4178604" cy="533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1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18760"/>
            <a:ext cx="4945380" cy="1539240"/>
          </a:xfrm>
          <a:prstGeom prst="rect">
            <a:avLst/>
          </a:prstGeom>
        </p:spPr>
      </p:pic>
      <p:sp>
        <p:nvSpPr>
          <p:cNvPr id="36" name="Rectangle 1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424072" y="5877560"/>
            <a:ext cx="2286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3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74676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9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264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447800"/>
            <a:ext cx="4237039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1447800"/>
            <a:ext cx="4237037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91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23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4389" y="6251186"/>
            <a:ext cx="1949611" cy="606813"/>
          </a:xfrm>
          <a:prstGeom prst="rect">
            <a:avLst/>
          </a:prstGeom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69834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6" y="1447800"/>
            <a:ext cx="86264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3" name="Picture 1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6" y="835026"/>
            <a:ext cx="11017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13"/>
          <p:cNvSpPr txBox="1">
            <a:spLocks noChangeArrowheads="1"/>
          </p:cNvSpPr>
          <p:nvPr userDrawn="1"/>
        </p:nvSpPr>
        <p:spPr bwMode="auto">
          <a:xfrm>
            <a:off x="8001000" y="609600"/>
            <a:ext cx="10668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800" dirty="0"/>
              <a:t>Sponsored By:</a:t>
            </a:r>
          </a:p>
        </p:txBody>
      </p:sp>
      <p:grpSp>
        <p:nvGrpSpPr>
          <p:cNvPr id="16" name="Group 20"/>
          <p:cNvGrpSpPr>
            <a:grpSpLocks/>
          </p:cNvGrpSpPr>
          <p:nvPr userDrawn="1"/>
        </p:nvGrpSpPr>
        <p:grpSpPr bwMode="auto">
          <a:xfrm>
            <a:off x="84769" y="175242"/>
            <a:ext cx="8810943" cy="286879"/>
            <a:chOff x="101" y="120"/>
            <a:chExt cx="5509" cy="93"/>
          </a:xfrm>
        </p:grpSpPr>
        <p:sp>
          <p:nvSpPr>
            <p:cNvPr id="17" name="Rectangle 21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2"/>
            <p:cNvSpPr>
              <a:spLocks noChangeArrowheads="1"/>
            </p:cNvSpPr>
            <p:nvPr userDrawn="1"/>
          </p:nvSpPr>
          <p:spPr bwMode="auto">
            <a:xfrm rot="5400000" flipV="1">
              <a:off x="2837" y="-2616"/>
              <a:ext cx="38" cy="550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"/>
          <p:cNvGrpSpPr>
            <a:grpSpLocks/>
          </p:cNvGrpSpPr>
          <p:nvPr userDrawn="1"/>
        </p:nvGrpSpPr>
        <p:grpSpPr bwMode="auto">
          <a:xfrm flipH="1">
            <a:off x="67470" y="174944"/>
            <a:ext cx="198437" cy="6408737"/>
            <a:chOff x="5539" y="139"/>
            <a:chExt cx="125" cy="4037"/>
          </a:xfrm>
        </p:grpSpPr>
        <p:sp>
          <p:nvSpPr>
            <p:cNvPr id="20" name="Rectangle 6"/>
            <p:cNvSpPr>
              <a:spLocks noChangeArrowheads="1"/>
            </p:cNvSpPr>
            <p:nvPr userDrawn="1"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1" y="76200"/>
            <a:ext cx="1119499" cy="59300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7949" y="6360627"/>
            <a:ext cx="3227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fld id="{F2C06E32-32D9-49B7-8A94-42F6619AE7ED}" type="slidenum">
              <a:rPr lang="en-US" sz="1600" smtClean="0"/>
              <a:t>‹#›</a:t>
            </a:fld>
            <a:r>
              <a:rPr lang="en-US" sz="1600" dirty="0" smtClean="0"/>
              <a:t> of 12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6" r:id="rId2"/>
    <p:sldLayoutId id="2147483795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b="1" dirty="0" smtClean="0"/>
              <a:t>Maximize </a:t>
            </a:r>
            <a:r>
              <a:rPr lang="en-US" sz="2400" b="1" dirty="0"/>
              <a:t>Vertical Reuse, Building Module to System Verification Environments with </a:t>
            </a:r>
            <a:r>
              <a:rPr lang="en-US" sz="2400" b="1" dirty="0" err="1" smtClean="0"/>
              <a:t>UVM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42286" y="3733800"/>
            <a:ext cx="8111189" cy="1371600"/>
          </a:xfrm>
        </p:spPr>
        <p:txBody>
          <a:bodyPr numCol="4"/>
          <a:lstStyle/>
          <a:p>
            <a:pPr eaLnBrk="1" hangingPunct="1"/>
            <a:r>
              <a:rPr lang="en-US" dirty="0" smtClean="0"/>
              <a:t>Horace Chan</a:t>
            </a:r>
          </a:p>
          <a:p>
            <a:pPr eaLnBrk="1" hangingPunct="1"/>
            <a:r>
              <a:rPr lang="en-US" dirty="0" smtClean="0"/>
              <a:t>PMC-Sierra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r>
              <a:rPr lang="en-US" dirty="0"/>
              <a:t>Brian Vandegriend</a:t>
            </a:r>
          </a:p>
          <a:p>
            <a:r>
              <a:rPr lang="en-US" dirty="0" smtClean="0"/>
              <a:t>PMC-Sierra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Deepali </a:t>
            </a:r>
            <a:r>
              <a:rPr lang="en-US" dirty="0"/>
              <a:t>Joshi</a:t>
            </a:r>
          </a:p>
          <a:p>
            <a:r>
              <a:rPr lang="en-US" dirty="0"/>
              <a:t>PMC-Sierra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Corey </a:t>
            </a:r>
            <a:r>
              <a:rPr lang="en-US" dirty="0" smtClean="0"/>
              <a:t>Goss</a:t>
            </a:r>
            <a:endParaRPr lang="en-US" dirty="0"/>
          </a:p>
          <a:p>
            <a:r>
              <a:rPr lang="en-US" dirty="0" smtClean="0"/>
              <a:t>Cadence 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667996"/>
            <a:ext cx="2428875" cy="948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33224"/>
            <a:ext cx="3081989" cy="81840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Benefits and </a:t>
            </a:r>
            <a:r>
              <a:rPr lang="en-US" dirty="0" smtClean="0"/>
              <a:t>results</a:t>
            </a:r>
            <a:endParaRPr lang="en-US" cap="small" dirty="0">
              <a:effectLst>
                <a:outerShdw sx="0" sy="0">
                  <a:srgbClr val="000000"/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29710"/>
              </p:ext>
            </p:extLst>
          </p:nvPr>
        </p:nvGraphicFramePr>
        <p:xfrm>
          <a:off x="457200" y="1351280"/>
          <a:ext cx="73152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87"/>
                <a:gridCol w="1183689"/>
                <a:gridCol w="1435224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</a:t>
                      </a:r>
                      <a:r>
                        <a:rPr lang="en-US" baseline="0" dirty="0" smtClean="0"/>
                        <a:t>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Gates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lines of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testbench line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system testbench in total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Gates verified per line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413k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+400%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4191000"/>
            <a:ext cx="8626475" cy="1905000"/>
          </a:xfrm>
        </p:spPr>
        <p:txBody>
          <a:bodyPr/>
          <a:lstStyle/>
          <a:p>
            <a:r>
              <a:rPr lang="en-US" dirty="0" smtClean="0"/>
              <a:t>Less code, less bugs</a:t>
            </a:r>
          </a:p>
          <a:p>
            <a:r>
              <a:rPr lang="en-US" dirty="0" smtClean="0"/>
              <a:t>More reuse, higher quality of the code</a:t>
            </a:r>
          </a:p>
          <a:p>
            <a:r>
              <a:rPr lang="en-US" dirty="0" smtClean="0"/>
              <a:t>System level </a:t>
            </a:r>
            <a:r>
              <a:rPr lang="en-US" dirty="0" err="1" smtClean="0"/>
              <a:t>testcase</a:t>
            </a:r>
            <a:r>
              <a:rPr lang="en-US" dirty="0" smtClean="0"/>
              <a:t> as short as 20 lines of code</a:t>
            </a:r>
          </a:p>
          <a:p>
            <a:r>
              <a:rPr lang="en-US" dirty="0" smtClean="0"/>
              <a:t>Better system level debug support from subsystem and module level verification engineers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</a:t>
            </a:r>
            <a:r>
              <a:rPr lang="en-US" dirty="0"/>
              <a:t>conflict </a:t>
            </a:r>
            <a:r>
              <a:rPr lang="en-US" dirty="0" smtClean="0"/>
              <a:t>of common VIP used by the </a:t>
            </a:r>
            <a:r>
              <a:rPr lang="en-US" dirty="0" err="1" smtClean="0"/>
              <a:t>testbenches</a:t>
            </a:r>
            <a:endParaRPr lang="en-US" dirty="0" smtClean="0"/>
          </a:p>
          <a:p>
            <a:pPr lvl="1"/>
            <a:r>
              <a:rPr lang="en-US" dirty="0" smtClean="0"/>
              <a:t>Solution:</a:t>
            </a:r>
            <a:endParaRPr lang="en-US" dirty="0"/>
          </a:p>
          <a:p>
            <a:pPr lvl="2"/>
            <a:r>
              <a:rPr lang="en-US" dirty="0" smtClean="0"/>
              <a:t>Freeze common VIP revision early</a:t>
            </a:r>
          </a:p>
          <a:p>
            <a:pPr lvl="2"/>
            <a:r>
              <a:rPr lang="en-US" dirty="0" smtClean="0"/>
              <a:t>Make sure new revision is backward compatible</a:t>
            </a:r>
          </a:p>
          <a:p>
            <a:pPr lvl="2"/>
            <a:r>
              <a:rPr lang="en-US" dirty="0" smtClean="0"/>
              <a:t>Co-ordinate upgrade of non-backward compatible VIP revision across all </a:t>
            </a:r>
            <a:r>
              <a:rPr lang="en-US" dirty="0" err="1" smtClean="0"/>
              <a:t>testbenches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Poor quality code imported from lower level testbench impact simulation performance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testbenches</a:t>
            </a:r>
            <a:r>
              <a:rPr lang="en-US" dirty="0" smtClean="0"/>
              <a:t> should run profiling to identify CPU and memory bottleneck</a:t>
            </a:r>
          </a:p>
          <a:p>
            <a:pPr lvl="2"/>
            <a:r>
              <a:rPr lang="en-US" dirty="0" smtClean="0"/>
              <a:t>Frequent code review by experienced engineers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54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Future </a:t>
            </a:r>
            <a:r>
              <a:rPr lang="en-US" dirty="0" smtClean="0"/>
              <a:t>development</a:t>
            </a:r>
            <a:endParaRPr lang="en-US" cap="small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Port the framework to </a:t>
            </a:r>
            <a:r>
              <a:rPr lang="en-US" dirty="0" err="1" smtClean="0"/>
              <a:t>SystemVerilog</a:t>
            </a:r>
            <a:r>
              <a:rPr lang="en-US" dirty="0" smtClean="0"/>
              <a:t> UVM</a:t>
            </a:r>
          </a:p>
          <a:p>
            <a:pPr eaLnBrk="1" hangingPunct="1"/>
            <a:r>
              <a:rPr lang="en-US" dirty="0" smtClean="0"/>
              <a:t>SV does not support Aspect Oriented Programming (AOP)</a:t>
            </a:r>
          </a:p>
          <a:p>
            <a:pPr lvl="1" eaLnBrk="1" hangingPunct="1"/>
            <a:r>
              <a:rPr lang="en-US" dirty="0" smtClean="0"/>
              <a:t>Possible to work around using design patterns</a:t>
            </a:r>
          </a:p>
          <a:p>
            <a:pPr lvl="2" eaLnBrk="1" hangingPunct="1"/>
            <a:r>
              <a:rPr lang="en-US" dirty="0" smtClean="0"/>
              <a:t>More lines of code and </a:t>
            </a:r>
            <a:r>
              <a:rPr lang="en-US" dirty="0" smtClean="0"/>
              <a:t>complex TB structure</a:t>
            </a:r>
            <a:endParaRPr lang="en-US" dirty="0" smtClean="0"/>
          </a:p>
          <a:p>
            <a:pPr lvl="2" eaLnBrk="1" hangingPunct="1"/>
            <a:r>
              <a:rPr lang="en-US" dirty="0" smtClean="0"/>
              <a:t>More upfront planning for hooks and APIs</a:t>
            </a:r>
          </a:p>
          <a:p>
            <a:pPr lvl="2" eaLnBrk="1" hangingPunct="1"/>
            <a:r>
              <a:rPr lang="en-US" dirty="0" smtClean="0"/>
              <a:t>More intrusive code maintenance</a:t>
            </a:r>
          </a:p>
          <a:p>
            <a:pPr lvl="2" eaLnBrk="1" hangingPunct="1"/>
            <a:r>
              <a:rPr lang="en-US" dirty="0" smtClean="0"/>
              <a:t>More revision control discipline</a:t>
            </a:r>
          </a:p>
          <a:p>
            <a:pPr eaLnBrk="1" hangingPunct="1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constructs used in the framework</a:t>
            </a:r>
          </a:p>
          <a:p>
            <a:pPr lvl="1" eaLnBrk="1" hangingPunct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template -&gt; SV parameterized type</a:t>
            </a:r>
          </a:p>
          <a:p>
            <a:pPr lvl="1" eaLnBrk="1" hangingPunct="1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smtClean="0"/>
              <a:t>keyed list -&gt; SV associate array</a:t>
            </a:r>
          </a:p>
          <a:p>
            <a:pPr lvl="1" eaLnBrk="1" hangingPunct="1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smtClean="0"/>
              <a:t>predefined routines -&gt; SV macro-based </a:t>
            </a:r>
            <a:r>
              <a:rPr lang="en-US" dirty="0" err="1" smtClean="0"/>
              <a:t>util</a:t>
            </a:r>
            <a:r>
              <a:rPr lang="en-US" smtClean="0"/>
              <a:t> libraries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vertical reuse?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eaLnBrk="1" hangingPunct="1"/>
            <a:r>
              <a:rPr lang="en-US" dirty="0" smtClean="0"/>
              <a:t>Horizontal Reuse</a:t>
            </a:r>
          </a:p>
          <a:p>
            <a:pPr lvl="1" eaLnBrk="1" hangingPunct="1"/>
            <a:r>
              <a:rPr lang="en-US" dirty="0" smtClean="0"/>
              <a:t>Reuse VIP across different projects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Vertical Reuse</a:t>
            </a:r>
          </a:p>
          <a:p>
            <a:pPr lvl="1" eaLnBrk="1" hangingPunct="1"/>
            <a:r>
              <a:rPr lang="en-US" dirty="0" smtClean="0"/>
              <a:t>Reuse new VIP, sequences, checkers among module, subsystem and system </a:t>
            </a:r>
            <a:r>
              <a:rPr lang="en-US" dirty="0" err="1" smtClean="0"/>
              <a:t>testbenches</a:t>
            </a:r>
            <a:r>
              <a:rPr lang="en-US" dirty="0" smtClean="0"/>
              <a:t> in the same project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Maximize Vertical Reuse</a:t>
            </a:r>
          </a:p>
          <a:p>
            <a:pPr lvl="1" eaLnBrk="1" hangingPunct="1"/>
            <a:r>
              <a:rPr lang="en-US" dirty="0" smtClean="0"/>
              <a:t>Import full module </a:t>
            </a:r>
            <a:r>
              <a:rPr lang="en-US" dirty="0" err="1" smtClean="0"/>
              <a:t>testbenches</a:t>
            </a:r>
            <a:r>
              <a:rPr lang="en-US" dirty="0" smtClean="0"/>
              <a:t> to subsystem testbench</a:t>
            </a:r>
          </a:p>
          <a:p>
            <a:pPr lvl="1" eaLnBrk="1" hangingPunct="1"/>
            <a:r>
              <a:rPr lang="en-US" dirty="0" smtClean="0"/>
              <a:t>Import full subsystem </a:t>
            </a:r>
            <a:r>
              <a:rPr lang="en-US" dirty="0" err="1" smtClean="0"/>
              <a:t>testbeches</a:t>
            </a:r>
            <a:r>
              <a:rPr lang="en-US" dirty="0" smtClean="0"/>
              <a:t> to system testbench</a:t>
            </a:r>
          </a:p>
          <a:p>
            <a:pPr lvl="1" eaLnBrk="1" hangingPunct="1"/>
            <a:r>
              <a:rPr lang="en-US" dirty="0" smtClean="0"/>
              <a:t>Stitch subsystem testcases to create system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vertical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development of all </a:t>
            </a:r>
            <a:r>
              <a:rPr lang="en-US" dirty="0" err="1" smtClean="0"/>
              <a:t>testbenches</a:t>
            </a:r>
            <a:endParaRPr lang="en-US" dirty="0" smtClean="0"/>
          </a:p>
          <a:p>
            <a:pPr eaLnBrk="1" hangingPunct="1"/>
            <a:r>
              <a:rPr lang="en-US" dirty="0" smtClean="0"/>
              <a:t>Plug-n-play architecture to integrate system level testbench from module and subsystem </a:t>
            </a:r>
            <a:r>
              <a:rPr lang="en-US" dirty="0" err="1" smtClean="0"/>
              <a:t>testbenches</a:t>
            </a:r>
            <a:r>
              <a:rPr lang="en-US" dirty="0" smtClean="0"/>
              <a:t> seamlessly</a:t>
            </a:r>
          </a:p>
          <a:p>
            <a:pPr eaLnBrk="1" hangingPunct="1"/>
            <a:r>
              <a:rPr lang="en-US" dirty="0" smtClean="0"/>
              <a:t>Increase </a:t>
            </a:r>
            <a:r>
              <a:rPr lang="en-US" dirty="0"/>
              <a:t>verification efficiency</a:t>
            </a:r>
          </a:p>
          <a:p>
            <a:pPr lvl="1" eaLnBrk="1" hangingPunct="1"/>
            <a:r>
              <a:rPr lang="en-US" dirty="0"/>
              <a:t>No duplication of development </a:t>
            </a:r>
            <a:r>
              <a:rPr lang="en-US" dirty="0" smtClean="0"/>
              <a:t>effort</a:t>
            </a:r>
          </a:p>
          <a:p>
            <a:pPr lvl="1" eaLnBrk="1" hangingPunct="1"/>
            <a:r>
              <a:rPr lang="en-US" dirty="0" smtClean="0"/>
              <a:t>Less </a:t>
            </a:r>
            <a:r>
              <a:rPr lang="en-US" dirty="0"/>
              <a:t>testbench code </a:t>
            </a:r>
            <a:r>
              <a:rPr lang="en-US" dirty="0" smtClean="0"/>
              <a:t>maintenance</a:t>
            </a:r>
          </a:p>
          <a:p>
            <a:pPr lvl="2" eaLnBrk="1" hangingPunct="1"/>
            <a:r>
              <a:rPr lang="en-US" dirty="0" smtClean="0"/>
              <a:t>Changes in lower level testbench is propagated up automatically</a:t>
            </a:r>
            <a:endParaRPr lang="en-US" dirty="0"/>
          </a:p>
          <a:p>
            <a:pPr lvl="1" eaLnBrk="1" hangingPunct="1"/>
            <a:r>
              <a:rPr lang="en-US" dirty="0" smtClean="0"/>
              <a:t>Better debug support from lower level testbench</a:t>
            </a:r>
          </a:p>
          <a:p>
            <a:pPr lvl="2" eaLnBrk="1" hangingPunct="1"/>
            <a:r>
              <a:rPr lang="en-US" dirty="0" smtClean="0"/>
              <a:t>All lower level testbench the checkers and monitors are available</a:t>
            </a:r>
          </a:p>
          <a:p>
            <a:pPr lvl="1" eaLnBrk="1" hangingPunct="1"/>
            <a:r>
              <a:rPr lang="en-US" dirty="0" smtClean="0"/>
              <a:t>Easier </a:t>
            </a:r>
            <a:r>
              <a:rPr lang="en-US" dirty="0"/>
              <a:t>to move verification engineers </a:t>
            </a:r>
            <a:r>
              <a:rPr lang="en-US" dirty="0" smtClean="0"/>
              <a:t>among module, subsystems </a:t>
            </a:r>
            <a:r>
              <a:rPr lang="en-US" dirty="0"/>
              <a:t>and system level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testbench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200+ Million Gates Design</a:t>
            </a:r>
          </a:p>
          <a:p>
            <a:pPr lvl="1"/>
            <a:r>
              <a:rPr lang="en-US" dirty="0" smtClean="0"/>
              <a:t>Partition into 10 subsystems and over 50 modules</a:t>
            </a:r>
          </a:p>
          <a:p>
            <a:pPr lvl="1"/>
            <a:r>
              <a:rPr lang="en-US" dirty="0" smtClean="0"/>
              <a:t>Over 20 subsystem and module </a:t>
            </a:r>
            <a:r>
              <a:rPr lang="en-US" dirty="0" err="1" smtClean="0"/>
              <a:t>testbenches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Testbench implemented in Specman </a:t>
            </a:r>
            <a:r>
              <a:rPr lang="en-US" dirty="0" err="1" smtClean="0"/>
              <a:t>UVM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 smtClean="0"/>
          </a:p>
          <a:p>
            <a:pPr lvl="1"/>
            <a:r>
              <a:rPr lang="en-US" dirty="0" smtClean="0"/>
              <a:t>All VIPs communicate using TLM interface</a:t>
            </a:r>
          </a:p>
          <a:p>
            <a:endParaRPr lang="en-US" dirty="0" smtClean="0"/>
          </a:p>
          <a:p>
            <a:r>
              <a:rPr lang="en-US" dirty="0" smtClean="0"/>
              <a:t>The system testbench is integrated in 1 month</a:t>
            </a:r>
          </a:p>
          <a:p>
            <a:pPr lvl="1"/>
            <a:r>
              <a:rPr lang="en-US" dirty="0" smtClean="0"/>
              <a:t>2-3 days to bring in a new subsystem testbench</a:t>
            </a:r>
          </a:p>
          <a:p>
            <a:pPr lvl="1"/>
            <a:r>
              <a:rPr lang="en-US" dirty="0" smtClean="0"/>
              <a:t>Early initial system level testing while subsystem testbench is still finalizing features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4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+mj-lt"/>
                <a:ea typeface="+mj-ea"/>
                <a:cs typeface="+mj-cs"/>
              </a:rPr>
              <a:t>System UVC </a:t>
            </a:r>
            <a:r>
              <a:rPr lang="en-US" dirty="0" smtClean="0">
                <a:latin typeface="+mj-lt"/>
                <a:ea typeface="+mj-ea"/>
                <a:cs typeface="+mj-cs"/>
              </a:rPr>
              <a:t>Architecture</a:t>
            </a:r>
            <a:r>
              <a:rPr lang="en-US" cap="small" dirty="0"/>
              <a:t/>
            </a:r>
            <a:br>
              <a:rPr lang="en-US" cap="small" dirty="0"/>
            </a:b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Based on Cadence’s System UVC Architecture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Module UVC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No master virtual sequence or register sequence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UVCs are layered using TLM ports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Separate protocol UVCs from interface UVCs that drive the RTL signals</a:t>
            </a:r>
          </a:p>
          <a:p>
            <a:pPr marL="400050" eaLnBrk="1" hangingPunct="1">
              <a:defRPr/>
            </a:pPr>
            <a:r>
              <a:rPr lang="en-US" sz="2400" dirty="0" smtClean="0"/>
              <a:t>System UVC is created by putting together multiple module UVCs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3" y="990600"/>
            <a:ext cx="443618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UVC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86600" cy="532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9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mtClean="0"/>
              <a:t>TLM port router</a:t>
            </a:r>
            <a:endParaRPr lang="en-US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TLM port limitations: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TLM transport port does not support one-to-many binding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TLM analysis port always broadcast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Port binding is static in the simulation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Solution: TLM port router to support dynamic many-to-many port binding with build-in routing table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// sample implementation of TLM analysis port router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template 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unit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port_router_u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of (&lt;type&gt;)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in_ports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: list of in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interface_port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of 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tlm_analysis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                  of 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&lt;type&gt; is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out_ports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: list of out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interface_port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of 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tlm_analysis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                 of &lt;type&gt; is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get_channel_id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tr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: &lt;type&gt;) :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uint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is {};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set_channel_id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tr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: &lt;type&gt;,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cid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uint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) is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routing_table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: list of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src_route_table_entry_s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};</a:t>
            </a:r>
            <a:endParaRPr lang="en-US" sz="16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struct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dest_route_table_entry_s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enable 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port_id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uint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channel_id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uint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struct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src_route_table_entry_s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enable   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port_id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 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uint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channel_id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uint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destinations : list of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dest_route_table_entry_s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6983413" cy="908050"/>
          </a:xfrm>
        </p:spPr>
        <p:txBody>
          <a:bodyPr/>
          <a:lstStyle/>
          <a:p>
            <a:pPr lvl="1"/>
            <a:r>
              <a:rPr lang="en-US" i="1" dirty="0" smtClean="0"/>
              <a:t>Common UVC Configuration Control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Unify data structure to control TLM port binding in module UVC</a:t>
            </a:r>
          </a:p>
          <a:p>
            <a:endParaRPr lang="en-US" sz="2400" dirty="0" smtClean="0"/>
          </a:p>
          <a:p>
            <a:r>
              <a:rPr lang="en-US" sz="2400" dirty="0" smtClean="0"/>
              <a:t>Enable/disable each individual UVC, checker, scoreboard inside the module UVC</a:t>
            </a:r>
          </a:p>
          <a:p>
            <a:endParaRPr lang="en-US" sz="2400" dirty="0" smtClean="0"/>
          </a:p>
          <a:p>
            <a:r>
              <a:rPr lang="en-US" sz="2400" dirty="0" smtClean="0"/>
              <a:t>Preserve all the binding information of the module UVC in system UVC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// sample common </a:t>
            </a: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config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control data structure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struct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config_ctrl_s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layer_name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layer_t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enable   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is_active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uvm_active_passive_t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bind_enable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rdia New" pitchFamily="34" charset="-34"/>
                <a:cs typeface="Cordia New" pitchFamily="34" charset="-34"/>
              </a:rPr>
              <a:t>struct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port_config_ctrl_s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port_name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	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layer_config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: list of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config_ctrl_s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extend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uvm_env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config_ctrl_table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: list of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port_config_ctrl_s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get_uvc_enable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port:port_t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layer:layer_t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) </a:t>
            </a: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is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get_uvc_is_active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port:port_t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layer:layer_t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          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uvm_active_passive_t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is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get_uvc_bind_enable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port:port_t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layer:layer_t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                : </a:t>
            </a:r>
            <a:r>
              <a:rPr lang="en-US" sz="1600" dirty="0" err="1">
                <a:latin typeface="Cordia New" pitchFamily="34" charset="-34"/>
                <a:cs typeface="Cordia New" pitchFamily="34" charset="-34"/>
              </a:rPr>
              <a:t>uvm_active_passive_t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 is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rdia New" pitchFamily="34" charset="-34"/>
                <a:cs typeface="Cordia New" pitchFamily="34" charset="-34"/>
              </a:rPr>
              <a:t>};</a:t>
            </a:r>
            <a:r>
              <a:rPr lang="en-US" sz="1600" dirty="0">
                <a:latin typeface="Cordia New" pitchFamily="34" charset="-34"/>
                <a:cs typeface="Cordia New" pitchFamily="34" charset="-34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rdia New" pitchFamily="34" charset="-34"/>
                <a:cs typeface="Cordia New" pitchFamily="34" charset="-34"/>
              </a:rPr>
              <a:t>  </a:t>
            </a:r>
            <a:endParaRPr lang="en-US" sz="1600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30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6983413" cy="908050"/>
          </a:xfrm>
        </p:spPr>
        <p:txBody>
          <a:bodyPr/>
          <a:lstStyle/>
          <a:p>
            <a:pPr lvl="2" eaLnBrk="1" hangingPunct="1"/>
            <a:r>
              <a:rPr lang="en-US" i="1" dirty="0"/>
              <a:t>Common Test Flow Virtual Sequence</a:t>
            </a:r>
            <a:br>
              <a:rPr lang="en-US" i="1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Testflow</a:t>
            </a:r>
            <a:r>
              <a:rPr lang="en-US" sz="2400" dirty="0" smtClean="0"/>
              <a:t> to co-ordinate and synchronize the behavior of imported module UVCs virtual sequences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Testflow</a:t>
            </a:r>
            <a:r>
              <a:rPr lang="en-US" sz="2400" dirty="0" smtClean="0"/>
              <a:t> phases are implemented as empty TCM methods in the virtual sequence base class</a:t>
            </a:r>
          </a:p>
          <a:p>
            <a:endParaRPr lang="en-US" sz="2400" dirty="0" smtClean="0"/>
          </a:p>
          <a:p>
            <a:r>
              <a:rPr lang="en-US" sz="2400" dirty="0" smtClean="0"/>
              <a:t>Module UVC fill in </a:t>
            </a:r>
            <a:r>
              <a:rPr lang="en-US" sz="2400" dirty="0" err="1" smtClean="0"/>
              <a:t>testflow</a:t>
            </a:r>
            <a:r>
              <a:rPr lang="en-US" sz="2400" dirty="0" smtClean="0"/>
              <a:t> phases using extension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977900"/>
            <a:ext cx="3340192" cy="57320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VCon07_template">
  <a:themeElements>
    <a:clrScheme name="DVCon07_template 9">
      <a:dk1>
        <a:srgbClr val="000000"/>
      </a:dk1>
      <a:lt1>
        <a:srgbClr val="FFFFFF"/>
      </a:lt1>
      <a:dk2>
        <a:srgbClr val="CC0000"/>
      </a:dk2>
      <a:lt2>
        <a:srgbClr val="777777"/>
      </a:lt2>
      <a:accent1>
        <a:srgbClr val="DDDDDD"/>
      </a:accent1>
      <a:accent2>
        <a:srgbClr val="FFFF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00"/>
      </a:accent6>
      <a:hlink>
        <a:srgbClr val="000000"/>
      </a:hlink>
      <a:folHlink>
        <a:srgbClr val="FF0000"/>
      </a:folHlink>
    </a:clrScheme>
    <a:fontScheme name="DVCon07_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VCon07_templat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VCon07_template 7">
        <a:dk1>
          <a:srgbClr val="000066"/>
        </a:dk1>
        <a:lt1>
          <a:srgbClr val="FFFFFF"/>
        </a:lt1>
        <a:dk2>
          <a:srgbClr val="FF0000"/>
        </a:dk2>
        <a:lt2>
          <a:srgbClr val="777777"/>
        </a:lt2>
        <a:accent1>
          <a:srgbClr val="DDDDDD"/>
        </a:accent1>
        <a:accent2>
          <a:srgbClr val="FFFF00"/>
        </a:accent2>
        <a:accent3>
          <a:srgbClr val="FFFFFF"/>
        </a:accent3>
        <a:accent4>
          <a:srgbClr val="000056"/>
        </a:accent4>
        <a:accent5>
          <a:srgbClr val="EBEBEB"/>
        </a:accent5>
        <a:accent6>
          <a:srgbClr val="E7E7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8">
        <a:dk1>
          <a:srgbClr val="000000"/>
        </a:dk1>
        <a:lt1>
          <a:srgbClr val="FFFFFF"/>
        </a:lt1>
        <a:dk2>
          <a:srgbClr val="FF0000"/>
        </a:dk2>
        <a:lt2>
          <a:srgbClr val="777777"/>
        </a:lt2>
        <a:accent1>
          <a:srgbClr val="DDDDDD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VCon07_template 9">
        <a:dk1>
          <a:srgbClr val="000000"/>
        </a:dk1>
        <a:lt1>
          <a:srgbClr val="FFFFFF"/>
        </a:lt1>
        <a:dk2>
          <a:srgbClr val="CC0000"/>
        </a:dk2>
        <a:lt2>
          <a:srgbClr val="777777"/>
        </a:lt2>
        <a:accent1>
          <a:srgbClr val="DDDDDD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VCon07_template 9">
    <a:dk1>
      <a:srgbClr val="000000"/>
    </a:dk1>
    <a:lt1>
      <a:srgbClr val="FFFFFF"/>
    </a:lt1>
    <a:dk2>
      <a:srgbClr val="CC0000"/>
    </a:dk2>
    <a:lt2>
      <a:srgbClr val="777777"/>
    </a:lt2>
    <a:accent1>
      <a:srgbClr val="DDDDDD"/>
    </a:accent1>
    <a:accent2>
      <a:srgbClr val="FFFF00"/>
    </a:accent2>
    <a:accent3>
      <a:srgbClr val="FFFFFF"/>
    </a:accent3>
    <a:accent4>
      <a:srgbClr val="000000"/>
    </a:accent4>
    <a:accent5>
      <a:srgbClr val="EBEBEB"/>
    </a:accent5>
    <a:accent6>
      <a:srgbClr val="E7E700"/>
    </a:accent6>
    <a:hlink>
      <a:srgbClr val="00000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707</Words>
  <Application>Microsoft Office PowerPoint</Application>
  <PresentationFormat>On-screen Show (4:3)</PresentationFormat>
  <Paragraphs>174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DVCon07_template</vt:lpstr>
      <vt:lpstr>Maximize Vertical Reuse, Building Module to System Verification Environments with UVMe </vt:lpstr>
      <vt:lpstr>What is vertical reuse?</vt:lpstr>
      <vt:lpstr>Benefits of vertical reuse</vt:lpstr>
      <vt:lpstr>The testbench architecture</vt:lpstr>
      <vt:lpstr>System UVC Architecture </vt:lpstr>
      <vt:lpstr>System UVC Example</vt:lpstr>
      <vt:lpstr>TLM port router</vt:lpstr>
      <vt:lpstr>Common UVC Configuration Control </vt:lpstr>
      <vt:lpstr>Common Test Flow Virtual Sequence </vt:lpstr>
      <vt:lpstr>Benefits and results</vt:lpstr>
      <vt:lpstr>Challenges and Solutions</vt:lpstr>
      <vt:lpstr>Future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tfitzpat</dc:creator>
  <cp:lastModifiedBy>Horace Chan</cp:lastModifiedBy>
  <cp:revision>200</cp:revision>
  <dcterms:created xsi:type="dcterms:W3CDTF">2007-02-23T19:16:55Z</dcterms:created>
  <dcterms:modified xsi:type="dcterms:W3CDTF">2013-01-24T23:57:46Z</dcterms:modified>
</cp:coreProperties>
</file>