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60" r:id="rId4"/>
    <p:sldId id="262" r:id="rId5"/>
    <p:sldId id="263" r:id="rId6"/>
    <p:sldId id="264" r:id="rId7"/>
    <p:sldId id="268" r:id="rId8"/>
    <p:sldId id="270" r:id="rId9"/>
    <p:sldId id="265" r:id="rId10"/>
    <p:sldId id="267" r:id="rId11"/>
    <p:sldId id="271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MingLiU" panose="02020500000000000000" pitchFamily="18" charset="-120"/>
      <p:regular r:id="rId1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D7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31" autoAdjust="0"/>
  </p:normalViewPr>
  <p:slideViewPr>
    <p:cSldViewPr snapToGrid="0">
      <p:cViewPr>
        <p:scale>
          <a:sx n="69" d="100"/>
          <a:sy n="69" d="100"/>
        </p:scale>
        <p:origin x="-14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6089098-DA04-44E1-80FB-8AFFCFB47906}" type="datetimeFigureOut">
              <a:rPr lang="en-US" altLang="en-US"/>
              <a:pPr>
                <a:defRPr/>
              </a:pPr>
              <a:t>3/2/2015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A68B7BF-B4A1-4060-9047-1D2DED71D1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891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8B7BF-B4A1-4060-9047-1D2DED71D10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96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209799"/>
          </a:xfrm>
        </p:spPr>
        <p:txBody>
          <a:bodyPr/>
          <a:lstStyle>
            <a:lvl1pPr algn="ctr">
              <a:defRPr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6EAA9-7DAE-407C-8686-7902F530CD1F}" type="datetime1">
              <a:rPr lang="en-US" altLang="en-US"/>
              <a:pPr>
                <a:defRPr/>
              </a:pPr>
              <a:t>3/2/2015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Change "footer" to presenter's name and affiliation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A0252-98B1-4B28-8180-A87E1C1663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349067"/>
      </p:ext>
    </p:extLst>
  </p:cSld>
  <p:clrMapOvr>
    <a:masterClrMapping/>
  </p:clrMapOvr>
  <p:transition spd="slow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40" y="274320"/>
            <a:ext cx="7315200" cy="1143000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 sz="2600"/>
            </a:lvl2pPr>
            <a:lvl3pPr>
              <a:buClr>
                <a:schemeClr val="tx1"/>
              </a:buClr>
              <a:defRPr sz="2400"/>
            </a:lvl3pPr>
            <a:lvl4pPr>
              <a:buClr>
                <a:schemeClr val="tx1"/>
              </a:buClr>
              <a:defRPr sz="2200"/>
            </a:lvl4pPr>
            <a:lvl5pPr>
              <a:buClr>
                <a:schemeClr val="tx1"/>
              </a:buCl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2B3DD-15C0-4827-AEC0-EB670E9B6308}" type="datetime1">
              <a:rPr lang="en-US" altLang="en-US"/>
              <a:pPr>
                <a:defRPr/>
              </a:pPr>
              <a:t>3/2/2015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Change "footer" to presenter's name and affiliation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02929-07DE-44BA-8A72-29F1FB070A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725750"/>
      </p:ext>
    </p:extLst>
  </p:cSld>
  <p:clrMapOvr>
    <a:masterClrMapping/>
  </p:clrMapOvr>
  <p:transition spd="slow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688" y="274638"/>
            <a:ext cx="73152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60D78-E84A-4AF2-8F15-808ED775696E}" type="datetime1">
              <a:rPr lang="en-US" altLang="en-US"/>
              <a:pPr>
                <a:defRPr/>
              </a:pPr>
              <a:t>3/2/2015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Change "footer" to presenter's name and affiliation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3A880-10D3-44A7-86CC-48B8EAA8A9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008696"/>
      </p:ext>
    </p:extLst>
  </p:cSld>
  <p:clrMapOvr>
    <a:masterClrMapping/>
  </p:clrMapOvr>
  <p:transition spd="slow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344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174874"/>
            <a:ext cx="4344988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465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346575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73C8C-1E0D-44C8-A467-67B3A055835D}" type="datetime1">
              <a:rPr lang="en-US" altLang="en-US"/>
              <a:pPr>
                <a:defRPr/>
              </a:pPr>
              <a:t>3/2/2015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Change "footer" to presenter's name and affiliation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C4ED6-C4B4-4862-A025-188D056379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579035"/>
      </p:ext>
    </p:extLst>
  </p:cSld>
  <p:clrMapOvr>
    <a:masterClrMapping/>
  </p:clrMapOvr>
  <p:transition spd="slow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8845B-3D31-49FC-8EA2-DFF4CA13DC40}" type="datetime1">
              <a:rPr lang="en-US" altLang="en-US"/>
              <a:pPr>
                <a:defRPr/>
              </a:pPr>
              <a:t>3/2/2015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Change "footer" to presenter's name and affiliation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2A780-6F9A-4A0C-8854-6B0065F88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357496"/>
      </p:ext>
    </p:extLst>
  </p:cSld>
  <p:clrMapOvr>
    <a:masterClrMapping/>
  </p:clrMapOvr>
  <p:transition spd="slow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DA085-C537-48D3-9720-B80AD613CDEF}" type="datetime1">
              <a:rPr lang="en-US" altLang="en-US"/>
              <a:pPr>
                <a:defRPr/>
              </a:pPr>
              <a:t>3/2/2015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Change "footer" to presenter's name and affiliation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D3B26-03DA-454B-8E53-F54EB52BF9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702359"/>
      </p:ext>
    </p:extLst>
  </p:cSld>
  <p:clrMapOvr>
    <a:masterClrMapping/>
  </p:clrMapOvr>
  <p:transition spd="slow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 userDrawn="1"/>
        </p:nvGrpSpPr>
        <p:grpSpPr bwMode="auto">
          <a:xfrm>
            <a:off x="0" y="0"/>
            <a:ext cx="9144000" cy="285750"/>
            <a:chOff x="0" y="0"/>
            <a:chExt cx="9144000" cy="285176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169522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69522"/>
              <a:ext cx="9144000" cy="11565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027" name="Group 9"/>
          <p:cNvGrpSpPr>
            <a:grpSpLocks/>
          </p:cNvGrpSpPr>
          <p:nvPr userDrawn="1"/>
        </p:nvGrpSpPr>
        <p:grpSpPr bwMode="auto">
          <a:xfrm>
            <a:off x="4763" y="0"/>
            <a:ext cx="1685925" cy="990600"/>
            <a:chOff x="143568" y="0"/>
            <a:chExt cx="1686031" cy="990606"/>
          </a:xfrm>
        </p:grpSpPr>
        <p:sp>
          <p:nvSpPr>
            <p:cNvPr id="11" name="Rectangle 10"/>
            <p:cNvSpPr/>
            <p:nvPr/>
          </p:nvSpPr>
          <p:spPr>
            <a:xfrm>
              <a:off x="143568" y="0"/>
              <a:ext cx="1686031" cy="9906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1037" name="Picture 2" descr="http://dvcon.org/sites/dvcon.org/files/2015DVCon_united_states_transparen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68" y="0"/>
              <a:ext cx="1686031" cy="990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8" name="Group 12"/>
          <p:cNvGrpSpPr>
            <a:grpSpLocks/>
          </p:cNvGrpSpPr>
          <p:nvPr userDrawn="1"/>
        </p:nvGrpSpPr>
        <p:grpSpPr bwMode="auto">
          <a:xfrm flipV="1">
            <a:off x="0" y="6572250"/>
            <a:ext cx="9144000" cy="285750"/>
            <a:chOff x="0" y="0"/>
            <a:chExt cx="9144000" cy="285176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169521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169521"/>
              <a:ext cx="9144000" cy="11565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690688" y="274638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600200"/>
            <a:ext cx="8839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63" y="6688138"/>
            <a:ext cx="1062037" cy="158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1FC319F-8F33-4E4C-8806-A9627B86D008}" type="datetime1">
              <a:rPr lang="en-US" altLang="en-US"/>
              <a:pPr>
                <a:defRPr/>
              </a:pPr>
              <a:t>3/2/2015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688138"/>
            <a:ext cx="6934200" cy="158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Change "footer" to presenter's name and affiliation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688138"/>
            <a:ext cx="912813" cy="158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9F57536-E092-4B2E-9B62-BC2FFDE426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strips dir="rd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000" b="1" kern="1200" dirty="0">
          <a:solidFill>
            <a:srgbClr val="00007F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Arial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8975" indent="-290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Arial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4913" indent="-290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4843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»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00088" y="1177925"/>
            <a:ext cx="7772400" cy="2209800"/>
          </a:xfrm>
        </p:spPr>
        <p:txBody>
          <a:bodyPr/>
          <a:lstStyle/>
          <a:p>
            <a:pPr>
              <a:defRPr/>
            </a:pPr>
            <a:r>
              <a:rPr dirty="0"/>
              <a:t>A Methodology to Port a Complex Multi-Language Design and Testbench for Simulation Acceleration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644525" y="3609975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Horace Chan, PMC</a:t>
            </a:r>
          </a:p>
          <a:p>
            <a:pPr eaLnBrk="1" hangingPunct="1"/>
            <a:r>
              <a:rPr lang="en-US" altLang="en-US" smtClean="0"/>
              <a:t>Brian Vandegriend, PMC</a:t>
            </a:r>
          </a:p>
          <a:p>
            <a:pPr eaLnBrk="1" hangingPunct="1"/>
            <a:r>
              <a:rPr lang="en-US" altLang="en-US" smtClean="0"/>
              <a:t>Efrat Shneydor, Cadence</a:t>
            </a:r>
          </a:p>
        </p:txBody>
      </p:sp>
      <p:pic>
        <p:nvPicPr>
          <p:cNvPr id="205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5362575"/>
            <a:ext cx="287178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5043488"/>
            <a:ext cx="45720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altLang="en-US" dirty="0" smtClean="0">
                <a:solidFill>
                  <a:srgbClr val="00007F"/>
                </a:solidFill>
              </a:rPr>
              <a:t>        Conclusion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Focus on quick bring up of SA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Don’t optimize for the best possible speed up</a:t>
            </a:r>
          </a:p>
          <a:p>
            <a:pPr lvl="1" eaLnBrk="1" hangingPunct="1"/>
            <a:r>
              <a:rPr lang="en-US" altLang="en-US" dirty="0" smtClean="0"/>
              <a:t>SA can never run as fast as ICE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Positive ROI around 30-40x speed up*</a:t>
            </a:r>
          </a:p>
          <a:p>
            <a:pPr lvl="1" eaLnBrk="1" hangingPunct="1"/>
            <a:r>
              <a:rPr lang="en-US" altLang="en-US" dirty="0" smtClean="0"/>
              <a:t>In terms of raw simulation through put</a:t>
            </a:r>
          </a:p>
          <a:p>
            <a:pPr marL="398462" lvl="1" indent="0" eaLnBrk="1" hangingPunct="1">
              <a:buNone/>
            </a:pPr>
            <a:r>
              <a:rPr lang="en-US" altLang="en-US" sz="1200" dirty="0" smtClean="0"/>
              <a:t>* depends on the license fees discount and acceleration box lease contract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Faster debug turnaround time = higher productivity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97D2354-D625-41D8-A651-496C10ABDC3B}" type="datetime1">
              <a:rPr lang="en-US" altLang="en-US" sz="1200" smtClean="0"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3/2/2015</a:t>
            </a:fld>
            <a:endParaRPr lang="en-US" altLang="en-US" sz="1200" smtClean="0">
              <a:cs typeface="Arial" pitchFamily="34" charset="0"/>
            </a:endParaRPr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Horace Chan, PMC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6280B1A-C0E8-41E3-B920-13AAC451A022}" type="slidenum">
              <a:rPr lang="en-US" altLang="en-US" sz="1200" smtClean="0"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smtClean="0">
              <a:cs typeface="Arial" pitchFamily="34" charset="0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7000" dirty="0" smtClean="0"/>
              <a:t>Q &amp; A</a:t>
            </a:r>
            <a:endParaRPr lang="en-US" sz="7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2B3DD-15C0-4827-AEC0-EB670E9B6308}" type="datetime1">
              <a:rPr lang="en-US" altLang="en-US" smtClean="0"/>
              <a:pPr>
                <a:defRPr/>
              </a:pPr>
              <a:t>3/2/2015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Change "footer" to presenter's name and affiliation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02929-07DE-44BA-8A72-29F1FB070AE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528348"/>
      </p:ext>
    </p:extLst>
  </p:cSld>
  <p:clrMapOvr>
    <a:masterClrMapping/>
  </p:clrMapOvr>
  <p:transition spd="slow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25"/>
          <p:cNvSpPr txBox="1">
            <a:spLocks noChangeArrowheads="1"/>
          </p:cNvSpPr>
          <p:nvPr/>
        </p:nvSpPr>
        <p:spPr bwMode="blackWhite">
          <a:xfrm>
            <a:off x="1344613" y="6081713"/>
            <a:ext cx="6453187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           1            2              </a:t>
            </a:r>
            <a:r>
              <a:rPr lang="en-US" altLang="en-US" sz="1800" b="1" dirty="0" smtClean="0"/>
              <a:t>10                    </a:t>
            </a:r>
            <a:r>
              <a:rPr lang="en-US" altLang="en-US" sz="1800" b="1" dirty="0"/>
              <a:t>100          10</a:t>
            </a:r>
            <a:r>
              <a:rPr lang="en-US" altLang="en-US" sz="1800" b="1" baseline="30000" dirty="0"/>
              <a:t>8</a:t>
            </a:r>
            <a:r>
              <a:rPr lang="en-US" altLang="en-US" sz="1800" b="1" dirty="0"/>
              <a:t>  10</a:t>
            </a:r>
            <a:r>
              <a:rPr lang="en-US" altLang="en-US" sz="1800" b="1" baseline="30000" dirty="0"/>
              <a:t>10</a:t>
            </a:r>
          </a:p>
        </p:txBody>
      </p:sp>
      <p:sp>
        <p:nvSpPr>
          <p:cNvPr id="3075" name="TextBox 39"/>
          <p:cNvSpPr txBox="1">
            <a:spLocks noChangeArrowheads="1"/>
          </p:cNvSpPr>
          <p:nvPr/>
        </p:nvSpPr>
        <p:spPr bwMode="blackWhite">
          <a:xfrm>
            <a:off x="388938" y="2176463"/>
            <a:ext cx="830262" cy="3600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Hard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baseline="30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baseline="30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baseline="30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baseline="30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baseline="30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baseline="30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baseline="30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baseline="30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baseline="30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baseline="30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baseline="30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baseline="30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baseline="30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Easy</a:t>
            </a:r>
          </a:p>
        </p:txBody>
      </p:sp>
      <p:sp>
        <p:nvSpPr>
          <p:cNvPr id="3076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altLang="en-US" smtClean="0">
                <a:solidFill>
                  <a:srgbClr val="00007F"/>
                </a:solidFill>
              </a:rPr>
              <a:t>Why Simulation Acceleration</a:t>
            </a:r>
          </a:p>
        </p:txBody>
      </p:sp>
      <p:sp>
        <p:nvSpPr>
          <p:cNvPr id="307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0A03345-05A0-4C0D-BD26-47C11B1428ED}" type="datetime1">
              <a:rPr lang="en-US" altLang="en-US" sz="1200" smtClean="0"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3/2/2015</a:t>
            </a:fld>
            <a:endParaRPr lang="en-US" altLang="en-US" sz="1200" smtClean="0">
              <a:cs typeface="Arial" pitchFamily="34" charset="0"/>
            </a:endParaRPr>
          </a:p>
        </p:txBody>
      </p:sp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Horace Chan, PMC</a:t>
            </a:r>
          </a:p>
        </p:txBody>
      </p:sp>
      <p:sp>
        <p:nvSpPr>
          <p:cNvPr id="30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AD443D9-291B-4785-B0CB-3A72EEA76C41}" type="slidenum">
              <a:rPr lang="en-US" altLang="en-US" sz="1200" smtClean="0"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344613" y="2063750"/>
            <a:ext cx="0" cy="3865563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44613" y="5924550"/>
            <a:ext cx="6275387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blackWhite">
          <a:xfrm>
            <a:off x="623888" y="1543050"/>
            <a:ext cx="1441450" cy="36830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cs typeface="Arial" charset="0"/>
              </a:rPr>
              <a:t>Extra Effort</a:t>
            </a:r>
          </a:p>
        </p:txBody>
      </p:sp>
      <p:sp>
        <p:nvSpPr>
          <p:cNvPr id="29" name="TextBox 28"/>
          <p:cNvSpPr txBox="1"/>
          <p:nvPr/>
        </p:nvSpPr>
        <p:spPr bwMode="blackWhite">
          <a:xfrm>
            <a:off x="7797800" y="5740400"/>
            <a:ext cx="1249363" cy="369888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cs typeface="Arial" charset="0"/>
              </a:rPr>
              <a:t>Speed Up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427163" y="5099050"/>
            <a:ext cx="1524000" cy="742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RTL</a:t>
            </a:r>
          </a:p>
          <a:p>
            <a:pPr algn="ctr">
              <a:defRPr/>
            </a:pPr>
            <a:r>
              <a:rPr lang="en-US" sz="2000" b="1" dirty="0"/>
              <a:t>Simulation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38963" y="3608388"/>
            <a:ext cx="858837" cy="7445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ICE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089650" y="1530350"/>
            <a:ext cx="1530350" cy="74453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Embedded Testbench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481513" y="3608388"/>
            <a:ext cx="1655762" cy="744537"/>
          </a:xfrm>
          <a:prstGeom prst="roundRect">
            <a:avLst/>
          </a:prstGeom>
          <a:solidFill>
            <a:srgbClr val="00B050"/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TBA Acceleration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268538" y="4352925"/>
            <a:ext cx="1628775" cy="7429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Signal</a:t>
            </a:r>
          </a:p>
          <a:p>
            <a:pPr algn="ctr">
              <a:defRPr/>
            </a:pPr>
            <a:r>
              <a:rPr lang="en-US" sz="2000" b="1" dirty="0"/>
              <a:t>Acceleration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altLang="en-US" smtClean="0">
                <a:solidFill>
                  <a:srgbClr val="00007F"/>
                </a:solidFill>
              </a:rPr>
              <a:t>     Benchmark 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11375"/>
              </p:ext>
            </p:extLst>
          </p:nvPr>
        </p:nvGraphicFramePr>
        <p:xfrm>
          <a:off x="636588" y="1246188"/>
          <a:ext cx="8105775" cy="4960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9294"/>
                <a:gridCol w="2067565"/>
                <a:gridCol w="1902160"/>
                <a:gridCol w="1736756"/>
              </a:tblGrid>
              <a:tr h="992187"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PMingLiU"/>
                      </a:endParaRPr>
                    </a:p>
                  </a:txBody>
                  <a:tcPr marL="50805" marR="50805" marT="50810" marB="50810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Project A </a:t>
                      </a:r>
                      <a:endParaRPr lang="en-US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2012)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PMingLiU"/>
                      </a:endParaRPr>
                    </a:p>
                  </a:txBody>
                  <a:tcPr marL="50805" marR="50805" marT="50810" marB="50810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Project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(2014)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PMingLiU"/>
                      </a:endParaRPr>
                    </a:p>
                  </a:txBody>
                  <a:tcPr marL="50805" marR="50805" marT="50810" marB="50810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Project C </a:t>
                      </a:r>
                      <a:endParaRPr lang="en-US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2014)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PMingLiU"/>
                      </a:endParaRPr>
                    </a:p>
                  </a:txBody>
                  <a:tcPr marL="50805" marR="50805" marT="50810" marB="50810"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992187"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Design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(in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Mgates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PMingLiU"/>
                      </a:endParaRPr>
                    </a:p>
                  </a:txBody>
                  <a:tcPr marL="50805" marR="50805" marT="50810" marB="50810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PMingLiU"/>
                      </a:endParaRPr>
                    </a:p>
                  </a:txBody>
                  <a:tcPr marL="50805" marR="50805" marT="50810" marB="5081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PMingLiU"/>
                      </a:endParaRPr>
                    </a:p>
                  </a:txBody>
                  <a:tcPr marL="50805" marR="50805" marT="50810" marB="5081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PMingLiU"/>
                      </a:endParaRPr>
                    </a:p>
                  </a:txBody>
                  <a:tcPr marL="50805" marR="50805" marT="50810" marB="50810"/>
                </a:tc>
              </a:tr>
              <a:tr h="992187"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Domains used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PMingLiU"/>
                      </a:endParaRPr>
                    </a:p>
                  </a:txBody>
                  <a:tcPr marL="50805" marR="50805" marT="50810" marB="50810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PMingLiU"/>
                      </a:endParaRPr>
                    </a:p>
                  </a:txBody>
                  <a:tcPr marL="50805" marR="50805" marT="50810" marB="5081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PMingLiU"/>
                      </a:endParaRPr>
                    </a:p>
                  </a:txBody>
                  <a:tcPr marL="50805" marR="50805" marT="50810" marB="5081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PMingLiU"/>
                      </a:endParaRPr>
                    </a:p>
                  </a:txBody>
                  <a:tcPr marL="50805" marR="50805" marT="50810" marB="50810"/>
                </a:tc>
              </a:tr>
              <a:tr h="992187"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Speedup factor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PMingLiU"/>
                      </a:endParaRPr>
                    </a:p>
                  </a:txBody>
                  <a:tcPr marL="50805" marR="50805" marT="50810" marB="50810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40x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/>
                        <a:ea typeface="PMingLiU"/>
                      </a:endParaRPr>
                    </a:p>
                  </a:txBody>
                  <a:tcPr marL="50805" marR="50805" marT="50810" marB="5081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67x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PMingLiU"/>
                      </a:endParaRPr>
                    </a:p>
                  </a:txBody>
                  <a:tcPr marL="50805" marR="50805" marT="50810" marB="5081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52x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PMingLiU"/>
                      </a:endParaRPr>
                    </a:p>
                  </a:txBody>
                  <a:tcPr marL="50805" marR="50805" marT="50810" marB="50810"/>
                </a:tc>
              </a:tr>
              <a:tr h="992187"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Migration</a:t>
                      </a:r>
                    </a:p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Schedule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PMingLiU"/>
                      </a:endParaRPr>
                    </a:p>
                  </a:txBody>
                  <a:tcPr marL="50805" marR="50805" marT="50810" marB="50810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&gt; 1 year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PMingLiU"/>
                      </a:endParaRPr>
                    </a:p>
                  </a:txBody>
                  <a:tcPr marL="50805" marR="50805" marT="50810" marB="5081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3 months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PMingLiU"/>
                      </a:endParaRPr>
                    </a:p>
                  </a:txBody>
                  <a:tcPr marL="50805" marR="50805" marT="50810" marB="5081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3 weeks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PMingLiU"/>
                      </a:endParaRPr>
                    </a:p>
                  </a:txBody>
                  <a:tcPr marL="50805" marR="50805" marT="50810" marB="50810"/>
                </a:tc>
              </a:tr>
            </a:tbl>
          </a:graphicData>
        </a:graphic>
      </p:graphicFrame>
      <p:sp>
        <p:nvSpPr>
          <p:cNvPr id="413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E1FEAE4-AF99-421D-BB26-1832D37AD223}" type="datetime1">
              <a:rPr lang="en-US" altLang="en-US" sz="1200" smtClean="0"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3/2/2015</a:t>
            </a:fld>
            <a:endParaRPr lang="en-US" altLang="en-US" sz="1200" smtClean="0">
              <a:cs typeface="Arial" pitchFamily="34" charset="0"/>
            </a:endParaRPr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Horace Chan, PMC</a:t>
            </a:r>
          </a:p>
        </p:txBody>
      </p:sp>
      <p:sp>
        <p:nvSpPr>
          <p:cNvPr id="41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54C2B73-5BFB-4066-B96A-F21EB1B6A891}" type="slidenum">
              <a:rPr lang="en-US" altLang="en-US" sz="1200" smtClean="0"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cs typeface="Arial" pitchFamily="34" charset="0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altLang="en-US" smtClean="0">
                <a:solidFill>
                  <a:srgbClr val="00007F"/>
                </a:solidFill>
              </a:rPr>
              <a:t>   4 Types of Simulations</a:t>
            </a:r>
          </a:p>
        </p:txBody>
      </p:sp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C2E25D9-C6A4-4366-A972-8464971A129B}" type="datetime1">
              <a:rPr lang="en-US" altLang="en-US" sz="1200" smtClean="0"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3/2/2015</a:t>
            </a:fld>
            <a:endParaRPr lang="en-US" altLang="en-US" sz="1200" smtClean="0">
              <a:cs typeface="Arial" pitchFamily="34" charset="0"/>
            </a:endParaRPr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Horace Chan, PMC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B99C55-97FC-47DA-9A37-EC309092ABBB}" type="slidenum">
              <a:rPr lang="en-US" altLang="en-US" sz="1200" smtClean="0"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108957"/>
              </p:ext>
            </p:extLst>
          </p:nvPr>
        </p:nvGraphicFramePr>
        <p:xfrm>
          <a:off x="222250" y="1392238"/>
          <a:ext cx="8755063" cy="4480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1618"/>
                <a:gridCol w="2936826"/>
                <a:gridCol w="4086619"/>
              </a:tblGrid>
              <a:tr h="45713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Where the RTL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runs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Objectives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</a:tr>
              <a:tr h="8228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Normal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RTL Simulator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TB profiling</a:t>
                      </a:r>
                      <a:r>
                        <a:rPr lang="en-US" sz="2400" baseline="0" dirty="0" smtClean="0"/>
                        <a:t>, optimization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Generate</a:t>
                      </a:r>
                      <a:r>
                        <a:rPr lang="en-US" sz="2400" baseline="0" dirty="0" smtClean="0"/>
                        <a:t> golden reference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</a:tr>
              <a:tr h="118855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SA_SIM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RTL Simulator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Debug SCEMI-pipe</a:t>
                      </a:r>
                    </a:p>
                    <a:p>
                      <a:r>
                        <a:rPr lang="en-US" sz="2400" dirty="0" smtClean="0"/>
                        <a:t>Debug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DPI integration</a:t>
                      </a:r>
                    </a:p>
                    <a:p>
                      <a:r>
                        <a:rPr lang="en-US" sz="2400" dirty="0" smtClean="0"/>
                        <a:t>Clean up TB-RTL</a:t>
                      </a:r>
                      <a:r>
                        <a:rPr lang="en-US" sz="2400" baseline="0" dirty="0" smtClean="0"/>
                        <a:t> binding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</a:tr>
              <a:tr h="8228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SA_SW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 model</a:t>
                      </a:r>
                      <a:r>
                        <a:rPr lang="en-US" sz="2400" baseline="0" dirty="0" smtClean="0"/>
                        <a:t> of the Box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Debug</a:t>
                      </a:r>
                      <a:r>
                        <a:rPr lang="en-US" sz="2400" baseline="0" dirty="0" smtClean="0"/>
                        <a:t> RTL synthesis flow</a:t>
                      </a:r>
                    </a:p>
                    <a:p>
                      <a:r>
                        <a:rPr lang="en-US" sz="2400" baseline="0" dirty="0" smtClean="0"/>
                        <a:t>Setup shell scripts for SA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</a:tr>
              <a:tr h="118855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SA_HW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Box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Debug mismatch between</a:t>
                      </a:r>
                      <a:r>
                        <a:rPr lang="en-US" sz="2400" baseline="0" dirty="0" smtClean="0"/>
                        <a:t> SW model and the Box</a:t>
                      </a:r>
                    </a:p>
                    <a:p>
                      <a:r>
                        <a:rPr lang="en-US" sz="2400" baseline="0" dirty="0" smtClean="0"/>
                        <a:t>Benchmark SA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</a:tr>
            </a:tbl>
          </a:graphicData>
        </a:graphic>
      </p:graphicFrame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altLang="en-US" dirty="0" smtClean="0">
                <a:solidFill>
                  <a:srgbClr val="00007F"/>
                </a:solidFill>
              </a:rPr>
              <a:t>      Compile the RTL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Arial" pitchFamily="34" charset="0"/>
              <a:buNone/>
              <a:defRPr/>
            </a:pPr>
            <a:r>
              <a:rPr lang="en-US" altLang="en-US" b="1" dirty="0" smtClean="0"/>
              <a:t>If the RTL won’t compile, there is zero speedup</a:t>
            </a:r>
          </a:p>
          <a:p>
            <a:pPr marL="0" indent="0" algn="ctr" eaLnBrk="1" hangingPunct="1">
              <a:buFont typeface="Arial" pitchFamily="34" charset="0"/>
              <a:buNone/>
              <a:defRPr/>
            </a:pPr>
            <a:endParaRPr lang="en-US" altLang="en-US" sz="3200" b="1" dirty="0" smtClean="0"/>
          </a:p>
          <a:p>
            <a:pPr eaLnBrk="1" hangingPunct="1">
              <a:defRPr/>
            </a:pPr>
            <a:r>
              <a:rPr lang="en-US" altLang="en-US" dirty="0" smtClean="0"/>
              <a:t>Every </a:t>
            </a:r>
            <a:r>
              <a:rPr lang="en-US" altLang="en-US" dirty="0" smtClean="0"/>
              <a:t>VHDL/Verilog/SV </a:t>
            </a:r>
            <a:r>
              <a:rPr lang="en-US" altLang="en-US" dirty="0" smtClean="0"/>
              <a:t>compiler is not the same</a:t>
            </a:r>
          </a:p>
          <a:p>
            <a:pPr eaLnBrk="1" hangingPunct="1">
              <a:defRPr/>
            </a:pPr>
            <a:r>
              <a:rPr lang="en-US" altLang="en-US" dirty="0" smtClean="0"/>
              <a:t>Use the same tool chain from the same vendor</a:t>
            </a:r>
          </a:p>
          <a:p>
            <a:pPr eaLnBrk="1" hangingPunct="1">
              <a:defRPr/>
            </a:pPr>
            <a:r>
              <a:rPr lang="en-US" altLang="en-US" dirty="0" smtClean="0"/>
              <a:t>Don’t hack the RTL to work around tool problems</a:t>
            </a:r>
          </a:p>
          <a:p>
            <a:pPr lvl="1" eaLnBrk="1" hangingPunct="1">
              <a:defRPr/>
            </a:pPr>
            <a:r>
              <a:rPr lang="en-US" altLang="en-US" sz="2800" b="1" dirty="0" smtClean="0"/>
              <a:t>fix the tool!</a:t>
            </a:r>
          </a:p>
          <a:p>
            <a:pPr eaLnBrk="1" hangingPunct="1">
              <a:defRPr/>
            </a:pPr>
            <a:r>
              <a:rPr lang="en-US" altLang="en-US" sz="3000" dirty="0"/>
              <a:t>Use the same workspace </a:t>
            </a:r>
            <a:r>
              <a:rPr lang="en-US" altLang="en-US" sz="3000" dirty="0" smtClean="0"/>
              <a:t>as normal simulation</a:t>
            </a:r>
            <a:endParaRPr lang="en-US" altLang="en-US" sz="3000" dirty="0"/>
          </a:p>
          <a:p>
            <a:pPr eaLnBrk="1" hangingPunct="1">
              <a:defRPr/>
            </a:pPr>
            <a:r>
              <a:rPr lang="en-US" altLang="en-US" sz="3000" dirty="0" smtClean="0"/>
              <a:t>Reuse compile scripts from ICE flow</a:t>
            </a:r>
          </a:p>
          <a:p>
            <a:pPr lvl="1" eaLnBrk="1" hangingPunct="1">
              <a:defRPr/>
            </a:pPr>
            <a:r>
              <a:rPr lang="en-US" altLang="en-US" dirty="0" smtClean="0"/>
              <a:t>Use SV </a:t>
            </a:r>
            <a:r>
              <a:rPr lang="en-US" altLang="en-US" dirty="0" err="1" smtClean="0"/>
              <a:t>config</a:t>
            </a:r>
            <a:r>
              <a:rPr lang="en-US" altLang="en-US" dirty="0" smtClean="0"/>
              <a:t> to swap in TBA components</a:t>
            </a:r>
          </a:p>
          <a:p>
            <a:pPr eaLnBrk="1" hangingPunct="1">
              <a:defRPr/>
            </a:pPr>
            <a:endParaRPr lang="en-US" altLang="en-US" sz="3000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EAA8489-D37E-48E0-92FF-C734CCFC8DA6}" type="datetime1">
              <a:rPr lang="en-US" altLang="en-US" sz="1200" smtClean="0"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3/2/2015</a:t>
            </a:fld>
            <a:endParaRPr lang="en-US" altLang="en-US" sz="1200" smtClean="0">
              <a:cs typeface="Arial" pitchFamily="34" charset="0"/>
            </a:endParaRPr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Horace Chan, PMC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80CFE71-727E-425C-8409-4A0189997F41}" type="slidenum">
              <a:rPr lang="en-US" altLang="en-US" sz="1200" smtClean="0"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>
              <a:cs typeface="Arial" pitchFamily="34" charset="0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altLang="en-US" smtClean="0">
                <a:solidFill>
                  <a:srgbClr val="00007F"/>
                </a:solidFill>
              </a:rPr>
              <a:t>Testbench Enhancement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Testbench is the bottleneck</a:t>
            </a:r>
          </a:p>
          <a:p>
            <a:pPr lvl="1" eaLnBrk="1" hangingPunct="1">
              <a:defRPr/>
            </a:pPr>
            <a:r>
              <a:rPr lang="en-US" altLang="en-US" dirty="0" smtClean="0"/>
              <a:t>Transaction based processing is a must</a:t>
            </a:r>
          </a:p>
          <a:p>
            <a:pPr lvl="1" eaLnBrk="1" hangingPunct="1">
              <a:defRPr/>
            </a:pPr>
            <a:r>
              <a:rPr lang="en-US" altLang="en-US" dirty="0" smtClean="0"/>
              <a:t>TB should use less than 2-3% CPU cycle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Clean interface between TB and RTL</a:t>
            </a:r>
          </a:p>
          <a:p>
            <a:pPr lvl="1" eaLnBrk="1" hangingPunct="1">
              <a:defRPr/>
            </a:pPr>
            <a:r>
              <a:rPr lang="en-US" altLang="en-US" dirty="0" smtClean="0"/>
              <a:t>No wait delay</a:t>
            </a:r>
          </a:p>
          <a:p>
            <a:pPr lvl="1" eaLnBrk="1" hangingPunct="1">
              <a:defRPr/>
            </a:pPr>
            <a:r>
              <a:rPr lang="en-US" altLang="en-US" dirty="0" smtClean="0"/>
              <a:t>No direct RTL signal access</a:t>
            </a:r>
          </a:p>
          <a:p>
            <a:pPr lvl="1" eaLnBrk="1" hangingPunct="1">
              <a:defRPr/>
            </a:pPr>
            <a:r>
              <a:rPr lang="en-US" altLang="en-US" dirty="0" smtClean="0"/>
              <a:t>No </a:t>
            </a:r>
            <a:r>
              <a:rPr lang="en-US" altLang="en-US" dirty="0" smtClean="0"/>
              <a:t>cycle by cycle interaction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endParaRPr lang="en-US" altLang="en-US" dirty="0" smtClean="0"/>
          </a:p>
          <a:p>
            <a:pPr lvl="1" eaLnBrk="1" hangingPunct="1">
              <a:defRPr/>
            </a:pPr>
            <a:endParaRPr lang="en-US" altLang="en-US" dirty="0" smtClean="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23F0762-F198-4212-AC26-292D9079A904}" type="datetime1">
              <a:rPr lang="en-US" altLang="en-US" sz="1200" smtClean="0"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3/2/2015</a:t>
            </a:fld>
            <a:endParaRPr lang="en-US" altLang="en-US" sz="1200" smtClean="0">
              <a:cs typeface="Arial" pitchFamily="34" charset="0"/>
            </a:endParaRPr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Horace Chan, PMC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D4E43CC-D3C4-4BCE-989D-B8D540CC875F}" type="slidenum">
              <a:rPr lang="en-US" altLang="en-US" sz="1200" smtClean="0"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smtClean="0">
              <a:cs typeface="Arial" pitchFamily="34" charset="0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>
                <a:solidFill>
                  <a:srgbClr val="00007F"/>
                </a:solidFill>
              </a:rPr>
              <a:t>Testbench Enhancement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Arial" pitchFamily="34" charset="0"/>
              <a:buNone/>
              <a:defRPr/>
            </a:pPr>
            <a:r>
              <a:rPr lang="en-US" altLang="en-US" b="1" dirty="0" err="1" smtClean="0"/>
              <a:t>Specman</a:t>
            </a:r>
            <a:r>
              <a:rPr lang="en-US" altLang="en-US" b="1" dirty="0" smtClean="0"/>
              <a:t> makes the TB upgrade easy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Use AOP to keep TB code for normal simulation and acceleration in two different aspects</a:t>
            </a:r>
          </a:p>
          <a:p>
            <a:pPr lvl="1">
              <a:defRPr/>
            </a:pPr>
            <a:r>
              <a:rPr lang="en-US" altLang="en-US" dirty="0" smtClean="0"/>
              <a:t>No messy factories or callback functions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Use powerful macros and reflection interface to catch unknown TB-RTL interaction</a:t>
            </a:r>
          </a:p>
          <a:p>
            <a:pPr lvl="1">
              <a:defRPr/>
            </a:pPr>
            <a:r>
              <a:rPr lang="en-US" altLang="en-US" dirty="0" smtClean="0"/>
              <a:t>Build debug tools to inspect the TB code</a:t>
            </a:r>
            <a:endParaRPr lang="en-US" altLang="en-US" dirty="0"/>
          </a:p>
          <a:p>
            <a:pPr marL="398462" lvl="1" indent="0">
              <a:buFont typeface="Arial" pitchFamily="34" charset="0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06D5D80-85C6-4938-B6D5-59F0D5ACD3AB}" type="datetime1">
              <a:rPr lang="en-US" altLang="en-US" smtClean="0"/>
              <a:pPr eaLnBrk="1" hangingPunct="1"/>
              <a:t>3/2/2015</a:t>
            </a:fld>
            <a:endParaRPr lang="en-US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Change "footer" to presenter's name and affiliation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F9103D4-35C2-4B77-BEA8-EB8468F2C5FC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altLang="en-US" dirty="0" smtClean="0">
                <a:solidFill>
                  <a:srgbClr val="00007F"/>
                </a:solidFill>
              </a:rPr>
              <a:t>   </a:t>
            </a:r>
            <a:r>
              <a:rPr altLang="en-US" dirty="0" smtClean="0">
                <a:solidFill>
                  <a:srgbClr val="00007F"/>
                </a:solidFill>
              </a:rPr>
              <a:t>TB/box communication</a:t>
            </a:r>
            <a:endParaRPr altLang="en-US" dirty="0" smtClean="0">
              <a:solidFill>
                <a:srgbClr val="00007F"/>
              </a:solidFill>
            </a:endParaRPr>
          </a:p>
        </p:txBody>
      </p:sp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C2E25D9-C6A4-4366-A972-8464971A129B}" type="datetime1">
              <a:rPr lang="en-US" altLang="en-US" sz="1200" smtClean="0"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3/2/2015</a:t>
            </a:fld>
            <a:endParaRPr lang="en-US" altLang="en-US" sz="1200" smtClean="0">
              <a:cs typeface="Arial" pitchFamily="34" charset="0"/>
            </a:endParaRPr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Horace Chan, PMC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B99C55-97FC-47DA-9A37-EC309092ABBB}" type="slidenum">
              <a:rPr lang="en-US" altLang="en-US" sz="1200" smtClean="0"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34119"/>
              </p:ext>
            </p:extLst>
          </p:nvPr>
        </p:nvGraphicFramePr>
        <p:xfrm>
          <a:off x="194539" y="1303168"/>
          <a:ext cx="8783205" cy="49274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0950"/>
                <a:gridCol w="6262255"/>
              </a:tblGrid>
              <a:tr h="49792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Mechanism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When to use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</a:tr>
              <a:tr h="115776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SCE-MI pipe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Transfer larger chuck</a:t>
                      </a:r>
                      <a:r>
                        <a:rPr lang="en-US" sz="2400" baseline="0" dirty="0" smtClean="0"/>
                        <a:t> of data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/>
                        <a:t>TLM port on TB side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/>
                        <a:t>FIFO on RTL side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</a:tr>
              <a:tr h="87305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e/SV DPI Interface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Light weight control protocols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Timing</a:t>
                      </a:r>
                      <a:r>
                        <a:rPr lang="en-US" sz="2400" baseline="0" dirty="0" smtClean="0"/>
                        <a:t> sensitive trigger functions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</a:tr>
              <a:tr h="115776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MARG (direct memory copy)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One-off</a:t>
                      </a:r>
                      <a:r>
                        <a:rPr lang="en-US" sz="2400" baseline="0" dirty="0" smtClean="0"/>
                        <a:t> deposit or read</a:t>
                      </a:r>
                      <a:endParaRPr lang="en-US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Custom pipe</a:t>
                      </a:r>
                      <a:r>
                        <a:rPr lang="en-US" sz="2400" baseline="0" dirty="0" smtClean="0"/>
                        <a:t> implementation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Backdoor access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</a:tr>
              <a:tr h="117909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Tcl</a:t>
                      </a:r>
                      <a:r>
                        <a:rPr lang="en-US" sz="2400" baseline="0" dirty="0" smtClean="0"/>
                        <a:t> force, deposit, value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The last resort solution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No recompile</a:t>
                      </a:r>
                      <a:r>
                        <a:rPr lang="en-US" sz="2400" baseline="0" dirty="0" smtClean="0"/>
                        <a:t> is required</a:t>
                      </a:r>
                      <a:endParaRPr lang="en-US" sz="2400" dirty="0"/>
                    </a:p>
                  </a:txBody>
                  <a:tcPr marL="91429" marR="91429" marT="45714" marB="457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84003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altLang="en-US" smtClean="0">
                <a:solidFill>
                  <a:srgbClr val="00007F"/>
                </a:solidFill>
              </a:rPr>
              <a:t>Regression Management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 the same regression tool as normal simulation</a:t>
            </a:r>
          </a:p>
          <a:p>
            <a:pPr lvl="1" eaLnBrk="1" hangingPunct="1"/>
            <a:r>
              <a:rPr lang="en-US" altLang="en-US" dirty="0" smtClean="0"/>
              <a:t>SA is like a super fast computer</a:t>
            </a:r>
          </a:p>
          <a:p>
            <a:pPr eaLnBrk="1" hangingPunct="1"/>
            <a:r>
              <a:rPr lang="en-US" altLang="en-US" dirty="0" smtClean="0"/>
              <a:t>Download snapshot to the box is slow</a:t>
            </a:r>
          </a:p>
          <a:p>
            <a:pPr lvl="1" eaLnBrk="1" hangingPunct="1"/>
            <a:r>
              <a:rPr lang="en-US" altLang="en-US" dirty="0" smtClean="0"/>
              <a:t>Download once, run all the </a:t>
            </a:r>
            <a:r>
              <a:rPr lang="en-US" altLang="en-US" dirty="0" err="1" smtClean="0"/>
              <a:t>sims</a:t>
            </a:r>
            <a:r>
              <a:rPr lang="en-US" altLang="en-US" dirty="0" smtClean="0"/>
              <a:t> in the same session</a:t>
            </a:r>
          </a:p>
          <a:p>
            <a:pPr eaLnBrk="1" hangingPunct="1"/>
            <a:r>
              <a:rPr lang="en-US" altLang="en-US" dirty="0" smtClean="0"/>
              <a:t>Auto re-launch overnight failed </a:t>
            </a:r>
            <a:r>
              <a:rPr lang="en-US" altLang="en-US" dirty="0" err="1" smtClean="0"/>
              <a:t>sims</a:t>
            </a:r>
            <a:endParaRPr lang="en-US" altLang="en-US" dirty="0" smtClean="0"/>
          </a:p>
          <a:p>
            <a:pPr lvl="1" eaLnBrk="1" hangingPunct="1"/>
            <a:r>
              <a:rPr lang="en-US" altLang="en-US" dirty="0"/>
              <a:t>SA_HW is too expensive for interactive </a:t>
            </a:r>
            <a:r>
              <a:rPr lang="en-US" altLang="en-US" dirty="0" smtClean="0"/>
              <a:t>debug</a:t>
            </a:r>
          </a:p>
          <a:p>
            <a:pPr lvl="1" eaLnBrk="1" hangingPunct="1"/>
            <a:r>
              <a:rPr lang="en-US" altLang="en-US" dirty="0" smtClean="0"/>
              <a:t>Hot swap to SA_SW before the failure point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No checkpoint save and restore in SA (yet)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2AE90AB-2891-4096-8867-DDDC7E6578CE}" type="datetime1">
              <a:rPr lang="en-US" altLang="en-US" sz="1200" smtClean="0"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3/2/2015</a:t>
            </a:fld>
            <a:endParaRPr lang="en-US" altLang="en-US" sz="1200" smtClean="0">
              <a:cs typeface="Arial" pitchFamily="34" charset="0"/>
            </a:endParaRPr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Horace Chan, PMC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0814606-6248-43D2-9DF9-4C7275D473EF}" type="slidenum">
              <a:rPr lang="en-US" altLang="en-US" sz="1200" smtClean="0"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smtClean="0">
              <a:cs typeface="Arial" pitchFamily="34" charset="0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HDL Custom">
      <a:dk1>
        <a:srgbClr val="000000"/>
      </a:dk1>
      <a:lt1>
        <a:srgbClr val="FFFFFF"/>
      </a:lt1>
      <a:dk2>
        <a:srgbClr val="FFFFCC"/>
      </a:dk2>
      <a:lt2>
        <a:srgbClr val="E5FFFF"/>
      </a:lt2>
      <a:accent1>
        <a:srgbClr val="F2F2F2"/>
      </a:accent1>
      <a:accent2>
        <a:srgbClr val="0000FF"/>
      </a:accent2>
      <a:accent3>
        <a:srgbClr val="FF0000"/>
      </a:accent3>
      <a:accent4>
        <a:srgbClr val="FFF0F0"/>
      </a:accent4>
      <a:accent5>
        <a:srgbClr val="EBFADC"/>
      </a:accent5>
      <a:accent6>
        <a:srgbClr val="F0E6FF"/>
      </a:accent6>
      <a:hlink>
        <a:srgbClr val="0000FF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blackWhite">
        <a:solidFill>
          <a:schemeClr val="tx2">
            <a:lumMod val="90000"/>
          </a:schemeClr>
        </a:solidFill>
        <a:ln w="9525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>
          <a:defRPr b="1" dirty="0" smtClean="0">
            <a:latin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On-screen Show (4:3)</PresentationFormat>
  <Paragraphs>178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Calibri</vt:lpstr>
      <vt:lpstr>PMingLiU</vt:lpstr>
      <vt:lpstr>Office Theme</vt:lpstr>
      <vt:lpstr>A Methodology to Port a Complex Multi-Language Design and Testbench for Simulation Acceleration</vt:lpstr>
      <vt:lpstr>Why Simulation Acceleration</vt:lpstr>
      <vt:lpstr>     Benchmark Results</vt:lpstr>
      <vt:lpstr>   4 Types of Simulations</vt:lpstr>
      <vt:lpstr>      Compile the RTL</vt:lpstr>
      <vt:lpstr>Testbench Enhancement</vt:lpstr>
      <vt:lpstr>Testbench Enhancement</vt:lpstr>
      <vt:lpstr>   TB/box communication</vt:lpstr>
      <vt:lpstr>Regression Management</vt:lpstr>
      <vt:lpstr>        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2015-01-19T12:41:29Z</dcterms:created>
  <dcterms:modified xsi:type="dcterms:W3CDTF">2015-03-03T00:03:43Z</dcterms:modified>
</cp:coreProperties>
</file>