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6" r:id="rId4"/>
  </p:sldMasterIdLst>
  <p:notesMasterIdLst>
    <p:notesMasterId r:id="rId21"/>
  </p:notesMasterIdLst>
  <p:handoutMasterIdLst>
    <p:handoutMasterId r:id="rId22"/>
  </p:handoutMasterIdLst>
  <p:sldIdLst>
    <p:sldId id="514" r:id="rId5"/>
    <p:sldId id="524" r:id="rId6"/>
    <p:sldId id="708" r:id="rId7"/>
    <p:sldId id="720" r:id="rId8"/>
    <p:sldId id="710" r:id="rId9"/>
    <p:sldId id="711" r:id="rId10"/>
    <p:sldId id="723" r:id="rId11"/>
    <p:sldId id="722" r:id="rId12"/>
    <p:sldId id="724" r:id="rId13"/>
    <p:sldId id="712" r:id="rId14"/>
    <p:sldId id="713" r:id="rId15"/>
    <p:sldId id="715" r:id="rId16"/>
    <p:sldId id="717" r:id="rId17"/>
    <p:sldId id="719" r:id="rId18"/>
    <p:sldId id="721" r:id="rId19"/>
    <p:sldId id="709" r:id="rId20"/>
  </p:sldIdLst>
  <p:sldSz cx="12192000" cy="6858000"/>
  <p:notesSz cx="10048875" cy="6918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1" name="Author" initials="A" lastIdx="48" clrIdx="2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E1E"/>
    <a:srgbClr val="FFFFCC"/>
    <a:srgbClr val="006600"/>
    <a:srgbClr val="66FF33"/>
    <a:srgbClr val="00FF00"/>
    <a:srgbClr val="385D8A"/>
    <a:srgbClr val="FF9900"/>
    <a:srgbClr val="99FF33"/>
    <a:srgbClr val="CC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C2B40-5A21-4378-B384-F79EEDA5A91B}" v="2661" dt="2019-02-08T06:09:25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53" autoAdjust="0"/>
    <p:restoredTop sz="80524" autoAdjust="0"/>
  </p:normalViewPr>
  <p:slideViewPr>
    <p:cSldViewPr>
      <p:cViewPr varScale="1">
        <p:scale>
          <a:sx n="80" d="100"/>
          <a:sy n="80" d="100"/>
        </p:scale>
        <p:origin x="114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/>
          <a:lstStyle>
            <a:lvl1pPr algn="r">
              <a:defRPr sz="1200"/>
            </a:lvl1pPr>
          </a:lstStyle>
          <a:p>
            <a:fld id="{9175845F-7813-4162-8E43-89DCBF023BA5}" type="datetimeFigureOut">
              <a:rPr lang="de-DE" smtClean="0"/>
              <a:pPr/>
              <a:t>07.02.2019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lIns="92766" tIns="46383" rIns="92766" bIns="46383" rtlCol="0" anchor="b"/>
          <a:lstStyle>
            <a:lvl1pPr algn="r">
              <a:defRPr sz="1200"/>
            </a:lvl1pPr>
          </a:lstStyle>
          <a:p>
            <a:fld id="{568AD7C4-ADB3-4393-A709-E94E9DB0B9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45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2038" y="0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0AF34-6582-494F-851E-89D0463C3413}" type="datetimeFigureOut">
              <a:rPr lang="en-US"/>
              <a:pPr>
                <a:defRPr/>
              </a:pPr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19113"/>
            <a:ext cx="4610100" cy="2593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66" tIns="46383" rIns="92766" bIns="4638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4888" y="3286205"/>
            <a:ext cx="8039100" cy="3113247"/>
          </a:xfrm>
          <a:prstGeom prst="rect">
            <a:avLst/>
          </a:prstGeom>
        </p:spPr>
        <p:txBody>
          <a:bodyPr vert="horz" lIns="92766" tIns="46383" rIns="92766" bIns="4638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2038" y="6571208"/>
            <a:ext cx="4354512" cy="345917"/>
          </a:xfrm>
          <a:prstGeom prst="rect">
            <a:avLst/>
          </a:prstGeom>
        </p:spPr>
        <p:txBody>
          <a:bodyPr vert="horz" wrap="square" lIns="92766" tIns="46383" rIns="92766" bIns="4638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1248D3D-B91D-4C0E-B577-B2CAAE2DB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Access blackboxed addresses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AXI bus lock up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+mj-lt"/>
              <a:buAutoNum type="arabicPeriod"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CPU stalls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PCIe hangs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+mj-lt"/>
              <a:buAutoNum type="arabicPeriod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host Linux freezes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48D3D-B91D-4C0E-B577-B2CAAE2DB8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48D3D-B91D-4C0E-B577-B2CAAE2DB8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Generate from register description files (IP-XACT)</a:t>
            </a:r>
          </a:p>
          <a:p>
            <a:pPr lvl="1"/>
            <a:r>
              <a:rPr lang="en-US" dirty="0"/>
              <a:t>Hybrid Software Simulator</a:t>
            </a:r>
          </a:p>
          <a:p>
            <a:pPr lvl="1"/>
            <a:r>
              <a:rPr lang="en-US" dirty="0"/>
              <a:t>System Verilog register implementation</a:t>
            </a:r>
          </a:p>
          <a:p>
            <a:pPr lvl="1"/>
            <a:r>
              <a:rPr lang="en-US" dirty="0"/>
              <a:t>C header files for the FW</a:t>
            </a:r>
          </a:p>
          <a:p>
            <a:pPr lvl="2"/>
            <a:r>
              <a:rPr lang="en-US" dirty="0"/>
              <a:t>embedded view (direct AXI write/read)</a:t>
            </a:r>
          </a:p>
          <a:p>
            <a:pPr lvl="2"/>
            <a:r>
              <a:rPr lang="en-US" dirty="0"/>
              <a:t>HSWSIM view (TCP to HSWSIM)</a:t>
            </a:r>
          </a:p>
          <a:p>
            <a:r>
              <a:rPr lang="en-US" dirty="0"/>
              <a:t>Features of the Hybrid Software Simulator</a:t>
            </a:r>
          </a:p>
          <a:p>
            <a:pPr lvl="1"/>
            <a:r>
              <a:rPr lang="en-US" dirty="0"/>
              <a:t>Shadow register bank</a:t>
            </a:r>
          </a:p>
          <a:p>
            <a:pPr lvl="1"/>
            <a:r>
              <a:rPr lang="en-US" dirty="0"/>
              <a:t>Address filter/translator to the emulator</a:t>
            </a:r>
          </a:p>
          <a:p>
            <a:pPr lvl="1"/>
            <a:r>
              <a:rPr lang="en-US" dirty="0"/>
              <a:t>Trigger callback functions to model RTL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48D3D-B91D-4C0E-B577-B2CAAE2DB8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User Space FW are non-timing critical</a:t>
            </a:r>
          </a:p>
          <a:p>
            <a:pPr lvl="1"/>
            <a:r>
              <a:rPr lang="en-US" dirty="0"/>
              <a:t>Extra latency of PCIe is irreverent</a:t>
            </a:r>
          </a:p>
          <a:p>
            <a:pPr lvl="0"/>
            <a:r>
              <a:rPr lang="en-US" dirty="0"/>
              <a:t>Run everything on host Linux</a:t>
            </a:r>
          </a:p>
          <a:p>
            <a:pPr lvl="1"/>
            <a:r>
              <a:rPr lang="en-US" dirty="0"/>
              <a:t>Faster debug turn around time</a:t>
            </a:r>
          </a:p>
          <a:p>
            <a:pPr lvl="1"/>
            <a:r>
              <a:rPr lang="en-US" dirty="0"/>
              <a:t>Can use any IDE as the </a:t>
            </a:r>
            <a:r>
              <a:rPr lang="en-US" dirty="0" err="1"/>
              <a:t>gdb</a:t>
            </a:r>
            <a:r>
              <a:rPr lang="en-US" dirty="0"/>
              <a:t> client</a:t>
            </a:r>
          </a:p>
          <a:p>
            <a:r>
              <a:rPr lang="en-US" dirty="0"/>
              <a:t>Can mix and match TB config sequences with the FW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48D3D-B91D-4C0E-B577-B2CAAE2DB8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Kernel space FW are ISR and Linux drivers</a:t>
            </a:r>
          </a:p>
          <a:p>
            <a:pPr lvl="1"/>
            <a:r>
              <a:rPr lang="en-US" dirty="0"/>
              <a:t>Has to run on the embedded CPU</a:t>
            </a:r>
          </a:p>
          <a:p>
            <a:pPr lvl="0"/>
            <a:r>
              <a:rPr lang="en-US" dirty="0"/>
              <a:t>User space FW is already bug free</a:t>
            </a:r>
          </a:p>
          <a:p>
            <a:pPr lvl="0"/>
            <a:r>
              <a:rPr lang="en-US" dirty="0"/>
              <a:t>Fake the behavior of blackboxed RTL with HSWSIM</a:t>
            </a:r>
          </a:p>
          <a:p>
            <a:pPr lvl="0"/>
            <a:r>
              <a:rPr lang="en-US" dirty="0"/>
              <a:t>Debug like real silicon </a:t>
            </a:r>
          </a:p>
          <a:p>
            <a:pPr lvl="1"/>
            <a:r>
              <a:rPr lang="en-US" dirty="0" err="1"/>
              <a:t>printk</a:t>
            </a:r>
            <a:r>
              <a:rPr lang="en-US" dirty="0"/>
              <a:t> on UART, </a:t>
            </a:r>
          </a:p>
          <a:p>
            <a:pPr lvl="1"/>
            <a:r>
              <a:rPr lang="en-US" dirty="0"/>
              <a:t>DSTREAM on JTAG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 RTL used by the kernel space code cannot be blackboxed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48D3D-B91D-4C0E-B577-B2CAAE2DB8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8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48D3D-B91D-4C0E-B577-B2CAAE2DB8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508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41D75C-4BF4-4FD2-BDFD-6A8F3FBC2A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10972800" cy="4495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508000" cy="365125"/>
          </a:xfrm>
          <a:prstGeom prst="rect">
            <a:avLst/>
          </a:prstGeom>
        </p:spPr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8600" y="6400800"/>
            <a:ext cx="431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ED2C31-2823-4D5C-9492-C333022367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508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77852F-9151-4853-BCAD-1A8F018BE5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508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DC8F293-4BBC-458E-B2BD-F4405770B8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508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11CC12-8E9A-49BF-AC1E-0475F8BB5E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508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EB1C8EF-5791-4944-A3D7-8A1B48851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58600" y="6400800"/>
            <a:ext cx="431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E4636B-F294-483D-938B-D9EE100D15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400" y="6400800"/>
            <a:ext cx="508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30D12D-C12F-4881-A45D-FFFF9E5E27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381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 descr="accellera_logo_color_200x111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607" y="6200478"/>
            <a:ext cx="1150793" cy="5486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582400" y="6322467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BEA6-3141-4162-9915-A84DEC102A3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1FBFB-A783-49DC-96FE-3D3EC60A8FC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7" y="347749"/>
            <a:ext cx="1411803" cy="8564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4" r:id="rId7"/>
    <p:sldLayoutId id="2147483905" r:id="rId8"/>
    <p:sldLayoutId id="2147483906" r:id="rId9"/>
    <p:sldLayoutId id="214748390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test the whole firmware/software</a:t>
            </a:r>
            <a:br>
              <a:rPr lang="en-US" b="1" dirty="0"/>
            </a:br>
            <a:r>
              <a:rPr lang="en-US" b="1" dirty="0"/>
              <a:t>when the RTL can’t fit the emulator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58599" y="6400800"/>
            <a:ext cx="429491" cy="365125"/>
          </a:xfrm>
        </p:spPr>
        <p:txBody>
          <a:bodyPr/>
          <a:lstStyle/>
          <a:p>
            <a:fld id="{8B820FFD-5868-4678-ACC2-C353669912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990600" y="3962400"/>
            <a:ext cx="10363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Horace Chan, Byron Watt – Microchip Technology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14800" y="5563610"/>
            <a:ext cx="4114800" cy="830263"/>
          </a:xfrm>
          <a:prstGeom prst="rect">
            <a:avLst/>
          </a:prstGeom>
          <a:solidFill>
            <a:srgbClr val="FFF0F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Optional Company Logo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(show on Title Slide ONLY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FB784-1551-447B-81C0-0BE08AB14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673600"/>
            <a:ext cx="65532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Hybrid Emulation Scenario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3200" y="160020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A x86 Linux server controls multiple chips via PCIe bus in the production environment</a:t>
            </a:r>
          </a:p>
          <a:p>
            <a:pPr lvl="0"/>
            <a:r>
              <a:rPr lang="en-US" dirty="0"/>
              <a:t>The PCIe bus is replaced by the PCIe speed bridge in the emulation environment</a:t>
            </a:r>
          </a:p>
          <a:p>
            <a:pPr lvl="0"/>
            <a:r>
              <a:rPr lang="en-US" dirty="0"/>
              <a:t>The embedded CPU inside the chip is also running Linux</a:t>
            </a:r>
          </a:p>
          <a:p>
            <a:pPr lvl="0"/>
            <a:r>
              <a:rPr lang="en-US" dirty="0"/>
              <a:t>The SW running on the host Linux communicates with the FW running inside the embedded Linux via TCP sockets or PCIe mailbox.</a:t>
            </a:r>
          </a:p>
          <a:p>
            <a:pPr lvl="0"/>
            <a:r>
              <a:rPr lang="en-US" dirty="0"/>
              <a:t>The end-user has no direct access into the FW.  The end-user interacts with the FW through the public API of the SW running on the host Linux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73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ybrid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oft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ulator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4799F3-D710-4780-828B-851F2F6EB2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4508" y="3258652"/>
            <a:ext cx="18779230" cy="4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CD1269-BCD2-498B-B4FB-5BC23B3E7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319444"/>
              </p:ext>
            </p:extLst>
          </p:nvPr>
        </p:nvGraphicFramePr>
        <p:xfrm>
          <a:off x="1840832" y="1429670"/>
          <a:ext cx="8744079" cy="522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8284050" imgH="4949450" progId="Visio.Drawing.11">
                  <p:embed/>
                </p:oleObj>
              </mc:Choice>
              <mc:Fallback>
                <p:oleObj r:id="rId4" imgW="8284050" imgH="4949450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5CD1269-BCD2-498B-B4FB-5BC23B3E7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832" y="1429670"/>
                        <a:ext cx="8744079" cy="5222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3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 User Space FW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4799F3-D710-4780-828B-851F2F6EB2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4508" y="3258652"/>
            <a:ext cx="18779230" cy="4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C31269-EA86-46F8-83A6-A283B93771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47799" y="3220772"/>
            <a:ext cx="18910041" cy="4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F69FF6-DF39-4F71-B0A3-CC9F6AA8E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408138"/>
              </p:ext>
            </p:extLst>
          </p:nvPr>
        </p:nvGraphicFramePr>
        <p:xfrm>
          <a:off x="1447800" y="1417638"/>
          <a:ext cx="10381076" cy="487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9264736" imgH="4352102" progId="Visio.Drawing.11">
                  <p:embed/>
                </p:oleObj>
              </mc:Choice>
              <mc:Fallback>
                <p:oleObj r:id="rId4" imgW="9264736" imgH="4352102" progId="Visio.Drawing.11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9F69FF6-DF39-4F71-B0A3-CC9F6AA8E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17638"/>
                        <a:ext cx="10381076" cy="487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86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 Kernel Space FW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4799F3-D710-4780-828B-851F2F6EB2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4508" y="3258652"/>
            <a:ext cx="18779230" cy="4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C31269-EA86-46F8-83A6-A283B93771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47799" y="3220772"/>
            <a:ext cx="18910041" cy="4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584A05-6C8B-44B8-B3FA-2AEFB30B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5D067F2-2E29-4283-A9A8-27DFC0DE1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59643"/>
              </p:ext>
            </p:extLst>
          </p:nvPr>
        </p:nvGraphicFramePr>
        <p:xfrm>
          <a:off x="699207" y="1190954"/>
          <a:ext cx="10583779" cy="528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8462787" imgH="4220592" progId="Visio.Drawing.11">
                  <p:embed/>
                </p:oleObj>
              </mc:Choice>
              <mc:Fallback>
                <p:oleObj r:id="rId4" imgW="8462787" imgH="4220592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5D067F2-2E29-4283-A9A8-27DFC0DE1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07" y="1190954"/>
                        <a:ext cx="10583779" cy="5284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48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 (pre tape-out)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4799F3-D710-4780-828B-851F2F6EB2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24508" y="3258652"/>
            <a:ext cx="18779230" cy="4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4BF55-2140-46CF-AE1C-9C80C33F90B4}"/>
              </a:ext>
            </a:extLst>
          </p:cNvPr>
          <p:cNvSpPr txBox="1">
            <a:spLocks/>
          </p:cNvSpPr>
          <p:nvPr/>
        </p:nvSpPr>
        <p:spPr bwMode="auto">
          <a:xfrm>
            <a:off x="673100" y="1355392"/>
            <a:ext cx="1069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major FW features are tested in emulator</a:t>
            </a:r>
          </a:p>
          <a:p>
            <a:pPr lvl="1"/>
            <a:r>
              <a:rPr lang="en-US" dirty="0"/>
              <a:t>Design running at 5Mhz in the emulator</a:t>
            </a:r>
          </a:p>
          <a:p>
            <a:pPr lvl="1"/>
            <a:r>
              <a:rPr lang="en-US" dirty="0"/>
              <a:t>Linux boots up in less than 5 minutes</a:t>
            </a:r>
          </a:p>
          <a:p>
            <a:pPr lvl="1"/>
            <a:r>
              <a:rPr lang="en-US" dirty="0"/>
              <a:t>Found 3 RTL bugs before tape-out</a:t>
            </a:r>
          </a:p>
          <a:p>
            <a:pPr marL="398462" lvl="1" indent="0">
              <a:buNone/>
            </a:pPr>
            <a:endParaRPr lang="en-US" dirty="0"/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06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6D70-9CDF-48AB-9327-A8D2CD5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(Silicon)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03E0-E04C-49E8-96E3-9F5E2868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Smoothest bring up for a Rev A device</a:t>
            </a:r>
          </a:p>
          <a:p>
            <a:pPr lvl="1"/>
            <a:r>
              <a:rPr lang="en-US" dirty="0"/>
              <a:t>Linux and FW running on day 1</a:t>
            </a:r>
          </a:p>
          <a:p>
            <a:pPr lvl="1"/>
            <a:r>
              <a:rPr lang="en-US" dirty="0"/>
              <a:t>First major feature running on day 3 (debug non-digital FW code)</a:t>
            </a:r>
          </a:p>
          <a:p>
            <a:pPr lvl="1"/>
            <a:r>
              <a:rPr lang="en-US" dirty="0"/>
              <a:t>All major features running on the first week</a:t>
            </a:r>
          </a:p>
          <a:p>
            <a:pPr lvl="1"/>
            <a:r>
              <a:rPr lang="en-US" dirty="0"/>
              <a:t>First FW release to customers in less than a month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Pin point a corner case RTL bug discovered in Silicon testing</a:t>
            </a:r>
          </a:p>
          <a:p>
            <a:pPr lvl="2"/>
            <a:r>
              <a:rPr lang="en-US" dirty="0"/>
              <a:t>Simulation can’t reproduce the bug, it takes a few seconds to run on silicon</a:t>
            </a:r>
          </a:p>
          <a:p>
            <a:pPr lvl="2"/>
            <a:r>
              <a:rPr lang="en-US" dirty="0"/>
              <a:t>Emulation sees the bug, dump waveform and let the designer diagnose the problem.</a:t>
            </a:r>
          </a:p>
          <a:p>
            <a:pPr lvl="2"/>
            <a:r>
              <a:rPr lang="en-US" dirty="0"/>
              <a:t>With the new insight from emulation, simulation is able to reproduce the bug in 2 hours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49735-079B-449A-8FD6-0047A10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5800" y="259080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0265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3200" y="160020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Introduction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Challenges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Existing Solutions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Architecture </a:t>
            </a:r>
            <a:r>
              <a:rPr lang="en-US" altLang="en-US" dirty="0">
                <a:solidFill>
                  <a:srgbClr val="000000"/>
                </a:solidFill>
              </a:rPr>
              <a:t>of the Hybrid Software Simulator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</a:t>
            </a:r>
            <a:r>
              <a:rPr lang="en-US" altLang="en-US" dirty="0">
                <a:solidFill>
                  <a:srgbClr val="000000"/>
                </a:solidFill>
              </a:rPr>
              <a:t>Mode on Testing User Space FW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Mode on Testing Kernel Space FW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Results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3200" y="1417638"/>
            <a:ext cx="117856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Pre-silicon FW/SW testing using emulation is a MUST</a:t>
            </a:r>
          </a:p>
          <a:p>
            <a:pPr lvl="1"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Catch system bugs before tape-out</a:t>
            </a:r>
          </a:p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1F12F0F-AE50-47DE-A5F9-9461917B1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84" y="2626166"/>
            <a:ext cx="7479632" cy="4215792"/>
          </a:xfrm>
        </p:spPr>
      </p:pic>
    </p:spTree>
    <p:extLst>
      <p:ext uri="{BB962C8B-B14F-4D97-AF65-F5344CB8AC3E}">
        <p14:creationId xmlns:p14="http://schemas.microsoft.com/office/powerpoint/2010/main" val="20494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3200" y="160020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The design is too big to fit in the emulator</a:t>
            </a:r>
          </a:p>
          <a:p>
            <a:pPr marL="688975" marR="0" lvl="1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Buy bigger emulators (if you ask the EDA vendor)</a:t>
            </a:r>
          </a:p>
          <a:p>
            <a:pPr marL="688975" marR="0" lvl="1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$$$$</a:t>
            </a:r>
          </a:p>
          <a:p>
            <a:pPr marL="688975" marR="0" lvl="1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eaLnBrk="1" hangingPunct="1">
              <a:buClr>
                <a:srgbClr val="000000"/>
              </a:buClr>
              <a:buSzTx/>
              <a:defRPr/>
            </a:pPr>
            <a:r>
              <a:rPr lang="en-US" altLang="en-US" dirty="0">
                <a:solidFill>
                  <a:srgbClr val="000000"/>
                </a:solidFill>
              </a:rPr>
              <a:t>Borrow an idea from verification</a:t>
            </a:r>
          </a:p>
          <a:p>
            <a:pPr lvl="1"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Blackboxes RTL logic not required by the test</a:t>
            </a:r>
          </a:p>
          <a:p>
            <a:pPr lvl="1"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Build multiple design snapshots for different test scenarios</a:t>
            </a:r>
          </a:p>
          <a:p>
            <a:pPr lvl="1"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Save up to 50% of gates on average</a:t>
            </a:r>
          </a:p>
          <a:p>
            <a:pPr marL="688975" marR="0" lvl="1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4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598D95-F5E3-48ED-8DE4-C90E322CB37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45177" y="2400788"/>
            <a:ext cx="16720457" cy="4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0394438-F133-43E9-9BA1-AC60026A3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418176"/>
              </p:ext>
            </p:extLst>
          </p:nvPr>
        </p:nvGraphicFramePr>
        <p:xfrm>
          <a:off x="1010193" y="1234360"/>
          <a:ext cx="9827623" cy="551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8843343" imgH="4953541" progId="Visio.Drawing.11">
                  <p:embed/>
                </p:oleObj>
              </mc:Choice>
              <mc:Fallback>
                <p:oleObj r:id="rId4" imgW="8843343" imgH="4953541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0394438-F133-43E9-9BA1-AC60026A3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93" y="1234360"/>
                        <a:ext cx="9827623" cy="5517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397C42-CFE4-4B23-A1BC-30F0EDE1D4DB}"/>
              </a:ext>
            </a:extLst>
          </p:cNvPr>
          <p:cNvSpPr txBox="1">
            <a:spLocks/>
          </p:cNvSpPr>
          <p:nvPr/>
        </p:nvSpPr>
        <p:spPr bwMode="auto">
          <a:xfrm>
            <a:off x="203200" y="1600200"/>
            <a:ext cx="360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78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Existing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3200" y="160020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Run block level FW in verification TB</a:t>
            </a:r>
          </a:p>
          <a:p>
            <a:pPr lvl="1"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Tried this approach in previous project</a:t>
            </a:r>
          </a:p>
          <a:p>
            <a:pPr lvl="1"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Can’t test the whole FW/SW before silicon</a:t>
            </a:r>
          </a:p>
          <a:p>
            <a:pPr lvl="1" eaLnBrk="1" hangingPunct="1">
              <a:buClr>
                <a:srgbClr val="000000"/>
              </a:buClr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Can’t find integration bugs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000000"/>
              </a:buClr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verification team hate it.  </a:t>
            </a:r>
          </a:p>
          <a:p>
            <a:pPr lvl="2" eaLnBrk="1" hangingPunct="1">
              <a:buClr>
                <a:srgbClr val="000000"/>
              </a:buClr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Extra C code to debug on top of the RTL.</a:t>
            </a:r>
          </a:p>
          <a:p>
            <a:pPr lvl="2" eaLnBrk="1" hangingPunct="1">
              <a:buClr>
                <a:srgbClr val="000000"/>
              </a:buClr>
              <a:defRPr/>
            </a:pPr>
            <a:r>
              <a:rPr lang="en-US" altLang="en-US" dirty="0">
                <a:solidFill>
                  <a:srgbClr val="000000"/>
                </a:solidFill>
              </a:rPr>
              <a:t>The FW is not as verification-friendly as UVM sequences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76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Existing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94970" y="154686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of #ifdef or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makefile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parameters to partition the FW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Tried this approach in previous project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Spent lots of unproductive hours hacking the FW code </a:t>
            </a:r>
          </a:p>
          <a:p>
            <a:pPr lvl="2" eaLnBrk="1" hangingPunct="1">
              <a:buClr>
                <a:srgbClr val="000000"/>
              </a:buClr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add #ifdef all over the place</a:t>
            </a:r>
          </a:p>
          <a:p>
            <a:pPr lvl="2" eaLnBrk="1" hangingPunct="1">
              <a:buClr>
                <a:srgbClr val="000000"/>
              </a:buClr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create mock function to bypass register access into blackboxed addresses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It is a maintenance nightmare on </a:t>
            </a:r>
            <a:r>
              <a:rPr lang="en-US" altLang="en-US" dirty="0" err="1">
                <a:solidFill>
                  <a:srgbClr val="000000"/>
                </a:solidFill>
              </a:rPr>
              <a:t>RevB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This solution doesn’t scale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27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Existing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3200" y="160020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Insert dummy AXI/AHB slave components in the blackboxed RTL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Investigated this approach in the beginning of this project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Too much work to create the blackboxed SV modules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Too much work to hack the RTL compile script for emulation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Can’t model the blackboxed RTL behavior</a:t>
            </a:r>
          </a:p>
          <a:p>
            <a:pPr lvl="2" eaLnBrk="1" hangingPunct="1">
              <a:buClr>
                <a:srgbClr val="000000"/>
              </a:buClr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AXI/AHB dummy only returns zero on read</a:t>
            </a:r>
          </a:p>
          <a:p>
            <a:pPr lvl="2" eaLnBrk="1" hangingPunct="1">
              <a:buClr>
                <a:srgbClr val="000000"/>
              </a:buClr>
              <a:buFontTx/>
              <a:buChar char="-"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9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Existing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3200" y="1600200"/>
            <a:ext cx="11785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8975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2049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484313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marR="0" lvl="0" indent="-2905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solidFill>
                  <a:srgbClr val="000000"/>
                </a:solidFill>
              </a:rPr>
              <a:t>Use of a Virtual Platform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Investigated this approach in the beginning of this project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Too time consuming to setup QEMU proxy and </a:t>
            </a:r>
            <a:r>
              <a:rPr lang="en-US" altLang="en-US" dirty="0" err="1">
                <a:solidFill>
                  <a:srgbClr val="000000"/>
                </a:solidFill>
              </a:rPr>
              <a:t>SystemC</a:t>
            </a:r>
            <a:r>
              <a:rPr lang="en-US" altLang="en-US" dirty="0">
                <a:solidFill>
                  <a:srgbClr val="000000"/>
                </a:solidFill>
              </a:rPr>
              <a:t> models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Inconvenient to debug the FW code compare to our approach</a:t>
            </a: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>
              <a:buClr>
                <a:srgbClr val="000000"/>
              </a:buClr>
              <a:buSzPct val="110000"/>
              <a:buFontTx/>
              <a:buChar char="-"/>
              <a:defRPr/>
            </a:pPr>
            <a:r>
              <a:rPr lang="en-US" altLang="en-US" dirty="0">
                <a:solidFill>
                  <a:srgbClr val="000000"/>
                </a:solidFill>
              </a:rPr>
              <a:t>Doesn’t work for us, </a:t>
            </a:r>
            <a:r>
              <a:rPr lang="en-US" altLang="en-US">
                <a:solidFill>
                  <a:srgbClr val="000000"/>
                </a:solidFill>
              </a:rPr>
              <a:t>but it might </a:t>
            </a:r>
            <a:r>
              <a:rPr lang="en-US" altLang="en-US" dirty="0">
                <a:solidFill>
                  <a:srgbClr val="000000"/>
                </a:solidFill>
              </a:rPr>
              <a:t>be the right choice </a:t>
            </a:r>
            <a:r>
              <a:rPr lang="en-US" altLang="en-US">
                <a:solidFill>
                  <a:srgbClr val="000000"/>
                </a:solidFill>
              </a:rPr>
              <a:t>for a different </a:t>
            </a:r>
            <a:r>
              <a:rPr lang="en-US" altLang="en-US" dirty="0">
                <a:solidFill>
                  <a:srgbClr val="000000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04508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C529A4D857314092F8987294A43FD3" ma:contentTypeVersion="0" ma:contentTypeDescription="Create a new document." ma:contentTypeScope="" ma:versionID="b3a40a446e339e50bd650e277a113f3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1CAD78-C6F6-407D-A9D5-329355F077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71F2A1-2ACF-4A95-B48F-47B38B713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A855BF4-2A99-441B-9566-850307E4F0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779</Words>
  <Application>Microsoft Office PowerPoint</Application>
  <PresentationFormat>Widescreen</PresentationFormat>
  <Paragraphs>133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Visio.Drawing.11</vt:lpstr>
      <vt:lpstr>How to test the whole firmware/software when the RTL can’t fit the emulator</vt:lpstr>
      <vt:lpstr>Agenda</vt:lpstr>
      <vt:lpstr>Introduction</vt:lpstr>
      <vt:lpstr>The problem</vt:lpstr>
      <vt:lpstr>Challenges</vt:lpstr>
      <vt:lpstr>Existing Solutions</vt:lpstr>
      <vt:lpstr>Existing Solutions</vt:lpstr>
      <vt:lpstr>Existing Solutions</vt:lpstr>
      <vt:lpstr>Existing Solutions</vt:lpstr>
      <vt:lpstr>Our Hybrid Emulation Scenario</vt:lpstr>
      <vt:lpstr>Hybrid SoftWare SIMulator</vt:lpstr>
      <vt:lpstr>Test User Space FW</vt:lpstr>
      <vt:lpstr>Test Kernel Space FW</vt:lpstr>
      <vt:lpstr>Results (pre tape-out)</vt:lpstr>
      <vt:lpstr>Results (Silicon)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2011-11-23T07:37:04Z</dcterms:created>
  <dcterms:modified xsi:type="dcterms:W3CDTF">2019-02-08T06:09:25Z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0x0101004AC529A4D857314092F8987294A43FD3</vt:lpwstr>
  </property>
</Properties>
</file>