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4"/>
  </p:sldMasterIdLst>
  <p:notesMasterIdLst>
    <p:notesMasterId r:id="rId21"/>
  </p:notesMasterIdLst>
  <p:sldIdLst>
    <p:sldId id="256" r:id="rId5"/>
    <p:sldId id="288" r:id="rId6"/>
    <p:sldId id="316" r:id="rId7"/>
    <p:sldId id="318" r:id="rId8"/>
    <p:sldId id="299" r:id="rId9"/>
    <p:sldId id="290" r:id="rId10"/>
    <p:sldId id="302" r:id="rId11"/>
    <p:sldId id="313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296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Frutiger Linotyp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8" autoAdjust="0"/>
    <p:restoredTop sz="94660"/>
  </p:normalViewPr>
  <p:slideViewPr>
    <p:cSldViewPr snapToGrid="0">
      <p:cViewPr varScale="1">
        <p:scale>
          <a:sx n="95" d="100"/>
          <a:sy n="95" d="100"/>
        </p:scale>
        <p:origin x="75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91333-FB1B-4A52-BACD-89300EE3C4A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82C84-0F07-40D4-A013-215BB6C6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09775" y="6611938"/>
            <a:ext cx="53340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© </a:t>
            </a:r>
            <a:r>
              <a:rPr lang="en-US" sz="1000" smtClean="0">
                <a:latin typeface="+mn-lt"/>
                <a:cs typeface="+mn-cs"/>
              </a:rPr>
              <a:t>2018 </a:t>
            </a:r>
            <a:r>
              <a:rPr lang="en-US" sz="1000" dirty="0">
                <a:latin typeface="+mn-lt"/>
                <a:cs typeface="+mn-cs"/>
              </a:rPr>
              <a:t>Microsemi Corporation. Company Proprietary.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00"/>
            <a:ext cx="7315200" cy="1066800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400">
                <a:solidFill>
                  <a:srgbClr val="0C499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76800"/>
            <a:ext cx="6477000" cy="13716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6919913" y="658812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fld id="{AE71AD8B-CB87-4DB0-8C69-27A90145503C}" type="slidenum">
              <a:rPr lang="en-US" sz="900" smtClean="0"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900" dirty="0"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0" y="949325"/>
            <a:ext cx="9144000" cy="3089275"/>
            <a:chOff x="0" y="949704"/>
            <a:chExt cx="9144000" cy="3088896"/>
          </a:xfrm>
        </p:grpSpPr>
        <p:pic>
          <p:nvPicPr>
            <p:cNvPr id="5" name="Picture 11" descr="earthiStock_8978534_PPTtitle_May11.jpg"/>
            <p:cNvPicPr>
              <a:picLocks noChangeAspect="1"/>
            </p:cNvPicPr>
            <p:nvPr userDrawn="1"/>
          </p:nvPicPr>
          <p:blipFill>
            <a:blip r:embed="rId2" cstate="print"/>
            <a:srcRect l="6712" t="10989" r="1529" b="12088"/>
            <a:stretch>
              <a:fillRect/>
            </a:stretch>
          </p:blipFill>
          <p:spPr bwMode="auto">
            <a:xfrm>
              <a:off x="0" y="1676400"/>
              <a:ext cx="9144000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Freeform 5"/>
            <p:cNvSpPr/>
            <p:nvPr userDrawn="1"/>
          </p:nvSpPr>
          <p:spPr>
            <a:xfrm>
              <a:off x="5791200" y="3352884"/>
              <a:ext cx="3352800" cy="685716"/>
            </a:xfrm>
            <a:custGeom>
              <a:avLst/>
              <a:gdLst>
                <a:gd name="connsiteX0" fmla="*/ 258403 w 3352800"/>
                <a:gd name="connsiteY0" fmla="*/ 0 h 685800"/>
                <a:gd name="connsiteX1" fmla="*/ 3352800 w 3352800"/>
                <a:gd name="connsiteY1" fmla="*/ 0 h 685800"/>
                <a:gd name="connsiteX2" fmla="*/ 3352800 w 3352800"/>
                <a:gd name="connsiteY2" fmla="*/ 0 h 685800"/>
                <a:gd name="connsiteX3" fmla="*/ 3352800 w 3352800"/>
                <a:gd name="connsiteY3" fmla="*/ 427397 h 685800"/>
                <a:gd name="connsiteX4" fmla="*/ 3094397 w 3352800"/>
                <a:gd name="connsiteY4" fmla="*/ 685800 h 685800"/>
                <a:gd name="connsiteX5" fmla="*/ 0 w 3352800"/>
                <a:gd name="connsiteY5" fmla="*/ 685800 h 685800"/>
                <a:gd name="connsiteX6" fmla="*/ 0 w 3352800"/>
                <a:gd name="connsiteY6" fmla="*/ 685800 h 685800"/>
                <a:gd name="connsiteX7" fmla="*/ 0 w 3352800"/>
                <a:gd name="connsiteY7" fmla="*/ 258403 h 685800"/>
                <a:gd name="connsiteX8" fmla="*/ 258403 w 3352800"/>
                <a:gd name="connsiteY8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2800" h="685800">
                  <a:moveTo>
                    <a:pt x="258403" y="0"/>
                  </a:moveTo>
                  <a:lnTo>
                    <a:pt x="3352800" y="0"/>
                  </a:lnTo>
                  <a:lnTo>
                    <a:pt x="3352800" y="0"/>
                  </a:lnTo>
                  <a:lnTo>
                    <a:pt x="3352800" y="427397"/>
                  </a:lnTo>
                  <a:cubicBezTo>
                    <a:pt x="3352800" y="570109"/>
                    <a:pt x="3237109" y="685800"/>
                    <a:pt x="3094397" y="685800"/>
                  </a:cubicBezTo>
                  <a:lnTo>
                    <a:pt x="0" y="685800"/>
                  </a:lnTo>
                  <a:lnTo>
                    <a:pt x="0" y="685800"/>
                  </a:lnTo>
                  <a:lnTo>
                    <a:pt x="0" y="258403"/>
                  </a:lnTo>
                  <a:cubicBezTo>
                    <a:pt x="0" y="115691"/>
                    <a:pt x="115691" y="0"/>
                    <a:pt x="2584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7" name="Picture 13" descr="logo_MS-titl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06187" y="3429000"/>
              <a:ext cx="24044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7"/>
            <p:cNvSpPr/>
            <p:nvPr userDrawn="1"/>
          </p:nvSpPr>
          <p:spPr>
            <a:xfrm rot="10800000">
              <a:off x="0" y="1067165"/>
              <a:ext cx="9144000" cy="533335"/>
            </a:xfrm>
            <a:custGeom>
              <a:avLst/>
              <a:gdLst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620000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304800 w 7620000"/>
                <a:gd name="connsiteY0" fmla="*/ 0 h 838200"/>
                <a:gd name="connsiteX1" fmla="*/ 7620000 w 7620000"/>
                <a:gd name="connsiteY1" fmla="*/ 0 h 838200"/>
                <a:gd name="connsiteX2" fmla="*/ 7620000 w 7620000"/>
                <a:gd name="connsiteY2" fmla="*/ 838200 h 838200"/>
                <a:gd name="connsiteX3" fmla="*/ 0 w 7620000"/>
                <a:gd name="connsiteY3" fmla="*/ 838200 h 838200"/>
                <a:gd name="connsiteX4" fmla="*/ 304800 w 7620000"/>
                <a:gd name="connsiteY4" fmla="*/ 0 h 838200"/>
                <a:gd name="connsiteX0" fmla="*/ 304800 w 7620000"/>
                <a:gd name="connsiteY0" fmla="*/ 838200 h 1676400"/>
                <a:gd name="connsiteX1" fmla="*/ 7620000 w 7620000"/>
                <a:gd name="connsiteY1" fmla="*/ 838200 h 1676400"/>
                <a:gd name="connsiteX2" fmla="*/ 7620000 w 7620000"/>
                <a:gd name="connsiteY2" fmla="*/ 1676400 h 1676400"/>
                <a:gd name="connsiteX3" fmla="*/ 0 w 7620000"/>
                <a:gd name="connsiteY3" fmla="*/ 0 h 1676400"/>
                <a:gd name="connsiteX4" fmla="*/ 304800 w 7620000"/>
                <a:gd name="connsiteY4" fmla="*/ 838200 h 1676400"/>
                <a:gd name="connsiteX0" fmla="*/ 304800 w 7620000"/>
                <a:gd name="connsiteY0" fmla="*/ 838200 h 838200"/>
                <a:gd name="connsiteX1" fmla="*/ 7620000 w 7620000"/>
                <a:gd name="connsiteY1" fmla="*/ 838200 h 838200"/>
                <a:gd name="connsiteX2" fmla="*/ 7620000 w 7620000"/>
                <a:gd name="connsiteY2" fmla="*/ 0 h 838200"/>
                <a:gd name="connsiteX3" fmla="*/ 0 w 7620000"/>
                <a:gd name="connsiteY3" fmla="*/ 0 h 838200"/>
                <a:gd name="connsiteX4" fmla="*/ 304800 w 7620000"/>
                <a:gd name="connsiteY4" fmla="*/ 838200 h 838200"/>
                <a:gd name="connsiteX0" fmla="*/ 304800 w 7772400"/>
                <a:gd name="connsiteY0" fmla="*/ 838200 h 838200"/>
                <a:gd name="connsiteX1" fmla="*/ 7620000 w 7772400"/>
                <a:gd name="connsiteY1" fmla="*/ 838200 h 838200"/>
                <a:gd name="connsiteX2" fmla="*/ 7772400 w 7772400"/>
                <a:gd name="connsiteY2" fmla="*/ 0 h 838200"/>
                <a:gd name="connsiteX3" fmla="*/ 0 w 7772400"/>
                <a:gd name="connsiteY3" fmla="*/ 0 h 838200"/>
                <a:gd name="connsiteX4" fmla="*/ 304800 w 7772400"/>
                <a:gd name="connsiteY4" fmla="*/ 838200 h 838200"/>
                <a:gd name="connsiteX0" fmla="*/ 304800 w 7772400"/>
                <a:gd name="connsiteY0" fmla="*/ 838200 h 838200"/>
                <a:gd name="connsiteX1" fmla="*/ 7620000 w 7772400"/>
                <a:gd name="connsiteY1" fmla="*/ 838200 h 838200"/>
                <a:gd name="connsiteX2" fmla="*/ 7772400 w 7772400"/>
                <a:gd name="connsiteY2" fmla="*/ 838200 h 838200"/>
                <a:gd name="connsiteX3" fmla="*/ 7772400 w 7772400"/>
                <a:gd name="connsiteY3" fmla="*/ 0 h 838200"/>
                <a:gd name="connsiteX4" fmla="*/ 0 w 7772400"/>
                <a:gd name="connsiteY4" fmla="*/ 0 h 838200"/>
                <a:gd name="connsiteX5" fmla="*/ 304800 w 7772400"/>
                <a:gd name="connsiteY5" fmla="*/ 838200 h 838200"/>
                <a:gd name="connsiteX0" fmla="*/ 1676738 w 9144338"/>
                <a:gd name="connsiteY0" fmla="*/ 957548 h 957548"/>
                <a:gd name="connsiteX1" fmla="*/ 8991938 w 9144338"/>
                <a:gd name="connsiteY1" fmla="*/ 957548 h 957548"/>
                <a:gd name="connsiteX2" fmla="*/ 9144338 w 9144338"/>
                <a:gd name="connsiteY2" fmla="*/ 957548 h 957548"/>
                <a:gd name="connsiteX3" fmla="*/ 9144338 w 9144338"/>
                <a:gd name="connsiteY3" fmla="*/ 119348 h 957548"/>
                <a:gd name="connsiteX4" fmla="*/ 1371938 w 9144338"/>
                <a:gd name="connsiteY4" fmla="*/ 119348 h 957548"/>
                <a:gd name="connsiteX5" fmla="*/ 0 w 9144338"/>
                <a:gd name="connsiteY5" fmla="*/ 10175 h 957548"/>
                <a:gd name="connsiteX6" fmla="*/ 1676738 w 9144338"/>
                <a:gd name="connsiteY6" fmla="*/ 957548 h 957548"/>
                <a:gd name="connsiteX0" fmla="*/ 676 w 9144338"/>
                <a:gd name="connsiteY0" fmla="*/ 937198 h 957550"/>
                <a:gd name="connsiteX1" fmla="*/ 8991938 w 9144338"/>
                <a:gd name="connsiteY1" fmla="*/ 957550 h 957550"/>
                <a:gd name="connsiteX2" fmla="*/ 9144338 w 9144338"/>
                <a:gd name="connsiteY2" fmla="*/ 957550 h 957550"/>
                <a:gd name="connsiteX3" fmla="*/ 9144338 w 9144338"/>
                <a:gd name="connsiteY3" fmla="*/ 119350 h 957550"/>
                <a:gd name="connsiteX4" fmla="*/ 1371938 w 9144338"/>
                <a:gd name="connsiteY4" fmla="*/ 119350 h 957550"/>
                <a:gd name="connsiteX5" fmla="*/ 0 w 9144338"/>
                <a:gd name="connsiteY5" fmla="*/ 10177 h 957550"/>
                <a:gd name="connsiteX6" fmla="*/ 676 w 9144338"/>
                <a:gd name="connsiteY6" fmla="*/ 937198 h 957550"/>
                <a:gd name="connsiteX0" fmla="*/ 338 w 9144000"/>
                <a:gd name="connsiteY0" fmla="*/ 957544 h 977896"/>
                <a:gd name="connsiteX1" fmla="*/ 8991600 w 9144000"/>
                <a:gd name="connsiteY1" fmla="*/ 977896 h 977896"/>
                <a:gd name="connsiteX2" fmla="*/ 9144000 w 9144000"/>
                <a:gd name="connsiteY2" fmla="*/ 977896 h 977896"/>
                <a:gd name="connsiteX3" fmla="*/ 9144000 w 9144000"/>
                <a:gd name="connsiteY3" fmla="*/ 139696 h 977896"/>
                <a:gd name="connsiteX4" fmla="*/ 1371600 w 9144000"/>
                <a:gd name="connsiteY4" fmla="*/ 139696 h 977896"/>
                <a:gd name="connsiteX5" fmla="*/ 0 w 9144000"/>
                <a:gd name="connsiteY5" fmla="*/ 10176 h 977896"/>
                <a:gd name="connsiteX6" fmla="*/ 338 w 9144000"/>
                <a:gd name="connsiteY6" fmla="*/ 957544 h 977896"/>
                <a:gd name="connsiteX0" fmla="*/ 0 w 9144000"/>
                <a:gd name="connsiteY0" fmla="*/ -1 h 967719"/>
                <a:gd name="connsiteX1" fmla="*/ 338 w 9144000"/>
                <a:gd name="connsiteY1" fmla="*/ 947367 h 967719"/>
                <a:gd name="connsiteX2" fmla="*/ 8991600 w 9144000"/>
                <a:gd name="connsiteY2" fmla="*/ 967719 h 967719"/>
                <a:gd name="connsiteX3" fmla="*/ 9144000 w 9144000"/>
                <a:gd name="connsiteY3" fmla="*/ 967719 h 967719"/>
                <a:gd name="connsiteX4" fmla="*/ 9144000 w 9144000"/>
                <a:gd name="connsiteY4" fmla="*/ 129519 h 967719"/>
                <a:gd name="connsiteX5" fmla="*/ 1463040 w 9144000"/>
                <a:gd name="connsiteY5" fmla="*/ 297159 h 967719"/>
                <a:gd name="connsiteX0" fmla="*/ 0 w 9144000"/>
                <a:gd name="connsiteY0" fmla="*/ 1 h 967721"/>
                <a:gd name="connsiteX1" fmla="*/ 338 w 9144000"/>
                <a:gd name="connsiteY1" fmla="*/ 947369 h 967721"/>
                <a:gd name="connsiteX2" fmla="*/ 8991600 w 9144000"/>
                <a:gd name="connsiteY2" fmla="*/ 967721 h 967721"/>
                <a:gd name="connsiteX3" fmla="*/ 9144000 w 9144000"/>
                <a:gd name="connsiteY3" fmla="*/ 967721 h 967721"/>
                <a:gd name="connsiteX4" fmla="*/ 9144000 w 9144000"/>
                <a:gd name="connsiteY4" fmla="*/ 129521 h 967721"/>
                <a:gd name="connsiteX0" fmla="*/ 0 w 9144000"/>
                <a:gd name="connsiteY0" fmla="*/ -1 h 967719"/>
                <a:gd name="connsiteX1" fmla="*/ 338 w 9144000"/>
                <a:gd name="connsiteY1" fmla="*/ 947367 h 967719"/>
                <a:gd name="connsiteX2" fmla="*/ 8991600 w 9144000"/>
                <a:gd name="connsiteY2" fmla="*/ 967719 h 967719"/>
                <a:gd name="connsiteX3" fmla="*/ 9144000 w 9144000"/>
                <a:gd name="connsiteY3" fmla="*/ 967719 h 967719"/>
                <a:gd name="connsiteX4" fmla="*/ 9144000 w 9144000"/>
                <a:gd name="connsiteY4" fmla="*/ 129519 h 967719"/>
                <a:gd name="connsiteX0" fmla="*/ 0 w 9144000"/>
                <a:gd name="connsiteY0" fmla="*/ 20360 h 988080"/>
                <a:gd name="connsiteX1" fmla="*/ 338 w 9144000"/>
                <a:gd name="connsiteY1" fmla="*/ 967728 h 988080"/>
                <a:gd name="connsiteX2" fmla="*/ 8991600 w 9144000"/>
                <a:gd name="connsiteY2" fmla="*/ 988080 h 988080"/>
                <a:gd name="connsiteX3" fmla="*/ 9144000 w 9144000"/>
                <a:gd name="connsiteY3" fmla="*/ 988080 h 988080"/>
                <a:gd name="connsiteX4" fmla="*/ 9144000 w 9144000"/>
                <a:gd name="connsiteY4" fmla="*/ 0 h 98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88080">
                  <a:moveTo>
                    <a:pt x="0" y="20360"/>
                  </a:moveTo>
                  <a:cubicBezTo>
                    <a:pt x="225" y="329367"/>
                    <a:pt x="113" y="658721"/>
                    <a:pt x="338" y="967728"/>
                  </a:cubicBezTo>
                  <a:lnTo>
                    <a:pt x="8991600" y="988080"/>
                  </a:lnTo>
                  <a:lnTo>
                    <a:pt x="9144000" y="988080"/>
                  </a:lnTo>
                  <a:lnTo>
                    <a:pt x="9144000" y="0"/>
                  </a:lnTo>
                </a:path>
              </a:pathLst>
            </a:custGeom>
            <a:gradFill flip="none" rotWithShape="1">
              <a:gsLst>
                <a:gs pos="0">
                  <a:srgbClr val="104A9A"/>
                </a:gs>
                <a:gs pos="100000">
                  <a:srgbClr val="2DA34B"/>
                </a:gs>
                <a:gs pos="50000">
                  <a:srgbClr val="1BADE9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949704"/>
              <a:ext cx="9144000" cy="228572"/>
            </a:xfrm>
            <a:prstGeom prst="rect">
              <a:avLst/>
            </a:prstGeom>
            <a:solidFill>
              <a:srgbClr val="1A2127">
                <a:alpha val="5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010400" y="1143355"/>
              <a:ext cx="1828800" cy="457144"/>
            </a:xfrm>
            <a:prstGeom prst="rect">
              <a:avLst/>
            </a:prstGeom>
            <a:noFill/>
          </p:spPr>
          <p:txBody>
            <a:bodyPr tIns="0" bIns="64008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+mn-lt"/>
                  <a:cs typeface="+mn-cs"/>
                </a:rPr>
                <a:t>Power Matters.</a:t>
              </a:r>
              <a:r>
                <a:rPr lang="en-US" sz="1600" b="1" baseline="30000" dirty="0">
                  <a:solidFill>
                    <a:schemeClr val="bg1"/>
                  </a:solidFill>
                  <a:latin typeface="+mn-lt"/>
                  <a:cs typeface="+mn-cs"/>
                </a:rPr>
                <a:t>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52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620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16205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62039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3236913" cy="50419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957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002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3000"/>
            <a:ext cx="5486400" cy="762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28600"/>
            <a:ext cx="5486400" cy="4724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5000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86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8686800" cy="9144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48200"/>
            <a:ext cx="6477000" cy="13716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484468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657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8686800" cy="9144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48200"/>
            <a:ext cx="6477000" cy="13716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Freeform 10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3" name="Freeform 12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938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28600" y="1143000"/>
            <a:ext cx="42672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143000"/>
            <a:ext cx="42672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2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28600" y="1143000"/>
            <a:ext cx="8686800" cy="2438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28600" y="3733800"/>
            <a:ext cx="8686800" cy="2743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28600" y="1143000"/>
            <a:ext cx="4267200" cy="2514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28600" y="3733800"/>
            <a:ext cx="4267200" cy="2743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 bwMode="auto">
          <a:xfrm>
            <a:off x="4648200" y="1143000"/>
            <a:ext cx="4267200" cy="2514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4648200" y="3733800"/>
            <a:ext cx="4267200" cy="2743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7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75" y="1143000"/>
            <a:ext cx="4268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288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143000"/>
            <a:ext cx="4270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1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22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6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754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10800000">
            <a:off x="228600" y="914400"/>
            <a:ext cx="8915400" cy="119063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0"/>
            <a:ext cx="868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53" name="Picture 16" descr="logo_MS-slide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80975" y="6497638"/>
            <a:ext cx="149542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58000" y="6553200"/>
            <a:ext cx="1828800" cy="30480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Power Matters.</a:t>
            </a:r>
            <a:r>
              <a:rPr lang="en-US" sz="1400" b="1" baseline="30000" dirty="0">
                <a:latin typeface="+mn-lt"/>
                <a:cs typeface="+mn-cs"/>
              </a:rPr>
              <a:t>TM</a:t>
            </a:r>
          </a:p>
        </p:txBody>
      </p:sp>
      <p:sp>
        <p:nvSpPr>
          <p:cNvPr id="14" name="Title Placeholder 1"/>
          <p:cNvSpPr txBox="1">
            <a:spLocks/>
          </p:cNvSpPr>
          <p:nvPr/>
        </p:nvSpPr>
        <p:spPr bwMode="auto">
          <a:xfrm>
            <a:off x="228600" y="6497638"/>
            <a:ext cx="70104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accent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9pPr>
          </a:lstStyle>
          <a:p>
            <a:pPr algn="ctr">
              <a:defRPr/>
            </a:pP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6919913" y="658812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fld id="{AE71AD8B-CB87-4DB0-8C69-27A90145503C}" type="slidenum">
              <a:rPr lang="en-US" sz="900" smtClean="0"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9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6611938"/>
            <a:ext cx="53340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+mn-lt"/>
                <a:cs typeface="+mn-cs"/>
              </a:rPr>
              <a:t>© 2016 Microsemi Corporation. Company Proprietary.</a:t>
            </a:r>
          </a:p>
        </p:txBody>
      </p:sp>
      <p:sp>
        <p:nvSpPr>
          <p:cNvPr id="13" name="Freeform 12"/>
          <p:cNvSpPr/>
          <p:nvPr/>
        </p:nvSpPr>
        <p:spPr>
          <a:xfrm rot="10800000">
            <a:off x="228600" y="914400"/>
            <a:ext cx="8915400" cy="119063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6" name="Freeform 15"/>
          <p:cNvSpPr/>
          <p:nvPr/>
        </p:nvSpPr>
        <p:spPr>
          <a:xfrm rot="10800000">
            <a:off x="228600" y="914400"/>
            <a:ext cx="8915400" cy="119063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69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200" b="1" kern="1200" dirty="0">
          <a:solidFill>
            <a:schemeClr val="accent1"/>
          </a:solidFill>
          <a:latin typeface="Arial" pitchFamily="34" charset="0"/>
          <a:ea typeface="Arial" pitchFamily="-16" charset="0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6" charset="0"/>
          <a:ea typeface="Arial" pitchFamily="-16" charset="0"/>
          <a:cs typeface="Arial" pitchFamily="-16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6" charset="0"/>
          <a:ea typeface="Arial" pitchFamily="-16" charset="0"/>
          <a:cs typeface="Arial" pitchFamily="-16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6" charset="0"/>
          <a:ea typeface="Arial" pitchFamily="-16" charset="0"/>
          <a:cs typeface="Arial" pitchFamily="-16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6" charset="0"/>
          <a:ea typeface="Arial" pitchFamily="-16" charset="0"/>
          <a:cs typeface="Arial" pitchFamily="-1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6" charset="0"/>
          <a:ea typeface="Arial" pitchFamily="-16" charset="0"/>
          <a:cs typeface="Arial" pitchFamily="-1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6" charset="0"/>
          <a:ea typeface="Arial" pitchFamily="-16" charset="0"/>
          <a:cs typeface="Arial" pitchFamily="-1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6" charset="0"/>
          <a:ea typeface="Arial" pitchFamily="-16" charset="0"/>
          <a:cs typeface="Arial" pitchFamily="-1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6" charset="0"/>
          <a:ea typeface="Arial" pitchFamily="-16" charset="0"/>
          <a:cs typeface="Arial" pitchFamily="-16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lang="en-US" sz="2400" kern="1200" dirty="0">
          <a:solidFill>
            <a:schemeClr val="tx1"/>
          </a:solidFill>
          <a:latin typeface="Arial" pitchFamily="34" charset="0"/>
          <a:ea typeface="Arial" pitchFamily="-16" charset="0"/>
          <a:cs typeface="Arial" pitchFamily="34" charset="0"/>
        </a:defRPr>
      </a:lvl1pPr>
      <a:lvl2pPr marL="512763" indent="-2794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SzPct val="110000"/>
        <a:buFont typeface="Lucida Grande"/>
        <a:buChar char="•"/>
        <a:defRPr lang="en-US" sz="2000" kern="1200" dirty="0">
          <a:solidFill>
            <a:schemeClr val="tx1"/>
          </a:solidFill>
          <a:latin typeface="Arial" pitchFamily="34" charset="0"/>
          <a:ea typeface="Arial" pitchFamily="-16" charset="0"/>
          <a:cs typeface="Arial" pitchFamily="34" charset="0"/>
        </a:defRPr>
      </a:lvl2pPr>
      <a:lvl3pPr marL="685800" indent="-2254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Lucida Grande"/>
        <a:buChar char="–"/>
        <a:defRPr lang="en-US" kern="1200" dirty="0">
          <a:solidFill>
            <a:schemeClr val="tx1"/>
          </a:solidFill>
          <a:latin typeface="Arial" pitchFamily="34" charset="0"/>
          <a:ea typeface="Arial" pitchFamily="-16" charset="0"/>
          <a:cs typeface="Arial" pitchFamily="34" charset="0"/>
        </a:defRPr>
      </a:lvl3pPr>
      <a:lvl4pPr marL="911225" indent="-2254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Lucida Grande"/>
        <a:buChar char="–"/>
        <a:defRPr lang="en-US" sz="1600" kern="1200" dirty="0">
          <a:solidFill>
            <a:schemeClr val="tx1"/>
          </a:solidFill>
          <a:latin typeface="Arial" pitchFamily="34" charset="0"/>
          <a:ea typeface="Arial" pitchFamily="-16" charset="0"/>
          <a:cs typeface="Arial" pitchFamily="34" charset="0"/>
        </a:defRPr>
      </a:lvl4pPr>
      <a:lvl5pPr marL="1085850" indent="-2254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Lucida Grande"/>
        <a:buChar char="–"/>
        <a:defRPr lang="en-US" sz="1600" kern="1200" dirty="0">
          <a:solidFill>
            <a:schemeClr val="tx1"/>
          </a:solidFill>
          <a:latin typeface="Arial" pitchFamily="34" charset="0"/>
          <a:ea typeface="Arial" pitchFamily="-16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a/url?sa=i&amp;rct=j&amp;q=&amp;esrc=s&amp;source=images&amp;cd=&amp;ved=0ahUKEwi7nev_rtzZAhUrhlQKHYCeCc4QjRwIBg&amp;url=https://www.electronicspecifier.com/design-automation/enterprise-emulation-platform-develops-supercomputer&amp;psig=AOvVaw0sGF96sy7tJelLNk7DRZ-r&amp;ust=1520586152312694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dirty="0"/>
              <a:t>Speedup the Debug Turnaround Time and Regression Run Time with </a:t>
            </a:r>
            <a:r>
              <a:rPr lang="en-US" sz="2800" dirty="0" err="1"/>
              <a:t>SystemVerilog</a:t>
            </a:r>
            <a:r>
              <a:rPr lang="en-US" sz="2800" dirty="0"/>
              <a:t>/UVM Test Dynamic Load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54600"/>
            <a:ext cx="7213600" cy="1193800"/>
          </a:xfrm>
        </p:spPr>
        <p:txBody>
          <a:bodyPr/>
          <a:lstStyle/>
          <a:p>
            <a:pPr algn="ctr"/>
            <a:r>
              <a:rPr lang="en-US" dirty="0"/>
              <a:t>Horace Chan</a:t>
            </a:r>
          </a:p>
        </p:txBody>
      </p:sp>
    </p:spTree>
    <p:extLst>
      <p:ext uri="{BB962C8B-B14F-4D97-AF65-F5344CB8AC3E}">
        <p14:creationId xmlns:p14="http://schemas.microsoft.com/office/powerpoint/2010/main" val="33141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new_pkg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function new():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fork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uvm_root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uvm_top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uvm_root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tb_ve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uvm_top.find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(“uvm_top.ve”);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call testbench functions or tasks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ve.foo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ve.bar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join_none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endclass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new;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endpackage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testbench function/task after reload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6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tcl</a:t>
            </a:r>
            <a:r>
              <a:rPr lang="en-US" dirty="0" smtClean="0"/>
              <a:t> variable to store exit state</a:t>
            </a:r>
          </a:p>
          <a:p>
            <a:pPr lvl="1"/>
            <a:r>
              <a:rPr lang="en-US" dirty="0" smtClean="0"/>
              <a:t>Clear the </a:t>
            </a:r>
            <a:r>
              <a:rPr lang="en-US" dirty="0" err="1" smtClean="0"/>
              <a:t>tcl</a:t>
            </a:r>
            <a:r>
              <a:rPr lang="en-US" dirty="0" smtClean="0"/>
              <a:t> variable after reload </a:t>
            </a:r>
          </a:p>
          <a:p>
            <a:r>
              <a:rPr lang="en-US" dirty="0" smtClean="0"/>
              <a:t>Use SV-DPI to call </a:t>
            </a:r>
            <a:r>
              <a:rPr lang="en-US" dirty="0" err="1" smtClean="0"/>
              <a:t>tcl</a:t>
            </a:r>
            <a:r>
              <a:rPr lang="en-US" dirty="0" smtClean="0"/>
              <a:t> prompt from SV (see </a:t>
            </a:r>
            <a:r>
              <a:rPr lang="en-US" dirty="0" err="1" smtClean="0"/>
              <a:t>cdnshelp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save_cp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bit exit);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(exit == 1) begin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dpi_tcl_exec_cmd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(“set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exit_after_cp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1”);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$save(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string_t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tcl_rv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dpi_tcl_exec_cmd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(“deposit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tcl_rv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[info exists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exit_after_cp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]”);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tcl_rv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 begin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$finish;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after saving a 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7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DUT and stable part of the TB with MSIE</a:t>
            </a:r>
          </a:p>
          <a:p>
            <a:pPr lvl="1"/>
            <a:r>
              <a:rPr lang="en-US" dirty="0" smtClean="0"/>
              <a:t>Save a Dynamic Base Snapshot at time zero</a:t>
            </a:r>
          </a:p>
          <a:p>
            <a:pPr lvl="1"/>
            <a:r>
              <a:rPr lang="en-US" dirty="0" smtClean="0"/>
              <a:t>Put each </a:t>
            </a:r>
            <a:r>
              <a:rPr lang="en-US" dirty="0" err="1" smtClean="0"/>
              <a:t>testcase</a:t>
            </a:r>
            <a:r>
              <a:rPr lang="en-US" dirty="0" smtClean="0"/>
              <a:t> and sequences in flux into its own package</a:t>
            </a:r>
          </a:p>
          <a:p>
            <a:r>
              <a:rPr lang="en-US" dirty="0" smtClean="0"/>
              <a:t>MSIE </a:t>
            </a:r>
            <a:r>
              <a:rPr lang="en-US" dirty="0" err="1" smtClean="0"/>
              <a:t>elab</a:t>
            </a:r>
            <a:r>
              <a:rPr lang="en-US" dirty="0" smtClean="0"/>
              <a:t> time </a:t>
            </a:r>
            <a:r>
              <a:rPr lang="en-US" dirty="0" smtClean="0">
                <a:solidFill>
                  <a:srgbClr val="FF0000"/>
                </a:solidFill>
              </a:rPr>
              <a:t>5 </a:t>
            </a:r>
            <a:r>
              <a:rPr lang="en-US" dirty="0" err="1" smtClean="0">
                <a:solidFill>
                  <a:srgbClr val="FF0000"/>
                </a:solidFill>
              </a:rPr>
              <a:t>mins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vs DTS </a:t>
            </a:r>
            <a:r>
              <a:rPr lang="en-US" dirty="0" err="1" smtClean="0"/>
              <a:t>elab</a:t>
            </a:r>
            <a:r>
              <a:rPr lang="en-US" dirty="0" smtClean="0"/>
              <a:t> time </a:t>
            </a:r>
            <a:r>
              <a:rPr lang="en-US" dirty="0" smtClean="0">
                <a:solidFill>
                  <a:srgbClr val="00B050"/>
                </a:solidFill>
              </a:rPr>
              <a:t>30 seconds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Probe minimum waveform to speed up simulation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Save a checkpoint periodically</a:t>
            </a:r>
          </a:p>
          <a:p>
            <a:r>
              <a:rPr lang="en-US" dirty="0" smtClean="0"/>
              <a:t>Save a checkpoint after each key test phase</a:t>
            </a:r>
          </a:p>
          <a:p>
            <a:pPr lvl="1"/>
            <a:r>
              <a:rPr lang="en-US" dirty="0" smtClean="0"/>
              <a:t>Rerun from the saved checkpoint to dump waveform for debug</a:t>
            </a:r>
          </a:p>
          <a:p>
            <a:pPr lvl="1"/>
            <a:r>
              <a:rPr lang="en-US" dirty="0" smtClean="0"/>
              <a:t>Rerun from the saved checkpoint to try different scenarios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8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Usage Example</a:t>
            </a:r>
            <a:endParaRPr lang="en-US" dirty="0"/>
          </a:p>
        </p:txBody>
      </p:sp>
      <p:pic>
        <p:nvPicPr>
          <p:cNvPr id="4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6262" y="1559483"/>
            <a:ext cx="7991475" cy="4400550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761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Speed up the RTL debug turnaround time by </a:t>
            </a:r>
            <a:r>
              <a:rPr lang="en-US" sz="2800" b="1" dirty="0"/>
              <a:t>90%</a:t>
            </a:r>
          </a:p>
          <a:p>
            <a:pPr lvl="1"/>
            <a:r>
              <a:rPr lang="en-US" sz="2400" dirty="0"/>
              <a:t>Average time to failure in simulation is </a:t>
            </a:r>
            <a:r>
              <a:rPr lang="en-US" sz="2400" b="1" dirty="0"/>
              <a:t>6 hours</a:t>
            </a:r>
          </a:p>
          <a:p>
            <a:pPr lvl="1"/>
            <a:r>
              <a:rPr lang="en-US" sz="2400" dirty="0"/>
              <a:t>Reduce overall </a:t>
            </a:r>
            <a:r>
              <a:rPr lang="en-US" sz="2400" dirty="0" smtClean="0"/>
              <a:t>development </a:t>
            </a:r>
            <a:r>
              <a:rPr lang="en-US" sz="2400" dirty="0"/>
              <a:t>time by </a:t>
            </a:r>
            <a:r>
              <a:rPr lang="en-US" sz="2400" b="1" dirty="0"/>
              <a:t>50</a:t>
            </a:r>
            <a:r>
              <a:rPr lang="en-US" sz="2400" b="1" dirty="0" smtClean="0"/>
              <a:t>%</a:t>
            </a:r>
          </a:p>
          <a:p>
            <a:r>
              <a:rPr lang="en-US" sz="2800" dirty="0" smtClean="0"/>
              <a:t>Reduce the regression time by </a:t>
            </a:r>
            <a:r>
              <a:rPr lang="en-US" sz="2800" b="1" dirty="0" smtClean="0"/>
              <a:t>25%</a:t>
            </a:r>
          </a:p>
          <a:p>
            <a:pPr lvl="1"/>
            <a:r>
              <a:rPr lang="en-US" sz="2400" dirty="0" smtClean="0"/>
              <a:t>DUT initialization takes roughly 25%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* Based on data from previous project using </a:t>
            </a:r>
            <a:r>
              <a:rPr lang="en-US" sz="2400" dirty="0" err="1" smtClean="0"/>
              <a:t>Specman</a:t>
            </a:r>
            <a:r>
              <a:rPr lang="en-US" sz="2400" dirty="0" smtClean="0"/>
              <a:t> SAO dynamic load</a:t>
            </a:r>
          </a:p>
          <a:p>
            <a:pPr lvl="1"/>
            <a:r>
              <a:rPr lang="en-US" sz="2400" dirty="0" smtClean="0"/>
              <a:t>SV dynamic load is still in alpha, not ready for deployment</a:t>
            </a:r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and Results*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9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 dynamic load still does not support:</a:t>
            </a:r>
          </a:p>
          <a:p>
            <a:pPr lvl="1"/>
            <a:r>
              <a:rPr lang="en-US" sz="2400" dirty="0" err="1" smtClean="0"/>
              <a:t>Simvision</a:t>
            </a:r>
            <a:r>
              <a:rPr lang="en-US" sz="2400" dirty="0" smtClean="0"/>
              <a:t> </a:t>
            </a:r>
            <a:r>
              <a:rPr lang="en-US" sz="2400" dirty="0" err="1" smtClean="0"/>
              <a:t>reinovke</a:t>
            </a:r>
            <a:endParaRPr lang="en-US" sz="2400" dirty="0" smtClean="0"/>
          </a:p>
          <a:p>
            <a:pPr lvl="1"/>
            <a:r>
              <a:rPr lang="en-US" sz="2400" dirty="0" smtClean="0"/>
              <a:t>Use </a:t>
            </a:r>
            <a:r>
              <a:rPr lang="en-US" sz="2400" dirty="0" err="1" smtClean="0"/>
              <a:t>ncsim</a:t>
            </a:r>
            <a:r>
              <a:rPr lang="en-US" sz="2400" dirty="0" smtClean="0"/>
              <a:t> </a:t>
            </a:r>
            <a:r>
              <a:rPr lang="en-US" sz="2400" dirty="0" err="1" smtClean="0"/>
              <a:t>tcl</a:t>
            </a:r>
            <a:r>
              <a:rPr lang="en-US" sz="2400" dirty="0" smtClean="0"/>
              <a:t> restart command to load new SV code</a:t>
            </a:r>
          </a:p>
          <a:p>
            <a:pPr lvl="1"/>
            <a:r>
              <a:rPr lang="en-US" sz="2400" dirty="0" smtClean="0"/>
              <a:t>Save the checkpoint to a different path at run time</a:t>
            </a:r>
          </a:p>
          <a:p>
            <a:pPr lvl="1"/>
            <a:r>
              <a:rPr lang="en-US" sz="2400" dirty="0" smtClean="0"/>
              <a:t>UVM default command line processor after reload</a:t>
            </a:r>
          </a:p>
          <a:p>
            <a:pPr lvl="1"/>
            <a:r>
              <a:rPr lang="en-US" sz="2400" dirty="0" err="1" smtClean="0"/>
              <a:t>Xcelium</a:t>
            </a:r>
            <a:r>
              <a:rPr lang="en-US" sz="2400" dirty="0" smtClean="0"/>
              <a:t> </a:t>
            </a:r>
            <a:r>
              <a:rPr lang="en-US" sz="2400" dirty="0" err="1" smtClean="0"/>
              <a:t>mulit</a:t>
            </a:r>
            <a:r>
              <a:rPr lang="en-US" sz="2400" dirty="0" smtClean="0"/>
              <a:t>-core </a:t>
            </a:r>
            <a:r>
              <a:rPr lang="en-US" sz="2400" dirty="0" smtClean="0"/>
              <a:t>simulation</a:t>
            </a:r>
            <a:endParaRPr lang="en-US" sz="2400" dirty="0" smtClean="0"/>
          </a:p>
          <a:p>
            <a:r>
              <a:rPr lang="en-US" sz="2800" dirty="0" smtClean="0"/>
              <a:t>Issues with </a:t>
            </a:r>
            <a:r>
              <a:rPr lang="en-US" sz="2800" dirty="0" err="1" smtClean="0"/>
              <a:t>cds</a:t>
            </a:r>
            <a:r>
              <a:rPr lang="en-US" sz="2800" dirty="0" smtClean="0"/>
              <a:t> library corruption and lock up occasionally</a:t>
            </a:r>
          </a:p>
          <a:p>
            <a:pPr lvl="1"/>
            <a:r>
              <a:rPr lang="en-US" sz="2400" dirty="0" smtClean="0"/>
              <a:t>Need a tool to copy the </a:t>
            </a:r>
            <a:r>
              <a:rPr lang="en-US" sz="2400" dirty="0" err="1" smtClean="0"/>
              <a:t>cds</a:t>
            </a:r>
            <a:r>
              <a:rPr lang="en-US" sz="2400" dirty="0" smtClean="0"/>
              <a:t> library to avoid dependency between runs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Build </a:t>
            </a:r>
            <a:r>
              <a:rPr lang="en-US" sz="2800" dirty="0" smtClean="0"/>
              <a:t>your next testbench with SV dynamic load in mind, use it when it is ready</a:t>
            </a:r>
            <a:endParaRPr lang="en-US" sz="2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7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60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600200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Questions and Answers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BB476A18-AB8C-4CFE-9F72-7E0E4B0A57D1}"/>
              </a:ext>
            </a:extLst>
          </p:cNvPr>
          <p:cNvSpPr txBox="1">
            <a:spLocks/>
          </p:cNvSpPr>
          <p:nvPr/>
        </p:nvSpPr>
        <p:spPr bwMode="auto">
          <a:xfrm>
            <a:off x="228600" y="4093028"/>
            <a:ext cx="8686800" cy="238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itchFamily="2" charset="2"/>
              <a:buNone/>
              <a:defRPr lang="en-US" sz="2000" kern="1200" baseline="0">
                <a:solidFill>
                  <a:schemeClr val="accent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Lucida Grande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None/>
              <a:defRPr lang="en-US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/>
          </a:p>
          <a:p>
            <a:pPr algn="ctr"/>
            <a:r>
              <a:rPr lang="en-US" sz="2800" dirty="0"/>
              <a:t>Special thanks to </a:t>
            </a:r>
            <a:endParaRPr lang="en-US" sz="2800" dirty="0" smtClean="0"/>
          </a:p>
          <a:p>
            <a:pPr algn="ctr"/>
            <a:r>
              <a:rPr lang="en-US" sz="2800" dirty="0" smtClean="0"/>
              <a:t>John Rose, Adam </a:t>
            </a:r>
            <a:r>
              <a:rPr lang="en-US" sz="2800" dirty="0" err="1" smtClean="0"/>
              <a:t>Sherer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5002263"/>
      </p:ext>
    </p:extLst>
  </p:cSld>
  <p:clrMapOvr>
    <a:masterClrMapping/>
  </p:clrMapOvr>
  <p:transition advTm="1179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1066800"/>
            <a:ext cx="8305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itchFamily="2" charset="2"/>
              <a:buChar char="§"/>
              <a:defRPr lang="en-US" sz="2400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1pPr>
            <a:lvl2pPr marL="512763" indent="-2794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Lucida Grande"/>
              <a:buChar char="•"/>
              <a:defRPr lang="en-US" sz="2000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2pPr>
            <a:lvl3pPr marL="685800" indent="-2254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Char char="–"/>
              <a:defRPr lang="en-US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3pPr>
            <a:lvl4pPr marL="911225" indent="-2254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Char char="–"/>
              <a:defRPr lang="en-US" sz="1600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4pPr>
            <a:lvl5pPr marL="1085850" indent="-2254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Lucida Grande"/>
              <a:buChar char="–"/>
              <a:defRPr lang="en-US" sz="1600" kern="1200" dirty="0">
                <a:solidFill>
                  <a:schemeClr val="tx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800" dirty="0"/>
              <a:t>Overview</a:t>
            </a:r>
          </a:p>
          <a:p>
            <a:r>
              <a:rPr lang="en-US" sz="2800" dirty="0" smtClean="0"/>
              <a:t>What’s New in </a:t>
            </a:r>
            <a:r>
              <a:rPr lang="en-US" sz="2800" dirty="0" err="1" smtClean="0"/>
              <a:t>Xcelium</a:t>
            </a:r>
            <a:endParaRPr lang="en-US" sz="2800" dirty="0" smtClean="0"/>
          </a:p>
          <a:p>
            <a:r>
              <a:rPr lang="en-US" sz="2800" dirty="0" smtClean="0"/>
              <a:t>Syntax and Tips</a:t>
            </a:r>
          </a:p>
          <a:p>
            <a:r>
              <a:rPr lang="en-US" sz="2800" dirty="0" smtClean="0"/>
              <a:t>Use </a:t>
            </a:r>
            <a:r>
              <a:rPr lang="en-US" sz="2800" dirty="0"/>
              <a:t>Model</a:t>
            </a:r>
          </a:p>
          <a:p>
            <a:r>
              <a:rPr lang="en-US" sz="2800" dirty="0" smtClean="0"/>
              <a:t>Benefits and Results</a:t>
            </a:r>
          </a:p>
          <a:p>
            <a:r>
              <a:rPr lang="en-US" sz="2800" dirty="0" smtClean="0"/>
              <a:t>Roadmap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sz="9600" dirty="0"/>
              <a:t>     </a:t>
            </a:r>
            <a:endParaRPr lang="en-US" sz="2000" dirty="0">
              <a:solidFill>
                <a:srgbClr val="3366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07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C75A0E-0A5C-4E4F-BBC1-0E7FCE1F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541E69F-701F-4538-AECF-69AD66CEE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029253"/>
            <a:ext cx="8765048" cy="54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9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8107A-15E5-4EFA-B1B5-4B7123082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914400"/>
            <a:ext cx="8915400" cy="538501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2B0857-6510-482E-A33D-80060A80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Networking </a:t>
            </a:r>
          </a:p>
        </p:txBody>
      </p:sp>
    </p:spTree>
    <p:extLst>
      <p:ext uri="{BB962C8B-B14F-4D97-AF65-F5344CB8AC3E}">
        <p14:creationId xmlns:p14="http://schemas.microsoft.com/office/powerpoint/2010/main" val="220093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26258F-1F77-48C0-91EC-7E825629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Specman</a:t>
            </a:r>
            <a:r>
              <a:rPr lang="en-US" dirty="0" smtClean="0"/>
              <a:t> vs System Verilog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F38082-C7CE-4D17-A2C0-60BA170ACE6D}"/>
              </a:ext>
            </a:extLst>
          </p:cNvPr>
          <p:cNvSpPr/>
          <p:nvPr/>
        </p:nvSpPr>
        <p:spPr>
          <a:xfrm>
            <a:off x="538000" y="115175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32057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0513" indent="-290513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8975" indent="-290513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5425"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4913" indent="-290513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84313" indent="-2794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/>
              <a:t>SystemVerilog</a:t>
            </a:r>
            <a:r>
              <a:rPr lang="en-US" altLang="en-US" sz="2400" dirty="0"/>
              <a:t> is </a:t>
            </a:r>
            <a:r>
              <a:rPr lang="en-US" altLang="en-US" sz="2400" b="1" dirty="0">
                <a:solidFill>
                  <a:srgbClr val="FF0000"/>
                </a:solidFill>
              </a:rPr>
              <a:t>SLOW</a:t>
            </a:r>
            <a:r>
              <a:rPr lang="en-US" altLang="en-US" sz="2400" dirty="0"/>
              <a:t> to debug</a:t>
            </a:r>
          </a:p>
          <a:p>
            <a:pPr lvl="1" eaLnBrk="1" hangingPunct="1"/>
            <a:r>
              <a:rPr lang="en-US" altLang="en-US" sz="2000" dirty="0"/>
              <a:t>Primitive peek/poke/force only</a:t>
            </a:r>
          </a:p>
          <a:p>
            <a:pPr lvl="1" eaLnBrk="1" hangingPunct="1"/>
            <a:r>
              <a:rPr lang="en-US" altLang="en-US" sz="2000" dirty="0"/>
              <a:t>No user </a:t>
            </a:r>
            <a:r>
              <a:rPr lang="en-US" altLang="en-US" sz="2000" dirty="0" smtClean="0"/>
              <a:t>inputs</a:t>
            </a:r>
          </a:p>
          <a:p>
            <a:pPr lvl="1" eaLnBrk="1" hangingPunct="1"/>
            <a:r>
              <a:rPr lang="en-US" altLang="en-US" sz="2000" dirty="0" smtClean="0"/>
              <a:t>Can’t change TB behavior once the simulation is running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Recompile, recompile, recompile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sz="2400" dirty="0" err="1" smtClean="0"/>
              <a:t>Specman</a:t>
            </a:r>
            <a:r>
              <a:rPr lang="en-US" altLang="en-US" sz="2400" dirty="0" smtClean="0"/>
              <a:t> is </a:t>
            </a:r>
            <a:r>
              <a:rPr lang="en-US" altLang="en-US" sz="2400" b="1" dirty="0">
                <a:solidFill>
                  <a:srgbClr val="00B050"/>
                </a:solidFill>
              </a:rPr>
              <a:t>FAST</a:t>
            </a:r>
            <a:r>
              <a:rPr lang="en-US" altLang="en-US" sz="2400" dirty="0"/>
              <a:t> to debug</a:t>
            </a:r>
          </a:p>
          <a:p>
            <a:pPr lvl="1" eaLnBrk="1" hangingPunct="1"/>
            <a:r>
              <a:rPr lang="en-US" altLang="en-US" sz="2000" dirty="0"/>
              <a:t>Call any testbench </a:t>
            </a:r>
            <a:r>
              <a:rPr lang="en-US" altLang="en-US" sz="2000" dirty="0" smtClean="0"/>
              <a:t>function in run time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 smtClean="0"/>
              <a:t>No recompile is needed</a:t>
            </a:r>
          </a:p>
          <a:p>
            <a:pPr lvl="1" eaLnBrk="1" hangingPunct="1"/>
            <a:r>
              <a:rPr lang="en-US" altLang="en-US" sz="2000" dirty="0" smtClean="0"/>
              <a:t>Support dynamic load of additional code at saved checkpoints</a:t>
            </a:r>
          </a:p>
          <a:p>
            <a:pPr lvl="2"/>
            <a:r>
              <a:rPr lang="en-US" altLang="en-US" sz="1800" dirty="0" smtClean="0"/>
              <a:t>Rewrite existing sequence</a:t>
            </a:r>
          </a:p>
          <a:p>
            <a:pPr lvl="2"/>
            <a:r>
              <a:rPr lang="en-US" altLang="en-US" sz="1800" dirty="0" smtClean="0"/>
              <a:t>Modify the behavior of existing methods</a:t>
            </a:r>
          </a:p>
          <a:p>
            <a:pPr lvl="2"/>
            <a:r>
              <a:rPr lang="en-US" altLang="en-US" sz="1800" dirty="0" smtClean="0"/>
              <a:t>Add and launch new sequence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84841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40" y="4052353"/>
            <a:ext cx="6089300" cy="256913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3145"/>
            <a:ext cx="8686800" cy="5334000"/>
          </a:xfrm>
        </p:spPr>
        <p:txBody>
          <a:bodyPr/>
          <a:lstStyle/>
          <a:p>
            <a:r>
              <a:rPr lang="en-US" sz="2800" kern="0" dirty="0" err="1" smtClean="0"/>
              <a:t>SystemVerilog</a:t>
            </a:r>
            <a:r>
              <a:rPr lang="en-US" sz="2800" kern="0" dirty="0" smtClean="0"/>
              <a:t>/UVM</a:t>
            </a:r>
            <a:r>
              <a:rPr lang="en-US" kern="0" dirty="0" smtClean="0"/>
              <a:t> Dynamic Test Load</a:t>
            </a:r>
          </a:p>
          <a:p>
            <a:pPr lvl="1"/>
            <a:r>
              <a:rPr lang="en-US" kern="0" dirty="0" smtClean="0"/>
              <a:t>Load new SV package into saved snapshot</a:t>
            </a:r>
          </a:p>
          <a:p>
            <a:pPr lvl="1"/>
            <a:r>
              <a:rPr lang="en-US" kern="0" dirty="0" smtClean="0"/>
              <a:t>Call testbench functions when the snapshot is reloaded</a:t>
            </a:r>
          </a:p>
          <a:p>
            <a:pPr lvl="1"/>
            <a:endParaRPr lang="en-US" sz="2400" kern="0" dirty="0"/>
          </a:p>
          <a:p>
            <a:r>
              <a:rPr lang="en-US" kern="0" dirty="0" smtClean="0"/>
              <a:t>Dynamic </a:t>
            </a:r>
            <a:r>
              <a:rPr lang="en-US" sz="2000" kern="0" dirty="0" smtClean="0"/>
              <a:t>Base</a:t>
            </a:r>
            <a:r>
              <a:rPr lang="en-US" kern="0" dirty="0" smtClean="0"/>
              <a:t> Snapshot (DBS)</a:t>
            </a:r>
          </a:p>
          <a:p>
            <a:pPr lvl="1"/>
            <a:r>
              <a:rPr lang="en-US" kern="0" dirty="0" smtClean="0"/>
              <a:t>Time zero snapshot or saved snapshot</a:t>
            </a:r>
            <a:endParaRPr lang="en-US" kern="0" dirty="0"/>
          </a:p>
          <a:p>
            <a:r>
              <a:rPr lang="en-US" kern="0" dirty="0" smtClean="0"/>
              <a:t>Dynamic Test Snapshot (DTS)</a:t>
            </a:r>
          </a:p>
          <a:p>
            <a:pPr lvl="1"/>
            <a:r>
              <a:rPr lang="en-US" sz="1800" kern="0" dirty="0" smtClean="0"/>
              <a:t>Contains the incremental new SV package</a:t>
            </a:r>
            <a:endParaRPr lang="en-US" sz="1800" kern="0" dirty="0"/>
          </a:p>
          <a:p>
            <a:pPr lvl="1"/>
            <a:endParaRPr lang="en-US" sz="2400" kern="0" dirty="0" smtClean="0"/>
          </a:p>
          <a:p>
            <a:pPr lvl="1"/>
            <a:endParaRPr lang="en-US" kern="0" dirty="0"/>
          </a:p>
          <a:p>
            <a:pPr lvl="1"/>
            <a:endParaRPr lang="en-US" sz="2400" kern="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</a:t>
            </a:r>
            <a:r>
              <a:rPr lang="en-US" dirty="0" err="1" smtClean="0"/>
              <a:t>Xcelium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5B4A7E-9EFF-46C3-A0FF-4127EB49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0" name="AutoShape 2" descr="Image result for cadence palladium z1">
            <a:hlinkClick r:id="rId2"/>
            <a:extLst>
              <a:ext uri="{FF2B5EF4-FFF2-40B4-BE49-F238E27FC236}">
                <a16:creationId xmlns:a16="http://schemas.microsoft.com/office/drawing/2014/main" id="{3D735BD7-F3DD-4B7F-B033-A017B4EAFE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0375" y="2333625"/>
            <a:ext cx="3143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03212" y="1104900"/>
            <a:ext cx="8518670" cy="4648200"/>
          </a:xfrm>
        </p:spPr>
        <p:txBody>
          <a:bodyPr/>
          <a:lstStyle/>
          <a:p>
            <a:r>
              <a:rPr lang="en-US" sz="2800" kern="0" dirty="0" smtClean="0"/>
              <a:t>Elaborate the Dynamic Base Snapshot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xrun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–f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base_ve_stuff.f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233363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dut_stuff.f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233363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233363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mkdbssnap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checkpoint_enable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plusarg_save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233363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-name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dbsnap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363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kern="0" dirty="0"/>
              <a:t>Elaborate the Dynamic Base Snapshot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new_test_pkg.sv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233363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uvmnoautocompile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363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dbssnap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after_initialization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233363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dbsname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dbsnap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3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-name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dbsnap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363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-input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new_test.tcl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363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3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$save() SV system task in the TB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$save(“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after_initialization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ncsim</a:t>
            </a:r>
            <a:r>
              <a:rPr lang="en-US" dirty="0" smtClean="0"/>
              <a:t> </a:t>
            </a:r>
            <a:r>
              <a:rPr lang="en-US" dirty="0" err="1" smtClean="0"/>
              <a:t>tcl</a:t>
            </a:r>
            <a:r>
              <a:rPr lang="en-US" dirty="0" smtClean="0"/>
              <a:t> save command in run time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after_initialization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4000" dirty="0"/>
          </a:p>
          <a:p>
            <a:r>
              <a:rPr lang="en-US" dirty="0" smtClean="0"/>
              <a:t>Does not support save into a different path in run time</a:t>
            </a:r>
          </a:p>
          <a:p>
            <a:pPr lvl="1"/>
            <a:r>
              <a:rPr lang="en-US" dirty="0" smtClean="0"/>
              <a:t>Use –</a:t>
            </a:r>
            <a:r>
              <a:rPr lang="en-US" dirty="0" err="1" smtClean="0"/>
              <a:t>cds_implicit_tmpdir</a:t>
            </a:r>
            <a:r>
              <a:rPr lang="en-US" dirty="0" smtClean="0"/>
              <a:t> as a workaround at start time</a:t>
            </a:r>
          </a:p>
          <a:p>
            <a:r>
              <a:rPr lang="en-US" dirty="0" smtClean="0"/>
              <a:t>Supports save into a different library</a:t>
            </a:r>
          </a:p>
          <a:p>
            <a:r>
              <a:rPr lang="en-US" dirty="0" smtClean="0"/>
              <a:t>Watch out for </a:t>
            </a:r>
            <a:r>
              <a:rPr lang="en-US" dirty="0" err="1" smtClean="0"/>
              <a:t>cds</a:t>
            </a:r>
            <a:r>
              <a:rPr lang="en-US" dirty="0" smtClean="0"/>
              <a:t> library size explosion</a:t>
            </a:r>
          </a:p>
          <a:p>
            <a:r>
              <a:rPr lang="en-US" dirty="0" smtClean="0"/>
              <a:t>Watch out for </a:t>
            </a:r>
            <a:r>
              <a:rPr lang="en-US" dirty="0" err="1" smtClean="0"/>
              <a:t>cds</a:t>
            </a:r>
            <a:r>
              <a:rPr lang="en-US" dirty="0" smtClean="0"/>
              <a:t> library lock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a 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2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tcl</a:t>
            </a:r>
            <a:r>
              <a:rPr lang="en-US" dirty="0" smtClean="0"/>
              <a:t> UVM command</a:t>
            </a:r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uvm_factory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–override –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by_type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old_test_seq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new_test_seq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Use SV plus options in TB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uvm_cmdline_processor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clp.get_arg_value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(“+TEST_SEQ=“,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factory.find_by_name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$cast(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factor.create_object_by_type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(w,…);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Watch out: don’t use default UVM </a:t>
            </a:r>
            <a:r>
              <a:rPr lang="en-US" dirty="0" err="1" smtClean="0"/>
              <a:t>cmdline</a:t>
            </a:r>
            <a:r>
              <a:rPr lang="en-US" dirty="0" smtClean="0"/>
              <a:t> processor</a:t>
            </a:r>
          </a:p>
          <a:p>
            <a:pPr lvl="1"/>
            <a:r>
              <a:rPr lang="en-US" dirty="0" smtClean="0"/>
              <a:t>Its SV plus options is not updated after reload</a:t>
            </a:r>
          </a:p>
          <a:p>
            <a:pPr lvl="1"/>
            <a:r>
              <a:rPr lang="en-US" dirty="0" smtClean="0"/>
              <a:t>Always create your own new instance after reload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 existing sequence after reload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03311"/>
      </p:ext>
    </p:extLst>
  </p:cSld>
  <p:clrMapOvr>
    <a:masterClrMapping/>
  </p:clrMapOvr>
</p:sld>
</file>

<file path=ppt/theme/theme1.xml><?xml version="1.0" encoding="utf-8"?>
<a:theme xmlns:a="http://schemas.openxmlformats.org/drawingml/2006/main" name="MSCC_Presentation_Template_and_Guidelines_Dec_2013">
  <a:themeElements>
    <a:clrScheme name="Custom 4">
      <a:dk1>
        <a:srgbClr val="000000"/>
      </a:dk1>
      <a:lt1>
        <a:srgbClr val="FFFFFF"/>
      </a:lt1>
      <a:dk2>
        <a:srgbClr val="648595"/>
      </a:dk2>
      <a:lt2>
        <a:srgbClr val="FFDD00"/>
      </a:lt2>
      <a:accent1>
        <a:srgbClr val="0C499C"/>
      </a:accent1>
      <a:accent2>
        <a:srgbClr val="26A846"/>
      </a:accent2>
      <a:accent3>
        <a:srgbClr val="B6005F"/>
      </a:accent3>
      <a:accent4>
        <a:srgbClr val="009BDA"/>
      </a:accent4>
      <a:accent5>
        <a:srgbClr val="717EBD"/>
      </a:accent5>
      <a:accent6>
        <a:srgbClr val="F37332"/>
      </a:accent6>
      <a:hlink>
        <a:srgbClr val="002F5F"/>
      </a:hlink>
      <a:folHlink>
        <a:srgbClr val="6C27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0000">
              <a:srgbClr val="FFDA74"/>
            </a:gs>
            <a:gs pos="90000">
              <a:srgbClr val="ED3724"/>
            </a:gs>
          </a:gsLst>
          <a:lin ang="0" scaled="1"/>
          <a:tileRect/>
        </a:gra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5 MSC Presentation Template.potx [Read-Only]" id="{642BDE8E-8A0E-46A2-AAC8-1880196B19D3}" vid="{B0142992-62F8-4F19-8071-855F3B6720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">
    <a:dk1>
      <a:srgbClr val="000000"/>
    </a:dk1>
    <a:lt1>
      <a:srgbClr val="FFFFFF"/>
    </a:lt1>
    <a:dk2>
      <a:srgbClr val="648595"/>
    </a:dk2>
    <a:lt2>
      <a:srgbClr val="FFDD00"/>
    </a:lt2>
    <a:accent1>
      <a:srgbClr val="0C499C"/>
    </a:accent1>
    <a:accent2>
      <a:srgbClr val="26A846"/>
    </a:accent2>
    <a:accent3>
      <a:srgbClr val="B6005F"/>
    </a:accent3>
    <a:accent4>
      <a:srgbClr val="009BDA"/>
    </a:accent4>
    <a:accent5>
      <a:srgbClr val="717EBD"/>
    </a:accent5>
    <a:accent6>
      <a:srgbClr val="F37332"/>
    </a:accent6>
    <a:hlink>
      <a:srgbClr val="002F5F"/>
    </a:hlink>
    <a:folHlink>
      <a:srgbClr val="6C278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CA1F146BD54E4F807F7F05FD74BAF9" ma:contentTypeVersion="0" ma:contentTypeDescription="Create a new document." ma:contentTypeScope="" ma:versionID="de4002c0a354dda8ea9f54df719d109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be659bac3e40e231a7061a9a39ad60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CE7EE9-D0F1-453C-9DCA-F74126D75E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A12BF5-4CA0-4483-A2FB-BC324F5F105A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F738043-7B09-4FC1-96F6-0DFD054810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5753</TotalTime>
  <Words>641</Words>
  <Application>Microsoft Office PowerPoint</Application>
  <PresentationFormat>On-screen Show (4:3)</PresentationFormat>
  <Paragraphs>166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Frutiger Linotype</vt:lpstr>
      <vt:lpstr>Lucida Grande</vt:lpstr>
      <vt:lpstr>ＭＳ Ｐゴシック</vt:lpstr>
      <vt:lpstr>Arial</vt:lpstr>
      <vt:lpstr>Calibri</vt:lpstr>
      <vt:lpstr>Comic Sans MS</vt:lpstr>
      <vt:lpstr>Courier New</vt:lpstr>
      <vt:lpstr>Wingdings</vt:lpstr>
      <vt:lpstr>MSCC_Presentation_Template_and_Guidelines_Dec_2013</vt:lpstr>
      <vt:lpstr>Speedup the Debug Turnaround Time and Regression Run Time with SystemVerilog/UVM Test Dynamic Load</vt:lpstr>
      <vt:lpstr>Agenda</vt:lpstr>
      <vt:lpstr>Company Overview</vt:lpstr>
      <vt:lpstr>Optical Networking </vt:lpstr>
      <vt:lpstr>Specman vs System Verilog</vt:lpstr>
      <vt:lpstr>What’s in Xcelium</vt:lpstr>
      <vt:lpstr>Syntax</vt:lpstr>
      <vt:lpstr>Save a snapshot</vt:lpstr>
      <vt:lpstr>Override existing sequence after reload</vt:lpstr>
      <vt:lpstr>Call testbench function/task after reload</vt:lpstr>
      <vt:lpstr>Exit after saving a snapshot</vt:lpstr>
      <vt:lpstr>Use Model</vt:lpstr>
      <vt:lpstr>Checkpoint Usage Example</vt:lpstr>
      <vt:lpstr>Benefits and Results*</vt:lpstr>
      <vt:lpstr>Roadmap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So… you are part of Microsemi Now what!?!</dc:title>
  <dc:creator>Horace Chan</dc:creator>
  <cp:lastModifiedBy>Horace Chan</cp:lastModifiedBy>
  <cp:revision>174</cp:revision>
  <dcterms:created xsi:type="dcterms:W3CDTF">2015-10-23T22:00:44Z</dcterms:created>
  <dcterms:modified xsi:type="dcterms:W3CDTF">2018-04-11T07:27:53Z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0x010100E8CA1F146BD54E4F807F7F05FD74BAF9</vt:lpwstr>
  </property>
</Properties>
</file>