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3" r:id="rId4"/>
  </p:sldMasterIdLst>
  <p:notesMasterIdLst>
    <p:notesMasterId r:id="rId23"/>
  </p:notesMasterIdLst>
  <p:sldIdLst>
    <p:sldId id="256" r:id="rId5"/>
    <p:sldId id="288" r:id="rId6"/>
    <p:sldId id="316" r:id="rId7"/>
    <p:sldId id="318" r:id="rId8"/>
    <p:sldId id="299" r:id="rId9"/>
    <p:sldId id="290" r:id="rId10"/>
    <p:sldId id="302" r:id="rId11"/>
    <p:sldId id="305" r:id="rId12"/>
    <p:sldId id="319" r:id="rId13"/>
    <p:sldId id="313" r:id="rId14"/>
    <p:sldId id="306" r:id="rId15"/>
    <p:sldId id="308" r:id="rId16"/>
    <p:sldId id="307" r:id="rId17"/>
    <p:sldId id="309" r:id="rId18"/>
    <p:sldId id="312" r:id="rId19"/>
    <p:sldId id="311" r:id="rId20"/>
    <p:sldId id="317" r:id="rId21"/>
    <p:sldId id="296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Frutiger Linotyp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Frutiger Linotyp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Frutiger Linotyp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Frutiger Linotyp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Frutiger Linotype"/>
        <a:ea typeface="+mn-ea"/>
        <a:cs typeface="Arial" pitchFamily="34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Frutiger Linotype"/>
        <a:ea typeface="+mn-ea"/>
        <a:cs typeface="Arial" pitchFamily="34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Frutiger Linotype"/>
        <a:ea typeface="+mn-ea"/>
        <a:cs typeface="Arial" pitchFamily="34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Frutiger Linotype"/>
        <a:ea typeface="+mn-ea"/>
        <a:cs typeface="Arial" pitchFamily="34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Frutiger Linotyp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408" autoAdjust="0"/>
    <p:restoredTop sz="94660"/>
  </p:normalViewPr>
  <p:slideViewPr>
    <p:cSldViewPr snapToGrid="0">
      <p:cViewPr varScale="1">
        <p:scale>
          <a:sx n="95" d="100"/>
          <a:sy n="95" d="100"/>
        </p:scale>
        <p:origin x="75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91333-FB1B-4A52-BACD-89300EE3C4A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82C84-0F07-40D4-A013-215BB6C6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1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69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009775" y="6611938"/>
            <a:ext cx="5334000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© </a:t>
            </a:r>
            <a:r>
              <a:rPr lang="en-US" sz="1000" smtClean="0">
                <a:latin typeface="+mn-lt"/>
                <a:cs typeface="+mn-cs"/>
              </a:rPr>
              <a:t>2018 </a:t>
            </a:r>
            <a:r>
              <a:rPr lang="en-US" sz="1000" dirty="0">
                <a:latin typeface="+mn-lt"/>
                <a:cs typeface="+mn-cs"/>
              </a:rPr>
              <a:t>Microsemi Corporation. Company Proprietary.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10000"/>
            <a:ext cx="7315200" cy="1066800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400">
                <a:solidFill>
                  <a:srgbClr val="0C499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76800"/>
            <a:ext cx="6477000" cy="13716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6919913" y="658812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defRPr/>
            </a:pPr>
            <a:fld id="{AE71AD8B-CB87-4DB0-8C69-27A90145503C}" type="slidenum">
              <a:rPr lang="en-US" sz="900" smtClean="0"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900" dirty="0"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0" y="949325"/>
            <a:ext cx="9144000" cy="3089275"/>
            <a:chOff x="0" y="949704"/>
            <a:chExt cx="9144000" cy="3088896"/>
          </a:xfrm>
        </p:grpSpPr>
        <p:pic>
          <p:nvPicPr>
            <p:cNvPr id="5" name="Picture 11" descr="earthiStock_8978534_PPTtitle_May11.jpg"/>
            <p:cNvPicPr>
              <a:picLocks noChangeAspect="1"/>
            </p:cNvPicPr>
            <p:nvPr userDrawn="1"/>
          </p:nvPicPr>
          <p:blipFill>
            <a:blip r:embed="rId2" cstate="print"/>
            <a:srcRect l="6712" t="10989" r="1529" b="12088"/>
            <a:stretch>
              <a:fillRect/>
            </a:stretch>
          </p:blipFill>
          <p:spPr bwMode="auto">
            <a:xfrm>
              <a:off x="0" y="1676400"/>
              <a:ext cx="9144000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Freeform 5"/>
            <p:cNvSpPr/>
            <p:nvPr userDrawn="1"/>
          </p:nvSpPr>
          <p:spPr>
            <a:xfrm>
              <a:off x="5791200" y="3352884"/>
              <a:ext cx="3352800" cy="685716"/>
            </a:xfrm>
            <a:custGeom>
              <a:avLst/>
              <a:gdLst>
                <a:gd name="connsiteX0" fmla="*/ 258403 w 3352800"/>
                <a:gd name="connsiteY0" fmla="*/ 0 h 685800"/>
                <a:gd name="connsiteX1" fmla="*/ 3352800 w 3352800"/>
                <a:gd name="connsiteY1" fmla="*/ 0 h 685800"/>
                <a:gd name="connsiteX2" fmla="*/ 3352800 w 3352800"/>
                <a:gd name="connsiteY2" fmla="*/ 0 h 685800"/>
                <a:gd name="connsiteX3" fmla="*/ 3352800 w 3352800"/>
                <a:gd name="connsiteY3" fmla="*/ 427397 h 685800"/>
                <a:gd name="connsiteX4" fmla="*/ 3094397 w 3352800"/>
                <a:gd name="connsiteY4" fmla="*/ 685800 h 685800"/>
                <a:gd name="connsiteX5" fmla="*/ 0 w 3352800"/>
                <a:gd name="connsiteY5" fmla="*/ 685800 h 685800"/>
                <a:gd name="connsiteX6" fmla="*/ 0 w 3352800"/>
                <a:gd name="connsiteY6" fmla="*/ 685800 h 685800"/>
                <a:gd name="connsiteX7" fmla="*/ 0 w 3352800"/>
                <a:gd name="connsiteY7" fmla="*/ 258403 h 685800"/>
                <a:gd name="connsiteX8" fmla="*/ 258403 w 3352800"/>
                <a:gd name="connsiteY8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2800" h="685800">
                  <a:moveTo>
                    <a:pt x="258403" y="0"/>
                  </a:moveTo>
                  <a:lnTo>
                    <a:pt x="3352800" y="0"/>
                  </a:lnTo>
                  <a:lnTo>
                    <a:pt x="3352800" y="0"/>
                  </a:lnTo>
                  <a:lnTo>
                    <a:pt x="3352800" y="427397"/>
                  </a:lnTo>
                  <a:cubicBezTo>
                    <a:pt x="3352800" y="570109"/>
                    <a:pt x="3237109" y="685800"/>
                    <a:pt x="3094397" y="685800"/>
                  </a:cubicBezTo>
                  <a:lnTo>
                    <a:pt x="0" y="685800"/>
                  </a:lnTo>
                  <a:lnTo>
                    <a:pt x="0" y="685800"/>
                  </a:lnTo>
                  <a:lnTo>
                    <a:pt x="0" y="258403"/>
                  </a:lnTo>
                  <a:cubicBezTo>
                    <a:pt x="0" y="115691"/>
                    <a:pt x="115691" y="0"/>
                    <a:pt x="25840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7" name="Picture 13" descr="logo_MS-titl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06187" y="3429000"/>
              <a:ext cx="24044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Freeform 7"/>
            <p:cNvSpPr/>
            <p:nvPr userDrawn="1"/>
          </p:nvSpPr>
          <p:spPr>
            <a:xfrm rot="10800000">
              <a:off x="0" y="1067165"/>
              <a:ext cx="9144000" cy="533335"/>
            </a:xfrm>
            <a:custGeom>
              <a:avLst/>
              <a:gdLst>
                <a:gd name="connsiteX0" fmla="*/ 0 w 7620000"/>
                <a:gd name="connsiteY0" fmla="*/ 0 h 838200"/>
                <a:gd name="connsiteX1" fmla="*/ 7620000 w 7620000"/>
                <a:gd name="connsiteY1" fmla="*/ 0 h 838200"/>
                <a:gd name="connsiteX2" fmla="*/ 7620000 w 7620000"/>
                <a:gd name="connsiteY2" fmla="*/ 838200 h 838200"/>
                <a:gd name="connsiteX3" fmla="*/ 0 w 7620000"/>
                <a:gd name="connsiteY3" fmla="*/ 838200 h 838200"/>
                <a:gd name="connsiteX4" fmla="*/ 0 w 7620000"/>
                <a:gd name="connsiteY4" fmla="*/ 0 h 838200"/>
                <a:gd name="connsiteX0" fmla="*/ 304800 w 7620000"/>
                <a:gd name="connsiteY0" fmla="*/ 0 h 838200"/>
                <a:gd name="connsiteX1" fmla="*/ 7620000 w 7620000"/>
                <a:gd name="connsiteY1" fmla="*/ 0 h 838200"/>
                <a:gd name="connsiteX2" fmla="*/ 7620000 w 7620000"/>
                <a:gd name="connsiteY2" fmla="*/ 838200 h 838200"/>
                <a:gd name="connsiteX3" fmla="*/ 0 w 7620000"/>
                <a:gd name="connsiteY3" fmla="*/ 838200 h 838200"/>
                <a:gd name="connsiteX4" fmla="*/ 304800 w 7620000"/>
                <a:gd name="connsiteY4" fmla="*/ 0 h 838200"/>
                <a:gd name="connsiteX0" fmla="*/ 304800 w 7620000"/>
                <a:gd name="connsiteY0" fmla="*/ 838200 h 1676400"/>
                <a:gd name="connsiteX1" fmla="*/ 7620000 w 7620000"/>
                <a:gd name="connsiteY1" fmla="*/ 838200 h 1676400"/>
                <a:gd name="connsiteX2" fmla="*/ 7620000 w 7620000"/>
                <a:gd name="connsiteY2" fmla="*/ 1676400 h 1676400"/>
                <a:gd name="connsiteX3" fmla="*/ 0 w 7620000"/>
                <a:gd name="connsiteY3" fmla="*/ 0 h 1676400"/>
                <a:gd name="connsiteX4" fmla="*/ 304800 w 7620000"/>
                <a:gd name="connsiteY4" fmla="*/ 838200 h 1676400"/>
                <a:gd name="connsiteX0" fmla="*/ 304800 w 7620000"/>
                <a:gd name="connsiteY0" fmla="*/ 838200 h 838200"/>
                <a:gd name="connsiteX1" fmla="*/ 7620000 w 7620000"/>
                <a:gd name="connsiteY1" fmla="*/ 838200 h 838200"/>
                <a:gd name="connsiteX2" fmla="*/ 7620000 w 7620000"/>
                <a:gd name="connsiteY2" fmla="*/ 0 h 838200"/>
                <a:gd name="connsiteX3" fmla="*/ 0 w 7620000"/>
                <a:gd name="connsiteY3" fmla="*/ 0 h 838200"/>
                <a:gd name="connsiteX4" fmla="*/ 304800 w 7620000"/>
                <a:gd name="connsiteY4" fmla="*/ 838200 h 838200"/>
                <a:gd name="connsiteX0" fmla="*/ 304800 w 7772400"/>
                <a:gd name="connsiteY0" fmla="*/ 838200 h 838200"/>
                <a:gd name="connsiteX1" fmla="*/ 7620000 w 7772400"/>
                <a:gd name="connsiteY1" fmla="*/ 838200 h 838200"/>
                <a:gd name="connsiteX2" fmla="*/ 7772400 w 7772400"/>
                <a:gd name="connsiteY2" fmla="*/ 0 h 838200"/>
                <a:gd name="connsiteX3" fmla="*/ 0 w 7772400"/>
                <a:gd name="connsiteY3" fmla="*/ 0 h 838200"/>
                <a:gd name="connsiteX4" fmla="*/ 304800 w 7772400"/>
                <a:gd name="connsiteY4" fmla="*/ 838200 h 838200"/>
                <a:gd name="connsiteX0" fmla="*/ 304800 w 7772400"/>
                <a:gd name="connsiteY0" fmla="*/ 838200 h 838200"/>
                <a:gd name="connsiteX1" fmla="*/ 7620000 w 7772400"/>
                <a:gd name="connsiteY1" fmla="*/ 838200 h 838200"/>
                <a:gd name="connsiteX2" fmla="*/ 7772400 w 7772400"/>
                <a:gd name="connsiteY2" fmla="*/ 838200 h 838200"/>
                <a:gd name="connsiteX3" fmla="*/ 7772400 w 7772400"/>
                <a:gd name="connsiteY3" fmla="*/ 0 h 838200"/>
                <a:gd name="connsiteX4" fmla="*/ 0 w 7772400"/>
                <a:gd name="connsiteY4" fmla="*/ 0 h 838200"/>
                <a:gd name="connsiteX5" fmla="*/ 304800 w 7772400"/>
                <a:gd name="connsiteY5" fmla="*/ 838200 h 838200"/>
                <a:gd name="connsiteX0" fmla="*/ 1676738 w 9144338"/>
                <a:gd name="connsiteY0" fmla="*/ 957548 h 957548"/>
                <a:gd name="connsiteX1" fmla="*/ 8991938 w 9144338"/>
                <a:gd name="connsiteY1" fmla="*/ 957548 h 957548"/>
                <a:gd name="connsiteX2" fmla="*/ 9144338 w 9144338"/>
                <a:gd name="connsiteY2" fmla="*/ 957548 h 957548"/>
                <a:gd name="connsiteX3" fmla="*/ 9144338 w 9144338"/>
                <a:gd name="connsiteY3" fmla="*/ 119348 h 957548"/>
                <a:gd name="connsiteX4" fmla="*/ 1371938 w 9144338"/>
                <a:gd name="connsiteY4" fmla="*/ 119348 h 957548"/>
                <a:gd name="connsiteX5" fmla="*/ 0 w 9144338"/>
                <a:gd name="connsiteY5" fmla="*/ 10175 h 957548"/>
                <a:gd name="connsiteX6" fmla="*/ 1676738 w 9144338"/>
                <a:gd name="connsiteY6" fmla="*/ 957548 h 957548"/>
                <a:gd name="connsiteX0" fmla="*/ 676 w 9144338"/>
                <a:gd name="connsiteY0" fmla="*/ 937198 h 957550"/>
                <a:gd name="connsiteX1" fmla="*/ 8991938 w 9144338"/>
                <a:gd name="connsiteY1" fmla="*/ 957550 h 957550"/>
                <a:gd name="connsiteX2" fmla="*/ 9144338 w 9144338"/>
                <a:gd name="connsiteY2" fmla="*/ 957550 h 957550"/>
                <a:gd name="connsiteX3" fmla="*/ 9144338 w 9144338"/>
                <a:gd name="connsiteY3" fmla="*/ 119350 h 957550"/>
                <a:gd name="connsiteX4" fmla="*/ 1371938 w 9144338"/>
                <a:gd name="connsiteY4" fmla="*/ 119350 h 957550"/>
                <a:gd name="connsiteX5" fmla="*/ 0 w 9144338"/>
                <a:gd name="connsiteY5" fmla="*/ 10177 h 957550"/>
                <a:gd name="connsiteX6" fmla="*/ 676 w 9144338"/>
                <a:gd name="connsiteY6" fmla="*/ 937198 h 957550"/>
                <a:gd name="connsiteX0" fmla="*/ 338 w 9144000"/>
                <a:gd name="connsiteY0" fmla="*/ 957544 h 977896"/>
                <a:gd name="connsiteX1" fmla="*/ 8991600 w 9144000"/>
                <a:gd name="connsiteY1" fmla="*/ 977896 h 977896"/>
                <a:gd name="connsiteX2" fmla="*/ 9144000 w 9144000"/>
                <a:gd name="connsiteY2" fmla="*/ 977896 h 977896"/>
                <a:gd name="connsiteX3" fmla="*/ 9144000 w 9144000"/>
                <a:gd name="connsiteY3" fmla="*/ 139696 h 977896"/>
                <a:gd name="connsiteX4" fmla="*/ 1371600 w 9144000"/>
                <a:gd name="connsiteY4" fmla="*/ 139696 h 977896"/>
                <a:gd name="connsiteX5" fmla="*/ 0 w 9144000"/>
                <a:gd name="connsiteY5" fmla="*/ 10176 h 977896"/>
                <a:gd name="connsiteX6" fmla="*/ 338 w 9144000"/>
                <a:gd name="connsiteY6" fmla="*/ 957544 h 977896"/>
                <a:gd name="connsiteX0" fmla="*/ 0 w 9144000"/>
                <a:gd name="connsiteY0" fmla="*/ -1 h 967719"/>
                <a:gd name="connsiteX1" fmla="*/ 338 w 9144000"/>
                <a:gd name="connsiteY1" fmla="*/ 947367 h 967719"/>
                <a:gd name="connsiteX2" fmla="*/ 8991600 w 9144000"/>
                <a:gd name="connsiteY2" fmla="*/ 967719 h 967719"/>
                <a:gd name="connsiteX3" fmla="*/ 9144000 w 9144000"/>
                <a:gd name="connsiteY3" fmla="*/ 967719 h 967719"/>
                <a:gd name="connsiteX4" fmla="*/ 9144000 w 9144000"/>
                <a:gd name="connsiteY4" fmla="*/ 129519 h 967719"/>
                <a:gd name="connsiteX5" fmla="*/ 1463040 w 9144000"/>
                <a:gd name="connsiteY5" fmla="*/ 297159 h 967719"/>
                <a:gd name="connsiteX0" fmla="*/ 0 w 9144000"/>
                <a:gd name="connsiteY0" fmla="*/ 1 h 967721"/>
                <a:gd name="connsiteX1" fmla="*/ 338 w 9144000"/>
                <a:gd name="connsiteY1" fmla="*/ 947369 h 967721"/>
                <a:gd name="connsiteX2" fmla="*/ 8991600 w 9144000"/>
                <a:gd name="connsiteY2" fmla="*/ 967721 h 967721"/>
                <a:gd name="connsiteX3" fmla="*/ 9144000 w 9144000"/>
                <a:gd name="connsiteY3" fmla="*/ 967721 h 967721"/>
                <a:gd name="connsiteX4" fmla="*/ 9144000 w 9144000"/>
                <a:gd name="connsiteY4" fmla="*/ 129521 h 967721"/>
                <a:gd name="connsiteX0" fmla="*/ 0 w 9144000"/>
                <a:gd name="connsiteY0" fmla="*/ -1 h 967719"/>
                <a:gd name="connsiteX1" fmla="*/ 338 w 9144000"/>
                <a:gd name="connsiteY1" fmla="*/ 947367 h 967719"/>
                <a:gd name="connsiteX2" fmla="*/ 8991600 w 9144000"/>
                <a:gd name="connsiteY2" fmla="*/ 967719 h 967719"/>
                <a:gd name="connsiteX3" fmla="*/ 9144000 w 9144000"/>
                <a:gd name="connsiteY3" fmla="*/ 967719 h 967719"/>
                <a:gd name="connsiteX4" fmla="*/ 9144000 w 9144000"/>
                <a:gd name="connsiteY4" fmla="*/ 129519 h 967719"/>
                <a:gd name="connsiteX0" fmla="*/ 0 w 9144000"/>
                <a:gd name="connsiteY0" fmla="*/ 20360 h 988080"/>
                <a:gd name="connsiteX1" fmla="*/ 338 w 9144000"/>
                <a:gd name="connsiteY1" fmla="*/ 967728 h 988080"/>
                <a:gd name="connsiteX2" fmla="*/ 8991600 w 9144000"/>
                <a:gd name="connsiteY2" fmla="*/ 988080 h 988080"/>
                <a:gd name="connsiteX3" fmla="*/ 9144000 w 9144000"/>
                <a:gd name="connsiteY3" fmla="*/ 988080 h 988080"/>
                <a:gd name="connsiteX4" fmla="*/ 9144000 w 9144000"/>
                <a:gd name="connsiteY4" fmla="*/ 0 h 98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88080">
                  <a:moveTo>
                    <a:pt x="0" y="20360"/>
                  </a:moveTo>
                  <a:cubicBezTo>
                    <a:pt x="225" y="329367"/>
                    <a:pt x="113" y="658721"/>
                    <a:pt x="338" y="967728"/>
                  </a:cubicBezTo>
                  <a:lnTo>
                    <a:pt x="8991600" y="988080"/>
                  </a:lnTo>
                  <a:lnTo>
                    <a:pt x="9144000" y="988080"/>
                  </a:lnTo>
                  <a:lnTo>
                    <a:pt x="9144000" y="0"/>
                  </a:lnTo>
                </a:path>
              </a:pathLst>
            </a:custGeom>
            <a:gradFill flip="none" rotWithShape="1">
              <a:gsLst>
                <a:gs pos="0">
                  <a:srgbClr val="104A9A"/>
                </a:gs>
                <a:gs pos="100000">
                  <a:srgbClr val="2DA34B"/>
                </a:gs>
                <a:gs pos="50000">
                  <a:srgbClr val="1BADE9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949704"/>
              <a:ext cx="9144000" cy="228572"/>
            </a:xfrm>
            <a:prstGeom prst="rect">
              <a:avLst/>
            </a:prstGeom>
            <a:solidFill>
              <a:srgbClr val="1A2127">
                <a:alpha val="5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7010400" y="1143355"/>
              <a:ext cx="1828800" cy="457144"/>
            </a:xfrm>
            <a:prstGeom prst="rect">
              <a:avLst/>
            </a:prstGeom>
            <a:noFill/>
          </p:spPr>
          <p:txBody>
            <a:bodyPr tIns="0" bIns="64008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+mn-lt"/>
                  <a:cs typeface="+mn-cs"/>
                </a:rPr>
                <a:t>Power Matters.</a:t>
              </a:r>
              <a:r>
                <a:rPr lang="en-US" sz="1600" b="1" baseline="30000" dirty="0">
                  <a:solidFill>
                    <a:schemeClr val="bg1"/>
                  </a:solidFill>
                  <a:latin typeface="+mn-lt"/>
                  <a:cs typeface="+mn-cs"/>
                </a:rPr>
                <a:t>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152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620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16205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62039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0"/>
            <a:ext cx="3236913" cy="50419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957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002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3000"/>
            <a:ext cx="5486400" cy="762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28600"/>
            <a:ext cx="5486400" cy="4724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5000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863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0800000">
            <a:off x="609600" y="4452938"/>
            <a:ext cx="8534400" cy="119062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8686800" cy="9144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4648200"/>
            <a:ext cx="6477000" cy="13716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 rot="10800000">
            <a:off x="609600" y="4452938"/>
            <a:ext cx="8534400" cy="119062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484468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657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0800000">
            <a:off x="609600" y="4452938"/>
            <a:ext cx="8534400" cy="119062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 rot="10800000">
            <a:off x="609600" y="4452938"/>
            <a:ext cx="8534400" cy="119062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7620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8686800" cy="9144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4648200"/>
            <a:ext cx="6477000" cy="13716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 rot="10800000">
            <a:off x="609600" y="4452938"/>
            <a:ext cx="8534400" cy="119062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0" y="7620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Freeform 10"/>
          <p:cNvSpPr/>
          <p:nvPr/>
        </p:nvSpPr>
        <p:spPr>
          <a:xfrm rot="10800000">
            <a:off x="609600" y="4452938"/>
            <a:ext cx="8534400" cy="119062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0" y="7620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3" name="Freeform 12"/>
          <p:cNvSpPr/>
          <p:nvPr/>
        </p:nvSpPr>
        <p:spPr>
          <a:xfrm rot="10800000">
            <a:off x="609600" y="4452938"/>
            <a:ext cx="8534400" cy="119062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0" y="7620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938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28600" y="1143000"/>
            <a:ext cx="42672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143000"/>
            <a:ext cx="42672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2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28600" y="1143000"/>
            <a:ext cx="8686800" cy="2438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228600" y="3733800"/>
            <a:ext cx="8686800" cy="2743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28600" y="1143000"/>
            <a:ext cx="4267200" cy="2514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228600" y="3733800"/>
            <a:ext cx="4267200" cy="2743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 bwMode="auto">
          <a:xfrm>
            <a:off x="4648200" y="1143000"/>
            <a:ext cx="4267200" cy="2514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4648200" y="3733800"/>
            <a:ext cx="4267200" cy="2743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7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75" y="1143000"/>
            <a:ext cx="4268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8288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143000"/>
            <a:ext cx="4270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1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022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20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6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754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 rot="10800000">
            <a:off x="228600" y="914400"/>
            <a:ext cx="8915400" cy="119063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0"/>
            <a:ext cx="868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053" name="Picture 16" descr="logo_MS-slide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80975" y="6497638"/>
            <a:ext cx="149542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858000" y="6553200"/>
            <a:ext cx="1828800" cy="304800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  <a:cs typeface="+mn-cs"/>
              </a:rPr>
              <a:t>Power Matters.</a:t>
            </a:r>
            <a:r>
              <a:rPr lang="en-US" sz="1400" b="1" baseline="30000" dirty="0">
                <a:latin typeface="+mn-lt"/>
                <a:cs typeface="+mn-cs"/>
              </a:rPr>
              <a:t>TM</a:t>
            </a:r>
          </a:p>
        </p:txBody>
      </p:sp>
      <p:sp>
        <p:nvSpPr>
          <p:cNvPr id="14" name="Title Placeholder 1"/>
          <p:cNvSpPr txBox="1">
            <a:spLocks/>
          </p:cNvSpPr>
          <p:nvPr/>
        </p:nvSpPr>
        <p:spPr bwMode="auto">
          <a:xfrm>
            <a:off x="228600" y="6497638"/>
            <a:ext cx="70104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accent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9pPr>
          </a:lstStyle>
          <a:p>
            <a:pPr algn="ctr">
              <a:defRPr/>
            </a:pP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6919913" y="658812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defRPr/>
            </a:pPr>
            <a:fld id="{AE71AD8B-CB87-4DB0-8C69-27A90145503C}" type="slidenum">
              <a:rPr lang="en-US" sz="900" smtClean="0"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900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0" y="6611938"/>
            <a:ext cx="5334000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+mn-lt"/>
                <a:cs typeface="+mn-cs"/>
              </a:rPr>
              <a:t>© 2016 Microsemi Corporation. Company Proprietary.</a:t>
            </a:r>
          </a:p>
        </p:txBody>
      </p:sp>
      <p:sp>
        <p:nvSpPr>
          <p:cNvPr id="13" name="Freeform 12"/>
          <p:cNvSpPr/>
          <p:nvPr/>
        </p:nvSpPr>
        <p:spPr>
          <a:xfrm rot="10800000">
            <a:off x="228600" y="914400"/>
            <a:ext cx="8915400" cy="119063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6" name="Freeform 15"/>
          <p:cNvSpPr/>
          <p:nvPr/>
        </p:nvSpPr>
        <p:spPr>
          <a:xfrm rot="10800000">
            <a:off x="228600" y="914400"/>
            <a:ext cx="8915400" cy="119063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696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200" b="1" kern="1200" dirty="0">
          <a:solidFill>
            <a:schemeClr val="accent1"/>
          </a:solidFill>
          <a:latin typeface="Arial" pitchFamily="34" charset="0"/>
          <a:ea typeface="Arial" pitchFamily="-16" charset="0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6" charset="0"/>
          <a:ea typeface="Arial" pitchFamily="-16" charset="0"/>
          <a:cs typeface="Arial" pitchFamily="-16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6" charset="0"/>
          <a:ea typeface="Arial" pitchFamily="-16" charset="0"/>
          <a:cs typeface="Arial" pitchFamily="-16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6" charset="0"/>
          <a:ea typeface="Arial" pitchFamily="-16" charset="0"/>
          <a:cs typeface="Arial" pitchFamily="-16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6" charset="0"/>
          <a:ea typeface="Arial" pitchFamily="-16" charset="0"/>
          <a:cs typeface="Arial" pitchFamily="-1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-16" charset="0"/>
          <a:ea typeface="Arial" pitchFamily="-16" charset="0"/>
          <a:cs typeface="Arial" pitchFamily="-1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-16" charset="0"/>
          <a:ea typeface="Arial" pitchFamily="-16" charset="0"/>
          <a:cs typeface="Arial" pitchFamily="-1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-16" charset="0"/>
          <a:ea typeface="Arial" pitchFamily="-16" charset="0"/>
          <a:cs typeface="Arial" pitchFamily="-1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-16" charset="0"/>
          <a:ea typeface="Arial" pitchFamily="-16" charset="0"/>
          <a:cs typeface="Arial" pitchFamily="-16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§"/>
        <a:defRPr lang="en-US" sz="2400" kern="1200" dirty="0">
          <a:solidFill>
            <a:schemeClr val="tx1"/>
          </a:solidFill>
          <a:latin typeface="Arial" pitchFamily="34" charset="0"/>
          <a:ea typeface="Arial" pitchFamily="-16" charset="0"/>
          <a:cs typeface="Arial" pitchFamily="34" charset="0"/>
        </a:defRPr>
      </a:lvl1pPr>
      <a:lvl2pPr marL="512763" indent="-2794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SzPct val="110000"/>
        <a:buFont typeface="Lucida Grande"/>
        <a:buChar char="•"/>
        <a:defRPr lang="en-US" sz="2000" kern="1200" dirty="0">
          <a:solidFill>
            <a:schemeClr val="tx1"/>
          </a:solidFill>
          <a:latin typeface="Arial" pitchFamily="34" charset="0"/>
          <a:ea typeface="Arial" pitchFamily="-16" charset="0"/>
          <a:cs typeface="Arial" pitchFamily="34" charset="0"/>
        </a:defRPr>
      </a:lvl2pPr>
      <a:lvl3pPr marL="685800" indent="-2254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SzPct val="100000"/>
        <a:buFont typeface="Lucida Grande"/>
        <a:buChar char="–"/>
        <a:defRPr lang="en-US" kern="1200" dirty="0">
          <a:solidFill>
            <a:schemeClr val="tx1"/>
          </a:solidFill>
          <a:latin typeface="Arial" pitchFamily="34" charset="0"/>
          <a:ea typeface="Arial" pitchFamily="-16" charset="0"/>
          <a:cs typeface="Arial" pitchFamily="34" charset="0"/>
        </a:defRPr>
      </a:lvl3pPr>
      <a:lvl4pPr marL="911225" indent="-2254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SzPct val="100000"/>
        <a:buFont typeface="Lucida Grande"/>
        <a:buChar char="–"/>
        <a:defRPr lang="en-US" sz="1600" kern="1200" dirty="0">
          <a:solidFill>
            <a:schemeClr val="tx1"/>
          </a:solidFill>
          <a:latin typeface="Arial" pitchFamily="34" charset="0"/>
          <a:ea typeface="Arial" pitchFamily="-16" charset="0"/>
          <a:cs typeface="Arial" pitchFamily="34" charset="0"/>
        </a:defRPr>
      </a:lvl4pPr>
      <a:lvl5pPr marL="1085850" indent="-2254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SzPct val="100000"/>
        <a:buFont typeface="Lucida Grande"/>
        <a:buChar char="–"/>
        <a:defRPr lang="en-US" sz="1600" kern="1200" dirty="0">
          <a:solidFill>
            <a:schemeClr val="tx1"/>
          </a:solidFill>
          <a:latin typeface="Arial" pitchFamily="34" charset="0"/>
          <a:ea typeface="Arial" pitchFamily="-16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ca/url?sa=i&amp;rct=j&amp;q=&amp;esrc=s&amp;source=images&amp;cd=&amp;ved=0ahUKEwi7nev_rtzZAhUrhlQKHYCeCc4QjRwIBg&amp;url=https://www.electronicspecifier.com/design-automation/enterprise-emulation-platform-develops-supercomputer&amp;psig=AOvVaw0sGF96sy7tJelLNk7DRZ-r&amp;ust=152058615231269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2800" dirty="0"/>
              <a:t>Pre-Silicon SW</a:t>
            </a:r>
            <a:r>
              <a:rPr lang="en-US" altLang="en-US" sz="2800"/>
              <a:t>/FW </a:t>
            </a:r>
            <a:r>
              <a:rPr lang="en-US" altLang="en-US" sz="2800" dirty="0"/>
              <a:t>Testing </a:t>
            </a:r>
            <a:br>
              <a:rPr lang="en-US" altLang="en-US" sz="2800" dirty="0"/>
            </a:br>
            <a:r>
              <a:rPr lang="en-US" altLang="en-US" sz="2800" dirty="0"/>
              <a:t>with Protium S1 – A Case Study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54600"/>
            <a:ext cx="7213600" cy="1193800"/>
          </a:xfrm>
        </p:spPr>
        <p:txBody>
          <a:bodyPr/>
          <a:lstStyle/>
          <a:p>
            <a:pPr algn="ctr"/>
            <a:r>
              <a:rPr lang="en-US" dirty="0"/>
              <a:t>Horace Chan</a:t>
            </a:r>
          </a:p>
        </p:txBody>
      </p:sp>
    </p:spTree>
    <p:extLst>
      <p:ext uri="{BB962C8B-B14F-4D97-AF65-F5344CB8AC3E}">
        <p14:creationId xmlns:p14="http://schemas.microsoft.com/office/powerpoint/2010/main" val="331413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Improvements Over 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2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3934E1-A3BD-4458-B4D1-9780072C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PCIe</a:t>
            </a:r>
            <a:r>
              <a:rPr lang="en-US" dirty="0"/>
              <a:t> Speed Bridge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F4C3395-0D66-4698-BA77-60A9C9893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4215" y="1671575"/>
            <a:ext cx="2650671" cy="1212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B836EA-7728-46AD-81DD-A297D7DF9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712" y="1663032"/>
            <a:ext cx="2645229" cy="141766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680224B-586A-42F1-843D-B93AF259A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55916"/>
              </p:ext>
            </p:extLst>
          </p:nvPr>
        </p:nvGraphicFramePr>
        <p:xfrm>
          <a:off x="380999" y="3410951"/>
          <a:ext cx="853440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205350445"/>
                    </a:ext>
                  </a:extLst>
                </a:gridCol>
                <a:gridCol w="2908301">
                  <a:extLst>
                    <a:ext uri="{9D8B030D-6E8A-4147-A177-3AD203B41FA5}">
                      <a16:colId xmlns:a16="http://schemas.microsoft.com/office/drawing/2014/main" val="1534594365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3420762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Gen3 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Gen4 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2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Clock 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 MHz (1 HDDC cable)</a:t>
                      </a:r>
                      <a:br>
                        <a:rPr lang="en-US" dirty="0"/>
                      </a:br>
                      <a:r>
                        <a:rPr lang="en-US" dirty="0"/>
                        <a:t>1.4 MHz (2 HDDC cables)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05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Linux boot up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30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5 minutes (CAKE2)</a:t>
                      </a:r>
                    </a:p>
                    <a:p>
                      <a:r>
                        <a:rPr lang="en-US" dirty="0"/>
                        <a:t>&lt; 2 minutes (CAKE1)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6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Bring up time*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8721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42A3F656-05E5-4B8C-A573-BE566935087E}"/>
              </a:ext>
            </a:extLst>
          </p:cNvPr>
          <p:cNvSpPr/>
          <p:nvPr/>
        </p:nvSpPr>
        <p:spPr>
          <a:xfrm>
            <a:off x="380999" y="6093306"/>
            <a:ext cx="83602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* Excluding time wasted on bad hardware (SB card, IO cards, QSS cables, PTM cables,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463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79E45D-868C-4AD5-BB43-095C80BD4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PTM16.2</a:t>
            </a:r>
          </a:p>
          <a:p>
            <a:pPr lvl="1"/>
            <a:r>
              <a:rPr lang="en-US" sz="2400" dirty="0" err="1"/>
              <a:t>PnR</a:t>
            </a:r>
            <a:r>
              <a:rPr lang="en-US" sz="2400" dirty="0"/>
              <a:t> on large builds (&gt; 50% utilization) takes </a:t>
            </a:r>
            <a:r>
              <a:rPr lang="en-US" sz="2400" dirty="0">
                <a:solidFill>
                  <a:srgbClr val="FF0000"/>
                </a:solidFill>
              </a:rPr>
              <a:t>2 weeks</a:t>
            </a:r>
          </a:p>
          <a:p>
            <a:pPr lvl="1"/>
            <a:endParaRPr lang="en-US" sz="2400" dirty="0"/>
          </a:p>
          <a:p>
            <a:r>
              <a:rPr lang="en-US" sz="2800" dirty="0"/>
              <a:t>PTM17.1 RTM</a:t>
            </a:r>
          </a:p>
          <a:p>
            <a:pPr lvl="1"/>
            <a:r>
              <a:rPr lang="en-US" sz="2400" dirty="0"/>
              <a:t>with hotfixes</a:t>
            </a:r>
          </a:p>
          <a:p>
            <a:pPr lvl="1"/>
            <a:r>
              <a:rPr lang="en-US" sz="2400" dirty="0"/>
              <a:t>with undocumented </a:t>
            </a:r>
            <a:r>
              <a:rPr lang="en-US" sz="2400" dirty="0" err="1"/>
              <a:t>PnR</a:t>
            </a:r>
            <a:r>
              <a:rPr lang="en-US" sz="2400" dirty="0"/>
              <a:t> options from Cadence R&amp;D</a:t>
            </a:r>
          </a:p>
          <a:p>
            <a:pPr lvl="1"/>
            <a:r>
              <a:rPr lang="en-US" sz="2400" dirty="0"/>
              <a:t>with manual partition</a:t>
            </a:r>
          </a:p>
          <a:p>
            <a:pPr lvl="1"/>
            <a:r>
              <a:rPr lang="en-US" sz="2400" dirty="0" err="1"/>
              <a:t>PnR</a:t>
            </a:r>
            <a:r>
              <a:rPr lang="en-US" sz="2400" dirty="0"/>
              <a:t> on large builds takes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3 days</a:t>
            </a:r>
          </a:p>
          <a:p>
            <a:pPr lvl="1"/>
            <a:endParaRPr lang="en-US" sz="2400" dirty="0"/>
          </a:p>
          <a:p>
            <a:r>
              <a:rPr lang="en-US" sz="2800" dirty="0"/>
              <a:t>Tips</a:t>
            </a:r>
          </a:p>
          <a:p>
            <a:pPr lvl="1"/>
            <a:r>
              <a:rPr lang="en-US" sz="2400" dirty="0"/>
              <a:t>Sign NDA with Cadence, so you can send all the RTL files to Cadence and let R&amp;D debug </a:t>
            </a:r>
            <a:r>
              <a:rPr lang="en-US" sz="2400" dirty="0" err="1"/>
              <a:t>PnR</a:t>
            </a:r>
            <a:r>
              <a:rPr lang="en-US" sz="2400" dirty="0"/>
              <a:t> issues</a:t>
            </a:r>
          </a:p>
          <a:p>
            <a:endParaRPr lang="en-US" sz="2800" dirty="0"/>
          </a:p>
          <a:p>
            <a:pPr marL="233363" lvl="1" indent="0">
              <a:buNone/>
            </a:pPr>
            <a:endParaRPr lang="en-US" sz="2400" dirty="0"/>
          </a:p>
          <a:p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BCC2F4-ED78-46C2-9567-3215E9FC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PnR</a:t>
            </a:r>
            <a:r>
              <a:rPr lang="en-US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19239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84C73B0-7E15-4149-9575-2F75324E9FFB}"/>
              </a:ext>
            </a:extLst>
          </p:cNvPr>
          <p:cNvSpPr txBox="1">
            <a:spLocks/>
          </p:cNvSpPr>
          <p:nvPr/>
        </p:nvSpPr>
        <p:spPr bwMode="auto">
          <a:xfrm>
            <a:off x="228600" y="1143000"/>
            <a:ext cx="868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itchFamily="2" charset="2"/>
              <a:buChar char="§"/>
              <a:defRPr lang="en-US" sz="2400" kern="1200" dirty="0">
                <a:solidFill>
                  <a:schemeClr val="tx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1pPr>
            <a:lvl2pPr marL="512763" indent="-2794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Lucida Grande"/>
              <a:buChar char="•"/>
              <a:defRPr lang="en-US" sz="2000" kern="1200" dirty="0">
                <a:solidFill>
                  <a:schemeClr val="tx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2pPr>
            <a:lvl3pPr marL="685800" indent="-2254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Lucida Grande"/>
              <a:buChar char="–"/>
              <a:defRPr lang="en-US" kern="1200" dirty="0">
                <a:solidFill>
                  <a:schemeClr val="tx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3pPr>
            <a:lvl4pPr marL="911225" indent="-2254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Lucida Grande"/>
              <a:buChar char="–"/>
              <a:defRPr lang="en-US" sz="1600" kern="1200" dirty="0">
                <a:solidFill>
                  <a:schemeClr val="tx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4pPr>
            <a:lvl5pPr marL="1085850" indent="-2254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Lucida Grande"/>
              <a:buChar char="–"/>
              <a:defRPr lang="en-US" sz="1600" kern="1200" dirty="0">
                <a:solidFill>
                  <a:schemeClr val="tx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kern="0" dirty="0"/>
              <a:t>Trial run on beta box</a:t>
            </a:r>
          </a:p>
          <a:p>
            <a:endParaRPr lang="en-US" sz="2800" kern="0" dirty="0"/>
          </a:p>
          <a:p>
            <a:r>
              <a:rPr lang="en-US" sz="2800" kern="0" dirty="0"/>
              <a:t>Double the capacity</a:t>
            </a:r>
          </a:p>
          <a:p>
            <a:pPr lvl="1"/>
            <a:r>
              <a:rPr lang="en-US" sz="2400" kern="0" dirty="0"/>
              <a:t>fits more gates</a:t>
            </a:r>
          </a:p>
          <a:p>
            <a:endParaRPr lang="en-US" sz="2800" kern="0" dirty="0"/>
          </a:p>
          <a:p>
            <a:r>
              <a:rPr lang="en-US" sz="2800" kern="0" dirty="0"/>
              <a:t>Lower FPGA utilization</a:t>
            </a:r>
          </a:p>
          <a:p>
            <a:pPr lvl="1"/>
            <a:r>
              <a:rPr lang="en-US" sz="2400" kern="0" dirty="0"/>
              <a:t>much faster </a:t>
            </a:r>
            <a:r>
              <a:rPr lang="en-US" sz="2400" kern="0" dirty="0" err="1"/>
              <a:t>PnR</a:t>
            </a:r>
            <a:endParaRPr lang="en-US" sz="2400" kern="0" dirty="0"/>
          </a:p>
          <a:p>
            <a:pPr lvl="1"/>
            <a:r>
              <a:rPr lang="en-US" sz="2400" kern="0" dirty="0"/>
              <a:t>50-60% on 1 box takes 1 week</a:t>
            </a:r>
          </a:p>
          <a:p>
            <a:pPr lvl="2"/>
            <a:r>
              <a:rPr lang="en-US" sz="2400" kern="0" dirty="0"/>
              <a:t> normal </a:t>
            </a:r>
            <a:r>
              <a:rPr lang="en-US" sz="2400" kern="0" dirty="0" err="1"/>
              <a:t>PnR</a:t>
            </a:r>
            <a:r>
              <a:rPr lang="en-US" sz="2400" kern="0" dirty="0"/>
              <a:t> than high </a:t>
            </a:r>
            <a:r>
              <a:rPr lang="en-US" sz="2400" kern="0" dirty="0" err="1"/>
              <a:t>PnR</a:t>
            </a:r>
            <a:r>
              <a:rPr lang="en-US" sz="2400" kern="0" dirty="0"/>
              <a:t> on failed FPGAs</a:t>
            </a:r>
          </a:p>
          <a:p>
            <a:pPr lvl="1"/>
            <a:r>
              <a:rPr lang="en-US" sz="2400" kern="0" dirty="0"/>
              <a:t>20-30% on 2 boxes takes &lt; 2 days</a:t>
            </a:r>
          </a:p>
          <a:p>
            <a:pPr lvl="2"/>
            <a:r>
              <a:rPr lang="en-US" sz="2400" kern="0" dirty="0"/>
              <a:t> rarely requires high </a:t>
            </a:r>
            <a:r>
              <a:rPr lang="en-US" sz="2400" kern="0" dirty="0" err="1"/>
              <a:t>PnR</a:t>
            </a:r>
            <a:endParaRPr lang="en-US" sz="2400" kern="0" dirty="0"/>
          </a:p>
          <a:p>
            <a:endParaRPr lang="en-US" kern="0" dirty="0"/>
          </a:p>
          <a:p>
            <a:r>
              <a:rPr lang="en-US" sz="2000" kern="0" dirty="0"/>
              <a:t>PTM cable configuration is not compatible with 1 chassis setup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1760C0-A6A5-4AA6-B76F-3234B081B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28" y="1143000"/>
            <a:ext cx="3120572" cy="234042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16A8984-C8A5-401F-934C-1B708535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Chassis setup</a:t>
            </a:r>
          </a:p>
        </p:txBody>
      </p:sp>
    </p:spTree>
    <p:extLst>
      <p:ext uri="{BB962C8B-B14F-4D97-AF65-F5344CB8AC3E}">
        <p14:creationId xmlns:p14="http://schemas.microsoft.com/office/powerpoint/2010/main" val="349173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722D1A-BFA2-4BC3-9B22-2F7143AD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/>
              <a:t> Testbench </a:t>
            </a:r>
            <a:r>
              <a:rPr lang="en-US" dirty="0"/>
              <a:t>over Protium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B8EEA6-F9EB-4C32-9A96-0B291DEC6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6" y="1145042"/>
            <a:ext cx="1833141" cy="1565502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9D741963-9672-4E06-9842-94A4203D9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01265" y="1278519"/>
            <a:ext cx="1922774" cy="14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A796FD-92B6-4FBE-9F2A-2857F23E2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903" y="1278519"/>
            <a:ext cx="2317497" cy="120423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0646B3-AA2F-4629-9F3E-346BC0B601F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358377" y="1927793"/>
            <a:ext cx="918223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0BFD8A-6B98-43D7-90C2-5AEB6DF5C5AD}"/>
              </a:ext>
            </a:extLst>
          </p:cNvPr>
          <p:cNvSpPr txBox="1"/>
          <p:nvPr/>
        </p:nvSpPr>
        <p:spPr>
          <a:xfrm>
            <a:off x="2398019" y="1480525"/>
            <a:ext cx="784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PCIe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CFA6F1-CD35-4F57-9E0A-C032908BA9FF}"/>
              </a:ext>
            </a:extLst>
          </p:cNvPr>
          <p:cNvCxnSpPr>
            <a:cxnSpLocks/>
          </p:cNvCxnSpPr>
          <p:nvPr/>
        </p:nvCxnSpPr>
        <p:spPr>
          <a:xfrm>
            <a:off x="5311087" y="1974951"/>
            <a:ext cx="1061129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956D1-F20B-4EBF-89A6-800EF85BB979}"/>
              </a:ext>
            </a:extLst>
          </p:cNvPr>
          <p:cNvSpPr txBox="1"/>
          <p:nvPr/>
        </p:nvSpPr>
        <p:spPr>
          <a:xfrm>
            <a:off x="5390372" y="1527683"/>
            <a:ext cx="981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socket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7C2A0EF6-3210-4899-8595-26E91EBF6613}"/>
              </a:ext>
            </a:extLst>
          </p:cNvPr>
          <p:cNvSpPr txBox="1">
            <a:spLocks/>
          </p:cNvSpPr>
          <p:nvPr/>
        </p:nvSpPr>
        <p:spPr bwMode="auto">
          <a:xfrm>
            <a:off x="228600" y="2941186"/>
            <a:ext cx="8686800" cy="371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itchFamily="2" charset="2"/>
              <a:buChar char="§"/>
              <a:defRPr lang="en-US" sz="2400" kern="1200" dirty="0">
                <a:solidFill>
                  <a:schemeClr val="tx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1pPr>
            <a:lvl2pPr marL="512763" indent="-2794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Lucida Grande"/>
              <a:buChar char="•"/>
              <a:defRPr lang="en-US" sz="2000" kern="1200" dirty="0">
                <a:solidFill>
                  <a:schemeClr val="tx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2pPr>
            <a:lvl3pPr marL="685800" indent="-2254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Lucida Grande"/>
              <a:buChar char="–"/>
              <a:defRPr lang="en-US" kern="1200" dirty="0">
                <a:solidFill>
                  <a:schemeClr val="tx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3pPr>
            <a:lvl4pPr marL="911225" indent="-2254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Lucida Grande"/>
              <a:buChar char="–"/>
              <a:defRPr lang="en-US" sz="1600" kern="1200" dirty="0">
                <a:solidFill>
                  <a:schemeClr val="tx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4pPr>
            <a:lvl5pPr marL="1085850" indent="-2254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Lucida Grande"/>
              <a:buChar char="–"/>
              <a:defRPr lang="en-US" sz="1600" kern="1200" dirty="0">
                <a:solidFill>
                  <a:schemeClr val="tx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Convert AXI/APB register access into </a:t>
            </a:r>
            <a:r>
              <a:rPr lang="en-US" sz="2800" dirty="0" err="1"/>
              <a:t>PCIe</a:t>
            </a:r>
            <a:r>
              <a:rPr lang="en-US" sz="2800" dirty="0"/>
              <a:t> access</a:t>
            </a:r>
          </a:p>
          <a:p>
            <a:pPr lvl="1"/>
            <a:r>
              <a:rPr lang="en-US" sz="2400" dirty="0"/>
              <a:t>Run SV config sequences as-is from the testbench</a:t>
            </a:r>
          </a:p>
          <a:p>
            <a:pPr lvl="1"/>
            <a:r>
              <a:rPr lang="en-US" sz="2400" dirty="0"/>
              <a:t>Does not support any traffic gen/mon UVC</a:t>
            </a:r>
          </a:p>
          <a:p>
            <a:pPr lvl="1"/>
            <a:endParaRPr lang="en-US" dirty="0"/>
          </a:p>
          <a:p>
            <a:r>
              <a:rPr lang="en-US" sz="2800" dirty="0"/>
              <a:t>Drop in replacement of SW config API</a:t>
            </a:r>
          </a:p>
          <a:p>
            <a:pPr lvl="1"/>
            <a:r>
              <a:rPr lang="en-US" sz="2400" dirty="0"/>
              <a:t>Much easier to debug SW misconfiguration than comparing register log from simulation</a:t>
            </a:r>
          </a:p>
          <a:p>
            <a:pPr lvl="1"/>
            <a:r>
              <a:rPr lang="en-US" sz="2400" dirty="0"/>
              <a:t>SW testing is complimentary to HW verification</a:t>
            </a:r>
          </a:p>
          <a:p>
            <a:pPr marL="233363" lvl="1" indent="0">
              <a:buFont typeface="Lucida Grande"/>
              <a:buNone/>
            </a:pP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360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EDEA23-F447-48FC-BD63-7E179C1A5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PTM16.2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Changing the signal probes requires a new build &amp; PNR</a:t>
            </a:r>
          </a:p>
          <a:p>
            <a:pPr lvl="2"/>
            <a:r>
              <a:rPr lang="en-US" sz="2200" dirty="0"/>
              <a:t>Fast, 1-2 minutes to dump 8000 cycles for 200 signals in </a:t>
            </a:r>
            <a:r>
              <a:rPr lang="en-US" sz="2200" dirty="0" err="1"/>
              <a:t>VivadoLab</a:t>
            </a:r>
            <a:endParaRPr lang="en-US" sz="2200" dirty="0"/>
          </a:p>
          <a:p>
            <a:pPr lvl="1"/>
            <a:endParaRPr lang="en-US" sz="2400" dirty="0"/>
          </a:p>
          <a:p>
            <a:r>
              <a:rPr lang="en-US" sz="2800" dirty="0"/>
              <a:t>In PTM17.1</a:t>
            </a:r>
          </a:p>
          <a:p>
            <a:pPr lvl="1"/>
            <a:r>
              <a:rPr lang="en-US" sz="2400" dirty="0"/>
              <a:t>New state dump feature </a:t>
            </a:r>
          </a:p>
          <a:p>
            <a:pPr lvl="2"/>
            <a:r>
              <a:rPr lang="en-US" sz="2200" dirty="0"/>
              <a:t>change signal probes without recompile</a:t>
            </a:r>
          </a:p>
          <a:p>
            <a:pPr lvl="1"/>
            <a:r>
              <a:rPr lang="en-US" sz="2400" dirty="0"/>
              <a:t>Very slow, but still faster than a recompile</a:t>
            </a:r>
          </a:p>
          <a:p>
            <a:pPr lvl="2"/>
            <a:r>
              <a:rPr lang="en-US" sz="2000" dirty="0"/>
              <a:t>dump 8000 cycles for 200 signals takes 30 minutes</a:t>
            </a:r>
          </a:p>
          <a:p>
            <a:pPr lvl="2"/>
            <a:r>
              <a:rPr lang="en-US" sz="2000" dirty="0"/>
              <a:t>EDK/</a:t>
            </a:r>
            <a:r>
              <a:rPr lang="en-US" sz="2000" dirty="0" err="1"/>
              <a:t>PCIe</a:t>
            </a:r>
            <a:r>
              <a:rPr lang="en-US" sz="2000" dirty="0"/>
              <a:t> SB is dead during state dump</a:t>
            </a:r>
          </a:p>
          <a:p>
            <a:pPr lvl="1"/>
            <a:r>
              <a:rPr lang="en-US" sz="2200" dirty="0"/>
              <a:t>Use Protium assertion as trigger</a:t>
            </a:r>
          </a:p>
          <a:p>
            <a:pPr lvl="2"/>
            <a:r>
              <a:rPr lang="en-US" sz="2000" dirty="0"/>
              <a:t>changing the trigger still needs to recompile</a:t>
            </a:r>
          </a:p>
          <a:p>
            <a:pPr marL="233363" lvl="1" indent="0">
              <a:buNone/>
            </a:pPr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9CCA6A-B567-4CE3-A29D-2286B344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without Recompile</a:t>
            </a:r>
          </a:p>
        </p:txBody>
      </p:sp>
    </p:spTree>
    <p:extLst>
      <p:ext uri="{BB962C8B-B14F-4D97-AF65-F5344CB8AC3E}">
        <p14:creationId xmlns:p14="http://schemas.microsoft.com/office/powerpoint/2010/main" val="1642749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79CA1F-A89E-43C6-989F-A0685DBD8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Protium for pre-silicon software testing on future projects</a:t>
            </a:r>
          </a:p>
          <a:p>
            <a:pPr lvl="1"/>
            <a:r>
              <a:rPr lang="en-US" sz="2400" dirty="0"/>
              <a:t>Invest in another S1 box to support dual chassis setup</a:t>
            </a:r>
          </a:p>
          <a:p>
            <a:pPr lvl="1"/>
            <a:r>
              <a:rPr lang="en-US" sz="2400" dirty="0"/>
              <a:t>Allow us to test more SW in parallel before silicon</a:t>
            </a:r>
          </a:p>
          <a:p>
            <a:endParaRPr lang="en-US" sz="2800" dirty="0"/>
          </a:p>
          <a:p>
            <a:r>
              <a:rPr lang="en-US" sz="2800" dirty="0"/>
              <a:t>Investigate using Protium to speed up top-level regression in verification</a:t>
            </a:r>
          </a:p>
          <a:p>
            <a:pPr lvl="1"/>
            <a:r>
              <a:rPr lang="en-US" sz="2400" dirty="0"/>
              <a:t>Protium is not the right tool to debug HW bugs</a:t>
            </a:r>
          </a:p>
          <a:p>
            <a:pPr lvl="1"/>
            <a:r>
              <a:rPr lang="en-US" sz="2400" dirty="0"/>
              <a:t>but we don’t need to debug passing simulations</a:t>
            </a:r>
          </a:p>
          <a:p>
            <a:pPr lvl="1"/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815408-7415-4B1D-8F7A-D971D81A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</p:spTree>
    <p:extLst>
      <p:ext uri="{BB962C8B-B14F-4D97-AF65-F5344CB8AC3E}">
        <p14:creationId xmlns:p14="http://schemas.microsoft.com/office/powerpoint/2010/main" val="391244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7DE4E7-98EC-48B4-82C5-7E4ADC435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uBoot</a:t>
            </a:r>
            <a:r>
              <a:rPr lang="en-US" sz="3200" dirty="0"/>
              <a:t> and Linux boot up</a:t>
            </a:r>
          </a:p>
          <a:p>
            <a:r>
              <a:rPr lang="en-US" sz="3200" dirty="0"/>
              <a:t>FW download </a:t>
            </a:r>
          </a:p>
          <a:p>
            <a:r>
              <a:rPr lang="en-US" sz="3200" dirty="0"/>
              <a:t>DSTEAM probe and ARM </a:t>
            </a:r>
            <a:r>
              <a:rPr lang="en-US" sz="3200" dirty="0" err="1"/>
              <a:t>CoreSight</a:t>
            </a:r>
            <a:endParaRPr lang="en-US" sz="3200" dirty="0"/>
          </a:p>
          <a:p>
            <a:pPr lvl="1"/>
            <a:r>
              <a:rPr lang="en-US" sz="2800" dirty="0"/>
              <a:t>SW Trace Buffer</a:t>
            </a:r>
          </a:p>
          <a:p>
            <a:pPr lvl="1"/>
            <a:r>
              <a:rPr lang="en-US" sz="2800" dirty="0"/>
              <a:t>CPU profiling</a:t>
            </a:r>
          </a:p>
          <a:p>
            <a:r>
              <a:rPr lang="en-US" sz="3200" dirty="0"/>
              <a:t>All major </a:t>
            </a:r>
            <a:r>
              <a:rPr lang="en-US" sz="3200" dirty="0" err="1"/>
              <a:t>datapath</a:t>
            </a:r>
            <a:r>
              <a:rPr lang="en-US" sz="3200" dirty="0"/>
              <a:t> are up and running with SW</a:t>
            </a:r>
          </a:p>
          <a:p>
            <a:pPr lvl="1"/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D277F-C8DE-4D2A-ACC4-5EBF92E2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5E30F-1A85-42C8-B710-DB8EB3BD05A1}"/>
              </a:ext>
            </a:extLst>
          </p:cNvPr>
          <p:cNvSpPr txBox="1"/>
          <p:nvPr/>
        </p:nvSpPr>
        <p:spPr>
          <a:xfrm>
            <a:off x="1079500" y="4931229"/>
            <a:ext cx="7264400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2225">
            <a:solidFill>
              <a:schemeClr val="accent1">
                <a:shade val="95000"/>
                <a:satMod val="105000"/>
                <a:alpha val="98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BONUS:  Found 2 minor bugs in the RTL</a:t>
            </a:r>
          </a:p>
        </p:txBody>
      </p:sp>
    </p:spTree>
    <p:extLst>
      <p:ext uri="{BB962C8B-B14F-4D97-AF65-F5344CB8AC3E}">
        <p14:creationId xmlns:p14="http://schemas.microsoft.com/office/powerpoint/2010/main" val="3805599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60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1600200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Questions and Answers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BB476A18-AB8C-4CFE-9F72-7E0E4B0A57D1}"/>
              </a:ext>
            </a:extLst>
          </p:cNvPr>
          <p:cNvSpPr txBox="1">
            <a:spLocks/>
          </p:cNvSpPr>
          <p:nvPr/>
        </p:nvSpPr>
        <p:spPr bwMode="auto">
          <a:xfrm>
            <a:off x="228600" y="4093028"/>
            <a:ext cx="8686800" cy="238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itchFamily="2" charset="2"/>
              <a:buNone/>
              <a:defRPr lang="en-US" sz="2000" kern="1200" baseline="0">
                <a:solidFill>
                  <a:schemeClr val="accent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Lucida Grande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Lucida Grande"/>
              <a:buNone/>
              <a:defRPr lang="en-US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Lucida Grande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Lucida Grande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/>
          </a:p>
          <a:p>
            <a:pPr algn="ctr"/>
            <a:r>
              <a:rPr lang="en-US" sz="2800" dirty="0"/>
              <a:t>Special thanks to </a:t>
            </a:r>
          </a:p>
          <a:p>
            <a:pPr algn="ctr"/>
            <a:r>
              <a:rPr lang="en-US" sz="2800" dirty="0"/>
              <a:t>Markus </a:t>
            </a:r>
            <a:r>
              <a:rPr lang="en-US" sz="2800" dirty="0" err="1"/>
              <a:t>Karg</a:t>
            </a:r>
            <a:r>
              <a:rPr lang="en-US" sz="2800" dirty="0"/>
              <a:t>, </a:t>
            </a:r>
            <a:r>
              <a:rPr lang="en-US" sz="2800" dirty="0" err="1"/>
              <a:t>Sreenath</a:t>
            </a:r>
            <a:r>
              <a:rPr lang="en-US" sz="2800" dirty="0"/>
              <a:t> </a:t>
            </a:r>
            <a:r>
              <a:rPr lang="en-US" sz="2800" dirty="0" err="1"/>
              <a:t>Yaramareddy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5002263"/>
      </p:ext>
    </p:extLst>
  </p:cSld>
  <p:clrMapOvr>
    <a:masterClrMapping/>
  </p:clrMapOvr>
  <p:transition advTm="11793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1066800"/>
            <a:ext cx="8305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itchFamily="2" charset="2"/>
              <a:buChar char="§"/>
              <a:defRPr lang="en-US" sz="2400" kern="1200" dirty="0">
                <a:solidFill>
                  <a:schemeClr val="tx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1pPr>
            <a:lvl2pPr marL="512763" indent="-2794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Lucida Grande"/>
              <a:buChar char="•"/>
              <a:defRPr lang="en-US" sz="2000" kern="1200" dirty="0">
                <a:solidFill>
                  <a:schemeClr val="tx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2pPr>
            <a:lvl3pPr marL="685800" indent="-2254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Lucida Grande"/>
              <a:buChar char="–"/>
              <a:defRPr lang="en-US" kern="1200" dirty="0">
                <a:solidFill>
                  <a:schemeClr val="tx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3pPr>
            <a:lvl4pPr marL="911225" indent="-2254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Lucida Grande"/>
              <a:buChar char="–"/>
              <a:defRPr lang="en-US" sz="1600" kern="1200" dirty="0">
                <a:solidFill>
                  <a:schemeClr val="tx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4pPr>
            <a:lvl5pPr marL="1085850" indent="-2254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Lucida Grande"/>
              <a:buChar char="–"/>
              <a:defRPr lang="en-US" sz="1600" kern="1200" dirty="0">
                <a:solidFill>
                  <a:schemeClr val="tx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800" dirty="0"/>
              <a:t>Overview</a:t>
            </a:r>
          </a:p>
          <a:p>
            <a:r>
              <a:rPr lang="en-US" sz="2800" dirty="0"/>
              <a:t>Background</a:t>
            </a:r>
          </a:p>
          <a:p>
            <a:r>
              <a:rPr lang="en-US" sz="2800" dirty="0"/>
              <a:t>Use Model</a:t>
            </a:r>
          </a:p>
          <a:p>
            <a:r>
              <a:rPr lang="en-US" sz="2800" dirty="0"/>
              <a:t>Improvements Over Time</a:t>
            </a:r>
          </a:p>
          <a:p>
            <a:r>
              <a:rPr lang="en-US" sz="2800" dirty="0"/>
              <a:t>Roadmap</a:t>
            </a:r>
          </a:p>
          <a:p>
            <a:r>
              <a:rPr lang="en-US" sz="2800" dirty="0"/>
              <a:t>Accomplishments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" pitchFamily="2" charset="2"/>
              <a:buNone/>
            </a:pPr>
            <a:r>
              <a:rPr lang="en-US" sz="9600" dirty="0"/>
              <a:t>     </a:t>
            </a:r>
            <a:endParaRPr lang="en-US" sz="2000" dirty="0">
              <a:solidFill>
                <a:srgbClr val="3366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07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C75A0E-0A5C-4E4F-BBC1-0E7FCE1F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541E69F-701F-4538-AECF-69AD66CEE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029253"/>
            <a:ext cx="8765048" cy="54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9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88107A-15E5-4EFA-B1B5-4B7123082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914400"/>
            <a:ext cx="8915400" cy="538501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52B0857-6510-482E-A33D-80060A80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Networking </a:t>
            </a:r>
          </a:p>
        </p:txBody>
      </p:sp>
    </p:spTree>
    <p:extLst>
      <p:ext uri="{BB962C8B-B14F-4D97-AF65-F5344CB8AC3E}">
        <p14:creationId xmlns:p14="http://schemas.microsoft.com/office/powerpoint/2010/main" val="220093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26258F-1F77-48C0-91EC-7E825629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Left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F38082-C7CE-4D17-A2C0-60BA170ACE6D}"/>
              </a:ext>
            </a:extLst>
          </p:cNvPr>
          <p:cNvSpPr/>
          <p:nvPr/>
        </p:nvSpPr>
        <p:spPr>
          <a:xfrm>
            <a:off x="538000" y="1151757"/>
            <a:ext cx="7519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Start SW testing early = sooner SW release to customers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16E94-A232-4BC0-AFDD-476EE7CA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114" y="2754086"/>
            <a:ext cx="7783286" cy="3722914"/>
          </a:xfrm>
        </p:spPr>
        <p:txBody>
          <a:bodyPr/>
          <a:lstStyle/>
          <a:p>
            <a:r>
              <a:rPr lang="en-US" dirty="0"/>
              <a:t>Start SW testing early =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C23D0-2A9C-47D3-B859-FA760D0F8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92" y="1545626"/>
            <a:ext cx="8300016" cy="499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41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kern="0" dirty="0"/>
              <a:t>run block level SW C code in verification testbench</a:t>
            </a:r>
          </a:p>
          <a:p>
            <a:pPr lvl="1"/>
            <a:r>
              <a:rPr lang="en-US" sz="2400" kern="0" dirty="0"/>
              <a:t>TB can not keep up with the changes in the SW API</a:t>
            </a:r>
          </a:p>
          <a:p>
            <a:pPr lvl="1"/>
            <a:r>
              <a:rPr lang="en-US" sz="2400" kern="0" dirty="0">
                <a:solidFill>
                  <a:srgbClr val="FF0000"/>
                </a:solidFill>
              </a:rPr>
              <a:t>More code to test in verification</a:t>
            </a:r>
          </a:p>
          <a:p>
            <a:pPr lvl="1"/>
            <a:endParaRPr lang="en-US" sz="2400" kern="0" dirty="0"/>
          </a:p>
          <a:p>
            <a:r>
              <a:rPr lang="en-US" sz="2800" kern="0" dirty="0"/>
              <a:t>FPGA prototyping</a:t>
            </a:r>
          </a:p>
          <a:p>
            <a:pPr lvl="1"/>
            <a:r>
              <a:rPr lang="en-US" sz="2400" kern="0" dirty="0"/>
              <a:t>Require RTL modification</a:t>
            </a:r>
          </a:p>
          <a:p>
            <a:pPr lvl="1"/>
            <a:r>
              <a:rPr lang="en-US" sz="2400" kern="0" dirty="0"/>
              <a:t>Lack auto compilation (clock, partitioning, waveform)</a:t>
            </a:r>
          </a:p>
          <a:p>
            <a:pPr lvl="1"/>
            <a:r>
              <a:rPr lang="en-US" sz="2400" kern="0" dirty="0"/>
              <a:t>Slow turn around time</a:t>
            </a:r>
          </a:p>
          <a:p>
            <a:pPr lvl="1"/>
            <a:r>
              <a:rPr lang="en-US" sz="2400" kern="0" dirty="0">
                <a:solidFill>
                  <a:srgbClr val="FF0000"/>
                </a:solidFill>
              </a:rPr>
              <a:t>Custom platform required significant development time</a:t>
            </a:r>
          </a:p>
          <a:p>
            <a:pPr lvl="1"/>
            <a:endParaRPr lang="en-US" sz="2400" kern="0" dirty="0"/>
          </a:p>
          <a:p>
            <a:r>
              <a:rPr lang="en-US" sz="2800" kern="0" dirty="0"/>
              <a:t>run full SW C code on </a:t>
            </a:r>
            <a:r>
              <a:rPr lang="en-US" sz="2800" kern="0" dirty="0" err="1"/>
              <a:t>toplevel</a:t>
            </a:r>
            <a:r>
              <a:rPr lang="en-US" sz="2800" kern="0" dirty="0"/>
              <a:t> testbench</a:t>
            </a:r>
          </a:p>
          <a:p>
            <a:pPr lvl="1"/>
            <a:r>
              <a:rPr lang="en-US" sz="2400" kern="0" dirty="0"/>
              <a:t>run time is painfully slow </a:t>
            </a:r>
            <a:r>
              <a:rPr lang="en-US" sz="2400" kern="0" dirty="0">
                <a:solidFill>
                  <a:srgbClr val="FF0000"/>
                </a:solidFill>
                <a:sym typeface="Wingdings" panose="05000000000000000000" pitchFamily="2" charset="2"/>
              </a:rPr>
              <a:t> limited progress</a:t>
            </a:r>
            <a:endParaRPr lang="en-US" sz="2400" kern="0" dirty="0">
              <a:solidFill>
                <a:srgbClr val="FF0000"/>
              </a:solidFill>
            </a:endParaRPr>
          </a:p>
          <a:p>
            <a:pPr marL="233363" lvl="1" indent="0">
              <a:buNone/>
            </a:pPr>
            <a:endParaRPr lang="en-US" sz="2400" kern="0" dirty="0"/>
          </a:p>
          <a:p>
            <a:pPr lvl="1"/>
            <a:endParaRPr lang="en-US" sz="2400" kern="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</a:t>
            </a:r>
          </a:p>
        </p:txBody>
      </p:sp>
    </p:spTree>
    <p:extLst>
      <p:ext uri="{BB962C8B-B14F-4D97-AF65-F5344CB8AC3E}">
        <p14:creationId xmlns:p14="http://schemas.microsoft.com/office/powerpoint/2010/main" val="296095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5B4A7E-9EFF-46C3-A0FF-4127EB49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box?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94FB340-D116-47F2-A451-8485026B8A2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58365236"/>
              </p:ext>
            </p:extLst>
          </p:nvPr>
        </p:nvGraphicFramePr>
        <p:xfrm>
          <a:off x="381000" y="3350010"/>
          <a:ext cx="8534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269811612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166458621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391648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Palladium Z1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Protium 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99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$$$$$$$$$$$$$$$$$$$$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15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17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 to 2B gates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 to 600M gates (3 chassis)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51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Compile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2-3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11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Waveform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 like simulator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 recompile*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77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Clock 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11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RTL 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 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38293"/>
                  </a:ext>
                </a:extLst>
              </a:tr>
            </a:tbl>
          </a:graphicData>
        </a:graphic>
      </p:graphicFrame>
      <p:sp>
        <p:nvSpPr>
          <p:cNvPr id="20" name="AutoShape 2" descr="Image result for cadence palladium z1">
            <a:hlinkClick r:id="rId2"/>
            <a:extLst>
              <a:ext uri="{FF2B5EF4-FFF2-40B4-BE49-F238E27FC236}">
                <a16:creationId xmlns:a16="http://schemas.microsoft.com/office/drawing/2014/main" id="{3D735BD7-F3DD-4B7F-B033-A017B4EAFE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0375" y="2333625"/>
            <a:ext cx="31432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D3C609-C985-4484-B95F-989EF5CFC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12" y="1159328"/>
            <a:ext cx="2979155" cy="2076381"/>
          </a:xfrm>
          <a:prstGeom prst="rect">
            <a:avLst/>
          </a:prstGeo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12A32098-9C7F-4653-B08A-1160C4776F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530" y="1357328"/>
            <a:ext cx="2504508" cy="1878381"/>
          </a:xfrm>
        </p:spPr>
      </p:pic>
    </p:spTree>
    <p:extLst>
      <p:ext uri="{BB962C8B-B14F-4D97-AF65-F5344CB8AC3E}">
        <p14:creationId xmlns:p14="http://schemas.microsoft.com/office/powerpoint/2010/main" val="322793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AAFBB5-1D05-4906-B1E6-8795A385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Protium S1 setup in the lab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9B407F-3FAF-48A1-BF22-2F293DE39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8" y="2483729"/>
            <a:ext cx="2508717" cy="2142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438E11-3738-498B-A10F-0FD1B99BBE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41" y="4335177"/>
            <a:ext cx="983180" cy="12140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F4C7F8-B836-459A-B179-064738AC2311}"/>
              </a:ext>
            </a:extLst>
          </p:cNvPr>
          <p:cNvCxnSpPr>
            <a:cxnSpLocks/>
          </p:cNvCxnSpPr>
          <p:nvPr/>
        </p:nvCxnSpPr>
        <p:spPr>
          <a:xfrm flipV="1">
            <a:off x="3153695" y="2241395"/>
            <a:ext cx="1362549" cy="63694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09085C-3C50-47A8-A0F9-01E5647D25FC}"/>
              </a:ext>
            </a:extLst>
          </p:cNvPr>
          <p:cNvSpPr txBox="1"/>
          <p:nvPr/>
        </p:nvSpPr>
        <p:spPr>
          <a:xfrm>
            <a:off x="3284655" y="2083619"/>
            <a:ext cx="784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PCIe</a:t>
            </a:r>
            <a:endParaRPr lang="en-US" sz="2000" dirty="0">
              <a:latin typeface="+mn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04DC7C-645D-411F-BE31-05F64A2A9675}"/>
              </a:ext>
            </a:extLst>
          </p:cNvPr>
          <p:cNvCxnSpPr>
            <a:cxnSpLocks/>
          </p:cNvCxnSpPr>
          <p:nvPr/>
        </p:nvCxnSpPr>
        <p:spPr>
          <a:xfrm>
            <a:off x="3315550" y="4059141"/>
            <a:ext cx="1419736" cy="65326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5E1DFF-B07B-4D0C-BACF-AB0FB2ED4064}"/>
              </a:ext>
            </a:extLst>
          </p:cNvPr>
          <p:cNvSpPr txBox="1"/>
          <p:nvPr/>
        </p:nvSpPr>
        <p:spPr>
          <a:xfrm>
            <a:off x="3452826" y="4497586"/>
            <a:ext cx="966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JTAG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FFEA038-9398-40F4-9C58-CD6A782987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176" y="4268333"/>
            <a:ext cx="2525120" cy="12808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8DA2F7-CF57-4841-A9D9-7EEEF63A11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90" y="1758260"/>
            <a:ext cx="2080010" cy="857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0C3EA01-7E31-4203-B45E-D894D66E01D0}"/>
              </a:ext>
            </a:extLst>
          </p:cNvPr>
          <p:cNvSpPr/>
          <p:nvPr/>
        </p:nvSpPr>
        <p:spPr>
          <a:xfrm>
            <a:off x="4419600" y="5623059"/>
            <a:ext cx="35616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DSTREAM probe        DS-5 Studio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AE7E3B-E6F1-4808-B5C9-33434B6E61C8}"/>
              </a:ext>
            </a:extLst>
          </p:cNvPr>
          <p:cNvSpPr/>
          <p:nvPr/>
        </p:nvSpPr>
        <p:spPr>
          <a:xfrm>
            <a:off x="5237328" y="3031079"/>
            <a:ext cx="30371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EDK with CentOS</a:t>
            </a:r>
          </a:p>
          <a:p>
            <a:r>
              <a:rPr lang="en-US" sz="2000" dirty="0"/>
              <a:t>(equivalent to </a:t>
            </a:r>
            <a:r>
              <a:rPr lang="en-US" sz="2000" dirty="0" err="1"/>
              <a:t>ComExpress</a:t>
            </a:r>
            <a:r>
              <a:rPr lang="en-US" sz="2000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CD1F41-9950-49D2-AD9C-47E880B4B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735286" y="1284236"/>
            <a:ext cx="2355267" cy="17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6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6316A7-D092-4956-9DAA-FEBA4EA36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807" y="1513115"/>
            <a:ext cx="7387163" cy="420111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A7B32A7-5F44-49C4-A7EE-6728BC84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SW with RTL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33FA8C7-2E43-44C4-825A-B8894EBC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8600" y="1328056"/>
            <a:ext cx="1002052" cy="74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5D5016-5D2F-4D94-84B2-05FD2A316F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13672"/>
            <a:ext cx="1006693" cy="859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85BFCC-3020-4F26-93DE-ED84357219CE}"/>
              </a:ext>
            </a:extLst>
          </p:cNvPr>
          <p:cNvSpPr txBox="1"/>
          <p:nvPr/>
        </p:nvSpPr>
        <p:spPr>
          <a:xfrm>
            <a:off x="7157316" y="1471959"/>
            <a:ext cx="2822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SW C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38F92-2736-4902-8733-B4705781CD7F}"/>
              </a:ext>
            </a:extLst>
          </p:cNvPr>
          <p:cNvSpPr txBox="1"/>
          <p:nvPr/>
        </p:nvSpPr>
        <p:spPr>
          <a:xfrm>
            <a:off x="7157316" y="2318118"/>
            <a:ext cx="2822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FW C code</a:t>
            </a:r>
          </a:p>
        </p:txBody>
      </p:sp>
    </p:spTree>
    <p:extLst>
      <p:ext uri="{BB962C8B-B14F-4D97-AF65-F5344CB8AC3E}">
        <p14:creationId xmlns:p14="http://schemas.microsoft.com/office/powerpoint/2010/main" val="1372527529"/>
      </p:ext>
    </p:extLst>
  </p:cSld>
  <p:clrMapOvr>
    <a:masterClrMapping/>
  </p:clrMapOvr>
</p:sld>
</file>

<file path=ppt/theme/theme1.xml><?xml version="1.0" encoding="utf-8"?>
<a:theme xmlns:a="http://schemas.openxmlformats.org/drawingml/2006/main" name="MSCC_Presentation_Template_and_Guidelines_Dec_2013">
  <a:themeElements>
    <a:clrScheme name="Custom 4">
      <a:dk1>
        <a:srgbClr val="000000"/>
      </a:dk1>
      <a:lt1>
        <a:srgbClr val="FFFFFF"/>
      </a:lt1>
      <a:dk2>
        <a:srgbClr val="648595"/>
      </a:dk2>
      <a:lt2>
        <a:srgbClr val="FFDD00"/>
      </a:lt2>
      <a:accent1>
        <a:srgbClr val="0C499C"/>
      </a:accent1>
      <a:accent2>
        <a:srgbClr val="26A846"/>
      </a:accent2>
      <a:accent3>
        <a:srgbClr val="B6005F"/>
      </a:accent3>
      <a:accent4>
        <a:srgbClr val="009BDA"/>
      </a:accent4>
      <a:accent5>
        <a:srgbClr val="717EBD"/>
      </a:accent5>
      <a:accent6>
        <a:srgbClr val="F37332"/>
      </a:accent6>
      <a:hlink>
        <a:srgbClr val="002F5F"/>
      </a:hlink>
      <a:folHlink>
        <a:srgbClr val="6C27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0000">
              <a:srgbClr val="FFDA74"/>
            </a:gs>
            <a:gs pos="90000">
              <a:srgbClr val="ED3724"/>
            </a:gs>
          </a:gsLst>
          <a:lin ang="0" scaled="1"/>
          <a:tileRect/>
        </a:gra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0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5 MSC Presentation Template.potx [Read-Only]" id="{642BDE8E-8A0E-46A2-AAC8-1880196B19D3}" vid="{B0142992-62F8-4F19-8071-855F3B6720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">
    <a:dk1>
      <a:srgbClr val="000000"/>
    </a:dk1>
    <a:lt1>
      <a:srgbClr val="FFFFFF"/>
    </a:lt1>
    <a:dk2>
      <a:srgbClr val="648595"/>
    </a:dk2>
    <a:lt2>
      <a:srgbClr val="FFDD00"/>
    </a:lt2>
    <a:accent1>
      <a:srgbClr val="0C499C"/>
    </a:accent1>
    <a:accent2>
      <a:srgbClr val="26A846"/>
    </a:accent2>
    <a:accent3>
      <a:srgbClr val="B6005F"/>
    </a:accent3>
    <a:accent4>
      <a:srgbClr val="009BDA"/>
    </a:accent4>
    <a:accent5>
      <a:srgbClr val="717EBD"/>
    </a:accent5>
    <a:accent6>
      <a:srgbClr val="F37332"/>
    </a:accent6>
    <a:hlink>
      <a:srgbClr val="002F5F"/>
    </a:hlink>
    <a:folHlink>
      <a:srgbClr val="6C278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CA1F146BD54E4F807F7F05FD74BAF9" ma:contentTypeVersion="0" ma:contentTypeDescription="Create a new document." ma:contentTypeScope="" ma:versionID="de4002c0a354dda8ea9f54df719d109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be659bac3e40e231a7061a9a39ad60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738043-7B09-4FC1-96F6-0DFD054810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A12BF5-4CA0-4483-A2FB-BC324F5F105A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CE7EE9-D0F1-453C-9DCA-F74126D75E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5374</TotalTime>
  <Words>613</Words>
  <Application>Microsoft Office PowerPoint</Application>
  <PresentationFormat>On-screen Show (4:3)</PresentationFormat>
  <Paragraphs>156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Frutiger Linotype</vt:lpstr>
      <vt:lpstr>Lucida Grande</vt:lpstr>
      <vt:lpstr>ＭＳ Ｐゴシック</vt:lpstr>
      <vt:lpstr>Arial</vt:lpstr>
      <vt:lpstr>Calibri</vt:lpstr>
      <vt:lpstr>Comic Sans MS</vt:lpstr>
      <vt:lpstr>Wingdings</vt:lpstr>
      <vt:lpstr>MSCC_Presentation_Template_and_Guidelines_Dec_2013</vt:lpstr>
      <vt:lpstr>Pre-Silicon SW/FW Testing  with Protium S1 – A Case Study</vt:lpstr>
      <vt:lpstr>Agenda</vt:lpstr>
      <vt:lpstr>Company Overview</vt:lpstr>
      <vt:lpstr>Optical Networking </vt:lpstr>
      <vt:lpstr>Shift Left</vt:lpstr>
      <vt:lpstr>History </vt:lpstr>
      <vt:lpstr>Which box?</vt:lpstr>
      <vt:lpstr>Protium S1 setup in the lab</vt:lpstr>
      <vt:lpstr>Testing SW with RTL</vt:lpstr>
      <vt:lpstr>PowerPoint Presentation</vt:lpstr>
      <vt:lpstr>PCIe Speed Bridge</vt:lpstr>
      <vt:lpstr>PnR time</vt:lpstr>
      <vt:lpstr>Dual Chassis setup</vt:lpstr>
      <vt:lpstr>SystemVerilog Testbench over Protium</vt:lpstr>
      <vt:lpstr>Waveform without Recompile</vt:lpstr>
      <vt:lpstr>Road Map</vt:lpstr>
      <vt:lpstr>Accomplishments</vt:lpstr>
      <vt:lpstr>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So… you are part of Microsemi Now what!?!</dc:title>
  <dc:creator>Horace Chan</dc:creator>
  <cp:lastModifiedBy>Horace Chan</cp:lastModifiedBy>
  <cp:revision>147</cp:revision>
  <dcterms:created xsi:type="dcterms:W3CDTF">2015-10-23T22:00:44Z</dcterms:created>
  <dcterms:modified xsi:type="dcterms:W3CDTF">2018-04-05T19:32:06Z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0x010100E8CA1F146BD54E4F807F7F05FD74BAF9</vt:lpwstr>
  </property>
</Properties>
</file>