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3" r:id="rId4"/>
    <p:sldId id="262" r:id="rId5"/>
    <p:sldId id="264" r:id="rId6"/>
    <p:sldId id="266" r:id="rId7"/>
    <p:sldId id="265" r:id="rId8"/>
    <p:sldId id="267" r:id="rId9"/>
    <p:sldId id="268" r:id="rId10"/>
    <p:sldId id="269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000000"/>
    <a:srgbClr val="348388"/>
    <a:srgbClr val="2C5456"/>
    <a:srgbClr val="3E6E72"/>
    <a:srgbClr val="244449"/>
    <a:srgbClr val="A0A8B4"/>
    <a:srgbClr val="172E34"/>
    <a:srgbClr val="789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798" y="413"/>
      </p:cViewPr>
      <p:guideLst>
        <p:guide orient="horz" pos="4009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47EA2-26E4-43DC-9E73-7940166F8416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A9518-CF77-4EB3-BF39-2B1480700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0188-F6F7-4BCF-A740-5ACDBCAB0A81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1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9391-C8E2-4852-8FFD-2803ED6498F4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1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E7C5-4379-4B55-8583-EADD8B2FA970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2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6A70-F8F1-40B7-9BDC-E1F8B2A0CD57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52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CA-AA9F-4F63-AF3F-5537B69BB554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5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220-6B49-422C-A2DD-C7558D123F6B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15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BAC3-A9A9-41D0-92D6-37B368079823}" type="datetime1">
              <a:rPr lang="pt-BR" smtClean="0"/>
              <a:t>17/05/2024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CFBD-AC00-4F7C-854E-E4367231E9FD}" type="datetime1">
              <a:rPr lang="pt-BR" smtClean="0"/>
              <a:t>17/05/2024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87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A4B-5063-4E99-8778-87811D007F54}" type="datetime1">
              <a:rPr lang="pt-BR" smtClean="0"/>
              <a:t>17/05/2024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1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4533-8F4E-4187-AA3F-D2FD9DB3F1DB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75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6539-2CE4-420C-BD82-16122F50A93F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9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2B82-09F3-4E98-80AA-F8BD836CA44C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INTELIGÊNCIA ARTIFICIAL - HEVERTON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088D-3CD2-42AB-A3D3-1A3659CE4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verton-souza-7b2a60139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5761CC6A-32A3-8862-8230-3E82BCF90654}"/>
              </a:ext>
            </a:extLst>
          </p:cNvPr>
          <p:cNvSpPr/>
          <p:nvPr/>
        </p:nvSpPr>
        <p:spPr>
          <a:xfrm>
            <a:off x="3729037" y="10447949"/>
            <a:ext cx="2310256" cy="2353651"/>
          </a:xfrm>
          <a:prstGeom prst="rect">
            <a:avLst/>
          </a:prstGeom>
          <a:ln>
            <a:solidFill>
              <a:srgbClr val="3E6E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5E0DAE6-4AE3-C074-FA6D-5ED4D451CF77}"/>
              </a:ext>
            </a:extLst>
          </p:cNvPr>
          <p:cNvSpPr/>
          <p:nvPr/>
        </p:nvSpPr>
        <p:spPr>
          <a:xfrm>
            <a:off x="0" y="-223520"/>
            <a:ext cx="9601200" cy="1874401"/>
          </a:xfrm>
          <a:prstGeom prst="rect">
            <a:avLst/>
          </a:prstGeom>
          <a:ln>
            <a:solidFill>
              <a:srgbClr val="2444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AB62005-8799-736B-0886-32F5379D217A}"/>
              </a:ext>
            </a:extLst>
          </p:cNvPr>
          <p:cNvSpPr/>
          <p:nvPr/>
        </p:nvSpPr>
        <p:spPr>
          <a:xfrm>
            <a:off x="0" y="-223520"/>
            <a:ext cx="9601200" cy="13025120"/>
          </a:xfrm>
          <a:prstGeom prst="rect">
            <a:avLst/>
          </a:prstGeom>
          <a:ln>
            <a:solidFill>
              <a:srgbClr val="A0A8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888539D-0088-7DEA-4B86-A07082FCFE7B}"/>
              </a:ext>
            </a:extLst>
          </p:cNvPr>
          <p:cNvSpPr/>
          <p:nvPr/>
        </p:nvSpPr>
        <p:spPr>
          <a:xfrm>
            <a:off x="0" y="-382772"/>
            <a:ext cx="9684765" cy="13184372"/>
          </a:xfrm>
          <a:prstGeom prst="rect">
            <a:avLst/>
          </a:prstGeom>
          <a:solidFill>
            <a:srgbClr val="172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27D530-17DB-D0D7-780A-E648588D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881"/>
            <a:ext cx="9601200" cy="87970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C4758A9-0059-795A-AE72-FD1B76F852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BEBEBE"/>
              </a:clrFrom>
              <a:clrTo>
                <a:srgbClr val="BEBEBE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10447949"/>
            <a:ext cx="2143125" cy="235365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BCDAD6-7B62-5F84-7DA5-5FE73BB4FA69}"/>
              </a:ext>
            </a:extLst>
          </p:cNvPr>
          <p:cNvSpPr txBox="1"/>
          <p:nvPr/>
        </p:nvSpPr>
        <p:spPr>
          <a:xfrm>
            <a:off x="184120" y="605585"/>
            <a:ext cx="9417080" cy="707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Inteligência Artificial: A Evolução do  Mundo</a:t>
            </a:r>
            <a:endParaRPr lang="pt-BR" sz="4000" dirty="0">
              <a:solidFill>
                <a:schemeClr val="bg1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B1A7E0B-7097-F634-384B-82CE01FCDC92}"/>
              </a:ext>
            </a:extLst>
          </p:cNvPr>
          <p:cNvSpPr txBox="1"/>
          <p:nvPr/>
        </p:nvSpPr>
        <p:spPr>
          <a:xfrm>
            <a:off x="6236843" y="11777097"/>
            <a:ext cx="3406140" cy="70788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000" dirty="0">
                <a:ln>
                  <a:solidFill>
                    <a:srgbClr val="348388"/>
                  </a:solidFill>
                </a:ln>
                <a:solidFill>
                  <a:schemeClr val="bg1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Heverton Souza</a:t>
            </a:r>
            <a:endParaRPr lang="pt-BR" sz="4000" dirty="0">
              <a:ln>
                <a:solidFill>
                  <a:srgbClr val="348388"/>
                </a:solidFill>
              </a:ln>
              <a:solidFill>
                <a:schemeClr val="bg1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24" name="Espaço Reservado para Rodapé 23">
            <a:extLst>
              <a:ext uri="{FF2B5EF4-FFF2-40B4-BE49-F238E27FC236}">
                <a16:creationId xmlns:a16="http://schemas.microsoft.com/office/drawing/2014/main" id="{5233F4A4-4D29-9235-D812-B511A543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B2DC3A31-4A13-FB97-1055-2CE71D77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35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E10F36A-9622-F3D4-CA07-E8D0640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C30A92-D9EE-E7B2-1E0D-AB0DA6DA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10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82EDF7-CB19-207E-2952-03D4CE05CA9C}"/>
              </a:ext>
            </a:extLst>
          </p:cNvPr>
          <p:cNvSpPr txBox="1"/>
          <p:nvPr/>
        </p:nvSpPr>
        <p:spPr>
          <a:xfrm>
            <a:off x="468924" y="1055077"/>
            <a:ext cx="866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Impact" panose="020B0806030902050204" pitchFamily="34" charset="0"/>
              </a:rPr>
              <a:t>OBRIGADO POR LER ATÉ O FINAL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58225A-A5B2-90F8-39FE-62A8A9CAB62D}"/>
              </a:ext>
            </a:extLst>
          </p:cNvPr>
          <p:cNvSpPr/>
          <p:nvPr/>
        </p:nvSpPr>
        <p:spPr>
          <a:xfrm>
            <a:off x="817721" y="1701408"/>
            <a:ext cx="7965758" cy="1524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2A9784F-3B90-34CA-8B46-2E60127C69E0}"/>
              </a:ext>
            </a:extLst>
          </p:cNvPr>
          <p:cNvSpPr/>
          <p:nvPr/>
        </p:nvSpPr>
        <p:spPr>
          <a:xfrm>
            <a:off x="817721" y="750277"/>
            <a:ext cx="7965758" cy="1524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F54316-21B9-EAF0-60A9-084DD8480F37}"/>
              </a:ext>
            </a:extLst>
          </p:cNvPr>
          <p:cNvSpPr/>
          <p:nvPr/>
        </p:nvSpPr>
        <p:spPr>
          <a:xfrm rot="5400000">
            <a:off x="4876800" y="4656956"/>
            <a:ext cx="7965758" cy="1524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44C6DB4-D305-0FFA-6CDA-A654F77C5AF1}"/>
              </a:ext>
            </a:extLst>
          </p:cNvPr>
          <p:cNvSpPr/>
          <p:nvPr/>
        </p:nvSpPr>
        <p:spPr>
          <a:xfrm rot="5400000">
            <a:off x="-3088958" y="4656956"/>
            <a:ext cx="7965758" cy="1524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EBD3F0-FF2D-C228-4CF7-1F0509202C60}"/>
              </a:ext>
            </a:extLst>
          </p:cNvPr>
          <p:cNvSpPr/>
          <p:nvPr/>
        </p:nvSpPr>
        <p:spPr>
          <a:xfrm>
            <a:off x="970121" y="8563635"/>
            <a:ext cx="7965758" cy="1524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A47C2BC-BD8E-AF69-65BE-F6337A65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15" y="2500139"/>
            <a:ext cx="73532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Agradeço a todos por embarcarem nesta jornada, criada em colaboração entre humano e ChatGPT. Juntos, exploramos novas fronteiras da inteligência artificial. Até a próxima!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5596003-DE44-F46B-B53E-FB5302888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67" y="7327264"/>
            <a:ext cx="4924877" cy="1236371"/>
          </a:xfrm>
          <a:prstGeom prst="rect">
            <a:avLst/>
          </a:prstGeom>
        </p:spPr>
      </p:pic>
      <p:pic>
        <p:nvPicPr>
          <p:cNvPr id="20" name="Imagem 19">
            <a:hlinkClick r:id="rId3"/>
            <a:extLst>
              <a:ext uri="{FF2B5EF4-FFF2-40B4-BE49-F238E27FC236}">
                <a16:creationId xmlns:a16="http://schemas.microsoft.com/office/drawing/2014/main" id="{D8411AD7-0FD3-7FE9-AB5C-BB3DFF780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14" y="6556261"/>
            <a:ext cx="1117400" cy="9311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C63E77F-C52C-5D96-49A5-B0143F60D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35" y="9197817"/>
            <a:ext cx="2362530" cy="266737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9CFE7-1690-7564-7F05-E1841943528B}"/>
              </a:ext>
            </a:extLst>
          </p:cNvPr>
          <p:cNvSpPr txBox="1"/>
          <p:nvPr/>
        </p:nvSpPr>
        <p:spPr>
          <a:xfrm>
            <a:off x="2589613" y="6556261"/>
            <a:ext cx="5730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hlinkClick r:id="rId3"/>
              </a:rPr>
              <a:t>https://www.linkedin.com/in/heverton-souza-7b2a60139/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214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5F604D9-C0F3-093D-78C5-21BD1DE3BF2B}"/>
              </a:ext>
            </a:extLst>
          </p:cNvPr>
          <p:cNvSpPr txBox="1"/>
          <p:nvPr/>
        </p:nvSpPr>
        <p:spPr>
          <a:xfrm>
            <a:off x="824024" y="3399978"/>
            <a:ext cx="85911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effectLst/>
                <a:highlight>
                  <a:srgbClr val="FFFFFF"/>
                </a:highlight>
                <a:latin typeface="Söhne"/>
              </a:rPr>
              <a:t>A evolução da inteligência artificial está remodelando o mundo de forma significativa. Desde os primórdios da computação, testemunhamos avanços notáveis, impulsionados pela combinação de pesquisa teórica e aplicada, grandes volumes de dados e poder computacional sem precedentes. Hoje, a IA está presente em quase todos os aspectos da vida moderna, desde assistentes virtuais em nossos smartphones até sistemas de diagnóstico médico avançados, e continua a se expandir em áreas como veículos autônomos, aprendizado de máquina e robótica.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26E294-8661-2256-502C-D0404C57CB56}"/>
              </a:ext>
            </a:extLst>
          </p:cNvPr>
          <p:cNvSpPr txBox="1"/>
          <p:nvPr/>
        </p:nvSpPr>
        <p:spPr>
          <a:xfrm>
            <a:off x="824024" y="879829"/>
            <a:ext cx="6528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/>
              <a:t>A Evolução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0C7099-63B4-647D-FF4A-F841C85AB17F}"/>
              </a:ext>
            </a:extLst>
          </p:cNvPr>
          <p:cNvSpPr/>
          <p:nvPr/>
        </p:nvSpPr>
        <p:spPr>
          <a:xfrm>
            <a:off x="6476998" y="738554"/>
            <a:ext cx="144000" cy="18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000">
                <a:schemeClr val="accent1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0207883-E81F-5F98-ED74-ED547E96FACC}"/>
              </a:ext>
            </a:extLst>
          </p:cNvPr>
          <p:cNvSpPr/>
          <p:nvPr/>
        </p:nvSpPr>
        <p:spPr>
          <a:xfrm>
            <a:off x="1424352" y="738554"/>
            <a:ext cx="144000" cy="18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000">
                <a:schemeClr val="accent1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4325C82-4124-2960-F3E7-C4EEC4AC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6487145-0B38-DEA2-B49D-0EDBDFAA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E1FA9C-4389-3B21-DE13-28A3188A2BA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781937-A76F-D94F-9B2E-287AC995D587}"/>
              </a:ext>
            </a:extLst>
          </p:cNvPr>
          <p:cNvSpPr txBox="1"/>
          <p:nvPr/>
        </p:nvSpPr>
        <p:spPr>
          <a:xfrm>
            <a:off x="803031" y="8323384"/>
            <a:ext cx="7995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CHAT GPT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B45021-62CC-3403-DCB6-195AF9DC5E27}"/>
              </a:ext>
            </a:extLst>
          </p:cNvPr>
          <p:cNvSpPr txBox="1"/>
          <p:nvPr/>
        </p:nvSpPr>
        <p:spPr>
          <a:xfrm>
            <a:off x="803031" y="520200"/>
            <a:ext cx="799513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3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742277-3D98-6E6E-CD61-DCEA1CE67513}"/>
              </a:ext>
            </a:extLst>
          </p:cNvPr>
          <p:cNvSpPr txBox="1"/>
          <p:nvPr/>
        </p:nvSpPr>
        <p:spPr>
          <a:xfrm>
            <a:off x="803031" y="8154650"/>
            <a:ext cx="7995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CHAT GPT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88FF9C-C998-D51A-A550-4ABE2A162670}"/>
              </a:ext>
            </a:extLst>
          </p:cNvPr>
          <p:cNvSpPr/>
          <p:nvPr/>
        </p:nvSpPr>
        <p:spPr>
          <a:xfrm>
            <a:off x="1312985" y="9601200"/>
            <a:ext cx="7010400" cy="16873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F1B1E01C-32CB-AC5A-1177-E0F6D3A0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1BBEB066-120A-A7ED-F313-A15A8F08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1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42ABD55-1B62-633A-2550-7FF8EE76F94F}"/>
              </a:ext>
            </a:extLst>
          </p:cNvPr>
          <p:cNvSpPr/>
          <p:nvPr/>
        </p:nvSpPr>
        <p:spPr>
          <a:xfrm>
            <a:off x="1271952" y="586154"/>
            <a:ext cx="144000" cy="18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000">
                <a:schemeClr val="accent1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A405B6-14E6-84E3-590B-AF9D2C7D16FB}"/>
              </a:ext>
            </a:extLst>
          </p:cNvPr>
          <p:cNvSpPr txBox="1"/>
          <p:nvPr/>
        </p:nvSpPr>
        <p:spPr>
          <a:xfrm>
            <a:off x="1484631" y="1008185"/>
            <a:ext cx="663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CHAT GPT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5FE15F-EE91-8F4B-2890-0F1B548EF49E}"/>
              </a:ext>
            </a:extLst>
          </p:cNvPr>
          <p:cNvSpPr/>
          <p:nvPr/>
        </p:nvSpPr>
        <p:spPr>
          <a:xfrm>
            <a:off x="4628952" y="598016"/>
            <a:ext cx="144000" cy="18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000">
                <a:schemeClr val="accent1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E28EE6-0DBC-BB09-0A6F-5E5A8A7B5695}"/>
              </a:ext>
            </a:extLst>
          </p:cNvPr>
          <p:cNvSpPr txBox="1"/>
          <p:nvPr/>
        </p:nvSpPr>
        <p:spPr>
          <a:xfrm>
            <a:off x="937846" y="3282462"/>
            <a:ext cx="62718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 ChatGPT é uma inteligência artificial projetada para conversar e ajudar em uma ampla variedade de tarefas, baseada na tecnologia GPT (Transformador Generativo </a:t>
            </a:r>
            <a:r>
              <a:rPr lang="pt-BR" sz="3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-treinado). Exemplo do código abaixo: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BD9783-7A31-01ED-D5C8-A9A190DD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2432"/>
            <a:ext cx="9601200" cy="567396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8A5C80C-AB6E-8D7B-86A9-15E5EB4E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160293F-8824-A3EC-F4E7-40E951A8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54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E1FA9C-4389-3B21-DE13-28A3188A2BA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781937-A76F-D94F-9B2E-287AC995D587}"/>
              </a:ext>
            </a:extLst>
          </p:cNvPr>
          <p:cNvSpPr txBox="1"/>
          <p:nvPr/>
        </p:nvSpPr>
        <p:spPr>
          <a:xfrm>
            <a:off x="803031" y="8323384"/>
            <a:ext cx="7995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REDES NEURAIS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B45021-62CC-3403-DCB6-195AF9DC5E27}"/>
              </a:ext>
            </a:extLst>
          </p:cNvPr>
          <p:cNvSpPr txBox="1"/>
          <p:nvPr/>
        </p:nvSpPr>
        <p:spPr>
          <a:xfrm>
            <a:off x="803031" y="520200"/>
            <a:ext cx="799513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3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742277-3D98-6E6E-CD61-DCEA1CE67513}"/>
              </a:ext>
            </a:extLst>
          </p:cNvPr>
          <p:cNvSpPr txBox="1"/>
          <p:nvPr/>
        </p:nvSpPr>
        <p:spPr>
          <a:xfrm>
            <a:off x="803031" y="8154650"/>
            <a:ext cx="7995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REDES NEURAIS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88FF9C-C998-D51A-A550-4ABE2A162670}"/>
              </a:ext>
            </a:extLst>
          </p:cNvPr>
          <p:cNvSpPr/>
          <p:nvPr/>
        </p:nvSpPr>
        <p:spPr>
          <a:xfrm>
            <a:off x="1312985" y="9601200"/>
            <a:ext cx="7010400" cy="16873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EFCCD1-F17F-2216-ECA0-F1F1A96C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A7A82-741B-ACE6-8A47-96602662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16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42ABD55-1B62-633A-2550-7FF8EE76F94F}"/>
              </a:ext>
            </a:extLst>
          </p:cNvPr>
          <p:cNvSpPr/>
          <p:nvPr/>
        </p:nvSpPr>
        <p:spPr>
          <a:xfrm>
            <a:off x="1271952" y="586154"/>
            <a:ext cx="144000" cy="18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000">
                <a:schemeClr val="accent1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A405B6-14E6-84E3-590B-AF9D2C7D16FB}"/>
              </a:ext>
            </a:extLst>
          </p:cNvPr>
          <p:cNvSpPr txBox="1"/>
          <p:nvPr/>
        </p:nvSpPr>
        <p:spPr>
          <a:xfrm>
            <a:off x="1384983" y="1008184"/>
            <a:ext cx="663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REDES NEURAIS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5FE15F-EE91-8F4B-2890-0F1B548EF49E}"/>
              </a:ext>
            </a:extLst>
          </p:cNvPr>
          <p:cNvSpPr/>
          <p:nvPr/>
        </p:nvSpPr>
        <p:spPr>
          <a:xfrm>
            <a:off x="6082613" y="574570"/>
            <a:ext cx="144000" cy="18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000">
                <a:schemeClr val="accent1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8852F8-F3B5-F5C4-EB9D-9285A521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15" y="2118907"/>
            <a:ext cx="8671754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Redes neurais são modelos computacionais inspirados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cérebro humano, compostos por unidades interconectadas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(neurônios artificiais) que processam informações para tarefas como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reconhecimento de padrões e tomada de decisões. Exemplo de um código abaixo: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A72A06-F452-C161-DE7B-EF0747FE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446"/>
            <a:ext cx="9601200" cy="5158154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A9575471-A26F-6926-F0E0-9D806C7F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BA180AD-621F-A524-73A1-1DD2EEB9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E1FA9C-4389-3B21-DE13-28A3188A2BA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781937-A76F-D94F-9B2E-287AC995D587}"/>
              </a:ext>
            </a:extLst>
          </p:cNvPr>
          <p:cNvSpPr txBox="1"/>
          <p:nvPr/>
        </p:nvSpPr>
        <p:spPr>
          <a:xfrm>
            <a:off x="803031" y="8323384"/>
            <a:ext cx="7995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GANs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B45021-62CC-3403-DCB6-195AF9DC5E27}"/>
              </a:ext>
            </a:extLst>
          </p:cNvPr>
          <p:cNvSpPr txBox="1"/>
          <p:nvPr/>
        </p:nvSpPr>
        <p:spPr>
          <a:xfrm>
            <a:off x="803031" y="520200"/>
            <a:ext cx="799513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3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742277-3D98-6E6E-CD61-DCEA1CE67513}"/>
              </a:ext>
            </a:extLst>
          </p:cNvPr>
          <p:cNvSpPr txBox="1"/>
          <p:nvPr/>
        </p:nvSpPr>
        <p:spPr>
          <a:xfrm>
            <a:off x="820616" y="8200293"/>
            <a:ext cx="7995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GANs</a:t>
            </a:r>
            <a:endParaRPr lang="pt-BR" sz="88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88FF9C-C998-D51A-A550-4ABE2A162670}"/>
              </a:ext>
            </a:extLst>
          </p:cNvPr>
          <p:cNvSpPr/>
          <p:nvPr/>
        </p:nvSpPr>
        <p:spPr>
          <a:xfrm>
            <a:off x="1312985" y="9601200"/>
            <a:ext cx="7010400" cy="16873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60D68B-9EEB-4105-169F-ED87CBBA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540A5-5B8D-25AD-94AC-6C25A483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9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42ABD55-1B62-633A-2550-7FF8EE76F94F}"/>
              </a:ext>
            </a:extLst>
          </p:cNvPr>
          <p:cNvSpPr/>
          <p:nvPr/>
        </p:nvSpPr>
        <p:spPr>
          <a:xfrm>
            <a:off x="1271952" y="586154"/>
            <a:ext cx="144000" cy="18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000">
                <a:schemeClr val="accent1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A405B6-14E6-84E3-590B-AF9D2C7D16FB}"/>
              </a:ext>
            </a:extLst>
          </p:cNvPr>
          <p:cNvSpPr txBox="1"/>
          <p:nvPr/>
        </p:nvSpPr>
        <p:spPr>
          <a:xfrm>
            <a:off x="1384983" y="1008184"/>
            <a:ext cx="213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latin typeface="Impact" panose="020B0806030902050204" pitchFamily="34" charset="0"/>
              </a:rPr>
              <a:t>GANs</a:t>
            </a:r>
            <a:endParaRPr lang="pt-BR" sz="60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5FE15F-EE91-8F4B-2890-0F1B548EF49E}"/>
              </a:ext>
            </a:extLst>
          </p:cNvPr>
          <p:cNvSpPr/>
          <p:nvPr/>
        </p:nvSpPr>
        <p:spPr>
          <a:xfrm>
            <a:off x="3163573" y="642213"/>
            <a:ext cx="144000" cy="18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000">
                <a:schemeClr val="accent1">
                  <a:lumMod val="60000"/>
                  <a:lumOff val="40000"/>
                </a:schemeClr>
              </a:gs>
              <a:gs pos="59000">
                <a:schemeClr val="accent5">
                  <a:lumMod val="60000"/>
                  <a:lumOff val="40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8852F8-F3B5-F5C4-EB9D-9285A521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77" y="2478213"/>
            <a:ext cx="867175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pt-BR" alt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(Redes Geradoras Adversariais) são modelos de inteligência artificial compostos por duas redes neurais, uma geradora e uma discriminadora, que competem entre si durante o treinamento. A rede geradora cria dados (como imagens) enquanto a discriminadora tenta distinguir entre dados reais e gerados. Este jogo resulta em dados gerados que se assemelham muito aos dados </a:t>
            </a:r>
            <a:r>
              <a:rPr lang="pt-BR" alt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reais.Exemplo</a:t>
            </a:r>
            <a:r>
              <a:rPr lang="pt-BR" alt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código abaixo: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99A571-CBF3-996A-F006-58D5FFEC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969" y="7807569"/>
            <a:ext cx="9601200" cy="4994031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7B2DBB6-4BF2-8402-AFCA-9D81CA22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958AB89-2CBE-A96B-BF5E-1D93BCE3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3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C79C7AA-3C5B-15A4-BC6B-0A0AC92D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ARTIFICIAL - HEVERTON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E8D48B6-27FC-E6EC-45F7-CD48AF3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88D-3CD2-42AB-A3D3-1A3659CE4EA5}" type="slidenum">
              <a:rPr lang="pt-BR" smtClean="0"/>
              <a:t>9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BB2EFD-CF33-60EE-FC78-1FAA50654FC2}"/>
              </a:ext>
            </a:extLst>
          </p:cNvPr>
          <p:cNvSpPr/>
          <p:nvPr/>
        </p:nvSpPr>
        <p:spPr>
          <a:xfrm>
            <a:off x="-50482" y="-36512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/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03BE0-DFE3-DFC3-21C9-A8E387C06225}"/>
              </a:ext>
            </a:extLst>
          </p:cNvPr>
          <p:cNvSpPr/>
          <p:nvPr/>
        </p:nvSpPr>
        <p:spPr>
          <a:xfrm>
            <a:off x="817721" y="7040880"/>
            <a:ext cx="7965758" cy="1524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0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</TotalTime>
  <Words>367</Words>
  <Application>Microsoft Office PowerPoint</Application>
  <PresentationFormat>Papel A3 (297 x 420 mm)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Söhne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Héverton Souza</dc:creator>
  <cp:lastModifiedBy>Héverton Souza</cp:lastModifiedBy>
  <cp:revision>8</cp:revision>
  <dcterms:created xsi:type="dcterms:W3CDTF">2024-05-17T22:13:10Z</dcterms:created>
  <dcterms:modified xsi:type="dcterms:W3CDTF">2024-05-18T00:46:45Z</dcterms:modified>
</cp:coreProperties>
</file>