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97" r:id="rId8"/>
    <p:sldId id="270" r:id="rId9"/>
    <p:sldId id="296" r:id="rId10"/>
    <p:sldId id="271" r:id="rId11"/>
    <p:sldId id="295" r:id="rId12"/>
    <p:sldId id="272" r:id="rId13"/>
    <p:sldId id="299" r:id="rId14"/>
    <p:sldId id="300" r:id="rId15"/>
    <p:sldId id="273" r:id="rId16"/>
    <p:sldId id="274" r:id="rId17"/>
    <p:sldId id="275" r:id="rId18"/>
    <p:sldId id="276" r:id="rId19"/>
    <p:sldId id="277" r:id="rId20"/>
    <p:sldId id="298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01" r:id="rId31"/>
    <p:sldId id="302" r:id="rId32"/>
    <p:sldId id="303" r:id="rId33"/>
    <p:sldId id="304" r:id="rId34"/>
    <p:sldId id="287" r:id="rId35"/>
    <p:sldId id="288" r:id="rId36"/>
    <p:sldId id="290" r:id="rId37"/>
    <p:sldId id="291" r:id="rId38"/>
    <p:sldId id="294" r:id="rId39"/>
    <p:sldId id="293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5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название своего предмета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Как вас зовут?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910F0-E6D5-4A48-82BC-C57DD8ABC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  <a:p>
            <a:pPr marL="0" lvl="1" indent="0">
              <a:buNone/>
            </a:pPr>
            <a:r>
              <a:rPr lang="ru-RU"/>
              <a:t>Второй уровень</a:t>
            </a:r>
          </a:p>
          <a:p>
            <a:pPr marL="0" lvl="2" indent="0">
              <a:buNone/>
            </a:pPr>
            <a:r>
              <a:rPr lang="ru-RU"/>
              <a:t>Третий уровень</a:t>
            </a:r>
          </a:p>
          <a:p>
            <a:pPr marL="0" lvl="3" indent="0">
              <a:buNone/>
            </a:pPr>
            <a:r>
              <a:rPr lang="ru-RU"/>
              <a:t>Четвертый уровень</a:t>
            </a:r>
          </a:p>
          <a:p>
            <a:pPr marL="0" lvl="4" indent="0">
              <a:buNone/>
            </a:pPr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  <a:p>
            <a:pPr marL="0" lvl="1" indent="0">
              <a:buNone/>
            </a:pPr>
            <a:r>
              <a:rPr lang="ru-RU"/>
              <a:t>Второй уровень</a:t>
            </a:r>
          </a:p>
          <a:p>
            <a:pPr marL="0" lvl="2" indent="0">
              <a:buNone/>
            </a:pPr>
            <a:r>
              <a:rPr lang="ru-RU"/>
              <a:t>Третий уровень</a:t>
            </a:r>
          </a:p>
          <a:p>
            <a:pPr marL="0" lvl="3" indent="0">
              <a:buNone/>
            </a:pPr>
            <a:r>
              <a:rPr lang="ru-RU"/>
              <a:t>Четвертый уровень</a:t>
            </a:r>
          </a:p>
          <a:p>
            <a:pPr marL="0" lvl="4" indent="0">
              <a:buNone/>
            </a:pPr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7A859A-F251-E147-B11C-3974BEE112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0397" cy="1220053"/>
          </a:xfrm>
          <a:prstGeom prst="rect">
            <a:avLst/>
          </a:prstGeom>
        </p:spPr>
      </p:pic>
      <p:sp>
        <p:nvSpPr>
          <p:cNvPr id="16" name="Заголовок 2">
            <a:extLst>
              <a:ext uri="{FF2B5EF4-FFF2-40B4-BE49-F238E27FC236}">
                <a16:creationId xmlns:a16="http://schemas.microsoft.com/office/drawing/2014/main" id="{D1D9644D-EF45-E340-9BC4-395269B87E43}"/>
              </a:ext>
            </a:extLst>
          </p:cNvPr>
          <p:cNvSpPr txBox="1">
            <a:spLocks/>
          </p:cNvSpPr>
          <p:nvPr userDrawn="1"/>
        </p:nvSpPr>
        <p:spPr>
          <a:xfrm>
            <a:off x="152400" y="19803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2" b="1" kern="120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В заголовке старайтесь указать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основную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Напишите ваше имя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/>
              <a:t>Спасибо за внимание!</a:t>
            </a:r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Укажите свои 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/>
              <a:t>Для акцентов в коде и тексте </a:t>
            </a:r>
            <a:br>
              <a:rPr lang="ru-RU" sz="1600" dirty="0"/>
            </a:br>
            <a:r>
              <a:rPr lang="ru-RU" sz="1600" dirty="0"/>
              <a:t>на слайдах в настройках цвета </a:t>
            </a:r>
            <a:br>
              <a:rPr lang="ru-RU" sz="1600" dirty="0"/>
            </a:br>
            <a:r>
              <a:rPr lang="ru-RU" sz="1600" dirty="0"/>
              <a:t>у вас есть готовая палитра: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/>
              <a:t> и элементов для создания ориентиров на слайде:</a:t>
            </a:r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текст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98EEF2-80F6-6543-A563-234EBBBCBE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0"/>
            <a:ext cx="9148762" cy="12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60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здесь тему вашего занятия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/>
              <a:t>Здесь вы можете написать цитату, утверждение или высказывание для </a:t>
            </a:r>
            <a:r>
              <a:rPr lang="ru-RU" dirty="0" err="1"/>
              <a:t>вдохновления</a:t>
            </a:r>
            <a:r>
              <a:rPr lang="ru-RU" dirty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47EB2-65F0-8A4B-9AC1-ED4544ED6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/>
              <a:t>Просто кликните по иконке и вставьте нужную</a:t>
            </a:r>
            <a:r>
              <a:rPr lang="en-US" dirty="0"/>
              <a:t> </a:t>
            </a:r>
            <a:r>
              <a:rPr lang="ru-RU" dirty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21343" y="180053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Для чего нужен код</a:t>
            </a:r>
            <a:r>
              <a:rPr lang="en-US" dirty="0"/>
              <a:t>/</a:t>
            </a:r>
            <a:r>
              <a:rPr lang="ru-RU" dirty="0"/>
              <a:t>формула?</a:t>
            </a:r>
            <a:br>
              <a:rPr lang="ru-RU" dirty="0"/>
            </a:br>
            <a:r>
              <a:rPr lang="ru-RU" dirty="0"/>
              <a:t>Укажите назначение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Строки под код</a:t>
            </a:r>
          </a:p>
          <a:p>
            <a:pPr lvl="0"/>
            <a:r>
              <a:rPr lang="ru-RU" dirty="0"/>
              <a:t>Мы подготовили основные цвета для выделения в коде – </a:t>
            </a:r>
            <a:br>
              <a:rPr lang="ru-RU" dirty="0"/>
            </a:br>
            <a:r>
              <a:rPr lang="ru-RU" dirty="0"/>
              <a:t>просто зайдите в настройки выбора цвета текста</a:t>
            </a:r>
          </a:p>
          <a:p>
            <a:pPr lvl="0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4F4BA6-6755-844D-BC96-9167C4145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44"/>
            <a:ext cx="9144000" cy="12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ru/docs/man/Column_typ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ru/docs/man/Data_Manipulation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4540" y="3180521"/>
            <a:ext cx="4055166" cy="4969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Прикладной </a:t>
            </a:r>
            <a:r>
              <a:rPr lang="ru-RU" sz="3200" dirty="0" err="1">
                <a:solidFill>
                  <a:schemeClr val="tx1"/>
                </a:solidFill>
              </a:rPr>
              <a:t>Python</a:t>
            </a:r>
            <a:endParaRPr lang="ru-RU" sz="31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5794124" y="5653250"/>
            <a:ext cx="2634258" cy="4766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 </a:t>
            </a:r>
            <a:r>
              <a:rPr lang="ru-RU" dirty="0"/>
              <a:t>Владимир Денисов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24449-F79E-C648-AA43-41DDC8DBF45A}"/>
              </a:ext>
            </a:extLst>
          </p:cNvPr>
          <p:cNvSpPr txBox="1"/>
          <p:nvPr/>
        </p:nvSpPr>
        <p:spPr>
          <a:xfrm>
            <a:off x="2256182" y="4989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Лекция №6</a:t>
            </a:r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8B2F70-C23E-B341-AF41-86CCB01BC9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r="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03552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DE3EB-8C32-9F42-BD60-6BF6AE93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Picture Placeholder 4" descr="tables.png">
            <a:extLst>
              <a:ext uri="{FF2B5EF4-FFF2-40B4-BE49-F238E27FC236}">
                <a16:creationId xmlns:a16="http://schemas.microsoft.com/office/drawing/2014/main" id="{9E07F698-072D-9246-8782-DAF38B85F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7" b="-2997"/>
          <a:stretch>
            <a:fillRect/>
          </a:stretch>
        </p:blipFill>
        <p:spPr>
          <a:xfrm>
            <a:off x="660952" y="1784081"/>
            <a:ext cx="7791450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70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Задачи проектирования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/>
              <a:t>Обеспечение хранения всей необходимой информации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Обеспечение возможности получения данных по всем запросам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Сокращение избыточности и дублирования данных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Обеспечение целостности данных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92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DEB3-2F31-4E4C-90D5-7291291C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Типы данных в </a:t>
            </a:r>
            <a:r>
              <a:rPr lang="en-US" dirty="0">
                <a:solidFill>
                  <a:schemeClr val="bg1"/>
                </a:solidFill>
              </a:rPr>
              <a:t>MySQL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37AAB-9014-5B42-A5B8-8AD9F83D2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sz="1600" dirty="0"/>
              <a:t>INT - </a:t>
            </a:r>
            <a:r>
              <a:rPr lang="ru-RU" sz="1600" dirty="0"/>
              <a:t>Целое число нормального размера. Диапазон со знаком от -2147483648 до 2147483647. Диапазон без знака от 0 до 4294967295.</a:t>
            </a:r>
            <a:endParaRPr lang="en-US" sz="1600" dirty="0"/>
          </a:p>
          <a:p>
            <a:r>
              <a:rPr lang="en" sz="1600" dirty="0"/>
              <a:t>DOUBLE - </a:t>
            </a:r>
            <a:r>
              <a:rPr lang="ru-RU" sz="1600" dirty="0"/>
              <a:t>Число с плавающей точкой удвоенной точности нормального размера. Допустимые значения: от -1,7976931348623157</a:t>
            </a:r>
            <a:r>
              <a:rPr lang="en" sz="1600" dirty="0"/>
              <a:t>E+308 </a:t>
            </a:r>
            <a:r>
              <a:rPr lang="ru-RU" sz="1600" dirty="0"/>
              <a:t>до -2,2250738585072014</a:t>
            </a:r>
            <a:r>
              <a:rPr lang="en" sz="1600" dirty="0"/>
              <a:t>E-308, 0, </a:t>
            </a:r>
            <a:r>
              <a:rPr lang="ru-RU" sz="1600" dirty="0"/>
              <a:t>и от 2,2250738585072014</a:t>
            </a:r>
            <a:r>
              <a:rPr lang="en" sz="1600" dirty="0"/>
              <a:t>E-308 </a:t>
            </a:r>
            <a:r>
              <a:rPr lang="ru-RU" sz="1600" dirty="0"/>
              <a:t>до 1,7976931348623157</a:t>
            </a:r>
            <a:r>
              <a:rPr lang="en" sz="1600" dirty="0"/>
              <a:t>E+308. </a:t>
            </a:r>
            <a:r>
              <a:rPr lang="ru-RU" sz="1600" dirty="0"/>
              <a:t>Если указан атрибут </a:t>
            </a:r>
            <a:r>
              <a:rPr lang="en" sz="1600" dirty="0"/>
              <a:t>UNSIGNED, </a:t>
            </a:r>
            <a:r>
              <a:rPr lang="ru-RU" sz="1600" dirty="0"/>
              <a:t>отрицательные значения недопустимы.</a:t>
            </a:r>
            <a:endParaRPr lang="en-US" sz="1600" dirty="0"/>
          </a:p>
          <a:p>
            <a:r>
              <a:rPr lang="en" sz="1600" dirty="0"/>
              <a:t>DATE - </a:t>
            </a:r>
            <a:r>
              <a:rPr lang="ru-RU" sz="1600" dirty="0"/>
              <a:t>Дата. Поддерживается интервал от '1000-01-01' до '9999-12-31'. </a:t>
            </a:r>
            <a:r>
              <a:rPr lang="en" sz="1600" dirty="0"/>
              <a:t>MySQL </a:t>
            </a:r>
            <a:r>
              <a:rPr lang="ru-RU" sz="1600" dirty="0"/>
              <a:t>выводит значения </a:t>
            </a:r>
            <a:r>
              <a:rPr lang="en" sz="1600" dirty="0"/>
              <a:t>DATE </a:t>
            </a:r>
            <a:r>
              <a:rPr lang="ru-RU" sz="1600" dirty="0"/>
              <a:t>в формате '</a:t>
            </a:r>
            <a:r>
              <a:rPr lang="en" sz="1600" dirty="0"/>
              <a:t>YYYY-MM-DD', </a:t>
            </a:r>
            <a:r>
              <a:rPr lang="ru-RU" sz="1600" dirty="0"/>
              <a:t>но можно установить значения в столбец </a:t>
            </a:r>
            <a:r>
              <a:rPr lang="en" sz="1600" dirty="0"/>
              <a:t>DATE, </a:t>
            </a:r>
            <a:r>
              <a:rPr lang="ru-RU" sz="1600" dirty="0"/>
              <a:t>используя как строки, так и числа. </a:t>
            </a:r>
            <a:r>
              <a:rPr lang="en" sz="1600" dirty="0"/>
              <a:t>See section 6.2.2.2 </a:t>
            </a:r>
            <a:r>
              <a:rPr lang="ru-RU" sz="1600" dirty="0"/>
              <a:t>Типы данных </a:t>
            </a:r>
            <a:r>
              <a:rPr lang="en" sz="1600" dirty="0"/>
              <a:t>DATETIME, DATE </a:t>
            </a:r>
            <a:r>
              <a:rPr lang="ru-RU" sz="1600" dirty="0"/>
              <a:t>и </a:t>
            </a:r>
            <a:r>
              <a:rPr lang="en" sz="1600" dirty="0"/>
              <a:t>TIMESTAMP.</a:t>
            </a:r>
          </a:p>
          <a:p>
            <a:r>
              <a:rPr lang="en" sz="1600" dirty="0"/>
              <a:t>DATETIME - </a:t>
            </a:r>
            <a:r>
              <a:rPr lang="ru-RU" sz="1600" dirty="0"/>
              <a:t>Комбинация даты и времени. Поддерживается интервал от '1000-01-01 00:00:00' до '9999-12-31 23:59:59'.</a:t>
            </a:r>
            <a:endParaRPr lang="en" sz="1600" dirty="0"/>
          </a:p>
          <a:p>
            <a:r>
              <a:rPr lang="en" sz="1600" dirty="0"/>
              <a:t>TIMESTAMP - </a:t>
            </a:r>
            <a:r>
              <a:rPr lang="ru-RU" sz="1600" dirty="0"/>
              <a:t>Временная метка.</a:t>
            </a:r>
            <a:endParaRPr lang="en-US" sz="1600" dirty="0"/>
          </a:p>
          <a:p>
            <a:r>
              <a:rPr lang="en" sz="1600" dirty="0"/>
              <a:t>TIME</a:t>
            </a:r>
            <a:r>
              <a:rPr lang="ru-RU" sz="1600" dirty="0"/>
              <a:t>В</a:t>
            </a:r>
            <a:r>
              <a:rPr lang="en-US" sz="1600" dirty="0"/>
              <a:t> - </a:t>
            </a:r>
            <a:r>
              <a:rPr lang="ru-RU" sz="1600" dirty="0"/>
              <a:t>Время. Интервал от '-838:59:59' до '838:59:59’.</a:t>
            </a:r>
            <a:endParaRPr lang="en-US" sz="1600" dirty="0"/>
          </a:p>
          <a:p>
            <a:r>
              <a:rPr lang="en" sz="1600" dirty="0"/>
              <a:t>YEAR - </a:t>
            </a:r>
            <a:r>
              <a:rPr lang="ru-RU" sz="1600" dirty="0"/>
              <a:t>Год в двухзначном или четырехзначном форматах (по умолчанию формат четырехзначный).</a:t>
            </a:r>
          </a:p>
        </p:txBody>
      </p:sp>
    </p:spTree>
    <p:extLst>
      <p:ext uri="{BB962C8B-B14F-4D97-AF65-F5344CB8AC3E}">
        <p14:creationId xmlns:p14="http://schemas.microsoft.com/office/powerpoint/2010/main" val="8613833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B9479-E707-CD4C-AF25-4089F93A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Типы данных в </a:t>
            </a:r>
            <a:r>
              <a:rPr lang="en-US" dirty="0">
                <a:solidFill>
                  <a:schemeClr val="bg1"/>
                </a:solidFill>
              </a:rPr>
              <a:t>MySQL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11A85C-AA3D-A64F-852D-91EE53689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sz="1600" dirty="0"/>
              <a:t>CHAR(M) [BINARY]</a:t>
            </a:r>
            <a:r>
              <a:rPr lang="ru-RU" sz="1600" dirty="0"/>
              <a:t> - Строка фиксированной длины, при хранении всегда дополняется пробелами в конце строки до заданного размера. Диапазон аргумента </a:t>
            </a:r>
            <a:r>
              <a:rPr lang="en" sz="1600" dirty="0"/>
              <a:t>M </a:t>
            </a:r>
            <a:r>
              <a:rPr lang="ru-RU" sz="1600" dirty="0"/>
              <a:t>составляет от 0 до 255 символов. Если не задан атрибут чувствительности к регистру </a:t>
            </a:r>
            <a:r>
              <a:rPr lang="en" sz="1600" dirty="0"/>
              <a:t>BINARY, </a:t>
            </a:r>
            <a:r>
              <a:rPr lang="ru-RU" sz="1600" dirty="0"/>
              <a:t>то величины </a:t>
            </a:r>
            <a:r>
              <a:rPr lang="en" sz="1600" dirty="0"/>
              <a:t>CHAR </a:t>
            </a:r>
            <a:r>
              <a:rPr lang="ru-RU" sz="1600" dirty="0"/>
              <a:t>сортируются и сравниваются как независимые от регистра в соответствии с установленным по умолчанию алфавитом</a:t>
            </a:r>
            <a:r>
              <a:rPr lang="en" sz="1600" dirty="0"/>
              <a:t>.</a:t>
            </a:r>
            <a:endParaRPr lang="ru-RU" sz="1600" dirty="0"/>
          </a:p>
          <a:p>
            <a:r>
              <a:rPr lang="en" sz="1600" dirty="0"/>
              <a:t>CHAR</a:t>
            </a:r>
            <a:r>
              <a:rPr lang="ru-RU" sz="1600" dirty="0"/>
              <a:t> - Это синоним для </a:t>
            </a:r>
            <a:r>
              <a:rPr lang="en" sz="1600" dirty="0"/>
              <a:t>CHAR(1). </a:t>
            </a:r>
            <a:endParaRPr lang="ru-RU" sz="1600" dirty="0"/>
          </a:p>
          <a:p>
            <a:r>
              <a:rPr lang="en" sz="1600" dirty="0"/>
              <a:t>VARCHAR(M) [BINARY]</a:t>
            </a:r>
            <a:r>
              <a:rPr lang="ru-RU" sz="1600" dirty="0"/>
              <a:t> - Строка переменной длины. </a:t>
            </a:r>
          </a:p>
          <a:p>
            <a:r>
              <a:rPr lang="en" sz="1600" dirty="0"/>
              <a:t>TINYBLOB</a:t>
            </a:r>
            <a:r>
              <a:rPr lang="ru-RU" sz="1600" dirty="0"/>
              <a:t>, </a:t>
            </a:r>
            <a:r>
              <a:rPr lang="en" sz="1600" dirty="0"/>
              <a:t>TINYTEXT</a:t>
            </a:r>
            <a:r>
              <a:rPr lang="ru-RU" sz="1600" dirty="0"/>
              <a:t> - Столбец типа </a:t>
            </a:r>
            <a:r>
              <a:rPr lang="en" sz="1600" dirty="0"/>
              <a:t>BLOB </a:t>
            </a:r>
            <a:r>
              <a:rPr lang="ru-RU" sz="1600" dirty="0"/>
              <a:t>или </a:t>
            </a:r>
            <a:r>
              <a:rPr lang="en" sz="1600" dirty="0"/>
              <a:t>TEXT </a:t>
            </a:r>
            <a:r>
              <a:rPr lang="ru-RU" sz="1600" dirty="0"/>
              <a:t>с максимальной длиной 255 (2^8 - 1) символов. </a:t>
            </a:r>
          </a:p>
          <a:p>
            <a:r>
              <a:rPr lang="en" sz="1600" dirty="0"/>
              <a:t>BLOB</a:t>
            </a:r>
            <a:r>
              <a:rPr lang="ru-RU" sz="1600" dirty="0"/>
              <a:t>, </a:t>
            </a:r>
            <a:r>
              <a:rPr lang="en" sz="1600" dirty="0"/>
              <a:t>TEXT</a:t>
            </a:r>
            <a:r>
              <a:rPr lang="ru-RU" sz="1600" dirty="0"/>
              <a:t> - Столбец типа </a:t>
            </a:r>
            <a:r>
              <a:rPr lang="en" sz="1600" dirty="0"/>
              <a:t>BLOB </a:t>
            </a:r>
            <a:r>
              <a:rPr lang="ru-RU" sz="1600" dirty="0"/>
              <a:t>или </a:t>
            </a:r>
            <a:r>
              <a:rPr lang="en" sz="1600" dirty="0"/>
              <a:t>TEXT </a:t>
            </a:r>
            <a:r>
              <a:rPr lang="ru-RU" sz="1600" dirty="0"/>
              <a:t>с максимальной длиной 65535 (2^16 - 1) символов.</a:t>
            </a:r>
          </a:p>
          <a:p>
            <a:endParaRPr lang="ru-RU" sz="1400" dirty="0"/>
          </a:p>
          <a:p>
            <a:r>
              <a:rPr lang="ru-RU" sz="1400" dirty="0"/>
              <a:t>Больше типов и более подробная дока:</a:t>
            </a:r>
          </a:p>
          <a:p>
            <a:r>
              <a:rPr lang="en" sz="1400" dirty="0">
                <a:hlinkClick r:id="rId2"/>
              </a:rPr>
              <a:t>http://www.mysql.ru/docs/man/Column_types.html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127367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06" y="155940"/>
            <a:ext cx="6747329" cy="86898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en-US" dirty="0">
                <a:solidFill>
                  <a:schemeClr val="bg1"/>
                </a:solidFill>
              </a:rPr>
              <a:t>SQL: SELECT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http://www.mysql.ru/docs/man/Data_Manipulation.html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* FROM users WHERE age &gt; 10;</a:t>
            </a:r>
          </a:p>
          <a:p>
            <a:r>
              <a:rPr lang="en-US" sz="2000" dirty="0"/>
              <a:t>SELECT * FROM users WHERE name = '</a:t>
            </a:r>
            <a:r>
              <a:rPr lang="en-US" sz="2000" dirty="0" err="1"/>
              <a:t>masha</a:t>
            </a:r>
            <a:r>
              <a:rPr lang="en-US" sz="2000" dirty="0"/>
              <a:t>';</a:t>
            </a:r>
          </a:p>
          <a:p>
            <a:r>
              <a:rPr lang="en-US" sz="2000" dirty="0"/>
              <a:t>SELECT MAX(age) FROM users;</a:t>
            </a:r>
          </a:p>
          <a:p>
            <a:endParaRPr lang="en-US" sz="2000" dirty="0"/>
          </a:p>
          <a:p>
            <a:r>
              <a:rPr lang="en-US" sz="2000" dirty="0"/>
              <a:t>SELECT id, name, LENGTH(name) AS </a:t>
            </a:r>
            <a:r>
              <a:rPr lang="en-US" sz="2000" dirty="0" err="1"/>
              <a:t>len</a:t>
            </a:r>
            <a:endParaRPr lang="en-US" sz="2000" dirty="0"/>
          </a:p>
          <a:p>
            <a:r>
              <a:rPr lang="en-US" sz="2000" dirty="0"/>
              <a:t>FROM users</a:t>
            </a:r>
          </a:p>
          <a:p>
            <a:r>
              <a:rPr lang="en-US" sz="2000" dirty="0"/>
              <a:t>WHERE email LIKE '%@</a:t>
            </a:r>
            <a:r>
              <a:rPr lang="en-US" sz="2000" dirty="0" err="1"/>
              <a:t>mail.ru</a:t>
            </a:r>
            <a:r>
              <a:rPr lang="en-US" sz="2000" dirty="0"/>
              <a:t>' AND age &gt; 10</a:t>
            </a:r>
          </a:p>
          <a:p>
            <a:r>
              <a:rPr lang="en-US" sz="2000" dirty="0"/>
              <a:t>ORDER BY name DESC</a:t>
            </a:r>
          </a:p>
          <a:p>
            <a:r>
              <a:rPr lang="en-US" sz="2000" dirty="0"/>
              <a:t>LIMIT 10 OFFSET 15;</a:t>
            </a:r>
          </a:p>
        </p:txBody>
      </p:sp>
    </p:spTree>
    <p:extLst>
      <p:ext uri="{BB962C8B-B14F-4D97-AF65-F5344CB8AC3E}">
        <p14:creationId xmlns:p14="http://schemas.microsoft.com/office/powerpoint/2010/main" val="25653928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Агрегация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name, count(id) </a:t>
            </a:r>
            <a:r>
              <a:rPr lang="en-US" sz="2000" dirty="0" err="1"/>
              <a:t>cnt</a:t>
            </a:r>
            <a:endParaRPr lang="en-US" sz="2000" dirty="0"/>
          </a:p>
          <a:p>
            <a:r>
              <a:rPr lang="en-US" sz="2000" dirty="0"/>
              <a:t>FROM users</a:t>
            </a:r>
          </a:p>
          <a:p>
            <a:r>
              <a:rPr lang="en-US" sz="2000" dirty="0"/>
              <a:t>GROUP BY name</a:t>
            </a:r>
          </a:p>
          <a:p>
            <a:r>
              <a:rPr lang="en-US" sz="2000" dirty="0"/>
              <a:t>ORDER BY </a:t>
            </a:r>
            <a:r>
              <a:rPr lang="en-US" sz="2000" dirty="0" err="1"/>
              <a:t>cnt</a:t>
            </a:r>
            <a:endParaRPr lang="en-US" sz="2000" dirty="0"/>
          </a:p>
          <a:p>
            <a:r>
              <a:rPr lang="en-US" sz="2000" dirty="0"/>
              <a:t>HAVING </a:t>
            </a:r>
            <a:r>
              <a:rPr lang="en-US" sz="2000" dirty="0" err="1"/>
              <a:t>cnt</a:t>
            </a:r>
            <a:r>
              <a:rPr lang="en-US" sz="2000" dirty="0"/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18320598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h.name</a:t>
            </a:r>
            <a:r>
              <a:rPr lang="en-US" sz="2000" dirty="0"/>
              <a:t>, </a:t>
            </a:r>
            <a:r>
              <a:rPr lang="en-US" sz="2000" dirty="0" err="1"/>
              <a:t>a.name</a:t>
            </a:r>
            <a:endParaRPr lang="en-US" sz="2000" dirty="0"/>
          </a:p>
          <a:p>
            <a:r>
              <a:rPr lang="en-US" sz="2000" dirty="0"/>
              <a:t>FROM heroes h, abilities a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h.id</a:t>
            </a:r>
            <a:r>
              <a:rPr lang="en-US" sz="2000" dirty="0"/>
              <a:t> = </a:t>
            </a:r>
            <a:r>
              <a:rPr lang="en-US" sz="2000" dirty="0" err="1"/>
              <a:t>a.hero_id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h.name</a:t>
            </a:r>
            <a:r>
              <a:rPr lang="en-US" sz="2000" dirty="0"/>
              <a:t>, </a:t>
            </a:r>
            <a:r>
              <a:rPr lang="en-US" sz="2000" dirty="0" err="1"/>
              <a:t>a.name</a:t>
            </a:r>
            <a:endParaRPr lang="en-US" sz="2000" dirty="0"/>
          </a:p>
          <a:p>
            <a:r>
              <a:rPr lang="en-US" sz="2000" dirty="0"/>
              <a:t>FROM heroes h</a:t>
            </a:r>
          </a:p>
          <a:p>
            <a:r>
              <a:rPr lang="en-US" sz="2000" dirty="0"/>
              <a:t>INNER JOIN abilities a ON </a:t>
            </a:r>
            <a:r>
              <a:rPr lang="en-US" sz="2000" dirty="0" err="1"/>
              <a:t>h.id</a:t>
            </a:r>
            <a:r>
              <a:rPr lang="en-US" sz="2000" dirty="0"/>
              <a:t> = </a:t>
            </a:r>
            <a:r>
              <a:rPr lang="en-US" sz="2000" dirty="0" err="1"/>
              <a:t>a.hero_id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h.name</a:t>
            </a:r>
            <a:r>
              <a:rPr lang="en-US" sz="2000" dirty="0"/>
              <a:t>, </a:t>
            </a:r>
            <a:r>
              <a:rPr lang="en-US" sz="2000" dirty="0" err="1"/>
              <a:t>a.name</a:t>
            </a:r>
            <a:endParaRPr lang="en-US" sz="2000" dirty="0"/>
          </a:p>
          <a:p>
            <a:r>
              <a:rPr lang="en-US" sz="2000" dirty="0"/>
              <a:t>FROM heroes h</a:t>
            </a:r>
          </a:p>
          <a:p>
            <a:r>
              <a:rPr lang="en-US" sz="2000" dirty="0"/>
              <a:t>LEFT JOIN abilities a ON </a:t>
            </a:r>
            <a:r>
              <a:rPr lang="en-US" sz="2000" dirty="0" err="1"/>
              <a:t>h.id</a:t>
            </a:r>
            <a:r>
              <a:rPr lang="en-US" sz="2000" dirty="0"/>
              <a:t> = </a:t>
            </a:r>
            <a:r>
              <a:rPr lang="en-US" sz="2000" dirty="0" err="1"/>
              <a:t>a.hero_id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87884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запросы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SELECT title</a:t>
            </a:r>
          </a:p>
          <a:p>
            <a:r>
              <a:rPr lang="en-US" sz="2000" dirty="0"/>
              <a:t>FROM article t1</a:t>
            </a:r>
          </a:p>
          <a:p>
            <a:r>
              <a:rPr lang="en-US" sz="2000" dirty="0"/>
              <a:t>JOIN (</a:t>
            </a:r>
          </a:p>
          <a:p>
            <a:r>
              <a:rPr lang="en-US" sz="2000" dirty="0"/>
              <a:t>    SELECT </a:t>
            </a:r>
            <a:r>
              <a:rPr lang="en-US" sz="2000" dirty="0" err="1"/>
              <a:t>rubric_id</a:t>
            </a:r>
            <a:r>
              <a:rPr lang="en-US" sz="2000" dirty="0"/>
              <a:t>, MAX(id) </a:t>
            </a:r>
            <a:r>
              <a:rPr lang="en-US" sz="2000" dirty="0" err="1"/>
              <a:t>max_id</a:t>
            </a:r>
            <a:endParaRPr lang="en-US" sz="2000" dirty="0"/>
          </a:p>
          <a:p>
            <a:r>
              <a:rPr lang="en-US" sz="2000" dirty="0"/>
              <a:t>    FROM article</a:t>
            </a:r>
          </a:p>
          <a:p>
            <a:r>
              <a:rPr lang="en-US" sz="2000" dirty="0"/>
              <a:t>    GROUP BY </a:t>
            </a:r>
            <a:r>
              <a:rPr lang="en-US" sz="2000" dirty="0" err="1"/>
              <a:t>rubric_id</a:t>
            </a:r>
            <a:r>
              <a:rPr lang="en-US" sz="2000" dirty="0"/>
              <a:t> LIMIT 5</a:t>
            </a:r>
          </a:p>
          <a:p>
            <a:r>
              <a:rPr lang="en-US" sz="2000" dirty="0"/>
              <a:t>) t2</a:t>
            </a:r>
          </a:p>
          <a:p>
            <a:r>
              <a:rPr lang="en-US" sz="2000" dirty="0"/>
              <a:t>ON t1.id = t2.max_id;</a:t>
            </a:r>
          </a:p>
        </p:txBody>
      </p:sp>
    </p:spTree>
    <p:extLst>
      <p:ext uri="{BB962C8B-B14F-4D97-AF65-F5344CB8AC3E}">
        <p14:creationId xmlns:p14="http://schemas.microsoft.com/office/powerpoint/2010/main" val="13660069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UPDATE, 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INSERT INTO users (name, age) VALUES ('</a:t>
            </a:r>
            <a:r>
              <a:rPr lang="en-US" sz="2000" dirty="0" err="1"/>
              <a:t>Petr</a:t>
            </a:r>
            <a:r>
              <a:rPr lang="en-US" sz="2000" dirty="0"/>
              <a:t>', 10);</a:t>
            </a:r>
          </a:p>
          <a:p>
            <a:endParaRPr lang="en-US" sz="2000" dirty="0"/>
          </a:p>
          <a:p>
            <a:r>
              <a:rPr lang="en-US" sz="2000" dirty="0"/>
              <a:t>UPDATE users SET age = 20 WHERE name = '</a:t>
            </a:r>
            <a:r>
              <a:rPr lang="en-US" sz="2000" dirty="0" err="1"/>
              <a:t>Petr</a:t>
            </a:r>
            <a:r>
              <a:rPr lang="en-US" sz="2000" dirty="0"/>
              <a:t>';</a:t>
            </a:r>
          </a:p>
          <a:p>
            <a:r>
              <a:rPr lang="en-US" sz="2000" dirty="0"/>
              <a:t>UPDATE users SET rating = rating + 1;</a:t>
            </a:r>
          </a:p>
          <a:p>
            <a:endParaRPr lang="en-US" sz="2000" dirty="0"/>
          </a:p>
          <a:p>
            <a:r>
              <a:rPr lang="en-US" sz="2000" dirty="0"/>
              <a:t>DELETE FROM users WHERE name = 'Masha';</a:t>
            </a:r>
          </a:p>
          <a:p>
            <a:r>
              <a:rPr lang="en-US" sz="2000" dirty="0"/>
              <a:t>DELETE FROM users WHERE age &gt; 150;</a:t>
            </a:r>
          </a:p>
        </p:txBody>
      </p:sp>
    </p:spTree>
    <p:extLst>
      <p:ext uri="{BB962C8B-B14F-4D97-AF65-F5344CB8AC3E}">
        <p14:creationId xmlns:p14="http://schemas.microsoft.com/office/powerpoint/2010/main" val="4243956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План лекции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Arial"/>
              <a:buChar char="•"/>
            </a:pPr>
            <a:r>
              <a:rPr lang="ru-RU" sz="3200" dirty="0"/>
              <a:t>Базовые понятия реляционных БД</a:t>
            </a:r>
          </a:p>
          <a:p>
            <a:pPr marL="342900" lvl="0" indent="-342900">
              <a:buFont typeface="Arial"/>
              <a:buChar char="•"/>
            </a:pPr>
            <a:r>
              <a:rPr lang="ru-RU" sz="3200" dirty="0"/>
              <a:t>Проектирование БД</a:t>
            </a:r>
            <a:endParaRPr lang="en-US" sz="3200" dirty="0"/>
          </a:p>
          <a:p>
            <a:pPr marL="342900" lvl="0" indent="-342900">
              <a:buFont typeface="Arial"/>
              <a:buChar char="•"/>
            </a:pPr>
            <a:r>
              <a:rPr lang="en-US" sz="3200" dirty="0"/>
              <a:t>SQL. </a:t>
            </a:r>
            <a:r>
              <a:rPr lang="ru-RU" sz="3200" dirty="0"/>
              <a:t>Основные операции: </a:t>
            </a:r>
            <a:r>
              <a:rPr lang="ru-RU" sz="3200" dirty="0" err="1"/>
              <a:t>insert</a:t>
            </a:r>
            <a:r>
              <a:rPr lang="ru-RU" sz="3200" dirty="0"/>
              <a:t>, </a:t>
            </a:r>
            <a:r>
              <a:rPr lang="ru-RU" sz="3200" dirty="0" err="1"/>
              <a:t>update</a:t>
            </a:r>
            <a:r>
              <a:rPr lang="ru-RU" sz="3200" dirty="0"/>
              <a:t>, </a:t>
            </a:r>
            <a:r>
              <a:rPr lang="ru-RU" sz="3200" dirty="0" err="1"/>
              <a:t>delete</a:t>
            </a:r>
            <a:r>
              <a:rPr lang="ru-RU" sz="3200" dirty="0"/>
              <a:t>, </a:t>
            </a:r>
            <a:r>
              <a:rPr lang="ru-RU" sz="3200" dirty="0" err="1"/>
              <a:t>select</a:t>
            </a:r>
            <a:r>
              <a:rPr lang="ru-RU" sz="3200" dirty="0"/>
              <a:t>, </a:t>
            </a:r>
            <a:r>
              <a:rPr lang="ru-RU" sz="3200" dirty="0" err="1"/>
              <a:t>join</a:t>
            </a:r>
            <a:endParaRPr lang="en-US" sz="3200" dirty="0"/>
          </a:p>
          <a:p>
            <a:pPr marL="342900" lvl="0" indent="-342900">
              <a:buFont typeface="Arial"/>
              <a:buChar char="•"/>
            </a:pPr>
            <a:r>
              <a:rPr lang="ru-RU" sz="3200" dirty="0"/>
              <a:t>Индексы</a:t>
            </a:r>
            <a:endParaRPr lang="en-US" sz="3200" dirty="0"/>
          </a:p>
          <a:p>
            <a:pPr marL="342900" lvl="0" indent="-342900">
              <a:buFont typeface="Arial"/>
              <a:buChar char="•"/>
            </a:pPr>
            <a:r>
              <a:rPr lang="en-US" sz="3200" dirty="0"/>
              <a:t>EXPLAIN</a:t>
            </a:r>
            <a:endParaRPr lang="ru-RU" sz="3200" dirty="0"/>
          </a:p>
          <a:p>
            <a:pPr marL="342900" lvl="0" indent="-342900">
              <a:buFont typeface="Arial"/>
              <a:buChar char="•"/>
            </a:pPr>
            <a:r>
              <a:rPr lang="en-US" sz="3200" dirty="0"/>
              <a:t>NoSQL</a:t>
            </a:r>
          </a:p>
          <a:p>
            <a:pPr marL="342900" lvl="0" indent="-342900">
              <a:buFont typeface="Arial"/>
              <a:buChar char="•"/>
            </a:pPr>
            <a:r>
              <a:rPr lang="en-US" sz="3200" dirty="0"/>
              <a:t>CAP Theorem</a:t>
            </a:r>
            <a:endParaRPr lang="ru-RU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211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CCE5C-0E6E-7144-BF46-1A1E0145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Индексы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0A6C-4201-3845-B848-169411AF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800" b="1" dirty="0"/>
              <a:t>Индекс</a:t>
            </a:r>
            <a:r>
              <a:rPr lang="ru-RU" sz="1800" dirty="0"/>
              <a:t> </a:t>
            </a:r>
            <a:r>
              <a:rPr lang="en" sz="1800" dirty="0"/>
              <a:t>— </a:t>
            </a:r>
            <a:r>
              <a:rPr lang="ru-RU" sz="1800" dirty="0"/>
              <a:t>объект базы данных, создаваемый с целью повышения производительности поиска данных. Таблицы в базе данных могут иметь большое количество строк, которые хранятся в произвольном порядке, и их поиск по заданному критерию путём последовательного просмотра таблицы строка за строкой может занимать много времени. Индекс формируется из значений одного или нескольких столбцов таблицы и указателей на соответствующие строки таблицы и, таким образом, позволяет искать строки, удовлетворяющие критерию поиска. Ускорение работы с использованием индексов достигается в первую очередь за счёт того, что индекс имеет структуру, оптимизированную под поиск — например, сбалансированного дерева.</a:t>
            </a:r>
          </a:p>
          <a:p>
            <a:r>
              <a:rPr lang="ru-RU" sz="1800" b="1" dirty="0"/>
              <a:t>Кластерный индекс </a:t>
            </a:r>
            <a:r>
              <a:rPr lang="ru-RU" sz="1800" dirty="0"/>
              <a:t>– индекс, хранящий не только значение колонки, но и данные всей строки. Может быть только 1 для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968726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Индексы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/>
              <a:t>Индексы для полей, по которым происходит JOIN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Индексы для полей, по которым фильтруются записи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Индексы для полей, по которым идет сортировка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228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84671-568A-0E41-99DB-A585EE79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EXPLAIN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08D2DB-40F2-3443-9284-9C0E70F63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Ничего не говорит о том как влияют на запросы триггеры.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Не работает с хранимыми процедурами ( хотя можно разложить процедуру на запросы и выполнить</a:t>
            </a:r>
            <a:r>
              <a:rPr lang="en-US" dirty="0"/>
              <a:t> </a:t>
            </a:r>
            <a:r>
              <a:rPr lang="ru-RU" dirty="0"/>
              <a:t>каждый из них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Ничего не говорит об оптимизациях на этапе выполнения запроса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Часть отображаемой информации оценочная.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26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9BE2A-F370-6C4E-81A0-7F5EE27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Столбцы </a:t>
            </a:r>
            <a:r>
              <a:rPr lang="en-US" dirty="0">
                <a:solidFill>
                  <a:schemeClr val="bg1"/>
                </a:solidFill>
              </a:rPr>
              <a:t>EXPLAIN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CD62A-EBB6-5146-AB66-267E2302F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sz="1400" dirty="0"/>
              <a:t>EXPLAIN select * from </a:t>
            </a:r>
            <a:r>
              <a:rPr lang="en" sz="1400" dirty="0" err="1"/>
              <a:t>users_car</a:t>
            </a:r>
            <a:r>
              <a:rPr lang="en" sz="1400" dirty="0"/>
              <a:t> where id LIKE "1%"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" sz="1400" dirty="0"/>
              <a:t>EXPLAIN select *, (SELECT 1 from </a:t>
            </a:r>
            <a:r>
              <a:rPr lang="en" sz="1400" dirty="0" err="1"/>
              <a:t>users_user</a:t>
            </a:r>
            <a:r>
              <a:rPr lang="en" sz="1400" dirty="0"/>
              <a:t>) from </a:t>
            </a:r>
            <a:r>
              <a:rPr lang="en" sz="1400" dirty="0" err="1"/>
              <a:t>users_car</a:t>
            </a:r>
            <a:r>
              <a:rPr lang="en" sz="1400" dirty="0"/>
              <a:t> where id LIKE "1%";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" sz="1400" dirty="0"/>
              <a:t>EXPLAIN SELECT 1 UNION ALL SELECT 1;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ECF82-0233-A84D-A716-A1428A2D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0" y="3745606"/>
            <a:ext cx="6248400" cy="1066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CE5509-E31E-7945-8706-960FAAE8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0" y="2005818"/>
            <a:ext cx="6070600" cy="901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872A6A-4CCF-E742-9FA6-A202E4880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0" y="5325376"/>
            <a:ext cx="4292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062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75968-C5A5-DA4C-B767-0C91651D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Столбцы </a:t>
            </a:r>
            <a:r>
              <a:rPr lang="en-US" dirty="0">
                <a:solidFill>
                  <a:schemeClr val="bg1"/>
                </a:solidFill>
              </a:rPr>
              <a:t>EXPLAIN</a:t>
            </a:r>
            <a:r>
              <a:rPr lang="ru-RU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" dirty="0" err="1">
                <a:solidFill>
                  <a:schemeClr val="bg1"/>
                </a:solidFill>
              </a:rPr>
              <a:t>select_type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AC112-1B60-8D4A-86E3-C98E0C650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sz="1600" dirty="0"/>
              <a:t>PRIMARY</a:t>
            </a:r>
          </a:p>
          <a:p>
            <a:r>
              <a:rPr lang="ru-RU" sz="1600" dirty="0"/>
              <a:t>	Самый внешний запрос</a:t>
            </a:r>
          </a:p>
          <a:p>
            <a:r>
              <a:rPr lang="en" sz="1600" dirty="0"/>
              <a:t>SUBQUERY</a:t>
            </a:r>
            <a:endParaRPr lang="ru-RU" sz="1600" dirty="0"/>
          </a:p>
          <a:p>
            <a:r>
              <a:rPr lang="ru-RU" sz="1600" dirty="0"/>
              <a:t>	Запрос </a:t>
            </a:r>
            <a:r>
              <a:rPr lang="en-US" sz="1600" dirty="0"/>
              <a:t>Select</a:t>
            </a:r>
            <a:r>
              <a:rPr lang="ru-RU" sz="1600" dirty="0"/>
              <a:t>, который содержится в подзапросе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(не в </a:t>
            </a:r>
            <a:r>
              <a:rPr lang="en-US" sz="1600" dirty="0"/>
              <a:t>From</a:t>
            </a:r>
            <a:r>
              <a:rPr lang="ru-RU" sz="1600" dirty="0"/>
              <a:t>)</a:t>
            </a:r>
            <a:endParaRPr lang="en-US" sz="1600" dirty="0"/>
          </a:p>
          <a:p>
            <a:r>
              <a:rPr lang="en-US" sz="1600" dirty="0"/>
              <a:t>DERIVED</a:t>
            </a:r>
          </a:p>
          <a:p>
            <a:r>
              <a:rPr lang="en-US" sz="1600" dirty="0"/>
              <a:t>	</a:t>
            </a:r>
            <a:r>
              <a:rPr lang="ru-RU" sz="1600" dirty="0"/>
              <a:t>Значение </a:t>
            </a:r>
            <a:r>
              <a:rPr lang="en-US" sz="1600" dirty="0"/>
              <a:t>DERIVED</a:t>
            </a:r>
            <a:r>
              <a:rPr lang="ru-RU" sz="1600" dirty="0"/>
              <a:t> означает, что запрос </a:t>
            </a:r>
            <a:r>
              <a:rPr lang="en-US" sz="1600" dirty="0"/>
              <a:t>SELECT </a:t>
            </a:r>
            <a:r>
              <a:rPr lang="ru-RU" sz="1600" dirty="0"/>
              <a:t>	является </a:t>
            </a:r>
            <a:r>
              <a:rPr lang="en-US" sz="1600" dirty="0"/>
              <a:t>	</a:t>
            </a:r>
            <a:r>
              <a:rPr lang="ru-RU" sz="1600" dirty="0"/>
              <a:t>подзапросом в фразе </a:t>
            </a:r>
            <a:r>
              <a:rPr lang="en-US" sz="1600" dirty="0"/>
              <a:t>FROM</a:t>
            </a:r>
          </a:p>
          <a:p>
            <a:r>
              <a:rPr lang="en-US" sz="1600" dirty="0"/>
              <a:t>UNION</a:t>
            </a:r>
          </a:p>
          <a:p>
            <a:r>
              <a:rPr lang="ru-RU" sz="1600" dirty="0"/>
              <a:t>	Второй и </a:t>
            </a:r>
            <a:r>
              <a:rPr lang="ru-RU" sz="1600" dirty="0" err="1"/>
              <a:t>последуюие</a:t>
            </a:r>
            <a:r>
              <a:rPr lang="ru-RU" sz="1600" dirty="0"/>
              <a:t> запросы </a:t>
            </a:r>
            <a:r>
              <a:rPr lang="en-US" sz="1600" dirty="0"/>
              <a:t>SELECT </a:t>
            </a:r>
            <a:r>
              <a:rPr lang="ru-RU" sz="1600" dirty="0"/>
              <a:t>входящие в объединение </a:t>
            </a:r>
            <a:r>
              <a:rPr lang="en-US" sz="1600" dirty="0"/>
              <a:t>	union </a:t>
            </a:r>
            <a:r>
              <a:rPr lang="ru-RU" sz="1600" dirty="0"/>
              <a:t>помечаются признаком </a:t>
            </a:r>
            <a:r>
              <a:rPr lang="en-US" sz="1600" dirty="0"/>
              <a:t>UNION</a:t>
            </a:r>
          </a:p>
          <a:p>
            <a:r>
              <a:rPr lang="en-US" sz="1600" dirty="0"/>
              <a:t>UNION RESULT</a:t>
            </a:r>
          </a:p>
          <a:p>
            <a:r>
              <a:rPr lang="ru-RU" sz="1600" dirty="0"/>
              <a:t>	Запрос</a:t>
            </a:r>
            <a:r>
              <a:rPr lang="en-US" sz="1600" dirty="0"/>
              <a:t> SELECT</a:t>
            </a:r>
            <a:r>
              <a:rPr lang="ru-RU" sz="1600" dirty="0"/>
              <a:t>, применяемый для выборки данных из временной </a:t>
            </a:r>
            <a:r>
              <a:rPr lang="en-US" sz="1600" dirty="0"/>
              <a:t>	</a:t>
            </a:r>
            <a:r>
              <a:rPr lang="ru-RU" sz="1600" dirty="0"/>
              <a:t>таблицы созданной в ходе выполнения </a:t>
            </a:r>
            <a:r>
              <a:rPr lang="en-US" sz="1600" dirty="0"/>
              <a:t>UNION</a:t>
            </a:r>
            <a:endParaRPr lang="en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5645738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56293-9079-614B-A562-91CA1D55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Столбцы </a:t>
            </a:r>
            <a:r>
              <a:rPr lang="en-US" dirty="0">
                <a:solidFill>
                  <a:schemeClr val="bg1"/>
                </a:solidFill>
              </a:rPr>
              <a:t>EXPLAIN</a:t>
            </a:r>
            <a:r>
              <a:rPr lang="ru-RU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table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02EA5D-4D7A-2947-9D14-E7FF63F60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sz="1800" dirty="0"/>
              <a:t>EXPLAIN select * from </a:t>
            </a:r>
            <a:r>
              <a:rPr lang="en" sz="1800" dirty="0" err="1"/>
              <a:t>users_car</a:t>
            </a:r>
            <a:r>
              <a:rPr lang="en" sz="1800" dirty="0"/>
              <a:t> where id LIKE "1%"</a:t>
            </a:r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  <a:p>
            <a:r>
              <a:rPr lang="en" sz="1800" dirty="0"/>
              <a:t>EXPLAIN select * from </a:t>
            </a:r>
            <a:r>
              <a:rPr lang="en" sz="1800" dirty="0" err="1"/>
              <a:t>users_car</a:t>
            </a:r>
            <a:r>
              <a:rPr lang="en" sz="1800" dirty="0"/>
              <a:t> as </a:t>
            </a:r>
            <a:r>
              <a:rPr lang="en" sz="1800" dirty="0" err="1"/>
              <a:t>uc</a:t>
            </a:r>
            <a:r>
              <a:rPr lang="en" sz="1800" dirty="0"/>
              <a:t> join </a:t>
            </a:r>
            <a:r>
              <a:rPr lang="en" sz="1800" dirty="0" err="1"/>
              <a:t>users_user</a:t>
            </a:r>
            <a:r>
              <a:rPr lang="en" sz="1800" dirty="0"/>
              <a:t> as </a:t>
            </a:r>
            <a:r>
              <a:rPr lang="en" sz="1800" dirty="0" err="1"/>
              <a:t>uu</a:t>
            </a:r>
            <a:r>
              <a:rPr lang="en" sz="1800" dirty="0"/>
              <a:t> on </a:t>
            </a:r>
            <a:r>
              <a:rPr lang="en" sz="1800" dirty="0" err="1"/>
              <a:t>uc.user_id</a:t>
            </a:r>
            <a:r>
              <a:rPr lang="en" sz="1800" dirty="0"/>
              <a:t>=</a:t>
            </a:r>
            <a:r>
              <a:rPr lang="en" sz="1800" dirty="0" err="1"/>
              <a:t>uu.id</a:t>
            </a:r>
            <a:r>
              <a:rPr lang="en" sz="1800" dirty="0"/>
              <a:t>;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B8E53C-9B5B-F74B-839F-5955A552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0" y="4468970"/>
            <a:ext cx="4140844" cy="9591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FC0053-35C9-7F47-8D71-923A7264C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0" y="2124007"/>
            <a:ext cx="607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5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D3C1E-2BDE-AD48-AA1F-CD0B3BB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Столбцы </a:t>
            </a:r>
            <a:r>
              <a:rPr lang="en-US" dirty="0">
                <a:solidFill>
                  <a:schemeClr val="bg1"/>
                </a:solidFill>
              </a:rPr>
              <a:t>EXPLAIN</a:t>
            </a:r>
            <a:r>
              <a:rPr lang="ru-RU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type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E016E1-E0C6-944A-8C89-198B68A11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ALL</a:t>
            </a:r>
          </a:p>
          <a:p>
            <a:r>
              <a:rPr lang="en-US" sz="1600" dirty="0"/>
              <a:t>	</a:t>
            </a:r>
            <a:r>
              <a:rPr lang="ru-RU" sz="1400" dirty="0"/>
              <a:t>Этот подход обычно называют сканированием таблицы.</a:t>
            </a:r>
          </a:p>
          <a:p>
            <a:r>
              <a:rPr lang="en-US" sz="1600" dirty="0"/>
              <a:t>index</a:t>
            </a:r>
          </a:p>
          <a:p>
            <a:r>
              <a:rPr lang="en-US" sz="1600" dirty="0"/>
              <a:t>	</a:t>
            </a:r>
            <a:r>
              <a:rPr lang="ru-RU" sz="1400" dirty="0"/>
              <a:t>То же, что и сканирование таблицы, но </a:t>
            </a:r>
            <a:r>
              <a:rPr lang="en-US" sz="1400" dirty="0"/>
              <a:t>MySQL </a:t>
            </a:r>
            <a:r>
              <a:rPr lang="ru-RU" sz="1400" dirty="0"/>
              <a:t>просматривает записи в порядке задаваемом индексом, а не в порядке следования строк.</a:t>
            </a:r>
          </a:p>
          <a:p>
            <a:r>
              <a:rPr lang="en-US" sz="1600" dirty="0"/>
              <a:t>range</a:t>
            </a:r>
          </a:p>
          <a:p>
            <a:r>
              <a:rPr lang="en-US" sz="1400" dirty="0"/>
              <a:t>	</a:t>
            </a:r>
            <a:r>
              <a:rPr lang="ru-RU" sz="1400" dirty="0"/>
              <a:t>Просмотр диапазона – неполное сканирование индекса.</a:t>
            </a:r>
          </a:p>
          <a:p>
            <a:r>
              <a:rPr lang="en-US" sz="1600" dirty="0"/>
              <a:t>ref</a:t>
            </a:r>
          </a:p>
          <a:p>
            <a:r>
              <a:rPr lang="en-US" sz="1400" dirty="0"/>
              <a:t>	</a:t>
            </a:r>
            <a:r>
              <a:rPr lang="ru-RU" sz="1400" dirty="0"/>
              <a:t>доступ по индексу, возвращает строки соответствующие единственному заданному значению</a:t>
            </a:r>
          </a:p>
          <a:p>
            <a:r>
              <a:rPr lang="en-US" sz="1600" dirty="0" err="1"/>
              <a:t>eq_ref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200" dirty="0"/>
              <a:t>поиск по индексу в случае если </a:t>
            </a:r>
            <a:r>
              <a:rPr lang="en-US" sz="1200" dirty="0"/>
              <a:t>MySQL </a:t>
            </a:r>
            <a:r>
              <a:rPr lang="ru-RU" sz="1200" dirty="0"/>
              <a:t>точно знает, что будет возвращено 1 значение.</a:t>
            </a:r>
          </a:p>
          <a:p>
            <a:r>
              <a:rPr lang="en-US" sz="1600" dirty="0"/>
              <a:t>Null</a:t>
            </a:r>
          </a:p>
          <a:p>
            <a:r>
              <a:rPr lang="ru-RU" sz="1200" dirty="0"/>
              <a:t>	запрос на фазе оптимизации разрешен так, что не потребовалось обращаться к таблицам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7952271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B5D78-F676-4240-BC84-0BB08040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Столбцы </a:t>
            </a:r>
            <a:r>
              <a:rPr lang="en-US" dirty="0">
                <a:solidFill>
                  <a:schemeClr val="bg1"/>
                </a:solidFill>
              </a:rPr>
              <a:t>EXPLAIN</a:t>
            </a:r>
            <a:r>
              <a:rPr lang="ru-RU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possible_keys</a:t>
            </a:r>
            <a:r>
              <a:rPr lang="en-US" dirty="0">
                <a:solidFill>
                  <a:schemeClr val="bg1"/>
                </a:solidFill>
              </a:rPr>
              <a:t>, key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682A2-645F-DA48-BFFF-2FC2D81E5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EXPLAIN select id from </a:t>
            </a:r>
            <a:r>
              <a:rPr lang="en" dirty="0" err="1"/>
              <a:t>users_user</a:t>
            </a:r>
            <a:r>
              <a:rPr lang="en" dirty="0"/>
              <a:t>\G;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986DA9-35DF-134C-B753-75311802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5" y="2113834"/>
            <a:ext cx="6915887" cy="31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966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F4614-899A-3541-81AC-28251EB2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NoSQL Rising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EB99CD9E-B6A1-C749-98F3-E778DD86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413" y="1268412"/>
            <a:ext cx="4794251" cy="53006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655137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D22E0-0573-9A47-ACDC-37479FF0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545"/>
            <a:ext cx="7514725" cy="86898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Общие характеристика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NoSQL  </a:t>
            </a:r>
            <a:r>
              <a:rPr lang="ru-RU" dirty="0">
                <a:solidFill>
                  <a:schemeClr val="bg1"/>
                </a:solidFill>
              </a:rPr>
              <a:t>БД: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45195-7613-5341-8D7E-4CE010DEE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lvl="1" indent="-285750">
              <a:buSzPct val="100000"/>
              <a:buFont typeface="Arial"/>
              <a:buChar char="•"/>
              <a:defRPr sz="2400"/>
            </a:pPr>
            <a:r>
              <a:rPr lang="ru-RU" dirty="0"/>
              <a:t>Не используют реляционную модель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SzPct val="100000"/>
              <a:buFont typeface="Arial"/>
              <a:buChar char="•"/>
              <a:defRPr sz="2400"/>
            </a:pPr>
            <a:r>
              <a:rPr lang="ru-RU" dirty="0"/>
              <a:t>Хорошо подходят для развертывания на кластере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" dirty="0"/>
              <a:t>Open-source</a:t>
            </a:r>
          </a:p>
          <a:p>
            <a:pPr marL="742950" lvl="1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" dirty="0" err="1"/>
              <a:t>Schemaless</a:t>
            </a:r>
            <a:endParaRPr lang="e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8D7F8134-0D44-D846-9503-C6A39BFD6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6680" y="2603273"/>
            <a:ext cx="4648200" cy="35798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38601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Где хранить данные?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2800" dirty="0"/>
              <a:t>На клиенте </a:t>
            </a:r>
          </a:p>
          <a:p>
            <a:pPr marL="876287" lvl="1" indent="-342900">
              <a:buFont typeface="Arial"/>
              <a:buChar char="•"/>
            </a:pPr>
            <a:r>
              <a:rPr lang="ru-RU" sz="2800" dirty="0" err="1"/>
              <a:t>Cookie</a:t>
            </a:r>
            <a:r>
              <a:rPr lang="ru-RU" sz="2800" dirty="0"/>
              <a:t> (4кб)</a:t>
            </a:r>
          </a:p>
          <a:p>
            <a:pPr marL="876287" lvl="1" indent="-342900">
              <a:buFont typeface="Arial"/>
              <a:buChar char="•"/>
            </a:pPr>
            <a:r>
              <a:rPr lang="ru-RU" sz="2800" dirty="0" err="1"/>
              <a:t>Web</a:t>
            </a:r>
            <a:r>
              <a:rPr lang="ru-RU" sz="2800" dirty="0"/>
              <a:t> </a:t>
            </a:r>
            <a:r>
              <a:rPr lang="ru-RU" sz="2800" dirty="0" err="1"/>
              <a:t>Storage</a:t>
            </a:r>
            <a:r>
              <a:rPr lang="ru-RU" sz="2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На сервере </a:t>
            </a:r>
          </a:p>
          <a:p>
            <a:pPr marL="876287" lvl="1" indent="-342900"/>
            <a:r>
              <a:rPr lang="ru-RU" sz="2800" dirty="0"/>
              <a:t>В памяти</a:t>
            </a:r>
          </a:p>
          <a:p>
            <a:pPr marL="876287" lvl="1" indent="-342900"/>
            <a:r>
              <a:rPr lang="ru-RU" sz="2800" dirty="0"/>
              <a:t>На диске</a:t>
            </a:r>
          </a:p>
          <a:p>
            <a:pPr marL="876287" lvl="1" indent="-342900"/>
            <a:r>
              <a:rPr lang="ru-RU" sz="2800" dirty="0"/>
              <a:t>На диске и в памяти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0313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0C268-5655-5745-8F5A-EAF06BF8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bg1"/>
                </a:solidFill>
              </a:rPr>
              <a:t>СУБД Ключ-Значение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(</a:t>
            </a:r>
            <a:r>
              <a:rPr lang="en" sz="3200" dirty="0">
                <a:solidFill>
                  <a:schemeClr val="bg1"/>
                </a:solidFill>
              </a:rPr>
              <a:t>Key-Value)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C98A11-7CD6-8748-BE4A-23130A7FC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600" b="1" dirty="0"/>
              <a:t>Кейсы применения БД хранилищ ключ-значение: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Кеширование - быстрое и частое сохранение данных для будущего 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Очередь - некоторые БД типа ключ-значение поддерживают списки, наборы и 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Распределение информации/задач - используется для реализации паттерна </a:t>
            </a:r>
            <a:r>
              <a:rPr lang="en" sz="1600" dirty="0"/>
              <a:t>Pub/Sub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Живое обновление информации - приложения использующие состояния</a:t>
            </a:r>
          </a:p>
          <a:p>
            <a:endParaRPr lang="ru-RU" sz="1600" b="1" dirty="0"/>
          </a:p>
          <a:p>
            <a:r>
              <a:rPr lang="ru-RU" sz="1600" b="1" dirty="0"/>
              <a:t>Популярные решения:</a:t>
            </a:r>
          </a:p>
          <a:p>
            <a:r>
              <a:rPr lang="en" sz="1600" dirty="0"/>
              <a:t>Memcached / </a:t>
            </a:r>
            <a:r>
              <a:rPr lang="en" sz="1600" dirty="0" err="1"/>
              <a:t>MemcacheDB</a:t>
            </a:r>
            <a:r>
              <a:rPr lang="en" sz="1600" dirty="0"/>
              <a:t> - </a:t>
            </a:r>
            <a:r>
              <a:rPr lang="ru-RU" sz="1600" dirty="0"/>
              <a:t>распределённая БД в оперативной памяти</a:t>
            </a:r>
            <a:endParaRPr lang="ru-RU" sz="1600" b="1" dirty="0"/>
          </a:p>
          <a:p>
            <a:r>
              <a:rPr lang="en" sz="1600" dirty="0" err="1"/>
              <a:t>Redis</a:t>
            </a:r>
            <a:r>
              <a:rPr lang="en" sz="1600" dirty="0"/>
              <a:t> - </a:t>
            </a:r>
            <a:r>
              <a:rPr lang="ru-RU" sz="1600" dirty="0"/>
              <a:t>БД в оперативной памяти с</a:t>
            </a:r>
            <a:r>
              <a:rPr lang="en-US" sz="1600" dirty="0"/>
              <a:t> </a:t>
            </a:r>
            <a:r>
              <a:rPr lang="ru-RU" sz="1600" dirty="0"/>
              <a:t>поддержкой структур данных и возможностью выполнять операции на данных</a:t>
            </a:r>
          </a:p>
          <a:p>
            <a:r>
              <a:rPr lang="en-US" sz="1600" dirty="0"/>
              <a:t>…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5351813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C0B5B-2765-2F4A-A89E-1A39C0C4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0" dirty="0">
                <a:solidFill>
                  <a:schemeClr val="bg1"/>
                </a:solidFill>
              </a:rPr>
              <a:t>NoSQL </a:t>
            </a:r>
            <a:r>
              <a:rPr lang="ru-RU" b="0" dirty="0">
                <a:solidFill>
                  <a:schemeClr val="bg1"/>
                </a:solidFill>
              </a:rPr>
              <a:t>распределённые СУБД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36DC54-391E-F544-A1D7-807CDB58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600" b="1" dirty="0"/>
              <a:t>Кейсы применения распределенных СУБД:</a:t>
            </a:r>
          </a:p>
          <a:p>
            <a:r>
              <a:rPr lang="ru-RU" sz="1600" dirty="0"/>
              <a:t>Хранение неструктурированных, не разрушаемых данных - если вам необходимо хранить большие объемы данных в течение долгого времени, то такие БД очень хорошо справятся с задачей</a:t>
            </a:r>
          </a:p>
          <a:p>
            <a:r>
              <a:rPr lang="ru-RU" sz="1600" dirty="0"/>
              <a:t>Масштабирование - по задумке такие базы данных легко масштабируются.</a:t>
            </a:r>
          </a:p>
          <a:p>
            <a:endParaRPr lang="ru-RU" sz="1600" b="1" dirty="0"/>
          </a:p>
          <a:p>
            <a:r>
              <a:rPr lang="ru-RU" sz="1600" b="1" dirty="0"/>
              <a:t>Популярные СУБД:</a:t>
            </a:r>
          </a:p>
          <a:p>
            <a:r>
              <a:rPr lang="en" sz="1600" dirty="0"/>
              <a:t>Cassandra - </a:t>
            </a:r>
            <a:r>
              <a:rPr lang="ru-RU" sz="1600" dirty="0"/>
              <a:t>структура данных основана на </a:t>
            </a:r>
            <a:r>
              <a:rPr lang="en" sz="1600" dirty="0" err="1"/>
              <a:t>BigTable</a:t>
            </a:r>
            <a:r>
              <a:rPr lang="en" sz="1600" dirty="0"/>
              <a:t> </a:t>
            </a:r>
            <a:r>
              <a:rPr lang="ru-RU" sz="1600" dirty="0"/>
              <a:t>и </a:t>
            </a:r>
            <a:r>
              <a:rPr lang="en" sz="1600" dirty="0"/>
              <a:t>DynamoDB</a:t>
            </a:r>
          </a:p>
          <a:p>
            <a:r>
              <a:rPr lang="en" sz="1600" dirty="0"/>
              <a:t>HBase - </a:t>
            </a:r>
            <a:r>
              <a:rPr lang="ru-RU" sz="1600" dirty="0"/>
              <a:t>хранилище для </a:t>
            </a:r>
            <a:r>
              <a:rPr lang="en" sz="1600" dirty="0"/>
              <a:t>Apache Hadoop </a:t>
            </a:r>
            <a:r>
              <a:rPr lang="ru-RU" sz="1600" dirty="0"/>
              <a:t>основанное на принципах </a:t>
            </a:r>
            <a:r>
              <a:rPr lang="en" sz="1600" dirty="0" err="1"/>
              <a:t>BigTable</a:t>
            </a:r>
            <a:endParaRPr lang="en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2438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D00EF-90A7-274F-B4E9-A5A8E58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err="1">
                <a:solidFill>
                  <a:schemeClr val="bg1"/>
                </a:solidFill>
              </a:rPr>
              <a:t>Документо</a:t>
            </a:r>
            <a:r>
              <a:rPr lang="ru-RU" b="0" dirty="0">
                <a:solidFill>
                  <a:schemeClr val="bg1"/>
                </a:solidFill>
              </a:rPr>
              <a:t>-ориентированные</a:t>
            </a:r>
            <a:br>
              <a:rPr lang="ru-RU" b="0" dirty="0">
                <a:solidFill>
                  <a:schemeClr val="bg1"/>
                </a:solidFill>
              </a:rPr>
            </a:br>
            <a:r>
              <a:rPr lang="ru-RU" b="0" dirty="0">
                <a:solidFill>
                  <a:schemeClr val="bg1"/>
                </a:solidFill>
              </a:rPr>
              <a:t>СУБД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16F3E-55C7-894D-8E5D-9C91BACA9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600" b="1" dirty="0"/>
              <a:t>Кейсы применения распределенных СУБД:</a:t>
            </a:r>
          </a:p>
          <a:p>
            <a:endParaRPr lang="ru-RU" sz="1600" b="1" dirty="0"/>
          </a:p>
          <a:p>
            <a:r>
              <a:rPr lang="ru-RU" sz="1600" b="1" dirty="0"/>
              <a:t>Популярные СУБД</a:t>
            </a:r>
            <a:endParaRPr lang="ru-RU" sz="1600" dirty="0"/>
          </a:p>
          <a:p>
            <a:r>
              <a:rPr lang="en" sz="1600" dirty="0"/>
              <a:t>MongoDB - </a:t>
            </a:r>
            <a:r>
              <a:rPr lang="ru-RU" sz="1600" dirty="0"/>
              <a:t>очень популярное и функциональное хранилище</a:t>
            </a:r>
          </a:p>
          <a:p>
            <a:r>
              <a:rPr lang="en" sz="1600" dirty="0"/>
              <a:t>Couchbase - </a:t>
            </a:r>
            <a:r>
              <a:rPr lang="ru-RU" sz="1600" dirty="0"/>
              <a:t>основанное на </a:t>
            </a:r>
            <a:r>
              <a:rPr lang="en" sz="1600" dirty="0"/>
              <a:t>JSON, </a:t>
            </a:r>
            <a:r>
              <a:rPr lang="ru-RU" sz="1600" dirty="0"/>
              <a:t>совместимое </a:t>
            </a:r>
            <a:r>
              <a:rPr lang="en" sz="1600" dirty="0"/>
              <a:t>c Memcached </a:t>
            </a:r>
            <a:r>
              <a:rPr lang="ru-RU" sz="1600" dirty="0"/>
              <a:t>хранилище</a:t>
            </a:r>
          </a:p>
          <a:p>
            <a:r>
              <a:rPr lang="en" sz="1600" dirty="0"/>
              <a:t>CouchDB - </a:t>
            </a:r>
            <a:r>
              <a:rPr lang="ru-RU" sz="1600" dirty="0"/>
              <a:t>передовое </a:t>
            </a:r>
            <a:r>
              <a:rPr lang="ru-RU" sz="1600" dirty="0" err="1"/>
              <a:t>документо</a:t>
            </a:r>
            <a:r>
              <a:rPr lang="ru-RU" sz="1600" dirty="0"/>
              <a:t>-ориентированное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39404124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81F1D-B0C3-6943-BF80-FA4A144C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0" dirty="0">
                <a:solidFill>
                  <a:schemeClr val="bg1"/>
                </a:solidFill>
              </a:rPr>
              <a:t>NoSQL </a:t>
            </a:r>
            <a:r>
              <a:rPr lang="ru-RU" b="0" dirty="0">
                <a:solidFill>
                  <a:schemeClr val="bg1"/>
                </a:solidFill>
              </a:rPr>
              <a:t>базы данных типа граф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8CAED-B5F8-9447-8A60-7509C9344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600" b="1" dirty="0"/>
              <a:t>Кейсы применения распределенных СУБД:</a:t>
            </a:r>
          </a:p>
          <a:p>
            <a:r>
              <a:rPr lang="ru-RU" sz="1600" dirty="0"/>
              <a:t>работа со сложно связанной информацией. Например граф знакомств в </a:t>
            </a:r>
            <a:r>
              <a:rPr lang="ru-RU" sz="1600" dirty="0" err="1"/>
              <a:t>соц</a:t>
            </a:r>
            <a:r>
              <a:rPr lang="ru-RU" sz="1600" dirty="0"/>
              <a:t> сети.</a:t>
            </a:r>
          </a:p>
          <a:p>
            <a:r>
              <a:rPr lang="ru-RU" sz="1600" dirty="0"/>
              <a:t>Моделирование и поддержка классификаций - такие БД преуспели везде где есть связи. Моделирование данных и классификация различной информации по связям можно с легкостью представить используя эти БД.</a:t>
            </a:r>
          </a:p>
          <a:p>
            <a:endParaRPr lang="ru-RU" sz="1600" b="1" dirty="0"/>
          </a:p>
          <a:p>
            <a:r>
              <a:rPr lang="ru-RU" sz="1600" b="1" dirty="0"/>
              <a:t>Популярные СУБД</a:t>
            </a:r>
            <a:endParaRPr lang="ru-RU" sz="1600" dirty="0"/>
          </a:p>
          <a:p>
            <a:r>
              <a:rPr lang="en" sz="1600" dirty="0" err="1"/>
              <a:t>OrientDB</a:t>
            </a:r>
            <a:r>
              <a:rPr lang="en" sz="1600" dirty="0"/>
              <a:t> - </a:t>
            </a:r>
            <a:r>
              <a:rPr lang="ru-RU" sz="1600" dirty="0"/>
              <a:t>очень быстрое </a:t>
            </a:r>
            <a:r>
              <a:rPr lang="ru-RU" sz="1600" dirty="0" err="1"/>
              <a:t>документо</a:t>
            </a:r>
            <a:r>
              <a:rPr lang="ru-RU" sz="1600" dirty="0"/>
              <a:t>-ориентированное хранилище гибрид типа граф написанное на </a:t>
            </a:r>
            <a:r>
              <a:rPr lang="en" sz="1600" dirty="0"/>
              <a:t>Java. </a:t>
            </a:r>
            <a:r>
              <a:rPr lang="ru-RU" sz="1600" dirty="0"/>
              <a:t>Включает в себя разные режимы работы</a:t>
            </a:r>
          </a:p>
          <a:p>
            <a:r>
              <a:rPr lang="en" sz="1600" dirty="0"/>
              <a:t>Neo4J - </a:t>
            </a:r>
            <a:r>
              <a:rPr lang="ru-RU" sz="1600" dirty="0" err="1"/>
              <a:t>безсхемное</a:t>
            </a:r>
            <a:r>
              <a:rPr lang="ru-RU" sz="1600" dirty="0"/>
              <a:t>, очень мощное и популярное хранилище написанное на </a:t>
            </a:r>
            <a:r>
              <a:rPr lang="en" sz="1600" dirty="0"/>
              <a:t>Java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077289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4E4F7-6AB1-494A-9D4D-E3A74A2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NoSQL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ACA647A7-197D-BE4F-8F61-1C37833F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844675"/>
            <a:ext cx="6697663" cy="48323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464337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1C378-5142-9A44-930D-910C7D91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NoSQL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C3860B48-FFC5-E247-9C39-4AE45AE5B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12" y="1916113"/>
            <a:ext cx="8243888" cy="46640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78483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E3AF-23B7-D644-A371-60A3E47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NoSQL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4" descr="Picture 4">
            <a:extLst>
              <a:ext uri="{FF2B5EF4-FFF2-40B4-BE49-F238E27FC236}">
                <a16:creationId xmlns:a16="http://schemas.microsoft.com/office/drawing/2014/main" id="{41C29ADE-5570-654D-82BF-FFCFB1C3A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1304566"/>
            <a:ext cx="5937362" cy="55073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214553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B860C-CDA0-7E48-83BC-A2061942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en" dirty="0">
                <a:solidFill>
                  <a:schemeClr val="bg1"/>
                </a:solidFill>
              </a:rPr>
              <a:t>NoSQL </a:t>
            </a:r>
            <a:r>
              <a:rPr lang="ru-RU" dirty="0">
                <a:solidFill>
                  <a:schemeClr val="bg1"/>
                </a:solidFill>
              </a:rPr>
              <a:t>БД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F924C-7E49-5044-8564-FCEFB0CCF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sz="2000" dirty="0"/>
              <a:t>Key-Value Store</a:t>
            </a:r>
            <a:endParaRPr lang="en-US" sz="2000" dirty="0"/>
          </a:p>
          <a:p>
            <a:pPr>
              <a:buSzPct val="100000"/>
              <a:buChar char="•"/>
              <a:defRPr sz="2200"/>
            </a:pPr>
            <a:r>
              <a:rPr lang="en-US" sz="1600" dirty="0"/>
              <a:t> </a:t>
            </a:r>
            <a:r>
              <a:rPr lang="ru-RU" sz="1600" dirty="0"/>
              <a:t>модель данных: множество пар ключ-значение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100000"/>
              <a:buChar char="•"/>
              <a:defRPr sz="2200"/>
            </a:pPr>
            <a:r>
              <a:rPr lang="ru-RU" sz="1600" dirty="0"/>
              <a:t> для БД содержание значение непрозрачно (просто какой-то </a:t>
            </a:r>
            <a:r>
              <a:rPr lang="en" sz="1600" dirty="0"/>
              <a:t>BLOB)</a:t>
            </a:r>
          </a:p>
          <a:p>
            <a:pPr>
              <a:buSzPct val="100000"/>
              <a:buChar char="•"/>
              <a:defRPr sz="2200"/>
            </a:pPr>
            <a:endParaRPr lang="en" sz="1600" dirty="0"/>
          </a:p>
          <a:p>
            <a:pPr>
              <a:defRPr sz="2200"/>
            </a:pPr>
            <a:r>
              <a:rPr lang="ru-RU" sz="1600" dirty="0"/>
              <a:t>Примеры: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SzPct val="100000"/>
              <a:buChar char="•"/>
              <a:defRPr sz="2200"/>
            </a:pPr>
            <a:r>
              <a:rPr lang="en" sz="1600" dirty="0" err="1"/>
              <a:t>Redis</a:t>
            </a:r>
            <a:endParaRPr lang="en" sz="16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SzPct val="100000"/>
              <a:buChar char="•"/>
              <a:defRPr sz="2200"/>
            </a:pPr>
            <a:r>
              <a:rPr lang="en" sz="1600" dirty="0" err="1"/>
              <a:t>Riak</a:t>
            </a:r>
            <a:endParaRPr lang="en" sz="1600" dirty="0"/>
          </a:p>
          <a:p>
            <a:pPr marL="742950" lvl="1" indent="-285750">
              <a:buSzPct val="100000"/>
              <a:buFont typeface="Wingdings" panose="05000000000000000000" pitchFamily="2" charset="2"/>
              <a:buChar char="•"/>
              <a:defRPr sz="2200"/>
            </a:pPr>
            <a:r>
              <a:rPr lang="en" sz="1600" dirty="0"/>
              <a:t>Voldemort</a:t>
            </a:r>
            <a:endParaRPr lang="en"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2E5092B1-D5D4-5C4E-8EEC-B8CD276F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323" y="3276372"/>
            <a:ext cx="2952751" cy="29067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19242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D82D5-536D-B54F-9DF0-95460881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en" dirty="0">
                <a:solidFill>
                  <a:schemeClr val="bg1"/>
                </a:solidFill>
              </a:rPr>
              <a:t>NoSQL </a:t>
            </a:r>
            <a:r>
              <a:rPr lang="ru-RU" dirty="0">
                <a:solidFill>
                  <a:schemeClr val="bg1"/>
                </a:solidFill>
              </a:rPr>
              <a:t>БД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31E8AC-B25C-B24F-8E97-B444CDFC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Document-oriented store</a:t>
            </a:r>
          </a:p>
          <a:p>
            <a:pPr>
              <a:buSzPct val="100000"/>
              <a:buChar char="•"/>
              <a:defRPr sz="2200"/>
            </a:pPr>
            <a:r>
              <a:rPr lang="ru-RU" sz="1600" dirty="0"/>
              <a:t>модель данных: множество множеств </a:t>
            </a:r>
            <a:endParaRPr lang="en-US" sz="1600" dirty="0"/>
          </a:p>
          <a:p>
            <a:pPr>
              <a:buSzPct val="100000"/>
              <a:defRPr sz="2200"/>
            </a:pPr>
            <a:r>
              <a:rPr lang="en-US" sz="1600" dirty="0"/>
              <a:t>	</a:t>
            </a:r>
            <a:r>
              <a:rPr lang="ru-RU" sz="1600" dirty="0"/>
              <a:t>ключ-значение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100000"/>
              <a:buChar char="•"/>
              <a:defRPr sz="2200"/>
            </a:pPr>
            <a:r>
              <a:rPr lang="ru-RU" sz="1600" dirty="0"/>
              <a:t> для БД содержание значение прозрачно</a:t>
            </a:r>
          </a:p>
          <a:p>
            <a:pPr>
              <a:buSzPct val="100000"/>
              <a:defRPr sz="2200"/>
            </a:pPr>
            <a:endParaRPr lang="ru-RU" sz="1600" dirty="0"/>
          </a:p>
        </p:txBody>
      </p:sp>
      <p:pic>
        <p:nvPicPr>
          <p:cNvPr id="4" name="Picture 6" descr="Picture 6">
            <a:extLst>
              <a:ext uri="{FF2B5EF4-FFF2-40B4-BE49-F238E27FC236}">
                <a16:creationId xmlns:a16="http://schemas.microsoft.com/office/drawing/2014/main" id="{BA98D5E7-3405-2C49-A375-979BFCD4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8339" y="1416761"/>
            <a:ext cx="3925661" cy="49320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70444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AC4DC-2875-824A-8E70-B3ABB667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Теоретические основы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NoSQL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CAB3D88C-9A4E-4F43-8507-FB77A4FF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808" y="1378053"/>
            <a:ext cx="6121401" cy="5372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84748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Определения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b="1" dirty="0"/>
              <a:t>БД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Взаимосвязанные данные специальным образом хранящиеся на каком-либо носителе </a:t>
            </a:r>
          </a:p>
          <a:p>
            <a:r>
              <a:rPr lang="ru-RU" sz="2800" b="1" dirty="0"/>
              <a:t>СУБД</a:t>
            </a:r>
            <a:r>
              <a:rPr lang="ru-RU" sz="2800" dirty="0"/>
              <a:t> – Программный комплекс обеспечивающий работу с данными в БД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096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Предназначение СУБД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2800" dirty="0"/>
              <a:t>Управление данными на дисках и в оперативной памяти 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Журнализация, резервное копирование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Предоставление интерфейсов взаимодействия с БД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Предоставление механизма транзакций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529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Реляционная модель данных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3200" dirty="0"/>
              <a:t>Таблица - отношение, </a:t>
            </a:r>
            <a:r>
              <a:rPr lang="ru-RU" sz="3200" dirty="0" err="1"/>
              <a:t>relation</a:t>
            </a:r>
            <a:r>
              <a:rPr lang="ru-RU" sz="32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/>
              <a:t>Строка - кортеж, </a:t>
            </a:r>
            <a:r>
              <a:rPr lang="ru-RU" sz="3200" dirty="0" err="1"/>
              <a:t>tuple</a:t>
            </a:r>
            <a:r>
              <a:rPr lang="ru-RU" sz="32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/>
              <a:t>Столбец - атрибут, </a:t>
            </a:r>
            <a:r>
              <a:rPr lang="ru-RU" sz="3200" dirty="0" err="1"/>
              <a:t>column</a:t>
            </a:r>
            <a:r>
              <a:rPr lang="ru-RU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856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87EB4-7A4C-4B47-9E40-5BF10A8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Виды связей 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реляционной БД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600E3-7D47-BB44-92CE-48E839C91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800" dirty="0"/>
              <a:t>Связь</a:t>
            </a:r>
            <a:r>
              <a:rPr lang="ru-RU" sz="1800" b="1" dirty="0"/>
              <a:t> один к одному</a:t>
            </a:r>
            <a:r>
              <a:rPr lang="ru-RU" sz="1800" dirty="0"/>
              <a:t> образуется, когда ключевой столбец (идентификатор) присутствует в другой таблице, в которой тоже является ключом либо свойствами столбца задана его уникальность (одно и тоже значение не может повторяться в разных строках).</a:t>
            </a:r>
          </a:p>
          <a:p>
            <a:endParaRPr lang="ru-RU" sz="1800" dirty="0"/>
          </a:p>
          <a:p>
            <a:r>
              <a:rPr lang="ru-RU" sz="1800" dirty="0"/>
              <a:t>Связи </a:t>
            </a:r>
            <a:r>
              <a:rPr lang="ru-RU" sz="1800" b="1" dirty="0"/>
              <a:t>один ко многим</a:t>
            </a:r>
            <a:r>
              <a:rPr lang="ru-RU" sz="1800" dirty="0"/>
              <a:t> одной записи первой таблицы соответствует несколько записей в другой таблице.</a:t>
            </a:r>
          </a:p>
          <a:p>
            <a:endParaRPr lang="ru-RU" sz="1800" dirty="0"/>
          </a:p>
          <a:p>
            <a:r>
              <a:rPr lang="ru-RU" sz="1800" dirty="0"/>
              <a:t>Если нескольким записям из одной таблицы соответствует несколько записей из другой. таблицы, то такая связь называется «</a:t>
            </a:r>
            <a:r>
              <a:rPr lang="ru-RU" sz="1800" b="1" dirty="0"/>
              <a:t>многие ко многим</a:t>
            </a:r>
            <a:r>
              <a:rPr lang="ru-RU" sz="18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0679937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pic>
        <p:nvPicPr>
          <p:cNvPr id="7" name="Picture 6" descr="mod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8" y="4041193"/>
            <a:ext cx="7529303" cy="1835375"/>
          </a:xfrm>
          <a:prstGeom prst="rect">
            <a:avLst/>
          </a:prstGeom>
        </p:spPr>
      </p:pic>
      <p:pic>
        <p:nvPicPr>
          <p:cNvPr id="9" name="Picture 8" descr="col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29" y="1762555"/>
            <a:ext cx="4430489" cy="17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4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1851-9CCA-7240-9708-44D6D9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C8EAFE-50FF-8A49-B81A-AA9052EE2DC5}"/>
              </a:ext>
            </a:extLst>
          </p:cNvPr>
          <p:cNvSpPr/>
          <p:nvPr/>
        </p:nvSpPr>
        <p:spPr>
          <a:xfrm>
            <a:off x="292147" y="1391920"/>
            <a:ext cx="8414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Первиичный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ключ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" i="1" dirty="0">
                <a:solidFill>
                  <a:srgbClr val="222222"/>
                </a:solidFill>
                <a:latin typeface="Arial" panose="020B0604020202020204" pitchFamily="34" charset="0"/>
              </a:rPr>
              <a:t>primary key</a:t>
            </a:r>
            <a:r>
              <a:rPr lang="en" dirty="0">
                <a:solidFill>
                  <a:srgbClr val="222222"/>
                </a:solidFill>
                <a:latin typeface="Arial" panose="020B0604020202020204" pitchFamily="34" charset="0"/>
              </a:rPr>
              <a:t>) —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в </a:t>
            </a:r>
            <a:r>
              <a:rPr lang="ru-RU" dirty="0">
                <a:latin typeface="Arial" panose="020B0604020202020204" pitchFamily="34" charset="0"/>
              </a:rPr>
              <a:t>реляционной модели данных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один из </a:t>
            </a:r>
            <a:r>
              <a:rPr lang="ru-RU" dirty="0">
                <a:latin typeface="Arial" panose="020B0604020202020204" pitchFamily="34" charset="0"/>
              </a:rPr>
              <a:t>потенциальных ключей отношения, выбранный в качестве основного ключа (или ключа по умолчанию).</a:t>
            </a:r>
          </a:p>
          <a:p>
            <a:r>
              <a:rPr lang="ru-RU" dirty="0">
                <a:latin typeface="Arial" panose="020B0604020202020204" pitchFamily="34" charset="0"/>
              </a:rPr>
              <a:t>Если в отношении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имеется единственный потенциальный ключ, он является и первичным ключом. Если потенциальных ключей несколько, один из них выбирается в качестве первичного, а другие называют «альтернативными».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82A8BE-37DE-A042-8EB9-6EB2BDE43BC3}"/>
              </a:ext>
            </a:extLst>
          </p:cNvPr>
          <p:cNvSpPr/>
          <p:nvPr/>
        </p:nvSpPr>
        <p:spPr>
          <a:xfrm>
            <a:off x="292147" y="3612218"/>
            <a:ext cx="8414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Внешний ключ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— это столбец или комбинация столбцов, значения которых соответствуют Первичному ключу в другой таблице. Связь между двумя таблицами задается через соответствие первичного 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ключа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в одной из таблиц 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внешнему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ключу во второй.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169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11889</TotalTime>
  <Words>1053</Words>
  <Application>Microsoft Macintosh PowerPoint</Application>
  <PresentationFormat>Экран (4:3)</PresentationFormat>
  <Paragraphs>226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Прикладной Python</vt:lpstr>
      <vt:lpstr>План лекции</vt:lpstr>
      <vt:lpstr>Где хранить данные?</vt:lpstr>
      <vt:lpstr>Определения</vt:lpstr>
      <vt:lpstr>Предназначение СУБД</vt:lpstr>
      <vt:lpstr>Реляционная модель данных </vt:lpstr>
      <vt:lpstr>Виды связей в реляционной БД</vt:lpstr>
      <vt:lpstr>Примеры</vt:lpstr>
      <vt:lpstr>Термины</vt:lpstr>
      <vt:lpstr>Пример</vt:lpstr>
      <vt:lpstr>Пример</vt:lpstr>
      <vt:lpstr>Задачи проектирования</vt:lpstr>
      <vt:lpstr>Типы данных в MySQL</vt:lpstr>
      <vt:lpstr>Типы данных в MySQL</vt:lpstr>
      <vt:lpstr>Операции SQL: SELECT</vt:lpstr>
      <vt:lpstr> Агрегация</vt:lpstr>
      <vt:lpstr>JOIN</vt:lpstr>
      <vt:lpstr>Вложенные запросы</vt:lpstr>
      <vt:lpstr>INSERT, UPDATE, DELETE</vt:lpstr>
      <vt:lpstr>Индексы</vt:lpstr>
      <vt:lpstr>Индексы</vt:lpstr>
      <vt:lpstr>EXPLAIN</vt:lpstr>
      <vt:lpstr>Столбцы EXPLAIN: id</vt:lpstr>
      <vt:lpstr>Столбцы EXPLAIN: select_type</vt:lpstr>
      <vt:lpstr>Столбцы EXPLAIN: table</vt:lpstr>
      <vt:lpstr>Столбцы EXPLAIN: type</vt:lpstr>
      <vt:lpstr>Столбцы EXPLAIN: possible_keys, key</vt:lpstr>
      <vt:lpstr>NoSQL Rising</vt:lpstr>
      <vt:lpstr>Общие характеристика NoSQL  БД:</vt:lpstr>
      <vt:lpstr>СУБД Ключ-Значение (Key-Value)</vt:lpstr>
      <vt:lpstr>NoSQL распределённые СУБД</vt:lpstr>
      <vt:lpstr>Документо-ориентированные СУБД</vt:lpstr>
      <vt:lpstr>NoSQL базы данных типа граф</vt:lpstr>
      <vt:lpstr>NoSQL</vt:lpstr>
      <vt:lpstr>NoSQL</vt:lpstr>
      <vt:lpstr>NoSQL</vt:lpstr>
      <vt:lpstr>Виды NoSQL БД</vt:lpstr>
      <vt:lpstr>Виды NoSQL БД</vt:lpstr>
      <vt:lpstr>Теоретические основы NoSQL</vt:lpstr>
    </vt:vector>
  </TitlesOfParts>
  <Company>Krokoz™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Пользователь Microsoft Office</cp:lastModifiedBy>
  <cp:revision>92</cp:revision>
  <dcterms:created xsi:type="dcterms:W3CDTF">2015-02-12T06:43:08Z</dcterms:created>
  <dcterms:modified xsi:type="dcterms:W3CDTF">2018-05-04T12:21:43Z</dcterms:modified>
</cp:coreProperties>
</file>