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74" r:id="rId11"/>
    <p:sldId id="275" r:id="rId12"/>
    <p:sldId id="268" r:id="rId13"/>
    <p:sldId id="272" r:id="rId14"/>
    <p:sldId id="269" r:id="rId15"/>
    <p:sldId id="270" r:id="rId16"/>
    <p:sldId id="271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8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4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E10E-7636-48D3-B98B-600AF0EA313B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5BFE5-6F59-4E16-86DF-A9EC3ED7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in Dynamics 365</a:t>
            </a:r>
          </a:p>
        </p:txBody>
      </p:sp>
    </p:spTree>
    <p:extLst>
      <p:ext uri="{BB962C8B-B14F-4D97-AF65-F5344CB8AC3E}">
        <p14:creationId xmlns:p14="http://schemas.microsoft.com/office/powerpoint/2010/main" val="1738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something that can be sold.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Unit.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Price List.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54839" y="2300681"/>
            <a:ext cx="5626994" cy="4217675"/>
            <a:chOff x="6354839" y="2300681"/>
            <a:chExt cx="5626994" cy="4217675"/>
          </a:xfrm>
        </p:grpSpPr>
        <p:sp>
          <p:nvSpPr>
            <p:cNvPr id="4" name="Oval 3"/>
            <p:cNvSpPr/>
            <p:nvPr/>
          </p:nvSpPr>
          <p:spPr>
            <a:xfrm>
              <a:off x="9666856" y="49321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54839" y="493210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44996" y="3846956"/>
              <a:ext cx="22199" cy="108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459980" y="414682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67551" y="230068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Retired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0336767" y="3846956"/>
              <a:ext cx="0" cy="10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95504" y="420486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Retired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6"/>
              <a:endCxn id="4" idx="2"/>
            </p:cNvCxnSpPr>
            <p:nvPr/>
          </p:nvCxnSpPr>
          <p:spPr>
            <a:xfrm>
              <a:off x="7941088" y="5725231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940552" y="541329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54839" y="232209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Under Revision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33966" y="3846956"/>
              <a:ext cx="2234085" cy="1508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48451">
              <a:off x="7723198" y="449276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750695" y="3535354"/>
              <a:ext cx="2205735" cy="155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8451">
              <a:off x="8184226" y="396215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16" idx="6"/>
            <a:endCxn id="10" idx="2"/>
          </p:cNvCxnSpPr>
          <p:nvPr/>
        </p:nvCxnSpPr>
        <p:spPr>
          <a:xfrm flipV="1">
            <a:off x="7941088" y="3093806"/>
            <a:ext cx="1826463" cy="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2635" y="274586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elated </a:t>
            </a:r>
            <a:r>
              <a:rPr lang="en-US" dirty="0" smtClean="0"/>
              <a:t>entities: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family.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bundle.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Discount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Contact</a:t>
            </a:r>
            <a:endParaRPr lang="en-US" dirty="0"/>
          </a:p>
          <a:p>
            <a:r>
              <a:rPr lang="en-US" dirty="0" smtClean="0"/>
              <a:t>Lead</a:t>
            </a:r>
            <a:endParaRPr lang="en-US" dirty="0"/>
          </a:p>
          <a:p>
            <a:r>
              <a:rPr lang="en-US" dirty="0" smtClean="0"/>
              <a:t>Opportunity</a:t>
            </a:r>
            <a:endParaRPr lang="en-US" dirty="0"/>
          </a:p>
          <a:p>
            <a:r>
              <a:rPr lang="en-US" dirty="0" smtClean="0"/>
              <a:t>Competitor</a:t>
            </a:r>
            <a:endParaRPr lang="en-US" dirty="0"/>
          </a:p>
          <a:p>
            <a:r>
              <a:rPr lang="en-US" dirty="0" smtClean="0"/>
              <a:t>Quote</a:t>
            </a:r>
            <a:endParaRPr lang="en-US" dirty="0"/>
          </a:p>
          <a:p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Invoice</a:t>
            </a:r>
            <a:endParaRPr lang="en-US" dirty="0"/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Sales </a:t>
            </a:r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130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3981" y="2457718"/>
            <a:ext cx="9328399" cy="3257494"/>
            <a:chOff x="1213981" y="2457718"/>
            <a:chExt cx="9328399" cy="3257494"/>
          </a:xfrm>
        </p:grpSpPr>
        <p:sp>
          <p:nvSpPr>
            <p:cNvPr id="5" name="Rectangle 4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4359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4358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4358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 flipV="1">
              <a:off x="2888234" y="2818327"/>
              <a:ext cx="1206125" cy="84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>
              <a:off x="2888234" y="4027052"/>
              <a:ext cx="1206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>
              <a:off x="2888234" y="4382880"/>
              <a:ext cx="1206124" cy="97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77834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8127" y="4993994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8" idx="3"/>
              <a:endCxn id="17" idx="1"/>
            </p:cNvCxnSpPr>
            <p:nvPr/>
          </p:nvCxnSpPr>
          <p:spPr>
            <a:xfrm>
              <a:off x="5768611" y="5354604"/>
              <a:ext cx="809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7" idx="3"/>
              <a:endCxn id="18" idx="1"/>
            </p:cNvCxnSpPr>
            <p:nvPr/>
          </p:nvCxnSpPr>
          <p:spPr>
            <a:xfrm flipV="1">
              <a:off x="8252087" y="5354603"/>
              <a:ext cx="616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868126" y="3666442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Invoice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8" idx="0"/>
              <a:endCxn id="16" idx="2"/>
            </p:cNvCxnSpPr>
            <p:nvPr/>
          </p:nvCxnSpPr>
          <p:spPr>
            <a:xfrm flipH="1" flipV="1">
              <a:off x="9705253" y="4387659"/>
              <a:ext cx="1" cy="6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customer.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Lead Source.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46867" y="2415045"/>
            <a:ext cx="7706930" cy="3991948"/>
            <a:chOff x="3646867" y="2415045"/>
            <a:chExt cx="7706930" cy="3991948"/>
          </a:xfrm>
        </p:grpSpPr>
        <p:sp>
          <p:nvSpPr>
            <p:cNvPr id="5" name="Oval 4"/>
            <p:cNvSpPr/>
            <p:nvPr/>
          </p:nvSpPr>
          <p:spPr>
            <a:xfrm>
              <a:off x="6979806" y="482074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 (2)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46867" y="480965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Qualified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 flipH="1">
              <a:off x="4752304" y="3768993"/>
              <a:ext cx="782871" cy="109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631064" y="3794751"/>
              <a:ext cx="800046" cy="1066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8453268">
              <a:off x="4245144" y="40205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3333392">
              <a:off x="6452803" y="413041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2874" y="2415045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 (1)</a:t>
              </a:r>
              <a:endParaRPr lang="en-US" sz="1500" dirty="0"/>
            </a:p>
          </p:txBody>
        </p:sp>
        <p:cxnSp>
          <p:nvCxnSpPr>
            <p:cNvPr id="24" name="Straight Arrow Connector 23"/>
            <p:cNvCxnSpPr>
              <a:stCxn id="5" idx="1"/>
            </p:cNvCxnSpPr>
            <p:nvPr/>
          </p:nvCxnSpPr>
          <p:spPr>
            <a:xfrm flipH="1" flipV="1">
              <a:off x="6387921" y="3967059"/>
              <a:ext cx="824186" cy="1085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3224541">
              <a:off x="5866992" y="45051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Reactivate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6" idx="6"/>
              <a:endCxn id="5" idx="2"/>
            </p:cNvCxnSpPr>
            <p:nvPr/>
          </p:nvCxnSpPr>
          <p:spPr>
            <a:xfrm>
              <a:off x="5233116" y="5602778"/>
              <a:ext cx="1746690" cy="11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68941" y="524453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4383" y="2420068"/>
              <a:ext cx="303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(1): New, Contacted.</a:t>
              </a:r>
            </a:p>
            <a:p>
              <a:r>
                <a:rPr lang="en-US" dirty="0" smtClean="0"/>
                <a:t>(2): Lost, Cannot Contact, No Longer Interested, Cancelled.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 process: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3981" y="2457718"/>
            <a:ext cx="6716722" cy="3257494"/>
            <a:chOff x="1213981" y="2457718"/>
            <a:chExt cx="6716722" cy="3257494"/>
          </a:xfrm>
        </p:grpSpPr>
        <p:sp>
          <p:nvSpPr>
            <p:cNvPr id="4" name="Rectangle 3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56450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6449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449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30123" y="3307493"/>
              <a:ext cx="1429555" cy="1429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8" idx="2"/>
            </p:cNvCxnSpPr>
            <p:nvPr/>
          </p:nvCxnSpPr>
          <p:spPr>
            <a:xfrm flipV="1">
              <a:off x="2888234" y="4022271"/>
              <a:ext cx="941889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5" idx="1"/>
            </p:cNvCxnSpPr>
            <p:nvPr/>
          </p:nvCxnSpPr>
          <p:spPr>
            <a:xfrm flipV="1">
              <a:off x="5050325" y="2818327"/>
              <a:ext cx="1206125" cy="69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5259678" y="4022271"/>
              <a:ext cx="996771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5050325" y="4527695"/>
              <a:ext cx="1206124" cy="826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sale.</a:t>
            </a:r>
          </a:p>
          <a:p>
            <a:r>
              <a:rPr lang="en-US" dirty="0" smtClean="0"/>
              <a:t>Key attributes: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Stage.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Opportunity Contact.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Quote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5534" y="2509899"/>
            <a:ext cx="4898266" cy="4032374"/>
            <a:chOff x="6455534" y="2509899"/>
            <a:chExt cx="4898266" cy="4032374"/>
          </a:xfrm>
        </p:grpSpPr>
        <p:sp>
          <p:nvSpPr>
            <p:cNvPr id="14" name="Oval 13"/>
            <p:cNvSpPr/>
            <p:nvPr/>
          </p:nvSpPr>
          <p:spPr>
            <a:xfrm>
              <a:off x="9767551" y="495602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Won</a:t>
              </a:r>
              <a:endParaRPr lang="en-US" sz="15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Lost</a:t>
              </a:r>
              <a:endParaRPr lang="en-US" sz="15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439731" y="3889605"/>
              <a:ext cx="808629" cy="112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3333392">
              <a:off x="9212148" y="417711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won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  <a:endParaRPr lang="en-US" sz="1500" dirty="0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>
            <a:xfrm flipH="1" flipV="1">
              <a:off x="9150927" y="4063380"/>
              <a:ext cx="848925" cy="112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224541">
              <a:off x="8624143" y="4513064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49721">
              <a:off x="7315231" y="43677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lost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430207" y="3714469"/>
              <a:ext cx="784191" cy="11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8036880">
              <a:off x="6811826" y="3837736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Create Quote process: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20798" y="2591411"/>
            <a:ext cx="10005056" cy="4020491"/>
            <a:chOff x="1020798" y="2591411"/>
            <a:chExt cx="10005056" cy="4020491"/>
          </a:xfrm>
        </p:grpSpPr>
        <p:sp>
          <p:nvSpPr>
            <p:cNvPr id="7" name="Rectangle 6"/>
            <p:cNvSpPr/>
            <p:nvPr/>
          </p:nvSpPr>
          <p:spPr>
            <a:xfrm>
              <a:off x="102079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002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57938" y="4040434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Quote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369663" y="4606765"/>
              <a:ext cx="808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6"/>
              <a:endCxn id="8" idx="1"/>
            </p:cNvCxnSpPr>
            <p:nvPr/>
          </p:nvCxnSpPr>
          <p:spPr>
            <a:xfrm>
              <a:off x="6509662" y="4606765"/>
              <a:ext cx="1040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608084" y="2591411"/>
              <a:ext cx="1250294" cy="1163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won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0"/>
              <a:endCxn id="12" idx="4"/>
            </p:cNvCxnSpPr>
            <p:nvPr/>
          </p:nvCxnSpPr>
          <p:spPr>
            <a:xfrm flipV="1">
              <a:off x="8224461" y="3754716"/>
              <a:ext cx="8770" cy="56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48597" y="5479240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lost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14" idx="0"/>
            </p:cNvCxnSpPr>
            <p:nvPr/>
          </p:nvCxnSpPr>
          <p:spPr>
            <a:xfrm flipH="1">
              <a:off x="8224459" y="4892481"/>
              <a:ext cx="2" cy="58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676989" y="4321045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7" name="Straight Arrow Connector 30"/>
            <p:cNvCxnSpPr>
              <a:stCxn id="14" idx="6"/>
              <a:endCxn id="16" idx="2"/>
            </p:cNvCxnSpPr>
            <p:nvPr/>
          </p:nvCxnSpPr>
          <p:spPr>
            <a:xfrm flipV="1">
              <a:off x="8800321" y="4892478"/>
              <a:ext cx="1551101" cy="11530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2"/>
            <p:cNvCxnSpPr>
              <a:stCxn id="12" idx="6"/>
              <a:endCxn id="16" idx="0"/>
            </p:cNvCxnSpPr>
            <p:nvPr/>
          </p:nvCxnSpPr>
          <p:spPr>
            <a:xfrm>
              <a:off x="8858378" y="3173064"/>
              <a:ext cx="1493044" cy="1147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178629" y="3901993"/>
              <a:ext cx="1433265" cy="1409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Product Line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4330362" y="4606761"/>
              <a:ext cx="102757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15373" y="3567876"/>
              <a:ext cx="115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competitor.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Strength.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Weakness.</a:t>
            </a:r>
          </a:p>
        </p:txBody>
      </p:sp>
    </p:spTree>
    <p:extLst>
      <p:ext uri="{BB962C8B-B14F-4D97-AF65-F5344CB8AC3E}">
        <p14:creationId xmlns:p14="http://schemas.microsoft.com/office/powerpoint/2010/main" val="895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list of items and prices.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17575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Revise/Close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Sales.</a:t>
            </a:r>
          </a:p>
          <a:p>
            <a:r>
              <a:rPr lang="en-US" dirty="0" smtClean="0"/>
              <a:t>Service.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909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process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3116" y="3785995"/>
            <a:ext cx="11825768" cy="1722273"/>
            <a:chOff x="183116" y="3785995"/>
            <a:chExt cx="11825768" cy="1722273"/>
          </a:xfrm>
        </p:grpSpPr>
        <p:sp>
          <p:nvSpPr>
            <p:cNvPr id="4" name="Rectangle 3"/>
            <p:cNvSpPr/>
            <p:nvPr/>
          </p:nvSpPr>
          <p:spPr>
            <a:xfrm>
              <a:off x="183116" y="4281508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Draft Quote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80669" y="3808680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Accept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6"/>
              <a:endCxn id="28" idx="1"/>
            </p:cNvCxnSpPr>
            <p:nvPr/>
          </p:nvCxnSpPr>
          <p:spPr>
            <a:xfrm>
              <a:off x="4508860" y="4658474"/>
              <a:ext cx="864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>
              <a:off x="1932510" y="4635789"/>
              <a:ext cx="848159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373056" y="4291314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 Quote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009658" y="3785995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Order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5526" y="4268629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8" idx="3"/>
              <a:endCxn id="33" idx="2"/>
            </p:cNvCxnSpPr>
            <p:nvPr/>
          </p:nvCxnSpPr>
          <p:spPr>
            <a:xfrm flipV="1">
              <a:off x="7106414" y="4635789"/>
              <a:ext cx="903244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6" idx="1"/>
            </p:cNvCxnSpPr>
            <p:nvPr/>
          </p:nvCxnSpPr>
          <p:spPr>
            <a:xfrm>
              <a:off x="9737849" y="4635789"/>
              <a:ext cx="537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items customer wants to buy.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Total Amount.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No Money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439731" y="3889605"/>
              <a:ext cx="706292" cy="108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195363" y="421371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Fulfill order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New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8049721">
              <a:off x="7116157" y="41226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order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64199" y="2376748"/>
            <a:ext cx="241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Complete, Partial.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6"/>
          </p:cNvCxnSpPr>
          <p:nvPr/>
        </p:nvCxnSpPr>
        <p:spPr>
          <a:xfrm flipH="1" flipV="1">
            <a:off x="6612229" y="5749147"/>
            <a:ext cx="1725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2234" y="539512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2156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Invoice process: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1219" y="4059495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27821" y="3554176"/>
            <a:ext cx="1728191" cy="16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Invoice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9256" y="4036810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2"/>
          </p:cNvCxnSpPr>
          <p:nvPr/>
        </p:nvCxnSpPr>
        <p:spPr>
          <a:xfrm flipV="1">
            <a:off x="4324577" y="4403970"/>
            <a:ext cx="903244" cy="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6956012" y="4403970"/>
            <a:ext cx="90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bill.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31584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Confirmed</a:t>
            </a:r>
          </a:p>
          <a:p>
            <a:pPr algn="ctr"/>
            <a:r>
              <a:rPr lang="en-US" sz="1500" dirty="0" smtClean="0"/>
              <a:t>(1)</a:t>
            </a:r>
            <a:endParaRPr lang="en-US" sz="1500" dirty="0"/>
          </a:p>
        </p:txBody>
      </p:sp>
      <p:sp>
        <p:nvSpPr>
          <p:cNvPr id="6" name="Oval 5"/>
          <p:cNvSpPr/>
          <p:nvPr/>
        </p:nvSpPr>
        <p:spPr>
          <a:xfrm>
            <a:off x="5025980" y="5033296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9" idx="6"/>
            <a:endCxn id="5" idx="2"/>
          </p:cNvCxnSpPr>
          <p:nvPr/>
        </p:nvCxnSpPr>
        <p:spPr>
          <a:xfrm>
            <a:off x="8268236" y="3354539"/>
            <a:ext cx="126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5332" y="2714875"/>
            <a:ext cx="16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invoice</a:t>
            </a:r>
          </a:p>
        </p:txBody>
      </p:sp>
      <p:sp>
        <p:nvSpPr>
          <p:cNvPr id="9" name="Oval 8"/>
          <p:cNvSpPr/>
          <p:nvPr/>
        </p:nvSpPr>
        <p:spPr>
          <a:xfrm>
            <a:off x="6681987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Open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H="1">
            <a:off x="6127356" y="3915362"/>
            <a:ext cx="786932" cy="11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74701">
            <a:off x="5594085" y="4200450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sp>
        <p:nvSpPr>
          <p:cNvPr id="12" name="TextBox 11"/>
          <p:cNvSpPr txBox="1"/>
          <p:nvPr/>
        </p:nvSpPr>
        <p:spPr>
          <a:xfrm rot="2794900">
            <a:off x="7956813" y="4232943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3322" y="972385"/>
            <a:ext cx="299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Billed, Partially Shipped, Booked, Installed.</a:t>
            </a:r>
          </a:p>
          <a:p>
            <a:r>
              <a:rPr lang="en-US" dirty="0" smtClean="0"/>
              <a:t>(2): Completed, Partial.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65435" y="5035663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Paid</a:t>
            </a:r>
          </a:p>
          <a:p>
            <a:pPr algn="ctr"/>
            <a:r>
              <a:rPr lang="en-US" sz="1500" dirty="0" smtClean="0"/>
              <a:t>(2)</a:t>
            </a:r>
            <a:endParaRPr lang="en-US" sz="1500" dirty="0"/>
          </a:p>
        </p:txBody>
      </p:sp>
      <p:cxnSp>
        <p:nvCxnSpPr>
          <p:cNvPr id="18" name="Straight Arrow Connector 17"/>
          <p:cNvCxnSpPr>
            <a:stCxn id="9" idx="5"/>
            <a:endCxn id="16" idx="1"/>
          </p:cNvCxnSpPr>
          <p:nvPr/>
        </p:nvCxnSpPr>
        <p:spPr>
          <a:xfrm>
            <a:off x="8035935" y="3915362"/>
            <a:ext cx="1261801" cy="135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6" idx="0"/>
          </p:cNvCxnSpPr>
          <p:nvPr/>
        </p:nvCxnSpPr>
        <p:spPr>
          <a:xfrm flipH="1">
            <a:off x="9858560" y="4147663"/>
            <a:ext cx="466149" cy="8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7929" y="4486047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cxnSp>
        <p:nvCxnSpPr>
          <p:cNvPr id="25" name="Straight Arrow Connector 24"/>
          <p:cNvCxnSpPr>
            <a:stCxn id="16" idx="2"/>
            <a:endCxn id="6" idx="6"/>
          </p:cNvCxnSpPr>
          <p:nvPr/>
        </p:nvCxnSpPr>
        <p:spPr>
          <a:xfrm flipH="1" flipV="1">
            <a:off x="6612229" y="5826421"/>
            <a:ext cx="2453206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3327" y="5474012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cxnSp>
        <p:nvCxnSpPr>
          <p:cNvPr id="29" name="Elbow Connector 28"/>
          <p:cNvCxnSpPr>
            <a:stCxn id="5" idx="0"/>
            <a:endCxn id="6" idx="0"/>
          </p:cNvCxnSpPr>
          <p:nvPr/>
        </p:nvCxnSpPr>
        <p:spPr>
          <a:xfrm rot="16200000" flipH="1" flipV="1">
            <a:off x="6835966" y="1544553"/>
            <a:ext cx="2471882" cy="4505604"/>
          </a:xfrm>
          <a:prstGeom prst="bentConnector3">
            <a:avLst>
              <a:gd name="adj1" fmla="val -9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75008" y="200741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</p:spTree>
    <p:extLst>
      <p:ext uri="{BB962C8B-B14F-4D97-AF65-F5344CB8AC3E}">
        <p14:creationId xmlns:p14="http://schemas.microsoft.com/office/powerpoint/2010/main" val="4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Literature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sales information.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Competitors.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Attachments.</a:t>
            </a:r>
          </a:p>
        </p:txBody>
      </p:sp>
    </p:spTree>
    <p:extLst>
      <p:ext uri="{BB962C8B-B14F-4D97-AF65-F5344CB8AC3E}">
        <p14:creationId xmlns:p14="http://schemas.microsoft.com/office/powerpoint/2010/main" val="3314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Knowledge Base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825624"/>
            <a:ext cx="10515600" cy="4351338"/>
          </a:xfrm>
        </p:spPr>
        <p:txBody>
          <a:bodyPr/>
          <a:lstStyle/>
          <a:p>
            <a:r>
              <a:rPr lang="en-US" dirty="0" smtClean="0"/>
              <a:t>Represent an issue.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Case 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Description.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(3)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Canceled</a:t>
              </a:r>
            </a:p>
            <a:p>
              <a:pPr algn="ctr"/>
              <a:r>
                <a:rPr lang="en-US" sz="1500" dirty="0" smtClean="0"/>
                <a:t>(2)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593115" y="3734454"/>
              <a:ext cx="797985" cy="119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418213" y="406656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Resolve case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418231" y="3685875"/>
              <a:ext cx="829214" cy="1218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338367">
              <a:off x="6917997" y="402330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case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233754" y="4021748"/>
            <a:ext cx="782810" cy="10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338367">
            <a:off x="6077902" y="441205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22" y="972385"/>
            <a:ext cx="363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In progress, On Hold, Waiting for Details, Researching</a:t>
            </a:r>
          </a:p>
          <a:p>
            <a:pPr algn="just"/>
            <a:r>
              <a:rPr lang="en-US" dirty="0" smtClean="0"/>
              <a:t>(2): Canceled, Merged.</a:t>
            </a:r>
          </a:p>
          <a:p>
            <a:pPr algn="just"/>
            <a:r>
              <a:rPr lang="en-US" dirty="0" smtClean="0"/>
              <a:t>(3): Problem Solved, Information Provided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7740951" y="4099464"/>
            <a:ext cx="829347" cy="10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160955">
            <a:off x="7151982" y="447919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</p:spTree>
    <p:extLst>
      <p:ext uri="{BB962C8B-B14F-4D97-AF65-F5344CB8AC3E}">
        <p14:creationId xmlns:p14="http://schemas.microsoft.com/office/powerpoint/2010/main" val="2381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74" y="1847161"/>
            <a:ext cx="10515600" cy="4351338"/>
          </a:xfrm>
        </p:spPr>
        <p:txBody>
          <a:bodyPr/>
          <a:lstStyle/>
          <a:p>
            <a:r>
              <a:rPr lang="en-US" dirty="0" smtClean="0"/>
              <a:t>Documents for solving issues.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Keywords.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3322" y="972385"/>
            <a:ext cx="36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Draft, Needs Review, In Review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17343" y="2628549"/>
            <a:ext cx="8425438" cy="3980859"/>
            <a:chOff x="3317343" y="2628549"/>
            <a:chExt cx="8425438" cy="3980859"/>
          </a:xfrm>
        </p:grpSpPr>
        <p:grpSp>
          <p:nvGrpSpPr>
            <p:cNvPr id="17" name="Group 16"/>
            <p:cNvGrpSpPr/>
            <p:nvPr/>
          </p:nvGrpSpPr>
          <p:grpSpPr>
            <a:xfrm>
              <a:off x="3317343" y="2628550"/>
              <a:ext cx="4924024" cy="3980858"/>
              <a:chOff x="5000222" y="2600051"/>
              <a:chExt cx="4924024" cy="398085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00222" y="2600051"/>
                <a:ext cx="4924024" cy="3980858"/>
                <a:chOff x="6429776" y="2509899"/>
                <a:chExt cx="4924024" cy="3980858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767551" y="4904508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Approved</a:t>
                  </a:r>
                  <a:endParaRPr lang="en-US" sz="15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429776" y="4904507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Rejected</a:t>
                  </a:r>
                  <a:endParaRPr lang="en-US" sz="1500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9593115" y="3734454"/>
                  <a:ext cx="797985" cy="1190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3370667">
                  <a:off x="9565577" y="3772982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approved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111541" y="2509899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Open</a:t>
                  </a:r>
                </a:p>
                <a:p>
                  <a:pPr algn="ctr"/>
                  <a:r>
                    <a:rPr lang="en-US" sz="1500" dirty="0" smtClean="0"/>
                    <a:t>(1)</a:t>
                  </a:r>
                  <a:endParaRPr lang="en-US" sz="1500" dirty="0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7405352" y="3698754"/>
                  <a:ext cx="829214" cy="12186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 rot="18338367">
                  <a:off x="6830626" y="3794850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rejected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6" idx="6"/>
                <a:endCxn id="5" idx="2"/>
              </p:cNvCxnSpPr>
              <p:nvPr/>
            </p:nvCxnSpPr>
            <p:spPr>
              <a:xfrm>
                <a:off x="6586471" y="5787784"/>
                <a:ext cx="17515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41708" y="5169953"/>
                <a:ext cx="152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 approved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9709418" y="502315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Published</a:t>
              </a:r>
              <a:endParaRPr lang="en-US" sz="1500" dirty="0"/>
            </a:p>
          </p:txBody>
        </p:sp>
        <p:cxnSp>
          <p:nvCxnSpPr>
            <p:cNvPr id="20" name="Straight Arrow Connector 19"/>
            <p:cNvCxnSpPr>
              <a:stCxn id="5" idx="6"/>
              <a:endCxn id="18" idx="2"/>
            </p:cNvCxnSpPr>
            <p:nvPr/>
          </p:nvCxnSpPr>
          <p:spPr>
            <a:xfrm flipV="1">
              <a:off x="8241367" y="5816282"/>
              <a:ext cx="1468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7565" y="550531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218714" y="4080924"/>
              <a:ext cx="769747" cy="108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3370667">
              <a:off x="5689216" y="453865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714314" y="262854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Archived</a:t>
              </a:r>
              <a:endParaRPr lang="en-US" sz="1500" dirty="0"/>
            </a:p>
          </p:txBody>
        </p:sp>
        <p:cxnSp>
          <p:nvCxnSpPr>
            <p:cNvPr id="29" name="Straight Arrow Connector 28"/>
            <p:cNvCxnSpPr>
              <a:stCxn id="18" idx="0"/>
              <a:endCxn id="27" idx="4"/>
            </p:cNvCxnSpPr>
            <p:nvPr/>
          </p:nvCxnSpPr>
          <p:spPr>
            <a:xfrm flipV="1">
              <a:off x="10502543" y="4214798"/>
              <a:ext cx="4896" cy="8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9" idx="6"/>
            </p:cNvCxnSpPr>
            <p:nvPr/>
          </p:nvCxnSpPr>
          <p:spPr>
            <a:xfrm flipH="1">
              <a:off x="6585357" y="3421674"/>
              <a:ext cx="31289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20928" y="4434311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Archive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23" y="309779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/>
          <a:lstStyle/>
          <a:p>
            <a:r>
              <a:rPr lang="en-US" dirty="0" smtClean="0"/>
              <a:t>A list of tasks need to be done and are assigned to a person or a team.</a:t>
            </a:r>
          </a:p>
          <a:p>
            <a:r>
              <a:rPr lang="en-US" dirty="0" smtClean="0"/>
              <a:t>Key fields.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Type.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Public.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Private.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Incoming Email.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9363" y="4933857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7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</a:p>
          <a:p>
            <a:r>
              <a:rPr lang="en-US" dirty="0" smtClean="0"/>
              <a:t>Automatic Record Creation and Update Rules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Service Level Agreements</a:t>
            </a:r>
          </a:p>
          <a:p>
            <a:r>
              <a:rPr lang="en-US" dirty="0" smtClean="0"/>
              <a:t>Entitlements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Online.</a:t>
            </a:r>
          </a:p>
          <a:p>
            <a:r>
              <a:rPr lang="en-US" dirty="0" smtClean="0"/>
              <a:t>On premise (self host).</a:t>
            </a:r>
          </a:p>
          <a:p>
            <a:r>
              <a:rPr lang="en-US" dirty="0" smtClean="0"/>
              <a:t>Partner hosted (3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</a:p>
          <a:p>
            <a:r>
              <a:rPr lang="en-US" dirty="0" smtClean="0"/>
              <a:t>Hybrid hosted (self &amp; online or self &amp; 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 cases to a specific member or service team. </a:t>
            </a:r>
          </a:p>
          <a:p>
            <a:r>
              <a:rPr lang="en-US" dirty="0" smtClean="0"/>
              <a:t>Only one rule set can be active at a time.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9864" y="4601458"/>
            <a:ext cx="1416677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9402" y="3608197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0014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102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item…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 flipV="1">
            <a:off x="3876541" y="3968806"/>
            <a:ext cx="1272861" cy="6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3876541" y="5322675"/>
            <a:ext cx="1087192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 flipH="1">
            <a:off x="1374821" y="5322675"/>
            <a:ext cx="1085043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32877" y="2749934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32877" y="3608197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32877" y="4464351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If…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7"/>
            <a:endCxn id="14" idx="2"/>
          </p:cNvCxnSpPr>
          <p:nvPr/>
        </p:nvCxnSpPr>
        <p:spPr>
          <a:xfrm flipV="1">
            <a:off x="6743359" y="3110543"/>
            <a:ext cx="889518" cy="60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>
            <a:off x="7016839" y="3968806"/>
            <a:ext cx="6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6" idx="2"/>
          </p:cNvCxnSpPr>
          <p:nvPr/>
        </p:nvCxnSpPr>
        <p:spPr>
          <a:xfrm>
            <a:off x="6743359" y="4223794"/>
            <a:ext cx="889518" cy="60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32877" y="5455746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assign to __</a:t>
            </a:r>
            <a:endParaRPr lang="en-US" dirty="0"/>
          </a:p>
        </p:txBody>
      </p:sp>
      <p:cxnSp>
        <p:nvCxnSpPr>
          <p:cNvPr id="41" name="Straight Connector 40"/>
          <p:cNvCxnSpPr>
            <a:stCxn id="5" idx="4"/>
            <a:endCxn id="24" idx="2"/>
          </p:cNvCxnSpPr>
          <p:nvPr/>
        </p:nvCxnSpPr>
        <p:spPr>
          <a:xfrm>
            <a:off x="6083121" y="4329414"/>
            <a:ext cx="1549756" cy="148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Record Creation and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10" y="4185634"/>
            <a:ext cx="189695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638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Type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2"/>
          </p:cNvCxnSpPr>
          <p:nvPr/>
        </p:nvCxnSpPr>
        <p:spPr>
          <a:xfrm>
            <a:off x="312956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1064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10647" y="5445986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0648" y="292528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6"/>
            <a:endCxn id="8" idx="2"/>
          </p:cNvCxnSpPr>
          <p:nvPr/>
        </p:nvCxnSpPr>
        <p:spPr>
          <a:xfrm>
            <a:off x="565382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5" idx="7"/>
          </p:cNvCxnSpPr>
          <p:nvPr/>
        </p:nvCxnSpPr>
        <p:spPr>
          <a:xfrm flipH="1">
            <a:off x="5380345" y="3260133"/>
            <a:ext cx="930303" cy="102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2"/>
          </p:cNvCxnSpPr>
          <p:nvPr/>
        </p:nvCxnSpPr>
        <p:spPr>
          <a:xfrm>
            <a:off x="5380345" y="4757260"/>
            <a:ext cx="930302" cy="10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89079" y="1752694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Phone Call, Email, Appointment, Task, Social Activity, Service Activity, Booking Alert, Approval.</a:t>
            </a:r>
          </a:p>
        </p:txBody>
      </p:sp>
    </p:spTree>
    <p:extLst>
      <p:ext uri="{BB962C8B-B14F-4D97-AF65-F5344CB8AC3E}">
        <p14:creationId xmlns:p14="http://schemas.microsoft.com/office/powerpoint/2010/main" val="526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Creation and Update Details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8307" y="192173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78308" y="325835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78309" y="459220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Actions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76075" y="1901207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 __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  <a:endCxn id="4" idx="6"/>
          </p:cNvCxnSpPr>
          <p:nvPr/>
        </p:nvCxnSpPr>
        <p:spPr>
          <a:xfrm flipH="1" flipV="1">
            <a:off x="5945744" y="2256583"/>
            <a:ext cx="730331" cy="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 flipV="1">
            <a:off x="3229574" y="2256583"/>
            <a:ext cx="848733" cy="10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2"/>
          </p:cNvCxnSpPr>
          <p:nvPr/>
        </p:nvCxnSpPr>
        <p:spPr>
          <a:xfrm>
            <a:off x="3503054" y="3593209"/>
            <a:ext cx="575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2"/>
          </p:cNvCxnSpPr>
          <p:nvPr/>
        </p:nvCxnSpPr>
        <p:spPr>
          <a:xfrm>
            <a:off x="3229574" y="3829984"/>
            <a:ext cx="848735" cy="109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6075" y="4165590"/>
            <a:ext cx="2918157" cy="1524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Send Email</a:t>
            </a:r>
          </a:p>
          <a:p>
            <a:pPr algn="ctr"/>
            <a:r>
              <a:rPr lang="en-US" dirty="0" smtClean="0"/>
              <a:t>Start child workflow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6"/>
            <a:endCxn id="18" idx="2"/>
          </p:cNvCxnSpPr>
          <p:nvPr/>
        </p:nvCxnSpPr>
        <p:spPr>
          <a:xfrm>
            <a:off x="5945746" y="4927060"/>
            <a:ext cx="730329" cy="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35616" y="323507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6773" y="5498686"/>
            <a:ext cx="304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 on entities: Quote, Order, Case, Account, Contact, etc.</a:t>
            </a:r>
          </a:p>
        </p:txBody>
      </p:sp>
      <p:sp>
        <p:nvSpPr>
          <p:cNvPr id="29" name="Oval 28"/>
          <p:cNvSpPr/>
          <p:nvPr/>
        </p:nvSpPr>
        <p:spPr>
          <a:xfrm>
            <a:off x="6676075" y="3225215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6"/>
            <a:endCxn id="29" idx="2"/>
          </p:cNvCxnSpPr>
          <p:nvPr/>
        </p:nvCxnSpPr>
        <p:spPr>
          <a:xfrm flipV="1">
            <a:off x="5945745" y="3585824"/>
            <a:ext cx="730330" cy="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Record Creation and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241504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categorize cases, knowledge bases, products, sales literatures.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</a:t>
            </a:r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deadline for an entity</a:t>
            </a:r>
            <a:r>
              <a:rPr lang="en-US" baseline="30000" dirty="0" smtClean="0"/>
              <a:t>(1)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Calculate </a:t>
            </a:r>
            <a:r>
              <a:rPr lang="en-US" dirty="0" smtClean="0"/>
              <a:t>KPI</a:t>
            </a:r>
            <a:r>
              <a:rPr lang="en-US" baseline="30000" dirty="0" smtClean="0"/>
              <a:t>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Pause the timer when </a:t>
            </a:r>
            <a:r>
              <a:rPr lang="en-US" dirty="0" smtClean="0"/>
              <a:t>needed</a:t>
            </a:r>
            <a:r>
              <a:rPr lang="en-US" baseline="30000" dirty="0" smtClean="0"/>
              <a:t>(3)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warnings and failures notification.</a:t>
            </a:r>
          </a:p>
          <a:p>
            <a:r>
              <a:rPr lang="en-US" dirty="0" smtClean="0"/>
              <a:t>Execute actions on warning and failure.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1273" y="489382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Case, Opportunity, Invoice, Lead, Quote, Order</a:t>
            </a:r>
          </a:p>
          <a:p>
            <a:pPr algn="ctr"/>
            <a:r>
              <a:rPr lang="en-US" dirty="0" smtClean="0"/>
              <a:t>(2): KPI is </a:t>
            </a:r>
            <a:r>
              <a:rPr lang="en-US" dirty="0"/>
              <a:t>a unit to measure performance of a </a:t>
            </a:r>
            <a:r>
              <a:rPr lang="en-US" dirty="0" smtClean="0"/>
              <a:t>company.</a:t>
            </a:r>
          </a:p>
          <a:p>
            <a:pPr algn="just"/>
            <a:r>
              <a:rPr lang="en-US" dirty="0" smtClean="0"/>
              <a:t>(3): The paused time can also be able to track down.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7470" y="5061901"/>
            <a:ext cx="4898266" cy="1586250"/>
            <a:chOff x="3434366" y="5114162"/>
            <a:chExt cx="4898266" cy="1586250"/>
          </a:xfrm>
        </p:grpSpPr>
        <p:sp>
          <p:nvSpPr>
            <p:cNvPr id="6" name="Oval 5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15933"/>
            <a:ext cx="117573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39092" y="425026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34258" y="2571595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 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2"/>
          </p:cNvCxnSpPr>
          <p:nvPr/>
        </p:nvCxnSpPr>
        <p:spPr>
          <a:xfrm>
            <a:off x="2013939" y="3850784"/>
            <a:ext cx="1625153" cy="7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2"/>
          </p:cNvCxnSpPr>
          <p:nvPr/>
        </p:nvCxnSpPr>
        <p:spPr>
          <a:xfrm flipV="1">
            <a:off x="2013939" y="2906446"/>
            <a:ext cx="1620319" cy="94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78957" y="113057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Applicable When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74123" y="23494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6"/>
            <a:endCxn id="14" idx="2"/>
          </p:cNvCxnSpPr>
          <p:nvPr/>
        </p:nvCxnSpPr>
        <p:spPr>
          <a:xfrm flipV="1">
            <a:off x="5501695" y="1465424"/>
            <a:ext cx="1077262" cy="14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5501695" y="2684285"/>
            <a:ext cx="1072428" cy="22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36913" y="4001771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636913" y="562222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cxnSp>
        <p:nvCxnSpPr>
          <p:cNvPr id="50" name="Straight Connector 49"/>
          <p:cNvCxnSpPr>
            <a:stCxn id="7" idx="6"/>
            <a:endCxn id="47" idx="2"/>
          </p:cNvCxnSpPr>
          <p:nvPr/>
        </p:nvCxnSpPr>
        <p:spPr>
          <a:xfrm>
            <a:off x="5501695" y="2906446"/>
            <a:ext cx="1135218" cy="14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6"/>
            <a:endCxn id="48" idx="2"/>
          </p:cNvCxnSpPr>
          <p:nvPr/>
        </p:nvCxnSpPr>
        <p:spPr>
          <a:xfrm>
            <a:off x="5501695" y="2906446"/>
            <a:ext cx="1135218" cy="30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184117" y="1955322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184117" y="271733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actions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184117" y="360624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after __ (time)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184117" y="436825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actions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237651" y="522691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after __ (time)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37651" y="598892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actions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184117" y="110481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Criteria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6"/>
            <a:endCxn id="36" idx="2"/>
          </p:cNvCxnSpPr>
          <p:nvPr/>
        </p:nvCxnSpPr>
        <p:spPr>
          <a:xfrm flipV="1">
            <a:off x="8446394" y="1465423"/>
            <a:ext cx="737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  <a:endCxn id="24" idx="2"/>
          </p:cNvCxnSpPr>
          <p:nvPr/>
        </p:nvCxnSpPr>
        <p:spPr>
          <a:xfrm flipV="1">
            <a:off x="8441560" y="2315931"/>
            <a:ext cx="742557" cy="3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6"/>
            <a:endCxn id="26" idx="2"/>
          </p:cNvCxnSpPr>
          <p:nvPr/>
        </p:nvCxnSpPr>
        <p:spPr>
          <a:xfrm>
            <a:off x="8441560" y="2684285"/>
            <a:ext cx="742557" cy="3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6"/>
            <a:endCxn id="28" idx="2"/>
          </p:cNvCxnSpPr>
          <p:nvPr/>
        </p:nvCxnSpPr>
        <p:spPr>
          <a:xfrm flipV="1">
            <a:off x="8504350" y="3966855"/>
            <a:ext cx="679767" cy="3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6"/>
            <a:endCxn id="29" idx="2"/>
          </p:cNvCxnSpPr>
          <p:nvPr/>
        </p:nvCxnSpPr>
        <p:spPr>
          <a:xfrm>
            <a:off x="8504350" y="4336622"/>
            <a:ext cx="679767" cy="39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6"/>
            <a:endCxn id="32" idx="2"/>
          </p:cNvCxnSpPr>
          <p:nvPr/>
        </p:nvCxnSpPr>
        <p:spPr>
          <a:xfrm flipV="1">
            <a:off x="8504350" y="5587525"/>
            <a:ext cx="733301" cy="36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6"/>
            <a:endCxn id="33" idx="2"/>
          </p:cNvCxnSpPr>
          <p:nvPr/>
        </p:nvCxnSpPr>
        <p:spPr>
          <a:xfrm>
            <a:off x="8504350" y="5957074"/>
            <a:ext cx="733301" cy="39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200" y="5549214"/>
            <a:ext cx="35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Actions: Send Email, Create Record, Update Record, Assign Record, Change Status</a:t>
            </a:r>
          </a:p>
        </p:txBody>
      </p:sp>
    </p:spTree>
    <p:extLst>
      <p:ext uri="{BB962C8B-B14F-4D97-AF65-F5344CB8AC3E}">
        <p14:creationId xmlns:p14="http://schemas.microsoft.com/office/powerpoint/2010/main" val="949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contract.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Date.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 Terms.</a:t>
            </a:r>
          </a:p>
        </p:txBody>
      </p:sp>
    </p:spTree>
    <p:extLst>
      <p:ext uri="{BB962C8B-B14F-4D97-AF65-F5344CB8AC3E}">
        <p14:creationId xmlns:p14="http://schemas.microsoft.com/office/powerpoint/2010/main" val="2529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Draft: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Active: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Expired: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3504" y="2303132"/>
            <a:ext cx="734096" cy="1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9109" y="2267289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16392" y="301185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6904" y="3003478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17417" y="2983953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16392" y="3148734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6392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49721" y="3751182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066904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5708" y="3755635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217417" y="3404692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33650" y="3751935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683357" y="5464620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33869" y="544671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4382" y="5436716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83357" y="5601497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3357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6686" y="6203945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833869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93185" y="6221277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84382" y="5857455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9030" y="622127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945369" y="3011857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97769" y="300970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3943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6822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20627" y="300756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662295" y="300756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793227" y="3022588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932748" y="302044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074416" y="302044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03206" y="30013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55606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497274" y="29992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615332" y="300139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767732" y="299924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90940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03819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71550" y="545633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23950" y="54541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96561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9440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46808" y="54520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388476" y="545204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519408" y="546707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58929" y="54649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679009" y="1866558"/>
            <a:ext cx="851475" cy="85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sp>
        <p:nvSpPr>
          <p:cNvPr id="93" name="Oval 92"/>
          <p:cNvSpPr/>
          <p:nvPr/>
        </p:nvSpPr>
        <p:spPr>
          <a:xfrm>
            <a:off x="3642995" y="2767346"/>
            <a:ext cx="910221" cy="910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551607" y="3187556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87212" y="3166591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5415988" y="2703846"/>
            <a:ext cx="961200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</a:t>
            </a:r>
            <a:endParaRPr lang="en-US" sz="15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948767" y="4359269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249792" y="4331365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31266" y="4496147"/>
            <a:ext cx="3518526" cy="1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948767" y="4769436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82096" y="5098594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718657" y="4829773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33495" y="5105580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0249792" y="475210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766025" y="509934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977744" y="435926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130144" y="435712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27181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40060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553002" y="435497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694670" y="435497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25602" y="437000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965123" y="436785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9106791" y="436785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235581" y="434880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87981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529649" y="4346656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647707" y="434880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0107" y="434665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994177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07056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3428667" y="3998847"/>
            <a:ext cx="1110059" cy="111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549996" y="4522089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472722" y="4501124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5401497" y="3961104"/>
            <a:ext cx="1118427" cy="111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Waiting</a:t>
            </a:r>
            <a:endParaRPr lang="en-US" sz="1500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721839" y="4350890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Entity</a:t>
            </a:r>
          </a:p>
        </p:txBody>
      </p:sp>
      <p:sp>
        <p:nvSpPr>
          <p:cNvPr id="19" name="Oval 18"/>
          <p:cNvSpPr/>
          <p:nvPr/>
        </p:nvSpPr>
        <p:spPr>
          <a:xfrm>
            <a:off x="4868014" y="486727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Expired</a:t>
            </a:r>
            <a:endParaRPr lang="en-US" sz="1500" dirty="0"/>
          </a:p>
        </p:txBody>
      </p:sp>
      <p:sp>
        <p:nvSpPr>
          <p:cNvPr id="20" name="Oval 19"/>
          <p:cNvSpPr/>
          <p:nvPr/>
        </p:nvSpPr>
        <p:spPr>
          <a:xfrm>
            <a:off x="336214" y="4882862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Active/</a:t>
            </a:r>
          </a:p>
          <a:p>
            <a:pPr algn="ctr"/>
            <a:r>
              <a:rPr lang="en-US" sz="1500" dirty="0" smtClean="0"/>
              <a:t>Waiting</a:t>
            </a:r>
          </a:p>
        </p:txBody>
      </p:sp>
      <p:sp>
        <p:nvSpPr>
          <p:cNvPr id="23" name="Oval 22"/>
          <p:cNvSpPr/>
          <p:nvPr/>
        </p:nvSpPr>
        <p:spPr>
          <a:xfrm>
            <a:off x="2640169" y="136778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42218" y="2570993"/>
            <a:ext cx="1595908" cy="22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8214924">
            <a:off x="1001574" y="34749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Activate</a:t>
            </a:r>
          </a:p>
        </p:txBody>
      </p:sp>
      <p:cxnSp>
        <p:nvCxnSpPr>
          <p:cNvPr id="17" name="Straight Arrow Connector 16"/>
          <p:cNvCxnSpPr>
            <a:stCxn id="20" idx="6"/>
            <a:endCxn id="19" idx="2"/>
          </p:cNvCxnSpPr>
          <p:nvPr/>
        </p:nvCxnSpPr>
        <p:spPr>
          <a:xfrm flipV="1">
            <a:off x="1922463" y="5660400"/>
            <a:ext cx="2945551" cy="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0169" y="380485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4840" y="56533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Expire</a:t>
            </a:r>
          </a:p>
        </p:txBody>
      </p:sp>
      <p:cxnSp>
        <p:nvCxnSpPr>
          <p:cNvPr id="40" name="Straight Arrow Connector 39"/>
          <p:cNvCxnSpPr>
            <a:stCxn id="19" idx="1"/>
            <a:endCxn id="6" idx="6"/>
          </p:cNvCxnSpPr>
          <p:nvPr/>
        </p:nvCxnSpPr>
        <p:spPr>
          <a:xfrm flipH="1" flipV="1">
            <a:off x="4226418" y="4597980"/>
            <a:ext cx="873897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31200">
            <a:off x="3865791" y="479346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2" name="Straight Arrow Connector 51"/>
          <p:cNvCxnSpPr>
            <a:endCxn id="6" idx="2"/>
          </p:cNvCxnSpPr>
          <p:nvPr/>
        </p:nvCxnSpPr>
        <p:spPr>
          <a:xfrm flipV="1">
            <a:off x="1819255" y="4597980"/>
            <a:ext cx="820914" cy="7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220137">
            <a:off x="1588454" y="4907941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72785" y="2846072"/>
            <a:ext cx="1442244" cy="2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122613">
            <a:off x="1622572" y="384854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Deactivate</a:t>
            </a:r>
          </a:p>
        </p:txBody>
      </p:sp>
      <p:cxnSp>
        <p:nvCxnSpPr>
          <p:cNvPr id="79" name="Straight Arrow Connector 78"/>
          <p:cNvCxnSpPr>
            <a:stCxn id="6" idx="0"/>
            <a:endCxn id="23" idx="4"/>
          </p:cNvCxnSpPr>
          <p:nvPr/>
        </p:nvCxnSpPr>
        <p:spPr>
          <a:xfrm flipV="1">
            <a:off x="3433294" y="2954033"/>
            <a:ext cx="0" cy="85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28870" y="3290237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cxnSp>
        <p:nvCxnSpPr>
          <p:cNvPr id="82" name="Straight Arrow Connector 81"/>
          <p:cNvCxnSpPr>
            <a:stCxn id="19" idx="0"/>
            <a:endCxn id="23" idx="5"/>
          </p:cNvCxnSpPr>
          <p:nvPr/>
        </p:nvCxnSpPr>
        <p:spPr>
          <a:xfrm flipH="1" flipV="1">
            <a:off x="3994117" y="2721732"/>
            <a:ext cx="1667022" cy="21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4847" y="3452362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9840"/>
              </p:ext>
            </p:extLst>
          </p:nvPr>
        </p:nvGraphicFramePr>
        <p:xfrm>
          <a:off x="6194297" y="1462694"/>
          <a:ext cx="572032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81"/>
                <a:gridCol w="1430081"/>
                <a:gridCol w="1430081"/>
                <a:gridCol w="1430081"/>
              </a:tblGrid>
              <a:tr h="516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Associate with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Renew</a:t>
                      </a:r>
                      <a:endParaRPr lang="en-US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Canceled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Entity, attribute &amp; record.</a:t>
            </a:r>
          </a:p>
          <a:p>
            <a:r>
              <a:rPr lang="en-US" dirty="0" smtClean="0"/>
              <a:t>Account.</a:t>
            </a:r>
          </a:p>
          <a:p>
            <a:r>
              <a:rPr lang="en-US" dirty="0" smtClean="0"/>
              <a:t>Contact.</a:t>
            </a:r>
          </a:p>
          <a:p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List.</a:t>
            </a:r>
          </a:p>
          <a:p>
            <a:r>
              <a:rPr lang="en-US" dirty="0" smtClean="0"/>
              <a:t>Campaign &amp; Quick Campaign.</a:t>
            </a:r>
          </a:p>
        </p:txBody>
      </p:sp>
    </p:spTree>
    <p:extLst>
      <p:ext uri="{BB962C8B-B14F-4D97-AF65-F5344CB8AC3E}">
        <p14:creationId xmlns:p14="http://schemas.microsoft.com/office/powerpoint/2010/main" val="30279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List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grouping Accounts, Contacts, Leads for campaign purpose.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Targeted 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Member.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&amp; Quick Campaign.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3769" y="4996106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List Entity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1989" y="1505565"/>
            <a:ext cx="1725769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814" y="2722897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151" y="3076359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88150" y="3445691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3814" y="4115600"/>
            <a:ext cx="17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Targeted 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7179" y="4765183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7179" y="5134515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7178" y="5464139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3050" y="497017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  <a:endCxn id="10" idx="1"/>
          </p:cNvCxnSpPr>
          <p:nvPr/>
        </p:nvCxnSpPr>
        <p:spPr>
          <a:xfrm rot="16200000" flipH="1">
            <a:off x="2943272" y="1897020"/>
            <a:ext cx="642145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15" idx="1"/>
          </p:cNvCxnSpPr>
          <p:nvPr/>
        </p:nvCxnSpPr>
        <p:spPr>
          <a:xfrm rot="16200000" flipH="1">
            <a:off x="2246920" y="2593372"/>
            <a:ext cx="2034848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2"/>
            <a:endCxn id="11" idx="1"/>
          </p:cNvCxnSpPr>
          <p:nvPr/>
        </p:nvCxnSpPr>
        <p:spPr>
          <a:xfrm rot="16200000" flipH="1">
            <a:off x="4554010" y="2826884"/>
            <a:ext cx="168796" cy="699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9" idx="1"/>
          </p:cNvCxnSpPr>
          <p:nvPr/>
        </p:nvCxnSpPr>
        <p:spPr>
          <a:xfrm rot="16200000" flipH="1">
            <a:off x="4369343" y="3011550"/>
            <a:ext cx="538128" cy="699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6" idx="1"/>
          </p:cNvCxnSpPr>
          <p:nvPr/>
        </p:nvCxnSpPr>
        <p:spPr>
          <a:xfrm rot="16200000" flipH="1">
            <a:off x="4954248" y="4336917"/>
            <a:ext cx="464917" cy="760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22" idx="1"/>
          </p:cNvCxnSpPr>
          <p:nvPr/>
        </p:nvCxnSpPr>
        <p:spPr>
          <a:xfrm rot="16200000" flipH="1">
            <a:off x="4769582" y="4521583"/>
            <a:ext cx="834249" cy="760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23" idx="1"/>
          </p:cNvCxnSpPr>
          <p:nvPr/>
        </p:nvCxnSpPr>
        <p:spPr>
          <a:xfrm rot="16200000" flipH="1">
            <a:off x="4604770" y="4686396"/>
            <a:ext cx="1163873" cy="7609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M</a:t>
            </a:r>
            <a:r>
              <a:rPr lang="en-US" dirty="0" smtClean="0"/>
              <a:t>ember 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18677" y="4964806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Marketing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18678" y="1814479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Marketing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86141" y="3155322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Members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6366" y="3445096"/>
            <a:ext cx="277968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/>
              <a:t>(Leads, Accounts, Contacts)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30" idx="2"/>
          </p:cNvCxnSpPr>
          <p:nvPr/>
        </p:nvCxnSpPr>
        <p:spPr>
          <a:xfrm>
            <a:off x="3166055" y="3940933"/>
            <a:ext cx="132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4" idx="1"/>
          </p:cNvCxnSpPr>
          <p:nvPr/>
        </p:nvCxnSpPr>
        <p:spPr>
          <a:xfrm rot="5400000" flipH="1" flipV="1">
            <a:off x="6372712" y="1209356"/>
            <a:ext cx="845006" cy="30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6" idx="1"/>
          </p:cNvCxnSpPr>
          <p:nvPr/>
        </p:nvCxnSpPr>
        <p:spPr>
          <a:xfrm rot="16200000" flipH="1">
            <a:off x="6428165" y="3570130"/>
            <a:ext cx="734099" cy="30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9399" y="1940983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Meet the criteria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9399" y="5078427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to Static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2274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50027" y="3052293"/>
            <a:ext cx="1506828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to Static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>
            <a:off x="3207912" y="3805707"/>
            <a:ext cx="104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13372" y="226523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3372" y="425002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Static List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 flipV="1">
            <a:off x="5756855" y="2748197"/>
            <a:ext cx="1956517" cy="10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1"/>
          </p:cNvCxnSpPr>
          <p:nvPr/>
        </p:nvCxnSpPr>
        <p:spPr>
          <a:xfrm>
            <a:off x="5756855" y="3805707"/>
            <a:ext cx="1956517" cy="9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&amp; Quick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manage marketing strategy, provide the result of marketing strategy.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7917"/>
              </p:ext>
            </p:extLst>
          </p:nvPr>
        </p:nvGraphicFramePr>
        <p:xfrm>
          <a:off x="953037" y="2801385"/>
          <a:ext cx="997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26"/>
                <a:gridCol w="4262095"/>
                <a:gridCol w="3324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Campaign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Campaign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r>
                        <a:rPr lang="en-US" baseline="0" dirty="0" smtClean="0"/>
                        <a:t>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</a:t>
                      </a:r>
                      <a:r>
                        <a:rPr lang="en-US" baseline="0" dirty="0" smtClean="0"/>
                        <a:t> with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Price List, Product, Sale Literature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create from existed 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Create like</a:t>
                      </a:r>
                      <a:r>
                        <a:rPr lang="en-US" baseline="0" dirty="0" smtClean="0"/>
                        <a:t> an entity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Marketing Lists.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54062" y="502186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52328" y="1825625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Ready to Launch, Launched, Completed, Canceled, Suspended</a:t>
            </a:r>
          </a:p>
        </p:txBody>
      </p:sp>
    </p:spTree>
    <p:extLst>
      <p:ext uri="{BB962C8B-B14F-4D97-AF65-F5344CB8AC3E}">
        <p14:creationId xmlns:p14="http://schemas.microsoft.com/office/powerpoint/2010/main" val="384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Successes.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Selected 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Excluded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Security.</a:t>
            </a:r>
          </a:p>
          <a:p>
            <a:r>
              <a:rPr lang="en-US" dirty="0" smtClean="0"/>
              <a:t>Email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Teams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Hierarchy Security</a:t>
            </a:r>
          </a:p>
          <a:p>
            <a:r>
              <a:rPr lang="en-US" dirty="0" smtClean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15758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Entity, Attribute &amp;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0373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8200" y="1790163"/>
            <a:ext cx="10515600" cy="26401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778062"/>
            <a:ext cx="411051" cy="386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3646" y="4778062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5383369"/>
            <a:ext cx="411051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3646" y="5387524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5924282"/>
            <a:ext cx="411051" cy="33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3645" y="5907041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user, represent a department or division.</a:t>
            </a:r>
          </a:p>
          <a:p>
            <a:r>
              <a:rPr lang="en-US" dirty="0" smtClean="0"/>
              <a:t>Dynamics 365 must have one root business unit, can’t be renamed and deleted.</a:t>
            </a:r>
          </a:p>
          <a:p>
            <a:r>
              <a:rPr lang="en-US" dirty="0" smtClean="0"/>
              <a:t>Must have only one parent, can have multiple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user, license of a user, assign user to a team.</a:t>
            </a:r>
          </a:p>
          <a:p>
            <a:r>
              <a:rPr lang="en-US" dirty="0" smtClean="0"/>
              <a:t>Each user must belongs to one business unit.</a:t>
            </a:r>
          </a:p>
          <a:p>
            <a:r>
              <a:rPr lang="en-US" dirty="0" smtClean="0"/>
              <a:t>Add user note: add user in Office 365.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team, change team members.</a:t>
            </a:r>
          </a:p>
          <a:p>
            <a:r>
              <a:rPr lang="en-US" dirty="0" smtClean="0"/>
              <a:t>Must belongs to only one business unit.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73051" y="3309870"/>
            <a:ext cx="4583803" cy="2082412"/>
            <a:chOff x="1173051" y="3309870"/>
            <a:chExt cx="4583803" cy="2082412"/>
          </a:xfrm>
        </p:grpSpPr>
        <p:sp>
          <p:nvSpPr>
            <p:cNvPr id="4" name="Rectangle 3"/>
            <p:cNvSpPr/>
            <p:nvPr/>
          </p:nvSpPr>
          <p:spPr>
            <a:xfrm>
              <a:off x="1173051" y="3309870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972" y="4314542"/>
              <a:ext cx="7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127" y="4703347"/>
              <a:ext cx="182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Owner Team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9127" y="5022950"/>
              <a:ext cx="1583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 Team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2"/>
              <a:endCxn id="7" idx="1"/>
            </p:cNvCxnSpPr>
            <p:nvPr/>
          </p:nvCxnSpPr>
          <p:spPr>
            <a:xfrm rot="16200000" flipH="1">
              <a:off x="2310591" y="3820826"/>
              <a:ext cx="403727" cy="953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537016" y="4495901"/>
              <a:ext cx="204139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377214" y="4655703"/>
              <a:ext cx="523742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privileges for roles.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08657" y="2550017"/>
            <a:ext cx="7855039" cy="2510211"/>
            <a:chOff x="1108657" y="2550017"/>
            <a:chExt cx="7855039" cy="2510211"/>
          </a:xfrm>
        </p:grpSpPr>
        <p:sp>
          <p:nvSpPr>
            <p:cNvPr id="6" name="Rectangle 5"/>
            <p:cNvSpPr/>
            <p:nvPr/>
          </p:nvSpPr>
          <p:spPr>
            <a:xfrm>
              <a:off x="1108657" y="2550017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577" y="3554689"/>
              <a:ext cx="14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Privileges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7008" y="4108833"/>
              <a:ext cx="138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Record-level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7008" y="4690896"/>
              <a:ext cx="459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Task-based (Miscellaneous Privileges)</a:t>
              </a:r>
              <a:endParaRPr lang="en-US" dirty="0"/>
            </a:p>
          </p:txBody>
        </p:sp>
        <p:cxnSp>
          <p:nvCxnSpPr>
            <p:cNvPr id="10" name="Straight Connector 5"/>
            <p:cNvCxnSpPr>
              <a:stCxn id="6" idx="2"/>
              <a:endCxn id="7" idx="1"/>
            </p:cNvCxnSpPr>
            <p:nvPr/>
          </p:nvCxnSpPr>
          <p:spPr>
            <a:xfrm rot="16200000" flipH="1">
              <a:off x="2246196" y="3060973"/>
              <a:ext cx="403727" cy="953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831053" y="3757544"/>
              <a:ext cx="369478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540022" y="4048575"/>
              <a:ext cx="951541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8670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8669" y="1350556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Business Unit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6001554" y="2136167"/>
            <a:ext cx="1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537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27323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3552422" y="2136167"/>
            <a:ext cx="2449132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>
            <a:off x="6001554" y="2136167"/>
            <a:ext cx="2588654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89537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3740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5334" y="4316989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2"/>
            <a:endCxn id="22" idx="0"/>
          </p:cNvCxnSpPr>
          <p:nvPr/>
        </p:nvCxnSpPr>
        <p:spPr>
          <a:xfrm flipH="1">
            <a:off x="1386625" y="3619384"/>
            <a:ext cx="2165797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21" idx="0"/>
          </p:cNvCxnSpPr>
          <p:nvPr/>
        </p:nvCxnSpPr>
        <p:spPr>
          <a:xfrm>
            <a:off x="3552422" y="3619384"/>
            <a:ext cx="0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3" idx="0"/>
          </p:cNvCxnSpPr>
          <p:nvPr/>
        </p:nvCxnSpPr>
        <p:spPr>
          <a:xfrm>
            <a:off x="3552422" y="3619384"/>
            <a:ext cx="2165797" cy="6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542" t="92962" r="11690" b="1290"/>
          <a:stretch/>
        </p:blipFill>
        <p:spPr>
          <a:xfrm>
            <a:off x="6877317" y="1490375"/>
            <a:ext cx="1700011" cy="5939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9701710" y="2930114"/>
            <a:ext cx="2490290" cy="2964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6638869" y="4491593"/>
            <a:ext cx="2490290" cy="2964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28374" t="94256" r="64293" b="2843"/>
          <a:stretch/>
        </p:blipFill>
        <p:spPr>
          <a:xfrm>
            <a:off x="9675952" y="3226578"/>
            <a:ext cx="1554425" cy="3313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2536" t="94349" r="90175" b="2678"/>
          <a:stretch/>
        </p:blipFill>
        <p:spPr>
          <a:xfrm>
            <a:off x="5414707" y="5376932"/>
            <a:ext cx="1362586" cy="29621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23740" y="5673146"/>
            <a:ext cx="3242256" cy="381504"/>
            <a:chOff x="523740" y="5673146"/>
            <a:chExt cx="3242256" cy="38150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20916" t="93754" r="75070" b="2678"/>
            <a:stretch/>
          </p:blipFill>
          <p:spPr>
            <a:xfrm>
              <a:off x="523740" y="5673146"/>
              <a:ext cx="777028" cy="3680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121533" y="5685318"/>
              <a:ext cx="264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:  Own and shared records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9542" t="94626" r="11690" b="2937"/>
          <a:stretch/>
        </p:blipFill>
        <p:spPr>
          <a:xfrm>
            <a:off x="9478850" y="3523042"/>
            <a:ext cx="2001621" cy="296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80621" t="94698" r="11690" b="2937"/>
          <a:stretch/>
        </p:blipFill>
        <p:spPr>
          <a:xfrm>
            <a:off x="6664627" y="4791081"/>
            <a:ext cx="1755262" cy="2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Dynamics 365 security model.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6234" y="2541058"/>
            <a:ext cx="7855039" cy="2920471"/>
            <a:chOff x="966989" y="2846231"/>
            <a:chExt cx="7855039" cy="2920471"/>
          </a:xfrm>
        </p:grpSpPr>
        <p:grpSp>
          <p:nvGrpSpPr>
            <p:cNvPr id="4" name="Group 3"/>
            <p:cNvGrpSpPr/>
            <p:nvPr/>
          </p:nvGrpSpPr>
          <p:grpSpPr>
            <a:xfrm>
              <a:off x="966989" y="2846231"/>
              <a:ext cx="7855039" cy="2510211"/>
              <a:chOff x="1108657" y="2550017"/>
              <a:chExt cx="7855039" cy="25102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8657" y="2550017"/>
                <a:ext cx="1725769" cy="785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Hierarchy Security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4577" y="3554689"/>
                <a:ext cx="189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Hierarchy Model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67007" y="4108833"/>
                <a:ext cx="216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Manager Hierarchy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7008" y="4690896"/>
                <a:ext cx="459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Custom Position Hierarchy</a:t>
                </a:r>
                <a:endParaRPr lang="en-US" dirty="0"/>
              </a:p>
            </p:txBody>
          </p:sp>
          <p:cxnSp>
            <p:nvCxnSpPr>
              <p:cNvPr id="9" name="Straight Connector 5"/>
              <p:cNvCxnSpPr>
                <a:stCxn id="5" idx="2"/>
                <a:endCxn id="6" idx="1"/>
              </p:cNvCxnSpPr>
              <p:nvPr/>
            </p:nvCxnSpPr>
            <p:spPr>
              <a:xfrm rot="16200000" flipH="1">
                <a:off x="2246196" y="3060973"/>
                <a:ext cx="403727" cy="95303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3934083" y="3860575"/>
                <a:ext cx="369478" cy="49636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6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3643053" y="4151606"/>
                <a:ext cx="951541" cy="4963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82908" y="5397370"/>
              <a:ext cx="189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Hierarchy Depth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5" idx="2"/>
              <a:endCxn id="17" idx="1"/>
            </p:cNvCxnSpPr>
            <p:nvPr/>
          </p:nvCxnSpPr>
          <p:spPr>
            <a:xfrm rot="16200000" flipH="1">
              <a:off x="1331294" y="4130422"/>
              <a:ext cx="1950194" cy="95303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16581" r="4107" b="2738"/>
          <a:stretch/>
        </p:blipFill>
        <p:spPr>
          <a:xfrm>
            <a:off x="2343950" y="3074680"/>
            <a:ext cx="6993229" cy="3415692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636762" y="3606084"/>
            <a:ext cx="12879" cy="1687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83275" y="3987985"/>
            <a:ext cx="230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set Hierarchy Depth to 2, CEO can only see down 2 levels.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reporting structure.</a:t>
            </a:r>
          </a:p>
          <a:p>
            <a:r>
              <a:rPr lang="en-US" dirty="0" smtClean="0"/>
              <a:t>Managers may not have privileges to see report data.</a:t>
            </a:r>
          </a:p>
        </p:txBody>
      </p:sp>
    </p:spTree>
    <p:extLst>
      <p:ext uri="{BB962C8B-B14F-4D97-AF65-F5344CB8AC3E}">
        <p14:creationId xmlns:p14="http://schemas.microsoft.com/office/powerpoint/2010/main" val="6522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position has access to lower position data.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Position </a:t>
            </a: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16" y="2778125"/>
            <a:ext cx="6972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Server Profiles.</a:t>
            </a:r>
          </a:p>
          <a:p>
            <a:r>
              <a:rPr lang="en-US" dirty="0" smtClean="0"/>
              <a:t>Mailboxes.</a:t>
            </a:r>
          </a:p>
          <a:p>
            <a:r>
              <a:rPr lang="en-US" dirty="0" smtClean="0"/>
              <a:t>Migrate Email Router Data.</a:t>
            </a:r>
          </a:p>
          <a:p>
            <a:r>
              <a:rPr lang="en-US" dirty="0" smtClean="0"/>
              <a:t>Email </a:t>
            </a:r>
            <a:r>
              <a:rPr lang="en-US" dirty="0"/>
              <a:t>C</a:t>
            </a:r>
            <a:r>
              <a:rPr lang="en-US" dirty="0" smtClean="0"/>
              <a:t>onfiguration Settings: change sync and email processing settings, file size limit for attaching.</a:t>
            </a:r>
          </a:p>
          <a:p>
            <a:r>
              <a:rPr lang="en-US" dirty="0" smtClean="0"/>
              <a:t>Server-Side Synchronization Monitoring: monitor sync.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email server profile.</a:t>
            </a:r>
          </a:p>
          <a:p>
            <a:r>
              <a:rPr lang="en-US" dirty="0" smtClean="0"/>
              <a:t>Sync emails, appointments, contacts, tasks to email server.</a:t>
            </a:r>
          </a:p>
          <a:p>
            <a:r>
              <a:rPr lang="en-US" dirty="0" smtClean="0"/>
              <a:t>Can only sync emails if email server is not Outlook.</a:t>
            </a:r>
          </a:p>
          <a:p>
            <a:r>
              <a:rPr lang="en-US" dirty="0" smtClean="0"/>
              <a:t>Dynamics 365 can associate with Exchange/Exchange Online, POP3, SMTP email server.</a:t>
            </a:r>
          </a:p>
        </p:txBody>
      </p:sp>
    </p:spTree>
    <p:extLst>
      <p:ext uri="{BB962C8B-B14F-4D97-AF65-F5344CB8AC3E}">
        <p14:creationId xmlns:p14="http://schemas.microsoft.com/office/powerpoint/2010/main" val="788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Entity, Attribute &amp;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 Reason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email.</a:t>
            </a:r>
          </a:p>
          <a:p>
            <a:r>
              <a:rPr lang="en-US" dirty="0" smtClean="0"/>
              <a:t>Change sync settings.</a:t>
            </a:r>
          </a:p>
          <a:p>
            <a:r>
              <a:rPr lang="en-US" dirty="0" smtClean="0"/>
              <a:t>Change email information.</a:t>
            </a:r>
          </a:p>
          <a:p>
            <a:r>
              <a:rPr lang="en-US" dirty="0" smtClean="0"/>
              <a:t>Activate/Deactivate/Send confirm email to an email.</a:t>
            </a:r>
          </a:p>
        </p:txBody>
      </p:sp>
    </p:spTree>
    <p:extLst>
      <p:ext uri="{BB962C8B-B14F-4D97-AF65-F5344CB8AC3E}">
        <p14:creationId xmlns:p14="http://schemas.microsoft.com/office/powerpoint/2010/main" val="149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Email Router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Email Router to Server-side 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Scheduling: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 </a:t>
            </a:r>
            <a:r>
              <a:rPr lang="en-US" sz="2800" dirty="0"/>
              <a:t>Calendar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 </a:t>
            </a:r>
            <a:r>
              <a:rPr lang="en-US" sz="2800" dirty="0"/>
              <a:t>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Work </a:t>
            </a:r>
            <a:r>
              <a:rPr lang="en-US" sz="2800" dirty="0"/>
              <a:t>Hours.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Sites.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66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Contract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 </a:t>
            </a:r>
            <a:r>
              <a:rPr lang="en-US" dirty="0"/>
              <a:t>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en-US" dirty="0" smtClean="0"/>
              <a:t>Article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 </a:t>
            </a:r>
            <a:r>
              <a:rPr lang="en-US" dirty="0"/>
              <a:t>Template.</a:t>
            </a:r>
          </a:p>
        </p:txBody>
      </p:sp>
    </p:spTree>
    <p:extLst>
      <p:ext uri="{BB962C8B-B14F-4D97-AF65-F5344CB8AC3E}">
        <p14:creationId xmlns:p14="http://schemas.microsoft.com/office/powerpoint/2010/main" val="381447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company.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Parent 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Contact.</a:t>
            </a:r>
          </a:p>
          <a:p>
            <a:r>
              <a:rPr lang="en-US" dirty="0" smtClean="0"/>
              <a:t>Can associate with many Contact.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1183" y="4933858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person.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Full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 (binding together with Company Name).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Recent Opportunities/Cases/Entitlements.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5729" y="4590713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&amp; Contact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6651" y="2459864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8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66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4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090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4253249" y="3322748"/>
            <a:ext cx="0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98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60605" y="2459863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2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3"/>
            <a:endCxn id="16" idx="1"/>
          </p:cNvCxnSpPr>
          <p:nvPr/>
        </p:nvCxnSpPr>
        <p:spPr>
          <a:xfrm flipV="1">
            <a:off x="5199846" y="2891305"/>
            <a:ext cx="42607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545" y="1912340"/>
            <a:ext cx="22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0225" y="2240924"/>
            <a:ext cx="0" cy="6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0604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4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3"/>
            <a:endCxn id="25" idx="1"/>
          </p:cNvCxnSpPr>
          <p:nvPr/>
        </p:nvCxnSpPr>
        <p:spPr>
          <a:xfrm>
            <a:off x="7790646" y="4692202"/>
            <a:ext cx="166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</p:cNvCxnSpPr>
          <p:nvPr/>
        </p:nvCxnSpPr>
        <p:spPr>
          <a:xfrm>
            <a:off x="7330225" y="2281672"/>
            <a:ext cx="1101680" cy="241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790646" y="3322747"/>
            <a:ext cx="1669958" cy="93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2"/>
          </p:cNvCxnSpPr>
          <p:nvPr/>
        </p:nvCxnSpPr>
        <p:spPr>
          <a:xfrm>
            <a:off x="7330225" y="2281672"/>
            <a:ext cx="1248999" cy="151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1741</Words>
  <Application>Microsoft Office PowerPoint</Application>
  <PresentationFormat>Widescreen</PresentationFormat>
  <Paragraphs>612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Dynamics 365 Online</vt:lpstr>
      <vt:lpstr>Dynamics 365</vt:lpstr>
      <vt:lpstr>Deployment</vt:lpstr>
      <vt:lpstr>Master data</vt:lpstr>
      <vt:lpstr>Entity, Attribute &amp; Record</vt:lpstr>
      <vt:lpstr>Entity, Attribute &amp; Record</vt:lpstr>
      <vt:lpstr>Account Entity</vt:lpstr>
      <vt:lpstr>Contact Entity</vt:lpstr>
      <vt:lpstr>Account &amp; Contact</vt:lpstr>
      <vt:lpstr>Product Entity</vt:lpstr>
      <vt:lpstr>Product Entity</vt:lpstr>
      <vt:lpstr>Sales Process</vt:lpstr>
      <vt:lpstr>Sales Process</vt:lpstr>
      <vt:lpstr>Lead Entity</vt:lpstr>
      <vt:lpstr>Lead Entity</vt:lpstr>
      <vt:lpstr>Opportunity Entity</vt:lpstr>
      <vt:lpstr>Opportunity Entity</vt:lpstr>
      <vt:lpstr>Competitor Entity</vt:lpstr>
      <vt:lpstr>Quote Entity</vt:lpstr>
      <vt:lpstr>Quote Entity</vt:lpstr>
      <vt:lpstr>Order Entity</vt:lpstr>
      <vt:lpstr>Order Entity</vt:lpstr>
      <vt:lpstr>Invoice Entity</vt:lpstr>
      <vt:lpstr>Sales Literature Entity</vt:lpstr>
      <vt:lpstr>Service Process</vt:lpstr>
      <vt:lpstr>Case Entity</vt:lpstr>
      <vt:lpstr>Knowledge Base</vt:lpstr>
      <vt:lpstr>Queue Entity</vt:lpstr>
      <vt:lpstr>Service Management</vt:lpstr>
      <vt:lpstr>Routing Rule Sets</vt:lpstr>
      <vt:lpstr>Automatic Record Creation and Update</vt:lpstr>
      <vt:lpstr>Record Creation and Update Details</vt:lpstr>
      <vt:lpstr>Automatic Record Creation and Update</vt:lpstr>
      <vt:lpstr>Subject</vt:lpstr>
      <vt:lpstr>Service Level Agreements</vt:lpstr>
      <vt:lpstr>Service Level Agreements</vt:lpstr>
      <vt:lpstr>Entitlement Entity</vt:lpstr>
      <vt:lpstr>Entitlement Entity</vt:lpstr>
      <vt:lpstr>Entitlement Entity</vt:lpstr>
      <vt:lpstr>Marketing Process</vt:lpstr>
      <vt:lpstr>Marketing List Entity</vt:lpstr>
      <vt:lpstr>Marketing List Entity</vt:lpstr>
      <vt:lpstr>Add Member Process</vt:lpstr>
      <vt:lpstr>Copy to Static Process</vt:lpstr>
      <vt:lpstr>Campaign &amp; Quick Campaign</vt:lpstr>
      <vt:lpstr>Campaign Entity</vt:lpstr>
      <vt:lpstr>Quick Campaign</vt:lpstr>
      <vt:lpstr>Dynamics 365 Settings</vt:lpstr>
      <vt:lpstr>Security Settings</vt:lpstr>
      <vt:lpstr>Business Unit</vt:lpstr>
      <vt:lpstr>Users Settings</vt:lpstr>
      <vt:lpstr>Teams Settings</vt:lpstr>
      <vt:lpstr>Security Roles</vt:lpstr>
      <vt:lpstr>Privileges</vt:lpstr>
      <vt:lpstr>Hierarchy Security</vt:lpstr>
      <vt:lpstr>Manager Hierarchy</vt:lpstr>
      <vt:lpstr>Custom Position Hierarchy</vt:lpstr>
      <vt:lpstr>Configurations</vt:lpstr>
      <vt:lpstr>Email Server Profiles</vt:lpstr>
      <vt:lpstr>Mailboxes</vt:lpstr>
      <vt:lpstr>Migrate Email Router Data</vt:lpstr>
      <vt:lpstr>Deprecated Components</vt:lpstr>
      <vt:lpstr>Deprecated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501</cp:revision>
  <dcterms:created xsi:type="dcterms:W3CDTF">2018-04-19T03:00:16Z</dcterms:created>
  <dcterms:modified xsi:type="dcterms:W3CDTF">2018-05-30T04:27:11Z</dcterms:modified>
</cp:coreProperties>
</file>