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7"/>
  </p:notesMasterIdLst>
  <p:sldIdLst>
    <p:sldId id="349" r:id="rId2"/>
    <p:sldId id="332" r:id="rId3"/>
    <p:sldId id="333" r:id="rId4"/>
    <p:sldId id="257" r:id="rId5"/>
    <p:sldId id="307" r:id="rId6"/>
    <p:sldId id="308" r:id="rId7"/>
    <p:sldId id="337" r:id="rId8"/>
    <p:sldId id="335" r:id="rId9"/>
    <p:sldId id="336" r:id="rId10"/>
    <p:sldId id="339" r:id="rId11"/>
    <p:sldId id="340" r:id="rId12"/>
    <p:sldId id="341" r:id="rId13"/>
    <p:sldId id="338" r:id="rId14"/>
    <p:sldId id="328" r:id="rId15"/>
    <p:sldId id="327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29" r:id="rId24"/>
    <p:sldId id="334" r:id="rId25"/>
    <p:sldId id="263" r:id="rId26"/>
  </p:sldIdLst>
  <p:sldSz cx="9144000" cy="6858000" type="screen4x3"/>
  <p:notesSz cx="6858000" cy="9144000"/>
  <p:custDataLst>
    <p:tags r:id="rId28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5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5" autoAdjust="0"/>
  </p:normalViewPr>
  <p:slideViewPr>
    <p:cSldViewPr>
      <p:cViewPr>
        <p:scale>
          <a:sx n="75" d="100"/>
          <a:sy n="75" d="100"/>
        </p:scale>
        <p:origin x="-1236" y="-42"/>
      </p:cViewPr>
      <p:guideLst>
        <p:guide orient="horz" pos="2125"/>
        <p:guide pos="2863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2023/3/5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66570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25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2023/3/5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3/5/2023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3143248"/>
            <a:ext cx="7772400" cy="1974059"/>
          </a:xfrm>
        </p:spPr>
        <p:txBody>
          <a:bodyPr/>
          <a:lstStyle/>
          <a:p>
            <a:r>
              <a:rPr lang="en-US" altLang="zh-CN" sz="3600" dirty="0">
                <a:effectLst>
                  <a:reflection blurRad="6350" stA="50000" endA="300" endPos="50000" dist="29997" dir="5400000" sy="-100000" algn="bl" rotWithShape="0"/>
                </a:effectLst>
                <a:sym typeface="+mn-ea"/>
              </a:rPr>
              <a:t>HTML5+CSS3+JavaScript</a:t>
            </a:r>
            <a:r>
              <a:rPr lang="en-US" altLang="en-US" dirty="0">
                <a:effectLst>
                  <a:reflection blurRad="6350" stA="50000" endA="300" endPos="50000" dist="29997" dir="5400000" sy="-100000" algn="bl" rotWithShape="0"/>
                </a:effectLst>
              </a:rPr>
              <a:t>	</a:t>
            </a:r>
            <a:r>
              <a:rPr 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20</a:t>
            </a:r>
            <a:r>
              <a:rPr lang="en-US" alt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21.6</a:t>
            </a:r>
            <a:endParaRPr lang="zh-CN" sz="28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28662" y="3669519"/>
            <a:ext cx="7772400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spc="-150" noProof="0" dirty="0"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HTML5+CSS3+JavaScript</a:t>
            </a:r>
          </a:p>
        </p:txBody>
      </p:sp>
      <p:sp>
        <p:nvSpPr>
          <p:cNvPr id="9" name="Rectangle 3"/>
          <p:cNvSpPr txBox="1"/>
          <p:nvPr/>
        </p:nvSpPr>
        <p:spPr>
          <a:xfrm>
            <a:off x="3000364" y="5643578"/>
            <a:ext cx="3071834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主讲：温谦</a:t>
            </a:r>
            <a:endParaRPr kumimoji="0" lang="zh-CN" sz="3600" b="1" i="0" u="none" strike="noStrike" kern="1200" spc="-150" normalizeH="0" baseline="0" noProof="0" dirty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dirty="0"/>
              <a:t>文本的加粗效果 </a:t>
            </a:r>
            <a:r>
              <a:rPr lang="en-US" altLang="en-US" dirty="0"/>
              <a:t>font-weight</a:t>
            </a:r>
            <a:endParaRPr altLang="en-US" dirty="0"/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font-weight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属性控制文字的粗细，可以将文字的粗细进行细致的划分，更重要的是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还可以将本身是粗体的文字变为正常粗细。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9F2B55E-B095-2F90-88E6-813CE9128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397703"/>
            <a:ext cx="5819775" cy="98107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xmlns="" id="{79E8E81E-ACCF-9AFB-53FE-6332114CD4A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2317068"/>
              </p:ext>
            </p:extLst>
          </p:nvPr>
        </p:nvGraphicFramePr>
        <p:xfrm>
          <a:off x="2768334" y="3176734"/>
          <a:ext cx="4589780" cy="210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6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33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8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Calibri" panose="020F0502020204030204" charset="0"/>
                        </a:rPr>
                        <a:t>正常粗细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bold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bolder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加粗体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lighter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比正常粗细还细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100-900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Calibri" panose="020F0502020204030204" charset="0"/>
                          <a:cs typeface="Calibri" panose="020F0502020204030204" charset="0"/>
                        </a:rPr>
                        <a:t>共有9个层次（100，200……900），数字越大字体越粗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67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英文字母大小写转换</a:t>
            </a:r>
            <a:r>
              <a:rPr altLang="en-US" dirty="0" smtClean="0"/>
              <a:t> </a:t>
            </a:r>
            <a:r>
              <a:rPr lang="en-US" altLang="zh-CN" sz="3200" kern="10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text-transform</a:t>
            </a:r>
            <a:endParaRPr altLang="en-US" dirty="0"/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英文字母大小写转换是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提供的很实用的功能之一，我们只需要设定英文段落的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text-transform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属性，就能很轻松地实现大小写的转换。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C63DFB0-F256-5734-17AF-637405794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005064"/>
            <a:ext cx="7128792" cy="97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6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文字的大小 </a:t>
            </a:r>
            <a:r>
              <a:rPr lang="en-US" altLang="zh-CN" dirty="0"/>
              <a:t>font-size</a:t>
            </a:r>
            <a:endParaRPr altLang="en-US" dirty="0"/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中是通过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font-size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属性来控制文字大小的，而该属性的值可以使用很多种长度单位。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在实际工作中，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font-size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属性最经常使用的单位是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表示的长度是字母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的标准宽度。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最后有一种单位，就是使用百分比作为单位。例如，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“font-size:200%”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表示文字的大小为原来的两倍。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sz="2800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030A53E-9FF3-F5A1-EE0D-394CA677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085184"/>
            <a:ext cx="4454252" cy="103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5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dirty="0"/>
              <a:t>文本的装饰效果</a:t>
            </a:r>
            <a:endParaRPr lang="en-US" altLang="en-US" dirty="0"/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中由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text-decoration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属性为文字加下画线、删除线和顶线等多种装饰效果。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6009937"/>
              </p:ext>
            </p:extLst>
          </p:nvPr>
        </p:nvGraphicFramePr>
        <p:xfrm>
          <a:off x="3275856" y="2780928"/>
          <a:ext cx="3854264" cy="199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314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92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设置值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9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正常显示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92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underline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为文字加下划线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92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line-through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为文字加删除线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92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overline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为文字加顶线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5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/>
                        <a:t>文字闪烁，仅部分浏览器支持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85BBF6E3-0FFE-429D-8ACA-82244ABB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468" y="5051791"/>
            <a:ext cx="4659040" cy="10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2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 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lvl="0" indent="0">
              <a:buNone/>
            </a:pPr>
            <a:r>
              <a:rPr altLang="en-US" sz="2800" dirty="0"/>
              <a:t>通过段落样式美化页面</a:t>
            </a:r>
          </a:p>
          <a:p>
            <a:pPr lvl="1"/>
            <a:r>
              <a:rPr altLang="en-US" sz="1800" dirty="0"/>
              <a:t>段落首行缩进</a:t>
            </a:r>
          </a:p>
          <a:p>
            <a:pPr lvl="1"/>
            <a:r>
              <a:rPr altLang="en-US" sz="1800" dirty="0"/>
              <a:t>设置字词间距</a:t>
            </a:r>
          </a:p>
          <a:p>
            <a:pPr lvl="1"/>
            <a:r>
              <a:rPr altLang="en-US" sz="1800" dirty="0"/>
              <a:t>段落内部行高</a:t>
            </a:r>
          </a:p>
          <a:p>
            <a:pPr lvl="1"/>
            <a:r>
              <a:rPr altLang="en-US" sz="1800" dirty="0"/>
              <a:t>段落之间的距离</a:t>
            </a:r>
          </a:p>
          <a:p>
            <a:pPr lvl="1"/>
            <a:r>
              <a:rPr altLang="en-US" sz="1800" dirty="0"/>
              <a:t>控制文本的水平位置</a:t>
            </a:r>
          </a:p>
          <a:p>
            <a:pPr lvl="1"/>
            <a:r>
              <a:rPr altLang="en-US" sz="1800" dirty="0"/>
              <a:t>设置文本与背景的颜色</a:t>
            </a:r>
          </a:p>
          <a:p>
            <a:pPr lvl="1"/>
            <a:r>
              <a:rPr altLang="en-US" sz="1800" dirty="0"/>
              <a:t>设置文字的特效</a:t>
            </a:r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4864100" y="2127885"/>
          <a:ext cx="367728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4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68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正常显示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underline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为文字加下划线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line-through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为文字加删除线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overline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为文字加顶线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blink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文字闪烁，仅部分浏览器支持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346700" y="3964940"/>
            <a:ext cx="271208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altLang="en-US" sz="1600">
                <a:sym typeface="+mn-ea"/>
              </a:rPr>
              <a:t>text-decoration属性的设置值</a:t>
            </a:r>
            <a:endParaRPr lang="zh-CN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段落首行缩进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中专门有一个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text-indent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属性可以控制段落的首行缩进和缩进的距离。</a:t>
            </a:r>
          </a:p>
          <a:p>
            <a:pPr lvl="1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text-indent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属性可以是各种长度的属性值，为了缩进两个字的距离，最经常用的是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“2em”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这个距离。</a:t>
            </a:r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BA76251-75E8-6E93-8B0D-E37B5AAA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221088"/>
            <a:ext cx="3590925" cy="1085850"/>
          </a:xfrm>
          <a:prstGeom prst="rect">
            <a:avLst/>
          </a:prstGeom>
        </p:spPr>
      </p:pic>
      <p:pic>
        <p:nvPicPr>
          <p:cNvPr id="12" name="file:///C:\Drafs\case-base\production\h5+c3/.\img\05-010.png">
            <a:extLst>
              <a:ext uri="{FF2B5EF4-FFF2-40B4-BE49-F238E27FC236}">
                <a16:creationId xmlns:a16="http://schemas.microsoft.com/office/drawing/2014/main" xmlns="" id="{260D741E-0990-5BBF-9AB9-5A29AE5224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04048" y="3429000"/>
            <a:ext cx="360088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45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设置字词间距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中，可以通过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letter-spacing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word-spacing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这两个属性分别控制字母间距和单词间距。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对于中文而言，如果要调整汉字之间的距离，需要设置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letter-spacing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属性，而不是</a:t>
            </a:r>
            <a:r>
              <a:rPr lang="en-US" altLang="zh-CN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word-spacing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属性。</a:t>
            </a:r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02510E40-D564-703C-871C-CB2C526D8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077072"/>
            <a:ext cx="4248472" cy="160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9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设置段落内部的文字行高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line-height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正是用于控制行的高度的，通过它就可以调整行与行之间的距离。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例如设置“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line-height:20px”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就表示行高为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line-height:1.5”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则表示行高为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font-size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1.5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倍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设置“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line-height:130%”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则表示行高为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font-size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130%</a:t>
            </a: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5244FE89-8088-1006-5409-4FF89849AB93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4962620"/>
              </p:ext>
            </p:extLst>
          </p:nvPr>
        </p:nvGraphicFramePr>
        <p:xfrm>
          <a:off x="1835696" y="4293096"/>
          <a:ext cx="4724274" cy="142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480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2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9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长度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Calibri" panose="020F0502020204030204" charset="0"/>
                        </a:rPr>
                        <a:t>数值，可以使用前面所介绍的尺度单位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2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font-size的设置值的倍数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2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百分比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Calibri" panose="020F0502020204030204" charset="0"/>
                          <a:cs typeface="Calibri" panose="020F0502020204030204" charset="0"/>
                        </a:rPr>
                        <a:t>相对于font-size的百分比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60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200" dirty="0"/>
              <a:t>设置段落之间的距离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如果要调整段落之间的距离，设置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属性即可，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外边距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这里为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设置了两个属性值，前者确定上下距离为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像素，后者确定左右距离为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这里需要特别注意，将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段落的上下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margin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像素，那么按理说，在相邻的两个段落之间的距离应该是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像素，因为上下两个段落分别存在一个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像素的外边距。但是这里的实际距离并不是将上下两个外边距相加获得的，而是取二者中较大的一个，这里都是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像素，因此结果就是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像素，而不是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像素。</a:t>
            </a: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48A299F-5831-33B7-9AF4-7356426D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780928"/>
            <a:ext cx="42291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长度单位</a:t>
            </a:r>
          </a:p>
          <a:p>
            <a:r>
              <a:rPr altLang="en-US">
                <a:sym typeface="+mn-ea"/>
              </a:rPr>
              <a:t>设置文本样式</a:t>
            </a:r>
          </a:p>
          <a:p>
            <a:r>
              <a:rPr lang="en-US" altLang="zh-CN"/>
              <a:t>DEMO</a:t>
            </a:r>
            <a:r>
              <a:rPr altLang="en-US"/>
              <a:t>（通过文字样式美化一个页面）</a:t>
            </a:r>
            <a:endParaRPr lang="en-US" altLang="zh-CN"/>
          </a:p>
          <a:p>
            <a:r>
              <a:rPr altLang="en-US">
                <a:sym typeface="+mn-ea"/>
              </a:rPr>
              <a:t>通过段落样式美化页面</a:t>
            </a:r>
          </a:p>
          <a:p>
            <a:r>
              <a:rPr lang="en-US" altLang="zh-CN"/>
              <a:t>DEMO</a:t>
            </a:r>
            <a:r>
              <a:rPr altLang="en-US"/>
              <a:t>（通过段落样式美化页面）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控制文本的水平位置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text-align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属性可以方便地设置文本的水平位置。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651AAE81-B1CB-3E87-2D02-99C6498D9074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9645502"/>
              </p:ext>
            </p:extLst>
          </p:nvPr>
        </p:nvGraphicFramePr>
        <p:xfrm>
          <a:off x="3059832" y="2852936"/>
          <a:ext cx="320675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209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设置值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左对齐，也是浏览器默认的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</a:rPr>
                        <a:t>右对齐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Calibri" panose="020F0502020204030204" charset="0"/>
                        </a:rPr>
                        <a:t>居中对齐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>
                          <a:latin typeface="Calibri" panose="020F0502020204030204" charset="0"/>
                          <a:cs typeface="Calibri" panose="020F0502020204030204" charset="0"/>
                        </a:rPr>
                        <a:t>justify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 dirty="0">
                          <a:latin typeface="Calibri" panose="020F0502020204030204" charset="0"/>
                        </a:rPr>
                        <a:t>两端对齐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15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设置文字与背景的颜色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中，除了可以设置文字的颜色，还可以设置背景的颜色。它们二者分别使用属性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background-color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0DA780A4-7E34-0108-E311-A3164B5E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645024"/>
            <a:ext cx="2808312" cy="1144127"/>
          </a:xfrm>
          <a:prstGeom prst="rect">
            <a:avLst/>
          </a:prstGeom>
        </p:spPr>
      </p:pic>
      <p:pic>
        <p:nvPicPr>
          <p:cNvPr id="7" name="file:///C:\Drafs\case-base\production\h5+c3/.\img\05-017.png">
            <a:extLst>
              <a:ext uri="{FF2B5EF4-FFF2-40B4-BE49-F238E27FC236}">
                <a16:creationId xmlns:a16="http://schemas.microsoft.com/office/drawing/2014/main" xmlns="" id="{FCBC531F-F02B-792B-B900-720FB81A2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21103" y="3284984"/>
            <a:ext cx="3129135" cy="22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0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200" dirty="0"/>
              <a:t>设置文字的特效</a:t>
            </a: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中可以给文字增加阴影效果，实现一定的特效，通常在标题上使用，来抓住用户的眼球。给文字加上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text-shadow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属性能实现相应的效果，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text-shadow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属性需要设置四个值，分别是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轴的偏移尺寸、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轴的偏移尺寸、阴影半径、阴影颜色。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0F9F354-4952-D121-D756-20DBC241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23" y="4285492"/>
            <a:ext cx="4139091" cy="1101477"/>
          </a:xfrm>
          <a:prstGeom prst="rect">
            <a:avLst/>
          </a:prstGeom>
        </p:spPr>
      </p:pic>
      <p:pic>
        <p:nvPicPr>
          <p:cNvPr id="8" name="file:///C:\Drafs\case-base\production\h5+c3/.\img\05-018.png">
            <a:extLst>
              <a:ext uri="{FF2B5EF4-FFF2-40B4-BE49-F238E27FC236}">
                <a16:creationId xmlns:a16="http://schemas.microsoft.com/office/drawing/2014/main" xmlns="" id="{CE2A9C19-E29A-9448-7E68-6D1049E1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20072" y="3984108"/>
            <a:ext cx="3522302" cy="237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5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26640" y="3032760"/>
            <a:ext cx="4150360" cy="1659890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 dirty="0"/>
              <a:t> DEMO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长度单位</a:t>
            </a:r>
          </a:p>
          <a:p>
            <a:r>
              <a:rPr altLang="en-US">
                <a:sym typeface="+mn-ea"/>
              </a:rPr>
              <a:t>设置文本样式</a:t>
            </a:r>
          </a:p>
          <a:p>
            <a:r>
              <a:rPr lang="en-US" altLang="zh-CN"/>
              <a:t>DEMO</a:t>
            </a:r>
            <a:r>
              <a:rPr altLang="en-US"/>
              <a:t>（通过文字样式美化一个页面）</a:t>
            </a:r>
            <a:endParaRPr lang="en-US" altLang="zh-CN"/>
          </a:p>
          <a:p>
            <a:r>
              <a:rPr altLang="en-US">
                <a:sym typeface="+mn-ea"/>
              </a:rPr>
              <a:t>通过段落样式美化页面</a:t>
            </a:r>
          </a:p>
          <a:p>
            <a:r>
              <a:rPr lang="en-US" altLang="zh-CN"/>
              <a:t>DEMO</a:t>
            </a:r>
            <a:r>
              <a:rPr altLang="en-US"/>
              <a:t>（通过段落样式美化页面）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6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设置图像效果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202104121605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965" y="1783715"/>
            <a:ext cx="3151505" cy="4568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5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设置文本样式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4000"/>
              </a:lnSpc>
            </a:pPr>
            <a:r>
              <a:rPr altLang="en-US" dirty="0"/>
              <a:t>长度单位</a:t>
            </a:r>
          </a:p>
          <a:p>
            <a:pPr lvl="1">
              <a:lnSpc>
                <a:spcPct val="114000"/>
              </a:lnSpc>
            </a:pPr>
            <a:r>
              <a:rPr altLang="en-US" sz="2600" dirty="0"/>
              <a:t>相对类型</a:t>
            </a:r>
          </a:p>
          <a:p>
            <a:pPr lvl="2">
              <a:lnSpc>
                <a:spcPct val="114000"/>
              </a:lnSpc>
            </a:pPr>
            <a:r>
              <a:rPr lang="en-US" altLang="zh-CN" sz="2400" dirty="0"/>
              <a:t>px</a:t>
            </a:r>
            <a:r>
              <a:rPr altLang="en-US" sz="2400" dirty="0"/>
              <a:t>（</a:t>
            </a:r>
            <a:r>
              <a:rPr lang="en-US" altLang="zh-CN" sz="2400" dirty="0" err="1"/>
              <a:t>piexl</a:t>
            </a:r>
            <a:r>
              <a:rPr altLang="en-US" sz="2400" dirty="0"/>
              <a:t>）</a:t>
            </a:r>
            <a:endParaRPr lang="en-US" altLang="en-US" sz="2400" dirty="0"/>
          </a:p>
          <a:p>
            <a:pPr lvl="3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像素，由于它会根据显示设备的分辨率的多少而代表不同的长度，因此它属于相对类型。比如，在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800×600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的分辨率中设置一幅图片的高为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100px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，当同样大小的显示器换成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1024×768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的分辨率时，就会发现图片相对变小了，因为现在的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100px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和前面的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100px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所代表的长度已经不同了</a:t>
            </a:r>
            <a:endParaRPr altLang="en-US" dirty="0"/>
          </a:p>
          <a:p>
            <a:pPr lvl="2">
              <a:lnSpc>
                <a:spcPct val="114000"/>
              </a:lnSpc>
            </a:pPr>
            <a:r>
              <a:rPr lang="en-US" altLang="zh-CN" sz="2400" dirty="0" err="1"/>
              <a:t>em</a:t>
            </a:r>
            <a:endParaRPr lang="en-US" altLang="zh-CN" sz="2400" dirty="0"/>
          </a:p>
          <a:p>
            <a:pPr lvl="3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这是设置以目前字符的高度为单位。比如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h1 {margin:2em}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，就会以目前字符的两倍高度来显示。但要注意一点，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作为尺度单位时是以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font-size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属性为参考依据的，如果没有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font-size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属性，就以浏览器默认的字符高度作为参考。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en-US" altLang="zh-CN" sz="2400" dirty="0"/>
              <a:t>rem</a:t>
            </a:r>
            <a:r>
              <a:rPr altLang="en-US" sz="2400" dirty="0"/>
              <a:t>（</a:t>
            </a:r>
            <a:r>
              <a:rPr lang="en-US" altLang="zh-CN" sz="2400" dirty="0"/>
              <a:t>root rem</a:t>
            </a:r>
            <a:r>
              <a:rPr altLang="en-US" sz="2400" dirty="0"/>
              <a:t>）</a:t>
            </a:r>
            <a:endParaRPr lang="en-US" altLang="en-US" sz="2400" dirty="0"/>
          </a:p>
          <a:p>
            <a:pPr lvl="3">
              <a:lnSpc>
                <a:spcPct val="114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root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，表示设置以网页根元素（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）的字符高度为单位。因此可以只对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元素设置字体小大，其他元素用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单位设置百分比大小，例如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h1{font-size:1.25rem}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，一般浏览器默认的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1rem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16px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/>
          </a:p>
          <a:p>
            <a:pPr lvl="2">
              <a:lnSpc>
                <a:spcPct val="114000"/>
              </a:lnSpc>
            </a:pPr>
            <a:r>
              <a:rPr lang="en-US" altLang="zh-CN" sz="2400" dirty="0"/>
              <a:t>vw</a:t>
            </a:r>
            <a:r>
              <a:rPr altLang="en-US" sz="2400" dirty="0"/>
              <a:t>（</a:t>
            </a:r>
            <a:r>
              <a:rPr lang="en-US" altLang="zh-CN" sz="2400" dirty="0"/>
              <a:t>Viewport Width</a:t>
            </a:r>
            <a:r>
              <a:rPr altLang="en-US" sz="2400" dirty="0"/>
              <a:t>）和</a:t>
            </a:r>
            <a:r>
              <a:rPr lang="en-US" altLang="zh-CN" sz="2400" dirty="0"/>
              <a:t>vh</a:t>
            </a:r>
            <a:r>
              <a:rPr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Viewport Height</a:t>
            </a:r>
            <a:r>
              <a:rPr altLang="en-US" dirty="0">
                <a:sym typeface="+mn-ea"/>
              </a:rPr>
              <a:t>）</a:t>
            </a:r>
            <a:endParaRPr lang="en-US" altLang="en-US" dirty="0">
              <a:sym typeface="+mn-ea"/>
            </a:endParaRPr>
          </a:p>
          <a:p>
            <a:pPr lvl="3">
              <a:lnSpc>
                <a:spcPct val="114000"/>
              </a:lnSpc>
            </a:pP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vw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Viewport Width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）、</a:t>
            </a:r>
            <a:r>
              <a:rPr lang="en-US" altLang="zh-CN" sz="16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vh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(Viewport Height)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是基于视图窗口（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Viewport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）的单位，是</a:t>
            </a:r>
            <a:r>
              <a:rPr lang="en-US" altLang="zh-CN" sz="16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新增的。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1vw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等于视口宽度的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1%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1vh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等于视口高度的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1%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5</a:t>
            </a:r>
            <a:r>
              <a:rPr altLang="en-US" dirty="0"/>
              <a:t>章</a:t>
            </a:r>
            <a:r>
              <a:rPr lang="en-US" dirty="0"/>
              <a:t>  </a:t>
            </a:r>
            <a:r>
              <a:rPr altLang="en-US" dirty="0"/>
              <a:t>用</a:t>
            </a:r>
            <a:r>
              <a:rPr lang="en-US" altLang="zh-CN" dirty="0"/>
              <a:t>CSS</a:t>
            </a:r>
            <a:r>
              <a:rPr altLang="en-US" dirty="0"/>
              <a:t>设置文本样式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14000"/>
              </a:lnSpc>
            </a:pPr>
            <a:r>
              <a:rPr altLang="en-US" dirty="0"/>
              <a:t>绝对类型</a:t>
            </a:r>
          </a:p>
          <a:p>
            <a:pPr marL="454660" lvl="1" indent="0">
              <a:lnSpc>
                <a:spcPct val="114000"/>
              </a:lnSpc>
              <a:buNone/>
            </a:pPr>
            <a:endParaRPr altLang="en-US" dirty="0"/>
          </a:p>
          <a:p>
            <a:pPr marL="68580" indent="0">
              <a:lnSpc>
                <a:spcPct val="114000"/>
              </a:lnSpc>
              <a:buNone/>
            </a:pPr>
            <a:endParaRPr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1600" y="2470150"/>
          <a:ext cx="6399530" cy="2388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906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尺度单位名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in（英寸）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不是国际标准单位，平常极少使用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cm（厘米）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国际标准单位，较少用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mm（毫米）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国际标准单位，较少用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pt（点数）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最基本的显示单位，较少用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981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pc（印刷单位）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应用在印刷行业中，1pc=12pt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586480" y="5024120"/>
            <a:ext cx="2011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/>
              <a:t>绝对类型的尺度单位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altLang="en-US" dirty="0"/>
              <a:t>设置文本样式</a:t>
            </a:r>
          </a:p>
          <a:p>
            <a:pPr lvl="1"/>
            <a:r>
              <a:rPr altLang="en-US" dirty="0"/>
              <a:t>文本的颜色</a:t>
            </a:r>
          </a:p>
          <a:p>
            <a:pPr lvl="1"/>
            <a:r>
              <a:rPr altLang="en-US" dirty="0"/>
              <a:t>文本的字体</a:t>
            </a:r>
          </a:p>
          <a:p>
            <a:pPr lvl="1"/>
            <a:r>
              <a:rPr altLang="en-US" dirty="0"/>
              <a:t>文本的大小</a:t>
            </a:r>
          </a:p>
          <a:p>
            <a:pPr lvl="1"/>
            <a:r>
              <a:rPr altLang="en-US" dirty="0"/>
              <a:t>文本的倾斜效果</a:t>
            </a:r>
          </a:p>
          <a:p>
            <a:pPr lvl="1"/>
            <a:r>
              <a:rPr altLang="en-US" dirty="0"/>
              <a:t>文本的加粗效果</a:t>
            </a:r>
          </a:p>
          <a:p>
            <a:pPr lvl="1"/>
            <a:r>
              <a:rPr altLang="en-US" dirty="0"/>
              <a:t>英文字母的大小写转换</a:t>
            </a:r>
          </a:p>
          <a:p>
            <a:pPr lvl="1"/>
            <a:r>
              <a:rPr altLang="en-US" dirty="0"/>
              <a:t>文本的装饰效果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altLang="en-US" dirty="0"/>
              <a:t>文本的颜色 </a:t>
            </a:r>
            <a:r>
              <a:rPr lang="en-US" altLang="zh-CN" dirty="0"/>
              <a:t>color</a:t>
            </a:r>
            <a:endParaRPr altLang="en-US" dirty="0"/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页面中，颜色统一采用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RGB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的模式显示，也就是通常人们所说的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红绿蓝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三原色模式。每种颜色都由这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种颜色的不同比重组成，每种颜色的比重分为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档。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rgb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(100%,100%,100%)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#FFFFFF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都指白色，其中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“#FFFFFF”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为十六进制的表示方法，前两位为红色分量，中间两位是绿色分量，最后两位是蓝色分量，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“FF”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即为十进制中的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255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以下几种定义都是等价的：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CSS3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中，关于颜色还增加了新的特性，支持颜色的透明度，一种方式是把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rgb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模式扩充为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rgba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模式，其中第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个字母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表示的就是透明度（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alpha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通道）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4EE1DCC3-3481-F3CC-0263-3C3B17504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041626"/>
            <a:ext cx="3583544" cy="13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6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altLang="en-US" dirty="0"/>
              <a:t>文本的字体 </a:t>
            </a:r>
            <a:r>
              <a:rPr lang="en-US" altLang="zh-CN" dirty="0"/>
              <a:t>font-family</a:t>
            </a:r>
            <a:endParaRPr altLang="en-US" dirty="0"/>
          </a:p>
          <a:p>
            <a:pPr lvl="1"/>
            <a:r>
              <a:rPr lang="zh-CN" altLang="en-US" dirty="0"/>
              <a:t>例如</a:t>
            </a:r>
            <a:endParaRPr lang="en-US" altLang="zh-CN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其含义是告诉浏览器首先在访问者的计算机中寻找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Arial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字体；如果该用户计算机中没有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Arial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字体，就寻找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Times New Roman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；如果这两种字体都没有，则使用浏览器的默认字体显示。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font-family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属性可以同时声明多种字体，字体之间用逗号分隔开。另外，一些字体的名称中间会出现空格，例如上面的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Times New Roman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，这时需要用双引号将其括起来，使浏览器知道这是一种字体的名称。</a:t>
            </a:r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72BA4DC2-D22B-F538-2D22-E0F67D71E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030" y="2420888"/>
            <a:ext cx="3719940" cy="14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3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5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</a:t>
            </a:r>
            <a:r>
              <a:rPr altLang="en-US" dirty="0">
                <a:sym typeface="+mn-ea"/>
              </a:rPr>
              <a:t>用</a:t>
            </a: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设置文本样式</a:t>
            </a:r>
            <a:r>
              <a:rPr altLang="en-US" dirty="0"/>
              <a:t/>
            </a:r>
            <a:br>
              <a:rPr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文本的倾斜效果 </a:t>
            </a:r>
            <a:r>
              <a:rPr lang="en-US" altLang="zh-CN" dirty="0"/>
              <a:t>font-style</a:t>
            </a:r>
            <a:endParaRPr lang="zh-CN" altLang="en-US" dirty="0"/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而严格来说，在英文中，字体的倾斜有以下两种。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）一种称为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italic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，即意大利体。我们平常说的倾斜都是指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意大利体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，这也就是为什么在各种文字处理软件上，字体倾斜的按钮上面大都使用字母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“I”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来表示的原因。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）另一种称为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oblique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，即真正的倾斜。这就是把一个字母向右边倾斜一定角度产生的效果，类似于图右侧显示的效果。这里说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类似于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，是因为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操作系统中并没有实现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oblique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方式的字体，只是找了一个接近它的字体来示意。</a:t>
            </a:r>
          </a:p>
          <a:p>
            <a:pPr lvl="1"/>
            <a:endParaRPr altLang="en-US" dirty="0"/>
          </a:p>
          <a:p>
            <a:pPr lvl="1"/>
            <a:endParaRPr altLang="en-US" dirty="0"/>
          </a:p>
          <a:p>
            <a:pPr marL="768350" lvl="2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  <a:p>
            <a:pPr marL="311150" lvl="1" indent="0">
              <a:buNone/>
            </a:pPr>
            <a:endParaRPr altLang="en-US" dirty="0"/>
          </a:p>
        </p:txBody>
      </p:sp>
      <p:pic>
        <p:nvPicPr>
          <p:cNvPr id="5" name="file:///C:\Drafs\case-base\production\h5+c3/.\img\05-004.png">
            <a:extLst>
              <a:ext uri="{FF2B5EF4-FFF2-40B4-BE49-F238E27FC236}">
                <a16:creationId xmlns:a16="http://schemas.microsoft.com/office/drawing/2014/main" xmlns="" id="{0BE8B536-4440-A890-4643-FD62B85C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105400" y="3501008"/>
            <a:ext cx="2857500" cy="4286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BE88684-EFC0-BC1D-C636-47A87218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5255926"/>
            <a:ext cx="392430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93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811a7b0-73dd-4442-9078-cac89d7b5ac0}"/>
  <p:tag name="TABLE_ENDDRAG_ORIGIN_RECT" val="503*187"/>
  <p:tag name="TABLE_ENDDRAG_RECT" val="108*194*503*18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3e69dcd-9812-40a6-bbf5-4bb9c8f5605e}"/>
  <p:tag name="TABLE_ENDDRAG_ORIGIN_RECT" val="361*137"/>
  <p:tag name="TABLE_ENDDRAG_RECT" val="322*155*361*13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f0d8d46-0267-41b3-8cb6-299d2b08241e}"/>
  <p:tag name="TABLE_ENDDRAG_ORIGIN_RECT" val="276*164"/>
  <p:tag name="TABLE_ENDDRAG_RECT" val="407*325*276*16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1994970-f10f-4c3c-ba41-c318a3c8dcf5}"/>
  <p:tag name="TABLE_ENDDRAG_ORIGIN_RECT" val="289*160"/>
  <p:tag name="TABLE_ENDDRAG_RECT" val="366*167*289*1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d70ef82-d3a8-492e-a4cf-cc9082f932d2}"/>
  <p:tag name="TABLE_ENDDRAG_ORIGIN_RECT" val="256*112"/>
  <p:tag name="TABLE_ENDDRAG_RECT" val="93*261*256*1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42353ae-dc01-4351-b7f0-72e9c99dff2c}"/>
  <p:tag name="TABLE_ENDDRAG_ORIGIN_RECT" val="252*56"/>
  <p:tag name="TABLE_ENDDRAG_RECT" val="420*435*252*5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1686</Words>
  <Application>Microsoft Office PowerPoint</Application>
  <PresentationFormat>全屏显示(4:3)</PresentationFormat>
  <Paragraphs>243</Paragraphs>
  <Slides>25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IntroducingPowerPoint2007</vt:lpstr>
      <vt:lpstr>HTML5+CSS3+JavaScript 2021.6</vt:lpstr>
      <vt:lpstr>第5章  用CSS设置文本样式</vt:lpstr>
      <vt:lpstr>第5章  用CSS设置文本样式</vt:lpstr>
      <vt:lpstr>第5章  用CSS设置文本样式</vt:lpstr>
      <vt:lpstr>第5章  用CSS设置文本样式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 </vt:lpstr>
      <vt:lpstr>第5章  用CSS设置文本样式</vt:lpstr>
      <vt:lpstr>第5章  用CSS设置文本样式</vt:lpstr>
      <vt:lpstr>请看第6章——   用CSS设置图像效果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466</cp:revision>
  <dcterms:created xsi:type="dcterms:W3CDTF">2007-10-30T08:30:00Z</dcterms:created>
  <dcterms:modified xsi:type="dcterms:W3CDTF">2023-03-05T08:54:23Z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