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17"/>
  </p:notesMasterIdLst>
  <p:sldIdLst>
    <p:sldId id="256" r:id="rId2"/>
    <p:sldId id="279" r:id="rId3"/>
    <p:sldId id="257" r:id="rId4"/>
    <p:sldId id="258" r:id="rId5"/>
    <p:sldId id="259" r:id="rId6"/>
    <p:sldId id="262" r:id="rId7"/>
    <p:sldId id="275" r:id="rId8"/>
    <p:sldId id="263" r:id="rId9"/>
    <p:sldId id="276" r:id="rId10"/>
    <p:sldId id="264" r:id="rId11"/>
    <p:sldId id="277" r:id="rId12"/>
    <p:sldId id="265" r:id="rId13"/>
    <p:sldId id="281" r:id="rId14"/>
    <p:sldId id="278" r:id="rId15"/>
    <p:sldId id="280" r:id="rId16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660066"/>
      </a:buClr>
      <a:buSzPct val="100000"/>
      <a:buFont typeface="Wingdings" pitchFamily="2" charset="2"/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黑体" pitchFamily="49" charset="-122"/>
        <a:ea typeface="黑体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A"/>
    <a:srgbClr val="A50021"/>
    <a:srgbClr val="3333FF"/>
    <a:srgbClr val="B9B9D5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3" autoAdjust="0"/>
    <p:restoredTop sz="94737" autoAdjust="0"/>
  </p:normalViewPr>
  <p:slideViewPr>
    <p:cSldViewPr>
      <p:cViewPr varScale="1">
        <p:scale>
          <a:sx n="89" d="100"/>
          <a:sy n="89" d="100"/>
        </p:scale>
        <p:origin x="-762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910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0EA12-23E7-4E98-B487-3D3203F5A24C}" type="doc">
      <dgm:prSet loTypeId="urn:microsoft.com/office/officeart/2008/layout/PictureAccentBlocks" loCatId="picture" qsTypeId="urn:microsoft.com/office/officeart/2005/8/quickstyle/simple1" qsCatId="simple" csTypeId="urn:microsoft.com/office/officeart/2005/8/colors/accent1_2" csCatId="accent1" phldr="1"/>
      <dgm:spPr/>
    </dgm:pt>
    <dgm:pt modelId="{51F44E56-4381-4D5D-ADB7-33D617025467}">
      <dgm:prSet phldrT="[文本]" custT="1"/>
      <dgm:spPr/>
      <dgm:t>
        <a:bodyPr/>
        <a:lstStyle/>
        <a:p>
          <a:r>
            <a:rPr lang="zh-CN" altLang="en-US" sz="3600" spc="-300" dirty="0" smtClean="0">
              <a:solidFill>
                <a:srgbClr val="0000FA"/>
              </a:solidFill>
              <a:latin typeface="黑体" pitchFamily="49" charset="-122"/>
              <a:ea typeface="黑体" pitchFamily="49" charset="-122"/>
            </a:rPr>
            <a:t>页面中使用列表</a:t>
          </a:r>
          <a:endParaRPr lang="zh-CN" altLang="en-US" sz="3600" spc="-300" dirty="0">
            <a:solidFill>
              <a:srgbClr val="0000FA"/>
            </a:solidFill>
            <a:latin typeface="黑体" pitchFamily="49" charset="-122"/>
            <a:ea typeface="黑体" pitchFamily="49" charset="-122"/>
          </a:endParaRPr>
        </a:p>
      </dgm:t>
    </dgm:pt>
    <dgm:pt modelId="{787113E3-B3E4-4331-BD78-286496F60425}" type="parTrans" cxnId="{30D7090C-25AC-4D5D-BAFB-437A6B8F03A3}">
      <dgm:prSet/>
      <dgm:spPr/>
      <dgm:t>
        <a:bodyPr/>
        <a:lstStyle/>
        <a:p>
          <a:endParaRPr lang="zh-CN" altLang="en-US"/>
        </a:p>
      </dgm:t>
    </dgm:pt>
    <dgm:pt modelId="{32B38C63-79DD-42D8-84DD-5C49C828888D}" type="sibTrans" cxnId="{30D7090C-25AC-4D5D-BAFB-437A6B8F03A3}">
      <dgm:prSet/>
      <dgm:spPr/>
      <dgm:t>
        <a:bodyPr/>
        <a:lstStyle/>
        <a:p>
          <a:endParaRPr lang="zh-CN" altLang="en-US"/>
        </a:p>
      </dgm:t>
    </dgm:pt>
    <dgm:pt modelId="{1132FECA-F3FB-4D37-A0A7-A9AA99F659D2}" type="pres">
      <dgm:prSet presAssocID="{7E90EA12-23E7-4E98-B487-3D3203F5A24C}" presName="Name0" presStyleCnt="0">
        <dgm:presLayoutVars>
          <dgm:dir/>
        </dgm:presLayoutVars>
      </dgm:prSet>
      <dgm:spPr/>
    </dgm:pt>
    <dgm:pt modelId="{D96C545D-7E05-4A4E-839E-6548639655E0}" type="pres">
      <dgm:prSet presAssocID="{51F44E56-4381-4D5D-ADB7-33D617025467}" presName="composite" presStyleCnt="0"/>
      <dgm:spPr/>
    </dgm:pt>
    <dgm:pt modelId="{E0C7B075-2FC5-495C-B9D5-02533DD4383B}" type="pres">
      <dgm:prSet presAssocID="{51F44E56-4381-4D5D-ADB7-33D617025467}" presName="Image" presStyleLbl="alignNode1" presStyleIdx="0" presStyleCnt="1" custScaleX="142623"/>
      <dgm:spPr>
        <a:blipFill>
          <a:blip xmlns:r="http://schemas.openxmlformats.org/officeDocument/2006/relationships" r:embed="rId1"/>
          <a:srcRect/>
          <a:stretch>
            <a:fillRect l="-57000" r="-57000"/>
          </a:stretch>
        </a:blipFill>
      </dgm:spPr>
    </dgm:pt>
    <dgm:pt modelId="{3DD6AE36-BF8A-4C1A-BE3A-0B0377CE00EA}" type="pres">
      <dgm:prSet presAssocID="{51F44E56-4381-4D5D-ADB7-33D617025467}" presName="Parent" presStyleLbl="revTx" presStyleIdx="0" presStyleCnt="1" custLinFactX="-31147" custLinFactNeighborX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D7090C-25AC-4D5D-BAFB-437A6B8F03A3}" srcId="{7E90EA12-23E7-4E98-B487-3D3203F5A24C}" destId="{51F44E56-4381-4D5D-ADB7-33D617025467}" srcOrd="0" destOrd="0" parTransId="{787113E3-B3E4-4331-BD78-286496F60425}" sibTransId="{32B38C63-79DD-42D8-84DD-5C49C828888D}"/>
    <dgm:cxn modelId="{92E0711F-D1B4-4A32-B864-756056132CF2}" type="presOf" srcId="{51F44E56-4381-4D5D-ADB7-33D617025467}" destId="{3DD6AE36-BF8A-4C1A-BE3A-0B0377CE00EA}" srcOrd="0" destOrd="0" presId="urn:microsoft.com/office/officeart/2008/layout/PictureAccentBlocks"/>
    <dgm:cxn modelId="{20EED519-2F85-4EA0-8E6E-51AF606A7FEA}" type="presOf" srcId="{7E90EA12-23E7-4E98-B487-3D3203F5A24C}" destId="{1132FECA-F3FB-4D37-A0A7-A9AA99F659D2}" srcOrd="0" destOrd="0" presId="urn:microsoft.com/office/officeart/2008/layout/PictureAccentBlocks"/>
    <dgm:cxn modelId="{6356AD6C-6218-43A1-8893-3C98AFC95224}" type="presParOf" srcId="{1132FECA-F3FB-4D37-A0A7-A9AA99F659D2}" destId="{D96C545D-7E05-4A4E-839E-6548639655E0}" srcOrd="0" destOrd="0" presId="urn:microsoft.com/office/officeart/2008/layout/PictureAccentBlocks"/>
    <dgm:cxn modelId="{6D7B1C35-40D8-4C0D-9FFC-3F9EBBFAB441}" type="presParOf" srcId="{D96C545D-7E05-4A4E-839E-6548639655E0}" destId="{E0C7B075-2FC5-495C-B9D5-02533DD4383B}" srcOrd="0" destOrd="0" presId="urn:microsoft.com/office/officeart/2008/layout/PictureAccentBlocks"/>
    <dgm:cxn modelId="{3ADAB90A-1F6D-4089-AF03-8411192C18B6}" type="presParOf" srcId="{D96C545D-7E05-4A4E-839E-6548639655E0}" destId="{3DD6AE36-BF8A-4C1A-BE3A-0B0377CE00EA}" srcOrd="1" destOrd="0" presId="urn:microsoft.com/office/officeart/2008/layout/PictureAccent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7B075-2FC5-495C-B9D5-02533DD4383B}">
      <dsp:nvSpPr>
        <dsp:cNvPr id="0" name=""/>
        <dsp:cNvSpPr/>
      </dsp:nvSpPr>
      <dsp:spPr>
        <a:xfrm>
          <a:off x="3105148" y="0"/>
          <a:ext cx="4972051" cy="348615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57000" r="-57000"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6AE36-BF8A-4C1A-BE3A-0B0377CE00EA}">
      <dsp:nvSpPr>
        <dsp:cNvPr id="0" name=""/>
        <dsp:cNvSpPr/>
      </dsp:nvSpPr>
      <dsp:spPr>
        <a:xfrm rot="16200000">
          <a:off x="842012" y="1394460"/>
          <a:ext cx="3486150" cy="697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spc="-300" dirty="0" smtClean="0">
              <a:solidFill>
                <a:srgbClr val="0000FA"/>
              </a:solidFill>
              <a:latin typeface="黑体" pitchFamily="49" charset="-122"/>
              <a:ea typeface="黑体" pitchFamily="49" charset="-122"/>
            </a:rPr>
            <a:t>页面中使用列表</a:t>
          </a:r>
          <a:endParaRPr lang="zh-CN" altLang="en-US" sz="3600" kern="1200" spc="-300" dirty="0">
            <a:solidFill>
              <a:srgbClr val="0000FA"/>
            </a:solidFill>
            <a:latin typeface="黑体" pitchFamily="49" charset="-122"/>
            <a:ea typeface="黑体" pitchFamily="49" charset="-122"/>
          </a:endParaRPr>
        </a:p>
      </dsp:txBody>
      <dsp:txXfrm>
        <a:off x="842012" y="1394460"/>
        <a:ext cx="3486150" cy="697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AccentBlocks">
  <dgm:title val=""/>
  <dgm:desc val=""/>
  <dgm:catLst>
    <dgm:cat type="picture" pri="12000"/>
    <dgm:cat type="pictureconvert" pri="1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gt" val="5">
        <dgm:choose name="Name3">
          <dgm:if name="Name4" func="var" arg="dir" op="equ" val="norm">
            <dgm:alg type="snake">
              <dgm:param type="grDir" val="bL"/>
              <dgm:param type="bkpt" val="fixed"/>
              <dgm:param type="bkPtFixedVal" val="3"/>
              <dgm:param type="off" val="off"/>
              <dgm:param type="horzAlign" val="r"/>
              <dgm:param type="vertAlign" val="b"/>
            </dgm:alg>
          </dgm:if>
          <dgm:else name="Name5">
            <dgm:alg type="snake">
              <dgm:param type="grDir" val="bR"/>
              <dgm:param type="bkpt" val="fixed"/>
              <dgm:param type="bkPtFixedVal" val="3"/>
              <dgm:param type="off" val="off"/>
              <dgm:param type="horzAlign" val="l"/>
              <dgm:param type="vertAlign" val="b"/>
            </dgm:alg>
          </dgm:else>
        </dgm:choose>
      </dgm:if>
      <dgm:else name="Name6">
        <dgm:choose name="Name7">
          <dgm:if name="Name8" func="var" arg="dir" op="equ" val="norm">
            <dgm:alg type="snake">
              <dgm:param type="grDir" val="bL"/>
              <dgm:param type="bkpt" val="fixed"/>
              <dgm:param type="bkPtFixedVal" val="2"/>
              <dgm:param type="off" val="off"/>
              <dgm:param type="horzAlign" val="r"/>
              <dgm:param type="vertAlign" val="b"/>
            </dgm:alg>
          </dgm:if>
          <dgm:else name="Name9">
            <dgm:alg type="snake">
              <dgm:param type="grDir" val="bR"/>
              <dgm:param type="bkpt" val="fixed"/>
              <dgm:param type="bkPtFixedVal" val="2"/>
              <dgm:param type="off" val="off"/>
              <dgm:param type="horzAlign" val="l"/>
              <dgm:param type="vertAlign" val="b"/>
            </dgm:alg>
          </dgm:else>
        </dgm:choose>
      </dgm:else>
    </dgm:choose>
    <dgm:shape xmlns:r="http://schemas.openxmlformats.org/officeDocument/2006/relationships" r:blip="">
      <dgm:adjLst/>
    </dgm:shape>
    <dgm:constrLst>
      <dgm:constr type="alignOff" val="1"/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13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2"/>
        </dgm:alg>
        <dgm:shape xmlns:r="http://schemas.openxmlformats.org/officeDocument/2006/relationships" r:blip="">
          <dgm:adjLst/>
        </dgm:shape>
        <dgm:choose name="Name10">
          <dgm:if name="Name11" func="var" arg="dir" op="equ" val="norm">
            <dgm:constrLst>
              <dgm:constr type="l" for="ch" forName="Image" refType="w" refFor="ch" refForName="Image" fact="0.2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fact="0"/>
              <dgm:constr type="t" for="ch" forName="Parent" refType="h" fact="0"/>
              <dgm:constr type="w" for="ch" forName="Parent" refType="h" refFor="ch" refForName="Image" op="equ" fact="0.2"/>
              <dgm:constr type="h" for="ch" forName="Parent" refType="h" refFor="ch" refForName="Image" op="equ"/>
            </dgm:constrLst>
          </dgm:if>
          <dgm:else name="Name12">
            <dgm:constrLst>
              <dgm:constr type="l" for="ch" forName="Image" refType="w" fact="0"/>
              <dgm:constr type="t" for="ch" forName="Image" refType="h" fact="0"/>
              <dgm:constr type="h" for="ch" forName="Image" refType="h"/>
              <dgm:constr type="w" for="ch" forName="Image" refType="h" refFor="ch" refForName="Image" op="equ"/>
              <dgm:constr type="l" for="ch" forName="Parent" refType="w" refFor="ch" refForName="Image"/>
              <dgm:constr type="t" for="ch" forName="Parent" refType="h" fact="0"/>
              <dgm:constr type="w" for="ch" forName="Parent" refType="w" refFor="ch" refForName="Image" fact="0.2"/>
              <dgm:constr type="h" for="ch" forName="Parent" refType="h" refFor="ch" refForName="Image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revTx">
          <dgm:varLst>
            <dgm:bulletEnabled val="1"/>
          </dgm:varLst>
          <dgm:alg type="tx">
            <dgm:param type="parTxLTRAlign" val="l"/>
            <dgm:param type="txAnchorVert" val="b"/>
            <dgm:param type="txAnchorVertCh" val="b"/>
            <dgm:param type="autoTxRot" val="grav"/>
          </dgm:alg>
          <dgm:choose name="Name13">
            <dgm:if name="Name14" func="var" arg="dir" op="equ" val="norm">
              <dgm:shape xmlns:r="http://schemas.openxmlformats.org/officeDocument/2006/relationships" rot="270" type="rect" r:blip="">
                <dgm:adjLst/>
              </dgm:shape>
            </dgm:if>
            <dgm:else name="Name15">
              <dgm:shape xmlns:r="http://schemas.openxmlformats.org/officeDocument/2006/relationships" rot="90" type="rect" r:blip="">
                <dgm:adjLst/>
              </dgm:shape>
            </dgm:else>
          </dgm:choose>
          <dgm:presOf axis="desOr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latin typeface="Arial" charset="0"/>
                <a:ea typeface="宋体" charset="-122"/>
              </a:defRPr>
            </a:lvl1pPr>
          </a:lstStyle>
          <a:p>
            <a:fld id="{7CA0D5A4-E26E-4BDD-BAD2-EFC60016FC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490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0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647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6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8332" y="73819"/>
            <a:ext cx="2089151" cy="45291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0876" y="73819"/>
            <a:ext cx="6115051" cy="45291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895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5" y="73823"/>
            <a:ext cx="7761287" cy="5679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01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15" y="73818"/>
            <a:ext cx="7761287" cy="56792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0875" y="810817"/>
            <a:ext cx="8356600" cy="379214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06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8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84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08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810817"/>
            <a:ext cx="4102100" cy="37921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70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1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62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3" y="204795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16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9015" y="73821"/>
            <a:ext cx="7761287" cy="5679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876801" y="4781550"/>
            <a:ext cx="30099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GB" sz="1200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GB" altLang="zh-CN" sz="1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GB" sz="1200" dirty="0" smtClean="0">
                <a:latin typeface="微软雅黑" pitchFamily="34" charset="-122"/>
                <a:ea typeface="微软雅黑" pitchFamily="34" charset="-122"/>
              </a:rPr>
              <a:t>章   </a:t>
            </a:r>
            <a:r>
              <a:rPr lang="zh-CN" altLang="en-US" sz="12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列 表</a:t>
            </a:r>
            <a:endParaRPr lang="zh-CN" altLang="en-GB" sz="1200" b="1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924800" y="4781550"/>
            <a:ext cx="1143000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altLang="zh-CN" sz="1200" dirty="0">
                <a:latin typeface="Arial" charset="0"/>
                <a:ea typeface="宋体" pitchFamily="2" charset="-122"/>
              </a:rPr>
              <a:t>Page:   </a:t>
            </a:r>
            <a:fld id="{8160BF45-1FD0-4327-9BF6-F81702477888}" type="slidenum">
              <a:rPr lang="en-GB" altLang="zh-CN" sz="1200">
                <a:latin typeface="Arial" charset="0"/>
                <a:ea typeface="宋体" pitchFamily="2" charset="-122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n-GB" altLang="zh-CN" sz="1200" i="1" dirty="0">
              <a:latin typeface="Arial" charset="0"/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819151"/>
            <a:ext cx="83566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 smtClean="0"/>
              <a:t>Click to edit Master text styles</a:t>
            </a:r>
          </a:p>
          <a:p>
            <a:pPr lvl="1"/>
            <a:r>
              <a:rPr lang="en-GB" altLang="zh-CN" dirty="0" smtClean="0"/>
              <a:t>Second level</a:t>
            </a:r>
          </a:p>
          <a:p>
            <a:pPr lvl="2"/>
            <a:r>
              <a:rPr lang="en-GB" altLang="zh-CN" dirty="0" smtClean="0"/>
              <a:t>Third level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" y="0"/>
            <a:ext cx="515939" cy="5143500"/>
          </a:xfrm>
          <a:prstGeom prst="rect">
            <a:avLst/>
          </a:prstGeom>
          <a:solidFill>
            <a:srgbClr val="0000F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dirty="0">
              <a:ln>
                <a:solidFill>
                  <a:srgbClr val="00B0F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730" name="Rectangle 10"/>
          <p:cNvSpPr>
            <a:spLocks noChangeArrowheads="1"/>
          </p:cNvSpPr>
          <p:nvPr userDrawn="1"/>
        </p:nvSpPr>
        <p:spPr bwMode="auto">
          <a:xfrm>
            <a:off x="609600" y="4781555"/>
            <a:ext cx="3962400" cy="3206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ts val="18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20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教育部高等学校软件工程专业教学指导委员会</a:t>
            </a:r>
            <a:r>
              <a:rPr lang="zh-CN" altLang="en-US" sz="1200" b="1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20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  <a:r>
              <a:rPr lang="zh-CN" altLang="en-US" sz="2000" baseline="0" dirty="0" smtClean="0">
                <a:solidFill>
                  <a:srgbClr val="0000F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GB" sz="2000" dirty="0">
              <a:solidFill>
                <a:srgbClr val="0000F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 rot="16200000">
            <a:off x="-2112048" y="2444551"/>
            <a:ext cx="4745831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GB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b="0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前端开发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-HTML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16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600" b="0" i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、JavaScript</a:t>
            </a:r>
            <a:endParaRPr lang="zh-CN" altLang="en-US" sz="1600" b="0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0"/>
          <p:cNvGrpSpPr/>
          <p:nvPr userDrawn="1"/>
        </p:nvGrpSpPr>
        <p:grpSpPr>
          <a:xfrm>
            <a:off x="533400" y="742950"/>
            <a:ext cx="8534400" cy="76200"/>
            <a:chOff x="447412" y="813655"/>
            <a:chExt cx="12527557" cy="240392"/>
          </a:xfrm>
        </p:grpSpPr>
        <p:sp>
          <p:nvSpPr>
            <p:cNvPr id="13" name="任意多边形 12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15"/>
          <p:cNvGrpSpPr/>
          <p:nvPr userDrawn="1"/>
        </p:nvGrpSpPr>
        <p:grpSpPr>
          <a:xfrm flipV="1">
            <a:off x="533400" y="4705354"/>
            <a:ext cx="8534400" cy="45719"/>
            <a:chOff x="447412" y="813655"/>
            <a:chExt cx="12527557" cy="240392"/>
          </a:xfrm>
        </p:grpSpPr>
        <p:sp>
          <p:nvSpPr>
            <p:cNvPr id="17" name="任意多边形 16"/>
            <p:cNvSpPr/>
            <p:nvPr/>
          </p:nvSpPr>
          <p:spPr>
            <a:xfrm>
              <a:off x="447412" y="813655"/>
              <a:ext cx="8241392" cy="240392"/>
            </a:xfrm>
            <a:custGeom>
              <a:avLst/>
              <a:gdLst>
                <a:gd name="connsiteX0" fmla="*/ 8001001 w 8241393"/>
                <a:gd name="connsiteY0" fmla="*/ 0 h 240392"/>
                <a:gd name="connsiteX1" fmla="*/ 8241393 w 8241393"/>
                <a:gd name="connsiteY1" fmla="*/ 240392 h 240392"/>
                <a:gd name="connsiteX2" fmla="*/ 8001001 w 8241393"/>
                <a:gd name="connsiteY2" fmla="*/ 240392 h 240392"/>
                <a:gd name="connsiteX3" fmla="*/ 0 w 8241393"/>
                <a:gd name="connsiteY3" fmla="*/ 0 h 240392"/>
                <a:gd name="connsiteX4" fmla="*/ 8001000 w 8241393"/>
                <a:gd name="connsiteY4" fmla="*/ 0 h 240392"/>
                <a:gd name="connsiteX5" fmla="*/ 8001000 w 8241393"/>
                <a:gd name="connsiteY5" fmla="*/ 240392 h 240392"/>
                <a:gd name="connsiteX6" fmla="*/ 0 w 8241393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393" h="240392">
                  <a:moveTo>
                    <a:pt x="8001001" y="0"/>
                  </a:moveTo>
                  <a:lnTo>
                    <a:pt x="8241393" y="240392"/>
                  </a:lnTo>
                  <a:lnTo>
                    <a:pt x="8001001" y="240392"/>
                  </a:lnTo>
                  <a:close/>
                  <a:moveTo>
                    <a:pt x="0" y="0"/>
                  </a:moveTo>
                  <a:lnTo>
                    <a:pt x="8001000" y="0"/>
                  </a:lnTo>
                  <a:lnTo>
                    <a:pt x="8001000" y="240392"/>
                  </a:lnTo>
                  <a:lnTo>
                    <a:pt x="0" y="24039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277135" y="813655"/>
              <a:ext cx="4697834" cy="240392"/>
            </a:xfrm>
            <a:custGeom>
              <a:avLst/>
              <a:gdLst>
                <a:gd name="connsiteX0" fmla="*/ 240393 w 4190999"/>
                <a:gd name="connsiteY0" fmla="*/ 0 h 240392"/>
                <a:gd name="connsiteX1" fmla="*/ 4190999 w 4190999"/>
                <a:gd name="connsiteY1" fmla="*/ 0 h 240392"/>
                <a:gd name="connsiteX2" fmla="*/ 4190999 w 4190999"/>
                <a:gd name="connsiteY2" fmla="*/ 240392 h 240392"/>
                <a:gd name="connsiteX3" fmla="*/ 240393 w 4190999"/>
                <a:gd name="connsiteY3" fmla="*/ 240392 h 240392"/>
                <a:gd name="connsiteX4" fmla="*/ 0 w 4190999"/>
                <a:gd name="connsiteY4" fmla="*/ 0 h 240392"/>
                <a:gd name="connsiteX5" fmla="*/ 240392 w 4190999"/>
                <a:gd name="connsiteY5" fmla="*/ 0 h 240392"/>
                <a:gd name="connsiteX6" fmla="*/ 240392 w 4190999"/>
                <a:gd name="connsiteY6" fmla="*/ 240392 h 24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99" h="240392">
                  <a:moveTo>
                    <a:pt x="240393" y="0"/>
                  </a:moveTo>
                  <a:lnTo>
                    <a:pt x="4190999" y="0"/>
                  </a:lnTo>
                  <a:lnTo>
                    <a:pt x="4190999" y="240392"/>
                  </a:lnTo>
                  <a:lnTo>
                    <a:pt x="240393" y="240392"/>
                  </a:lnTo>
                  <a:close/>
                  <a:moveTo>
                    <a:pt x="0" y="0"/>
                  </a:moveTo>
                  <a:lnTo>
                    <a:pt x="240392" y="0"/>
                  </a:lnTo>
                  <a:lnTo>
                    <a:pt x="240392" y="240392"/>
                  </a:lnTo>
                  <a:close/>
                </a:path>
              </a:pathLst>
            </a:custGeom>
            <a:solidFill>
              <a:srgbClr val="96C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6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</p:sldLayoutIdLst>
  <p:txStyles>
    <p:titleStyle>
      <a:lvl1pPr algn="ctr" defTabSz="463550" rtl="0" eaLnBrk="0" fontAlgn="base" hangingPunct="0">
        <a:spcBef>
          <a:spcPct val="0"/>
        </a:spcBef>
        <a:spcAft>
          <a:spcPct val="0"/>
        </a:spcAft>
        <a:defRPr lang="zh-CN" altLang="zh-CN" sz="2800" b="1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2pPr>
      <a:lvl3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3pPr>
      <a:lvl4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4pPr>
      <a:lvl5pPr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5pPr>
      <a:lvl6pPr marL="4572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6pPr>
      <a:lvl7pPr marL="9144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7pPr>
      <a:lvl8pPr marL="13716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8pPr>
      <a:lvl9pPr marL="1828800" algn="ctr" defTabSz="46355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黑体" pitchFamily="49" charset="-122"/>
          <a:ea typeface="黑体" pitchFamily="49" charset="-122"/>
        </a:defRPr>
      </a:lvl9pPr>
    </p:titleStyle>
    <p:bodyStyle>
      <a:lvl1pPr marL="182563" indent="-182563" algn="l" defTabSz="1158875" rtl="0" eaLnBrk="0" fontAlgn="base" hangingPunct="0">
        <a:spcBef>
          <a:spcPct val="30000"/>
        </a:spcBef>
        <a:spcAft>
          <a:spcPct val="20000"/>
        </a:spcAft>
        <a:buClr>
          <a:srgbClr val="0000CC"/>
        </a:buClr>
        <a:buSzPct val="100000"/>
        <a:buFont typeface="Wingdings" pitchFamily="2" charset="2"/>
        <a:buChar char="l"/>
        <a:defRPr lang="en-GB" altLang="zh-CN" sz="2200" b="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marL="533400" indent="-168275" algn="l" defTabSz="1158875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100000"/>
        <a:buFont typeface="Wingdings" pitchFamily="2" charset="2"/>
        <a:buChar char="n"/>
        <a:defRPr sz="2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898525" indent="-182563" algn="l" defTabSz="1158875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SzPct val="100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36713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6pPr>
      <a:lvl7pPr marL="29718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7pPr>
      <a:lvl8pPr marL="34290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8pPr>
      <a:lvl9pPr marL="3886200" indent="-228600" algn="l" defTabSz="1158875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50"/>
            <a:ext cx="7772400" cy="571500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章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列表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(1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课时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027656956"/>
              </p:ext>
            </p:extLst>
          </p:nvPr>
        </p:nvGraphicFramePr>
        <p:xfrm>
          <a:off x="838200" y="971550"/>
          <a:ext cx="8077200" cy="348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0C7B075-2FC5-495C-B9D5-02533DD438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graphicEl>
                                              <a:dgm id="{E0C7B075-2FC5-495C-B9D5-02533DD438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E0C7B075-2FC5-495C-B9D5-02533DD438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E0C7B075-2FC5-495C-B9D5-02533DD438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graphicEl>
                                              <a:dgm id="{E0C7B075-2FC5-495C-B9D5-02533DD438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DD6AE36-BF8A-4C1A-BE3A-0B0377CE0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graphicEl>
                                              <a:dgm id="{3DD6AE36-BF8A-4C1A-BE3A-0B0377CE0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graphicEl>
                                              <a:dgm id="{3DD6AE36-BF8A-4C1A-BE3A-0B0377CE0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graphicEl>
                                              <a:dgm id="{3DD6AE36-BF8A-4C1A-BE3A-0B0377CE0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graphicEl>
                                              <a:dgm id="{3DD6AE36-BF8A-4C1A-BE3A-0B0377CE00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/>
        </p:bldSub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zh-CN" altLang="en-US" dirty="0"/>
              <a:t>定义</a:t>
            </a:r>
            <a:r>
              <a:rPr lang="zh-CN" altLang="en-US" dirty="0" smtClean="0"/>
              <a:t>列表</a:t>
            </a:r>
            <a:endParaRPr lang="en-US" altLang="zh-CN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0" dirty="0" smtClean="0"/>
              <a:t>       定义列表</a:t>
            </a:r>
            <a:r>
              <a:rPr lang="en-US" b="0" dirty="0" smtClean="0"/>
              <a:t>(</a:t>
            </a:r>
            <a:r>
              <a:rPr lang="en-US" b="0" u="sng" dirty="0" smtClean="0">
                <a:solidFill>
                  <a:srgbClr val="FF0000"/>
                </a:solidFill>
              </a:rPr>
              <a:t>D</a:t>
            </a:r>
            <a:r>
              <a:rPr lang="en-US" b="0" dirty="0" smtClean="0"/>
              <a:t>efinition </a:t>
            </a:r>
            <a:r>
              <a:rPr lang="en-US" b="0" u="sng" dirty="0" smtClean="0">
                <a:solidFill>
                  <a:srgbClr val="FF0000"/>
                </a:solidFill>
              </a:rPr>
              <a:t>L</a:t>
            </a:r>
            <a:r>
              <a:rPr lang="en-US" b="0" dirty="0" smtClean="0"/>
              <a:t>ist)dl</a:t>
            </a:r>
            <a:r>
              <a:rPr lang="zh-CN" altLang="en-US" b="0" dirty="0" smtClean="0"/>
              <a:t>标记是</a:t>
            </a:r>
            <a:r>
              <a:rPr lang="zh-CN" altLang="en-US" b="0" dirty="0"/>
              <a:t>成</a:t>
            </a:r>
            <a:r>
              <a:rPr lang="zh-CN" altLang="en-US" b="0" dirty="0" smtClean="0"/>
              <a:t>对标记。在</a:t>
            </a:r>
            <a:r>
              <a:rPr lang="en-US" altLang="zh-CN" b="0" dirty="0"/>
              <a:t>HTML</a:t>
            </a:r>
            <a:r>
              <a:rPr lang="zh-CN" altLang="en-US" b="0" dirty="0"/>
              <a:t>文件中插入成对的标记</a:t>
            </a:r>
            <a:r>
              <a:rPr lang="en-US" altLang="zh-CN" b="0" dirty="0"/>
              <a:t>&lt;dl&gt;&lt;/dl&gt;</a:t>
            </a:r>
            <a:r>
              <a:rPr lang="zh-CN" altLang="en-US" b="0" dirty="0"/>
              <a:t>，完成定义列表的插入。 </a:t>
            </a:r>
          </a:p>
          <a:p>
            <a:r>
              <a:rPr lang="zh-CN" altLang="en-US" b="0" dirty="0"/>
              <a:t>基本语法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&lt;dl&gt;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    &lt;</a:t>
            </a:r>
            <a:r>
              <a:rPr lang="en-US" altLang="zh-CN" sz="19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dt</a:t>
            </a:r>
            <a:r>
              <a:rPr lang="en-US" altLang="zh-CN" sz="19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zh-CN" altLang="en-US" sz="1900" b="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项目</a:t>
            </a:r>
            <a:r>
              <a:rPr lang="en-US" altLang="zh-CN" sz="19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1&lt;/</a:t>
            </a:r>
            <a:r>
              <a:rPr lang="en-US" altLang="zh-CN" sz="19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dt</a:t>
            </a:r>
            <a:r>
              <a:rPr lang="en-US" altLang="zh-CN" sz="19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&lt;</a:t>
            </a:r>
            <a:r>
              <a:rPr lang="en-US" altLang="zh-CN" sz="19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</a:t>
            </a:r>
            <a:r>
              <a:rPr lang="en-US" altLang="zh-CN" sz="19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zh-CN" altLang="en-US" sz="1900" b="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说明</a:t>
            </a:r>
            <a:r>
              <a:rPr lang="en-US" altLang="zh-CN" sz="19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1&lt;</a:t>
            </a:r>
            <a:r>
              <a:rPr lang="en-US" altLang="zh-CN" sz="19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</a:t>
            </a:r>
            <a:r>
              <a:rPr lang="en-US" altLang="zh-CN" sz="19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&lt;</a:t>
            </a:r>
            <a:r>
              <a:rPr lang="en-US" altLang="zh-CN" sz="19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</a:t>
            </a:r>
            <a:r>
              <a:rPr lang="en-US" altLang="zh-CN" sz="19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zh-CN" altLang="en-US" sz="1900" b="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rPr>
              <a:t>说明</a:t>
            </a:r>
            <a:r>
              <a:rPr lang="en-US" altLang="zh-CN" sz="19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2&lt;</a:t>
            </a:r>
            <a:r>
              <a:rPr lang="en-US" altLang="zh-CN" sz="1900" b="0" dirty="0" err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dd</a:t>
            </a:r>
            <a:r>
              <a:rPr lang="en-US" altLang="zh-CN" sz="19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…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&lt;/dl</a:t>
            </a:r>
            <a:r>
              <a:rPr lang="en-US" altLang="zh-CN" sz="1900" b="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en-US" altLang="zh-CN" sz="2000" b="0" dirty="0" smtClean="0">
              <a:solidFill>
                <a:srgbClr val="FF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r>
              <a:rPr lang="en-US" altLang="zh-CN" sz="2400" b="0" dirty="0" err="1" smtClean="0"/>
              <a:t>dt</a:t>
            </a:r>
            <a:r>
              <a:rPr lang="zh-CN" altLang="en-US" sz="2400" b="0" dirty="0" smtClean="0"/>
              <a:t>标记的由来</a:t>
            </a:r>
            <a:r>
              <a:rPr lang="en-US" altLang="zh-CN" sz="2400" b="0" dirty="0" smtClean="0"/>
              <a:t>:</a:t>
            </a:r>
            <a:r>
              <a:rPr lang="en-US" sz="2400" b="0" u="sng" dirty="0" smtClean="0">
                <a:solidFill>
                  <a:srgbClr val="FF0000"/>
                </a:solidFill>
              </a:rPr>
              <a:t>d</a:t>
            </a:r>
            <a:r>
              <a:rPr lang="en-US" sz="2400" b="0" dirty="0" smtClean="0"/>
              <a:t>efinition </a:t>
            </a:r>
            <a:r>
              <a:rPr lang="en-US" sz="2400" b="0" u="sng" dirty="0" smtClean="0">
                <a:solidFill>
                  <a:srgbClr val="FF0000"/>
                </a:solidFill>
              </a:rPr>
              <a:t>t</a:t>
            </a:r>
            <a:r>
              <a:rPr lang="en-US" sz="2400" b="0" dirty="0" smtClean="0"/>
              <a:t>erm</a:t>
            </a:r>
            <a:endParaRPr lang="en-US" altLang="zh-CN" sz="2400" b="0" dirty="0" smtClean="0"/>
          </a:p>
          <a:p>
            <a:pPr lvl="1">
              <a:buNone/>
            </a:pPr>
            <a:r>
              <a:rPr lang="en-US" altLang="zh-CN" sz="2400" b="0" dirty="0" err="1" smtClean="0"/>
              <a:t>dd</a:t>
            </a:r>
            <a:r>
              <a:rPr lang="zh-CN" altLang="en-US" sz="2400" b="0" dirty="0" smtClean="0"/>
              <a:t>标记的由来</a:t>
            </a:r>
            <a:r>
              <a:rPr lang="en-US" altLang="zh-CN" sz="2400" b="0" dirty="0" smtClean="0"/>
              <a:t>: </a:t>
            </a:r>
            <a:r>
              <a:rPr lang="en-US" sz="2400" b="0" u="sng" dirty="0" smtClean="0">
                <a:solidFill>
                  <a:srgbClr val="FF0000"/>
                </a:solidFill>
              </a:rPr>
              <a:t>d</a:t>
            </a:r>
            <a:r>
              <a:rPr lang="en-US" sz="2400" b="0" dirty="0" smtClean="0"/>
              <a:t>efinition </a:t>
            </a:r>
            <a:r>
              <a:rPr lang="en-US" sz="2400" b="0" u="sng" dirty="0" smtClean="0">
                <a:solidFill>
                  <a:srgbClr val="FF0000"/>
                </a:solidFill>
              </a:rPr>
              <a:t>d</a:t>
            </a:r>
            <a:r>
              <a:rPr lang="en-US" sz="2400" b="0" dirty="0" smtClean="0"/>
              <a:t>escription</a:t>
            </a:r>
            <a:endParaRPr lang="en-US" altLang="zh-CN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定义列表案例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895350"/>
            <a:ext cx="457358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edu_4_6_1.html --&gt;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&lt;head&gt;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&lt;title&gt;</a:t>
            </a:r>
            <a:r>
              <a:rPr lang="zh-CN" altLang="en-US" sz="1400" b="0" dirty="0" smtClean="0">
                <a:latin typeface="Verdana" pitchFamily="34" charset="0"/>
                <a:cs typeface="Verdana" panose="020B0604030504040204" pitchFamily="34" charset="0"/>
              </a:rPr>
              <a:t>定义列表</a:t>
            </a: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&lt;/head&gt;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&lt;h4&gt;</a:t>
            </a:r>
            <a:r>
              <a:rPr lang="zh-CN" altLang="en-US" sz="1400" b="0" dirty="0" smtClean="0">
                <a:latin typeface="Verdana" pitchFamily="34" charset="0"/>
                <a:cs typeface="Verdana" panose="020B0604030504040204" pitchFamily="34" charset="0"/>
              </a:rPr>
              <a:t>定义列表展示联系人信息</a:t>
            </a: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&lt;/h4&gt;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&lt;dl&gt;</a:t>
            </a:r>
          </a:p>
          <a:p>
            <a:pPr indent="266700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dt</a:t>
            </a: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b="0" dirty="0" smtClean="0">
                <a:latin typeface="Verdana" pitchFamily="34" charset="0"/>
                <a:cs typeface="Verdana" panose="020B0604030504040204" pitchFamily="34" charset="0"/>
              </a:rPr>
              <a:t>联系人</a:t>
            </a: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:&lt;/</a:t>
            </a:r>
            <a:r>
              <a:rPr lang="en-US" altLang="zh-CN" sz="1400" b="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dt</a:t>
            </a: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indent="266700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b="0" dirty="0" smtClean="0">
                <a:latin typeface="Verdana" pitchFamily="34" charset="0"/>
                <a:cs typeface="Verdana" panose="020B0604030504040204" pitchFamily="34" charset="0"/>
              </a:rPr>
              <a:t>张有为之</a:t>
            </a: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b="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indent="266700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dt</a:t>
            </a: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b="0" dirty="0" smtClean="0">
                <a:latin typeface="Verdana" pitchFamily="34" charset="0"/>
                <a:cs typeface="Verdana" panose="020B0604030504040204" pitchFamily="34" charset="0"/>
              </a:rPr>
              <a:t>联系地址</a:t>
            </a: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:&lt;/</a:t>
            </a:r>
            <a:r>
              <a:rPr lang="en-US" altLang="zh-CN" sz="1400" b="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dt</a:t>
            </a: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indent="266700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b="0" dirty="0" smtClean="0">
                <a:latin typeface="Verdana" pitchFamily="34" charset="0"/>
                <a:cs typeface="Verdana" panose="020B0604030504040204" pitchFamily="34" charset="0"/>
              </a:rPr>
              <a:t>上海市复旦大学计算机系</a:t>
            </a: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r>
              <a:rPr lang="zh-CN" altLang="en-US" sz="1400" b="0" dirty="0" smtClean="0">
                <a:latin typeface="Verdana" pitchFamily="34" charset="0"/>
                <a:cs typeface="Verdana" panose="020B0604030504040204" pitchFamily="34" charset="0"/>
              </a:rPr>
              <a:t>计算机班</a:t>
            </a: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b="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indent="266700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dt</a:t>
            </a: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b="0" dirty="0" smtClean="0">
                <a:latin typeface="Verdana" pitchFamily="34" charset="0"/>
                <a:cs typeface="Verdana" panose="020B0604030504040204" pitchFamily="34" charset="0"/>
              </a:rPr>
              <a:t>邮政编码</a:t>
            </a: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:&lt;/</a:t>
            </a:r>
            <a:r>
              <a:rPr lang="en-US" altLang="zh-CN" sz="1400" b="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dt</a:t>
            </a: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indent="266700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b="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&gt;200433&lt;/</a:t>
            </a:r>
            <a:r>
              <a:rPr lang="en-US" altLang="zh-CN" sz="1400" b="0" dirty="0" err="1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&lt;/dl&gt;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  <a:endParaRPr lang="zh-CN" altLang="en-US" sz="1400" b="0" dirty="0">
              <a:latin typeface="Verdana" pitchFamily="34" charset="0"/>
              <a:cs typeface="Verdana" panose="020B0604030504040204" pitchFamily="34" charset="0"/>
            </a:endParaRPr>
          </a:p>
        </p:txBody>
      </p:sp>
      <p:pic>
        <p:nvPicPr>
          <p:cNvPr id="11981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028700"/>
            <a:ext cx="3143250" cy="1660346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zh-CN" altLang="en-US" dirty="0" smtClean="0"/>
              <a:t>综合实例 </a:t>
            </a:r>
            <a:endParaRPr lang="zh-CN" alt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963613" y="811735"/>
            <a:ext cx="5056187" cy="3817415"/>
          </a:xfrm>
        </p:spPr>
        <p:txBody>
          <a:bodyPr/>
          <a:lstStyle/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</a:t>
            </a:r>
            <a:r>
              <a:rPr lang="en-US" altLang="zh-CN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edu_4_6_2.html 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doctype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html&gt;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 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="en"&gt;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&lt;head&gt;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 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charset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="UTF-8"&gt;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title&gt;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多种列表在网页中使用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		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&lt;/head&gt;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&lt;body&gt;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h4 &gt;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百度糯米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便宜实惠，品质保证，服务专业！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"&lt;/h4&gt;	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img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src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baidunuomei.png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width="541" height="85" border="0" alt=""&gt;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麻辣烫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冒菜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美食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zh-CN" alt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中餐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家常菜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夏日饮品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zh-CN" alt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  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米芝莲：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元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		       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沪上阿姨：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12.90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元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	       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哆哆鲜奶吧：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元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endParaRPr lang="en-US" altLang="zh-CN" sz="12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	       &lt;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黄记玉米汁：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80</a:t>
            </a:r>
            <a:r>
              <a:rPr lang="zh-CN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元</a:t>
            </a:r>
            <a:r>
              <a:rPr lang="en-US" altLang="zh-CN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   &lt;/</a:t>
            </a:r>
            <a:r>
              <a:rPr lang="en-US" altLang="zh-CN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             &lt;/</a:t>
            </a:r>
            <a:r>
              <a:rPr lang="en-US" altLang="zh-CN" sz="1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en-US" altLang="zh-CN" sz="12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895350"/>
            <a:ext cx="2590800" cy="374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4.6 </a:t>
            </a:r>
            <a:r>
              <a:rPr lang="zh-CN" altLang="en-US" dirty="0"/>
              <a:t>综合实例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		  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创意菜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私房菜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dt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联系客服人员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:&lt;/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dt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邮箱：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nuomihelp@baidu.com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周一至周日 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9:00-22:00&lt;/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dt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客服电话 免长途费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dt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&lt;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&gt;4006-888-887&lt;/</a:t>
            </a:r>
            <a:r>
              <a:rPr lang="en-US" altLang="zh-CN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dd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dl&gt;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&lt;/body&gt;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71451"/>
            <a:ext cx="5562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本章小结</a:t>
            </a:r>
            <a:endParaRPr lang="zh-CN" altLang="en-US" sz="2800" b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914400"/>
            <a:ext cx="7848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dirty="0" smtClean="0"/>
              <a:t>   </a:t>
            </a:r>
            <a:r>
              <a:rPr lang="zh-CN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介绍了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种类型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列表，分别是无序列表、有序列表、定义列表、菜单列表和目录列表。但常用的列表只有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种，分别是无序列表、有序列表、定义列表。菜单列表和目录列表可以认为是无序列表的特例。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可以嵌套，但不能交叉嵌套，否则会发生语法错误。列表可以由无序列表和有序列表的多层子列表构成，从而使得网页内容的呈现更具层次感和美观感。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无序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列表的列表项有项目符号（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种），有序列表的列表项有项目编号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，定义列表项目前既没有编号，也没有符号。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71451"/>
            <a:ext cx="5562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练习与实验</a:t>
            </a:r>
            <a:r>
              <a:rPr lang="en-US" altLang="zh-CN" sz="2800" b="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endParaRPr lang="zh-CN" altLang="en-US" sz="2800" b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085850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作业：</a:t>
            </a:r>
            <a:endParaRPr lang="en-US" altLang="zh-CN" dirty="0" smtClean="0"/>
          </a:p>
          <a:p>
            <a:r>
              <a:rPr lang="zh-CN" altLang="en-US" dirty="0" smtClean="0"/>
              <a:t>完成本章练习与实验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000" y="171451"/>
            <a:ext cx="7772400" cy="496490"/>
          </a:xfrm>
        </p:spPr>
        <p:txBody>
          <a:bodyPr/>
          <a:lstStyle/>
          <a:p>
            <a:pPr algn="ctr"/>
            <a:r>
              <a:rPr lang="zh-CN" altLang="en-US" sz="2800" b="1" dirty="0" smtClean="0"/>
              <a:t>本章学习目标</a:t>
            </a:r>
            <a:endParaRPr lang="zh-CN" altLang="en-US" sz="2800" b="1" dirty="0"/>
          </a:p>
        </p:txBody>
      </p:sp>
      <p:sp>
        <p:nvSpPr>
          <p:cNvPr id="5" name="矩形 4"/>
          <p:cNvSpPr/>
          <p:nvPr/>
        </p:nvSpPr>
        <p:spPr>
          <a:xfrm>
            <a:off x="609600" y="1002090"/>
            <a:ext cx="8229600" cy="239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1158875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前端开发工程师应掌握以下内容：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 defTabSz="11588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     1.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了解列表的类型；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掌握无序列表、有序列表、定义列表标记语法及属性语法；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了解菜单列表、目录列表标记语法；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学会使用无序、有序及定义列表设计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网页；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学会使用嵌套列表设计小型网站首页。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4.1 </a:t>
            </a:r>
            <a:r>
              <a:rPr lang="zh-CN" altLang="en-US"/>
              <a:t>列表简介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0876" y="810816"/>
            <a:ext cx="8340725" cy="1760934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dirty="0" smtClean="0"/>
              <a:t>       </a:t>
            </a:r>
            <a:r>
              <a:rPr lang="zh-CN" altLang="zh-CN" b="0" dirty="0" smtClean="0"/>
              <a:t>列表</a:t>
            </a:r>
            <a:r>
              <a:rPr lang="zh-CN" altLang="zh-CN" b="0" dirty="0"/>
              <a:t>能对网页中的相关信息进行合理的布局，将项目有序或无序地罗列在一起，从而</a:t>
            </a:r>
            <a:r>
              <a:rPr lang="zh-CN" altLang="zh-CN" b="0" dirty="0" smtClean="0"/>
              <a:t>方</a:t>
            </a:r>
            <a:r>
              <a:rPr lang="zh-CN" altLang="en-US" b="0" dirty="0" smtClean="0"/>
              <a:t>便</a:t>
            </a:r>
            <a:r>
              <a:rPr lang="zh-CN" altLang="zh-CN" b="0" dirty="0" smtClean="0"/>
              <a:t>用户</a:t>
            </a:r>
            <a:r>
              <a:rPr lang="zh-CN" altLang="zh-CN" b="0" dirty="0"/>
              <a:t>浏览和操作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b="0" dirty="0" smtClean="0"/>
              <a:t>HTML</a:t>
            </a:r>
            <a:r>
              <a:rPr lang="zh-CN" altLang="zh-CN" b="0" dirty="0"/>
              <a:t>中列表一共有</a:t>
            </a:r>
            <a:r>
              <a:rPr lang="en-US" altLang="zh-CN" b="0" dirty="0"/>
              <a:t>5</a:t>
            </a:r>
            <a:r>
              <a:rPr lang="zh-CN" altLang="zh-CN" b="0" dirty="0"/>
              <a:t>种，分别是无序列表、有序列表、定义列表、菜单列表和目录列表</a:t>
            </a:r>
            <a:r>
              <a:rPr lang="zh-CN" altLang="zh-CN" b="0" dirty="0" smtClean="0"/>
              <a:t>。常用</a:t>
            </a:r>
            <a:r>
              <a:rPr lang="zh-CN" altLang="zh-CN" b="0" dirty="0"/>
              <a:t>的列表</a:t>
            </a:r>
            <a:r>
              <a:rPr lang="zh-CN" altLang="zh-CN" b="0" dirty="0" smtClean="0"/>
              <a:t>有无序</a:t>
            </a:r>
            <a:r>
              <a:rPr lang="zh-CN" altLang="zh-CN" b="0" dirty="0"/>
              <a:t>列表、有序列表、定义</a:t>
            </a:r>
            <a:r>
              <a:rPr lang="zh-CN" altLang="zh-CN" b="0" dirty="0" smtClean="0"/>
              <a:t>列表</a:t>
            </a:r>
            <a:r>
              <a:rPr lang="zh-CN" altLang="en-US" b="0" dirty="0"/>
              <a:t>等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种</a:t>
            </a:r>
            <a:r>
              <a:rPr lang="zh-CN" altLang="zh-CN" b="0" dirty="0" smtClean="0"/>
              <a:t>。</a:t>
            </a:r>
            <a:endParaRPr lang="en-US" altLang="zh-CN" sz="2000" b="0" dirty="0">
              <a:ea typeface="宋体" charset="-122"/>
            </a:endParaRPr>
          </a:p>
        </p:txBody>
      </p:sp>
      <p:graphicFrame>
        <p:nvGraphicFramePr>
          <p:cNvPr id="97474" name="Group 19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54406987"/>
              </p:ext>
            </p:extLst>
          </p:nvPr>
        </p:nvGraphicFramePr>
        <p:xfrm>
          <a:off x="1295400" y="2647950"/>
          <a:ext cx="7013223" cy="20574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92976"/>
                <a:gridCol w="3065078"/>
                <a:gridCol w="1955169"/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列表类型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标记符号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备注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无序列表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kumimoji="0" lang="en-US" altLang="zh-CN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ul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&gt;…&lt;/</a:t>
                      </a:r>
                      <a:r>
                        <a:rPr kumimoji="0" lang="en-US" altLang="zh-CN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ul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常用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菜单列表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&lt;menu&gt;…&lt;/menu&gt;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不常用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目录列表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&lt;dir&gt;…&lt;/dir&gt;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不常用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有序列表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</a:t>
                      </a:r>
                      <a:r>
                        <a:rPr kumimoji="0" lang="en-US" altLang="zh-CN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ol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&gt;…&lt;/</a:t>
                      </a:r>
                      <a:r>
                        <a:rPr kumimoji="0" lang="en-US" altLang="zh-CN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ol</a:t>
                      </a: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&gt;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常用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定义列表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&lt;dl&gt;…&lt;/dl&gt;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常用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 </a:t>
            </a:r>
            <a:r>
              <a:rPr lang="zh-CN" altLang="en-US" dirty="0"/>
              <a:t>无序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10817"/>
            <a:ext cx="8610600" cy="381833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0" dirty="0" smtClean="0"/>
              <a:t>无序列表（</a:t>
            </a:r>
            <a:r>
              <a:rPr lang="en-US" b="0" u="sng" dirty="0" smtClean="0">
                <a:solidFill>
                  <a:srgbClr val="FF0000"/>
                </a:solidFill>
              </a:rPr>
              <a:t>U</a:t>
            </a:r>
            <a:r>
              <a:rPr lang="en-US" b="0" dirty="0" smtClean="0"/>
              <a:t>nordered </a:t>
            </a:r>
            <a:r>
              <a:rPr lang="en-US" b="0" u="sng" dirty="0">
                <a:solidFill>
                  <a:srgbClr val="FF0000"/>
                </a:solidFill>
              </a:rPr>
              <a:t>L</a:t>
            </a:r>
            <a:r>
              <a:rPr lang="en-US" b="0" dirty="0"/>
              <a:t>ist </a:t>
            </a:r>
            <a:r>
              <a:rPr lang="en-US" b="0" dirty="0" smtClean="0"/>
              <a:t>）</a:t>
            </a:r>
          </a:p>
          <a:p>
            <a:pPr>
              <a:buNone/>
            </a:pPr>
            <a:r>
              <a:rPr lang="zh-CN" altLang="en-US" b="0" dirty="0" smtClean="0"/>
              <a:t>          在</a:t>
            </a:r>
            <a:r>
              <a:rPr lang="en-US" altLang="zh-CN" b="0" dirty="0"/>
              <a:t>HTML</a:t>
            </a:r>
            <a:r>
              <a:rPr lang="zh-CN" altLang="en-US" b="0" dirty="0"/>
              <a:t>文件中插入成对的标记</a:t>
            </a:r>
            <a:r>
              <a:rPr lang="en-US" altLang="zh-CN" b="0" dirty="0"/>
              <a:t>&lt;</a:t>
            </a:r>
            <a:r>
              <a:rPr lang="en-US" altLang="zh-CN" b="0" dirty="0" err="1"/>
              <a:t>ul</a:t>
            </a:r>
            <a:r>
              <a:rPr lang="en-US" altLang="zh-CN" b="0" dirty="0"/>
              <a:t>&gt;&lt;/</a:t>
            </a:r>
            <a:r>
              <a:rPr lang="en-US" altLang="zh-CN" b="0" dirty="0" err="1"/>
              <a:t>ul</a:t>
            </a:r>
            <a:r>
              <a:rPr lang="en-US" altLang="zh-CN" b="0" dirty="0"/>
              <a:t>&gt;</a:t>
            </a:r>
            <a:r>
              <a:rPr lang="zh-CN" altLang="en-US" b="0" dirty="0"/>
              <a:t>，完成无序列表的插入。 </a:t>
            </a:r>
            <a:r>
              <a:rPr lang="zh-CN" altLang="en-US" b="0" dirty="0" smtClean="0"/>
              <a:t>列表项</a:t>
            </a:r>
            <a:r>
              <a:rPr lang="en-US" altLang="zh-CN" b="0" dirty="0"/>
              <a:t>(</a:t>
            </a:r>
            <a:r>
              <a:rPr lang="en-US" b="0" u="sng" dirty="0" smtClean="0">
                <a:solidFill>
                  <a:srgbClr val="FF0000"/>
                </a:solidFill>
              </a:rPr>
              <a:t>L</a:t>
            </a:r>
            <a:r>
              <a:rPr lang="en-US" b="0" dirty="0" smtClean="0"/>
              <a:t>ist </a:t>
            </a:r>
            <a:r>
              <a:rPr lang="zh-CN" altLang="en-US" b="0" dirty="0" smtClean="0"/>
              <a:t> </a:t>
            </a:r>
            <a:r>
              <a:rPr lang="en-US" b="0" u="sng" dirty="0" smtClean="0">
                <a:solidFill>
                  <a:srgbClr val="FF0000"/>
                </a:solidFill>
              </a:rPr>
              <a:t>I</a:t>
            </a:r>
            <a:r>
              <a:rPr lang="en-US" b="0" dirty="0" smtClean="0"/>
              <a:t>tems)</a:t>
            </a:r>
            <a:r>
              <a:rPr lang="en-US" b="0" dirty="0" err="1" smtClean="0"/>
              <a:t>li</a:t>
            </a:r>
            <a:r>
              <a:rPr lang="zh-CN" altLang="en-US" b="0" dirty="0" smtClean="0"/>
              <a:t>标记用于定义 一个列表项。</a:t>
            </a:r>
            <a:endParaRPr lang="zh-CN" altLang="en-US" b="0" dirty="0"/>
          </a:p>
          <a:p>
            <a:r>
              <a:rPr lang="zh-CN" altLang="en-US" b="0" dirty="0"/>
              <a:t>基本语法 </a:t>
            </a:r>
          </a:p>
          <a:p>
            <a:pPr lvl="1">
              <a:buNone/>
            </a:pPr>
            <a:r>
              <a:rPr lang="en-US" altLang="zh-CN" sz="1900" b="0" dirty="0">
                <a:solidFill>
                  <a:srgbClr val="FF0000"/>
                </a:solidFill>
              </a:rPr>
              <a:t>&lt;</a:t>
            </a:r>
            <a:r>
              <a:rPr lang="en-US" altLang="zh-CN" sz="1900" b="0" dirty="0" err="1">
                <a:solidFill>
                  <a:srgbClr val="FF0000"/>
                </a:solidFill>
              </a:rPr>
              <a:t>ul</a:t>
            </a:r>
            <a:r>
              <a:rPr lang="en-US" altLang="zh-CN" sz="1900" b="0" dirty="0">
                <a:solidFill>
                  <a:srgbClr val="FF0000"/>
                </a:solidFill>
              </a:rPr>
              <a:t> type</a:t>
            </a:r>
            <a:r>
              <a:rPr lang="en-US" altLang="zh-CN" sz="1900" b="0" dirty="0" smtClean="0">
                <a:solidFill>
                  <a:srgbClr val="FF0000"/>
                </a:solidFill>
              </a:rPr>
              <a:t>=“disc | circle | square"&gt; </a:t>
            </a:r>
            <a:endParaRPr lang="en-US" altLang="zh-CN" sz="1900" b="0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</a:rPr>
              <a:t>		&lt;</a:t>
            </a:r>
            <a:r>
              <a:rPr lang="en-US" altLang="zh-CN" sz="1900" b="0" dirty="0" err="1">
                <a:solidFill>
                  <a:srgbClr val="FF0000"/>
                </a:solidFill>
              </a:rPr>
              <a:t>li</a:t>
            </a:r>
            <a:r>
              <a:rPr lang="en-US" altLang="zh-CN" sz="1900" b="0" dirty="0">
                <a:solidFill>
                  <a:srgbClr val="FF0000"/>
                </a:solidFill>
              </a:rPr>
              <a:t> type=""&gt;</a:t>
            </a:r>
            <a:r>
              <a:rPr lang="zh-CN" altLang="en-US" sz="1900" b="0" dirty="0">
                <a:solidFill>
                  <a:srgbClr val="FF0000"/>
                </a:solidFill>
              </a:rPr>
              <a:t>项目名称</a:t>
            </a:r>
            <a:r>
              <a:rPr lang="en-US" altLang="zh-CN" sz="1900" b="0" dirty="0">
                <a:solidFill>
                  <a:srgbClr val="FF0000"/>
                </a:solidFill>
              </a:rPr>
              <a:t>&lt;/</a:t>
            </a:r>
            <a:r>
              <a:rPr lang="en-US" altLang="zh-CN" sz="1900" b="0" dirty="0" err="1">
                <a:solidFill>
                  <a:srgbClr val="FF0000"/>
                </a:solidFill>
              </a:rPr>
              <a:t>li</a:t>
            </a:r>
            <a:r>
              <a:rPr lang="en-US" altLang="zh-CN" sz="1900" b="0" dirty="0">
                <a:solidFill>
                  <a:srgbClr val="FF0000"/>
                </a:solidFill>
              </a:rPr>
              <a:t>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</a:rPr>
              <a:t>    	&lt;</a:t>
            </a:r>
            <a:r>
              <a:rPr lang="en-US" altLang="zh-CN" sz="1900" b="0" dirty="0" err="1">
                <a:solidFill>
                  <a:srgbClr val="FF0000"/>
                </a:solidFill>
              </a:rPr>
              <a:t>li</a:t>
            </a:r>
            <a:r>
              <a:rPr lang="en-US" altLang="zh-CN" sz="1900" b="0" dirty="0">
                <a:solidFill>
                  <a:srgbClr val="FF0000"/>
                </a:solidFill>
              </a:rPr>
              <a:t> type=""&gt;</a:t>
            </a:r>
            <a:r>
              <a:rPr lang="zh-CN" altLang="en-US" sz="1900" b="0" dirty="0">
                <a:solidFill>
                  <a:srgbClr val="FF0000"/>
                </a:solidFill>
              </a:rPr>
              <a:t>项目名称</a:t>
            </a:r>
            <a:r>
              <a:rPr lang="en-US" altLang="zh-CN" sz="1900" b="0" dirty="0">
                <a:solidFill>
                  <a:srgbClr val="FF0000"/>
                </a:solidFill>
              </a:rPr>
              <a:t>&lt;/</a:t>
            </a:r>
            <a:r>
              <a:rPr lang="en-US" altLang="zh-CN" sz="1900" b="0" dirty="0" err="1">
                <a:solidFill>
                  <a:srgbClr val="FF0000"/>
                </a:solidFill>
              </a:rPr>
              <a:t>li</a:t>
            </a:r>
            <a:r>
              <a:rPr lang="en-US" altLang="zh-CN" sz="1900" b="0" dirty="0">
                <a:solidFill>
                  <a:srgbClr val="FF0000"/>
                </a:solidFill>
              </a:rPr>
              <a:t>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</a:rPr>
              <a:t>		&lt;</a:t>
            </a:r>
            <a:r>
              <a:rPr lang="en-US" altLang="zh-CN" sz="1900" b="0" dirty="0" err="1">
                <a:solidFill>
                  <a:srgbClr val="FF0000"/>
                </a:solidFill>
              </a:rPr>
              <a:t>li</a:t>
            </a:r>
            <a:r>
              <a:rPr lang="en-US" altLang="zh-CN" sz="1900" b="0" dirty="0">
                <a:solidFill>
                  <a:srgbClr val="FF0000"/>
                </a:solidFill>
              </a:rPr>
              <a:t> type=""&gt;</a:t>
            </a:r>
            <a:r>
              <a:rPr lang="zh-CN" altLang="en-US" sz="1900" b="0" dirty="0">
                <a:solidFill>
                  <a:srgbClr val="FF0000"/>
                </a:solidFill>
              </a:rPr>
              <a:t>项目名称</a:t>
            </a:r>
            <a:r>
              <a:rPr lang="en-US" altLang="zh-CN" sz="1900" b="0" dirty="0">
                <a:solidFill>
                  <a:srgbClr val="FF0000"/>
                </a:solidFill>
              </a:rPr>
              <a:t>&lt;/</a:t>
            </a:r>
            <a:r>
              <a:rPr lang="en-US" altLang="zh-CN" sz="1900" b="0" dirty="0" err="1">
                <a:solidFill>
                  <a:srgbClr val="FF0000"/>
                </a:solidFill>
              </a:rPr>
              <a:t>li</a:t>
            </a:r>
            <a:r>
              <a:rPr lang="en-US" altLang="zh-CN" sz="1900" b="0" dirty="0">
                <a:solidFill>
                  <a:srgbClr val="FF0000"/>
                </a:solidFill>
              </a:rPr>
              <a:t>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</a:rPr>
              <a:t>		…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</a:rPr>
              <a:t>&lt;/</a:t>
            </a:r>
            <a:r>
              <a:rPr lang="en-US" altLang="zh-CN" sz="1900" b="0" dirty="0" err="1">
                <a:solidFill>
                  <a:srgbClr val="FF0000"/>
                </a:solidFill>
              </a:rPr>
              <a:t>ul</a:t>
            </a:r>
            <a:r>
              <a:rPr lang="en-US" altLang="zh-CN" sz="1900" b="0" dirty="0">
                <a:solidFill>
                  <a:srgbClr val="FF0000"/>
                </a:solidFill>
              </a:rPr>
              <a:t>&gt; 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b="0" dirty="0" smtClean="0"/>
              <a:t>符号：</a:t>
            </a:r>
            <a:r>
              <a:rPr lang="en-US" altLang="zh-CN" b="0" dirty="0" smtClean="0"/>
              <a:t> disc - </a:t>
            </a:r>
            <a:r>
              <a:rPr lang="zh-CN" altLang="en-US" b="0" dirty="0" smtClean="0"/>
              <a:t>●；</a:t>
            </a:r>
            <a:r>
              <a:rPr lang="en-US" altLang="zh-CN" b="0" dirty="0" smtClean="0"/>
              <a:t> circle -</a:t>
            </a:r>
            <a:r>
              <a:rPr lang="zh-CN" altLang="en-US" b="0" dirty="0" smtClean="0"/>
              <a:t>○；</a:t>
            </a:r>
            <a:r>
              <a:rPr lang="en-US" altLang="zh-CN" b="0" dirty="0" smtClean="0"/>
              <a:t> square -</a:t>
            </a:r>
            <a:r>
              <a:rPr lang="zh-CN" altLang="en-US" b="0" dirty="0" smtClean="0"/>
              <a:t>■</a:t>
            </a:r>
            <a:endParaRPr lang="en-US" altLang="zh-CN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无序列表案例</a:t>
            </a:r>
            <a:endParaRPr lang="zh-CN" altLang="en-US" sz="2800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48782"/>
            <a:ext cx="4421187" cy="3856567"/>
          </a:xfrm>
        </p:spPr>
        <p:txBody>
          <a:bodyPr anchor="ctr"/>
          <a:lstStyle/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edu_4_2_1.html --&gt;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doctype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html&gt;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 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="en"&gt;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&lt;head&gt;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&lt;meta charset="UTF-8"&gt;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title&gt;</a:t>
            </a: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无序列表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&lt;/head&gt;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&lt;body&gt;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h4&gt;Disc </a:t>
            </a: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项目符号列表：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&lt;/h4&gt;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type="disc"&gt;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0" dirty="0" smtClean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      </a:t>
            </a: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计算机科学与技术专业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软件工程专业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 type</a:t>
            </a:r>
            <a:r>
              <a:rPr lang="en-US" altLang="zh-CN" sz="120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US" altLang="zh-CN" sz="120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circle</a:t>
            </a:r>
            <a:r>
              <a:rPr lang="en-US" altLang="zh-CN" sz="120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</a:t>
            </a: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信息管理与信息系统</a:t>
            </a:r>
            <a:r>
              <a:rPr lang="zh-CN" altLang="en-US" sz="1200" b="0" dirty="0" smtClean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专业   </a:t>
            </a: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en-US" altLang="zh-CN" sz="1200" b="0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h4&gt;Circle </a:t>
            </a: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项目符号列表：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&lt;/h4&gt;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type="circle"&gt;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计算机科学与技术专业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 type="square"&gt;</a:t>
            </a: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软件工程专业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信息管理与信息系统专业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h4&gt;Square </a:t>
            </a: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项目符号列表：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&lt;/h4&gt;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</a:t>
            </a:r>
            <a:r>
              <a:rPr lang="en-US" altLang="zh-CN" sz="120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</a:t>
            </a:r>
            <a:r>
              <a:rPr lang="en-US" altLang="zh-CN" sz="120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square</a:t>
            </a:r>
            <a:r>
              <a:rPr lang="en-US" altLang="zh-CN" sz="120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"&gt;</a:t>
            </a:r>
            <a:endParaRPr lang="en-US" altLang="zh-CN" sz="1200" b="0" dirty="0" smtClean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计算机科学与技术专业</a:t>
            </a:r>
            <a:r>
              <a:rPr lang="en-US" altLang="zh-CN" sz="140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40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zh-CN" altLang="en-US" sz="140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软件工程专业</a:t>
            </a:r>
            <a:r>
              <a:rPr lang="en-US" altLang="zh-CN" sz="140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40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40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zh-CN" sz="1400" b="0" dirty="0">
              <a:latin typeface="Verdana" pitchFamily="34" charset="0"/>
              <a:ea typeface="宋体" charset="-122"/>
              <a:cs typeface="Verdana" panose="020B0604030504040204" pitchFamily="34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1885950"/>
            <a:ext cx="2819400" cy="25717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486400" y="895350"/>
            <a:ext cx="3352800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  <a:r>
              <a:rPr lang="zh-CN" altLang="en-US" sz="1200" b="0" dirty="0">
                <a:latin typeface="Verdana" pitchFamily="34" charset="0"/>
                <a:ea typeface="宋体" charset="-122"/>
                <a:cs typeface="Verdana" panose="020B0604030504040204" pitchFamily="34" charset="0"/>
              </a:rPr>
              <a:t>信息管理与信息系统专业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	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body&gt;</a:t>
            </a:r>
          </a:p>
          <a:p>
            <a: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  <a:endParaRPr lang="zh-CN" altLang="zh-CN" sz="1400" b="0" dirty="0">
              <a:latin typeface="Verdana" pitchFamily="34" charset="0"/>
              <a:ea typeface="宋体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 </a:t>
            </a:r>
            <a:r>
              <a:rPr lang="zh-CN" altLang="en-US" dirty="0"/>
              <a:t>有序</a:t>
            </a:r>
            <a:r>
              <a:rPr lang="zh-CN" altLang="en-US" dirty="0" smtClean="0"/>
              <a:t>列表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0" dirty="0" smtClean="0"/>
              <a:t>有序列表</a:t>
            </a:r>
            <a:r>
              <a:rPr lang="en-US" b="0" dirty="0" smtClean="0"/>
              <a:t>(</a:t>
            </a:r>
            <a:r>
              <a:rPr lang="en-US" b="0" u="sng" dirty="0" smtClean="0">
                <a:solidFill>
                  <a:srgbClr val="FF0000"/>
                </a:solidFill>
              </a:rPr>
              <a:t>O</a:t>
            </a:r>
            <a:r>
              <a:rPr lang="en-US" b="0" dirty="0" smtClean="0"/>
              <a:t>rdered </a:t>
            </a:r>
            <a:r>
              <a:rPr lang="en-US" b="0" u="sng" dirty="0" smtClean="0">
                <a:solidFill>
                  <a:srgbClr val="FF0000"/>
                </a:solidFill>
              </a:rPr>
              <a:t>L</a:t>
            </a:r>
            <a:r>
              <a:rPr lang="en-US" b="0" dirty="0" smtClean="0"/>
              <a:t>ist)</a:t>
            </a:r>
            <a:r>
              <a:rPr lang="en-US" b="0" dirty="0" err="1" smtClean="0"/>
              <a:t>ol</a:t>
            </a:r>
            <a:r>
              <a:rPr lang="zh-CN" altLang="en-US" b="0" dirty="0" smtClean="0"/>
              <a:t>标记是成对标记。在</a:t>
            </a:r>
            <a:r>
              <a:rPr lang="en-US" altLang="zh-CN" b="0" dirty="0"/>
              <a:t>HTML</a:t>
            </a:r>
            <a:r>
              <a:rPr lang="zh-CN" altLang="en-US" b="0" dirty="0"/>
              <a:t>文件中插入成对的标记</a:t>
            </a:r>
            <a:r>
              <a:rPr lang="en-US" altLang="zh-CN" b="0" dirty="0"/>
              <a:t>&lt;</a:t>
            </a:r>
            <a:r>
              <a:rPr lang="en-US" altLang="zh-CN" b="0" dirty="0" err="1"/>
              <a:t>ol</a:t>
            </a:r>
            <a:r>
              <a:rPr lang="en-US" altLang="zh-CN" b="0" dirty="0"/>
              <a:t>&gt;&lt;/</a:t>
            </a:r>
            <a:r>
              <a:rPr lang="en-US" altLang="zh-CN" b="0" dirty="0" err="1"/>
              <a:t>ol</a:t>
            </a:r>
            <a:r>
              <a:rPr lang="en-US" altLang="zh-CN" b="0" dirty="0"/>
              <a:t>&gt;</a:t>
            </a:r>
            <a:r>
              <a:rPr lang="zh-CN" altLang="en-US" b="0" dirty="0"/>
              <a:t>，完成有序列表的插入。 </a:t>
            </a:r>
          </a:p>
          <a:p>
            <a:r>
              <a:rPr lang="zh-CN" altLang="en-US" b="0" dirty="0"/>
              <a:t>基本</a:t>
            </a:r>
            <a:r>
              <a:rPr lang="zh-CN" altLang="en-US" b="0" dirty="0" smtClean="0"/>
              <a:t>语法</a:t>
            </a:r>
            <a:endParaRPr lang="en-US" altLang="zh-CN" b="0" dirty="0" smtClean="0"/>
          </a:p>
          <a:p>
            <a:pPr>
              <a:buNone/>
            </a:pPr>
            <a:endParaRPr lang="zh-CN" altLang="en-US" b="0" dirty="0"/>
          </a:p>
          <a:p>
            <a:pPr lvl="1">
              <a:buNone/>
            </a:pPr>
            <a:r>
              <a:rPr lang="zh-CN" altLang="en-US" sz="2000" b="0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8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8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8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" 1| A | a | I | 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" </a:t>
            </a:r>
            <a:r>
              <a:rPr lang="en-US" altLang="zh-CN" sz="18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</a:t>
            </a:r>
            <a:r>
              <a:rPr lang="en-US" altLang="zh-CN" sz="1800" b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" 2"&gt; </a:t>
            </a:r>
            <a:endParaRPr lang="en-US" altLang="zh-CN" sz="1800" b="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 &lt;</a:t>
            </a:r>
            <a:r>
              <a:rPr lang="en-US" altLang="zh-CN" sz="18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8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type=""  value="n"&gt;</a:t>
            </a:r>
            <a:r>
              <a:rPr lang="zh-CN" altLang="en-US" sz="1800" b="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项目名称</a:t>
            </a:r>
            <a:r>
              <a:rPr lang="en-US" altLang="zh-CN" sz="18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8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8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&lt;</a:t>
            </a:r>
            <a:r>
              <a:rPr lang="en-US" altLang="zh-CN" sz="18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8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type=""  value="n"&gt;</a:t>
            </a:r>
            <a:r>
              <a:rPr lang="zh-CN" altLang="en-US" sz="1800" b="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项目名称</a:t>
            </a:r>
            <a:r>
              <a:rPr lang="en-US" altLang="zh-CN" sz="18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8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8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&lt;</a:t>
            </a:r>
            <a:r>
              <a:rPr lang="en-US" altLang="zh-CN" sz="18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8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type=""  value="n"&gt;</a:t>
            </a:r>
            <a:r>
              <a:rPr lang="zh-CN" altLang="en-US" sz="1800" b="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项目名称</a:t>
            </a:r>
            <a:r>
              <a:rPr lang="en-US" altLang="zh-CN" sz="18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8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8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…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18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8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8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endParaRPr lang="en-US" altLang="zh-CN" sz="2000" b="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2971800" y="1581150"/>
            <a:ext cx="2514600" cy="476250"/>
          </a:xfrm>
          <a:prstGeom prst="wedgeRoundRectCallout">
            <a:avLst>
              <a:gd name="adj1" fmla="val -68141"/>
              <a:gd name="adj2" fmla="val 136368"/>
              <a:gd name="adj3" fmla="val 16667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1910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决定列表编号类型</a:t>
            </a:r>
          </a:p>
        </p:txBody>
      </p:sp>
      <p:sp>
        <p:nvSpPr>
          <p:cNvPr id="5" name="圆角矩形标注 4"/>
          <p:cNvSpPr/>
          <p:nvPr/>
        </p:nvSpPr>
        <p:spPr bwMode="auto">
          <a:xfrm>
            <a:off x="6172200" y="1504950"/>
            <a:ext cx="2438400" cy="628650"/>
          </a:xfrm>
          <a:prstGeom prst="wedgeRoundRectCallout">
            <a:avLst>
              <a:gd name="adj1" fmla="val -97458"/>
              <a:gd name="adj2" fmla="val 115176"/>
              <a:gd name="adj3" fmla="val 16667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1910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决定编号起始顺序</a:t>
            </a:r>
          </a:p>
        </p:txBody>
      </p:sp>
      <p:sp>
        <p:nvSpPr>
          <p:cNvPr id="6" name="圆角矩形标注 5"/>
          <p:cNvSpPr/>
          <p:nvPr/>
        </p:nvSpPr>
        <p:spPr bwMode="auto">
          <a:xfrm>
            <a:off x="1981200" y="4000500"/>
            <a:ext cx="2514600" cy="571500"/>
          </a:xfrm>
          <a:prstGeom prst="wedgeRoundRectCallout">
            <a:avLst>
              <a:gd name="adj1" fmla="val -21520"/>
              <a:gd name="adj2" fmla="val -87815"/>
              <a:gd name="adj3" fmla="val 16667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1910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改变自身类型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5468408" y="3914775"/>
            <a:ext cx="3505200" cy="714375"/>
          </a:xfrm>
          <a:prstGeom prst="wedgeRoundRectCallout">
            <a:avLst>
              <a:gd name="adj1" fmla="val -97282"/>
              <a:gd name="adj2" fmla="val -83910"/>
              <a:gd name="adj3" fmla="val 16667"/>
            </a:avLst>
          </a:prstGeom>
          <a:gradFill rotWithShape="1">
            <a:gsLst>
              <a:gs pos="0">
                <a:srgbClr val="000080">
                  <a:gamma/>
                  <a:shade val="46275"/>
                  <a:invGamma/>
                </a:srgbClr>
              </a:gs>
              <a:gs pos="100000">
                <a:srgbClr val="000080"/>
              </a:gs>
            </a:gsLst>
            <a:lin ang="5400000" scaled="1"/>
          </a:gradFill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84225" marR="0" indent="-41910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改变自身的起始编号</a:t>
            </a: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黑体" pitchFamily="49" charset="-122"/>
              <a:ea typeface="黑体" pitchFamily="49" charset="-122"/>
            </a:endParaRPr>
          </a:p>
          <a:p>
            <a:pPr marL="784225" marR="0" indent="-419100" algn="l" defTabSz="115887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0066"/>
              </a:buClr>
              <a:buSzPct val="100000"/>
              <a:buFont typeface="Wingdings" pitchFamily="2" charset="2"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黑体" pitchFamily="49" charset="-122"/>
                <a:ea typeface="黑体" pitchFamily="49" charset="-122"/>
              </a:rPr>
              <a:t>同时改变后续列表的编号顺序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有序列表案例 </a:t>
            </a:r>
            <a:endParaRPr lang="zh-CN" altLang="en-US" dirty="0"/>
          </a:p>
        </p:txBody>
      </p:sp>
      <p:sp>
        <p:nvSpPr>
          <p:cNvPr id="117765" name="Rectangle 5"/>
          <p:cNvSpPr>
            <a:spLocks noGrp="1" noChangeArrowheads="1"/>
          </p:cNvSpPr>
          <p:nvPr>
            <p:ph idx="1"/>
          </p:nvPr>
        </p:nvSpPr>
        <p:spPr>
          <a:xfrm>
            <a:off x="907256" y="857250"/>
            <a:ext cx="3962400" cy="3924300"/>
          </a:xfrm>
        </p:spPr>
        <p:txBody>
          <a:bodyPr lIns="0" tIns="0" rIns="0" bIns="0"/>
          <a:lstStyle/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edu_4_3_1.html --&gt;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doctype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html&gt;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 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="en"&gt;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&lt;head</a:t>
            </a: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 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&lt;meta charset="UTF-8"&gt;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有序列表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</a:t>
            </a: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&gt;&lt;/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h4&gt;1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数字编号：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&lt;/h4&gt;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计算机科学与技术专业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软件工程专业 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信息管理与信息系统专业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电子信息工程专业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 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h4&gt;A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字母编号：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&lt;/h4&gt;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type="A"&gt;</a:t>
            </a:r>
          </a:p>
          <a:p>
            <a:pPr marL="0"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计算机科学与技术专业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软件工程专业 </a:t>
            </a: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</a:p>
          <a:p>
            <a:pPr marL="0"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信息管理与信息系统专业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电子信息工程专业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&lt;h4&gt;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混合编号：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&lt;/h4&gt;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type="a"&gt;</a:t>
            </a:r>
          </a:p>
          <a:p>
            <a:pPr marL="0"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计算机科学与技术专业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 type="I" value="5"&gt;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软件工程专业 </a:t>
            </a:r>
          </a:p>
          <a:p>
            <a:pPr marL="0"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1400" dirty="0">
              <a:latin typeface="Verdana" pitchFamily="34" charset="0"/>
              <a:cs typeface="Verdana" panose="020B0604030504040204" pitchFamily="34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2114550"/>
            <a:ext cx="3124200" cy="247584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181600" y="857251"/>
            <a:ext cx="35687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信息管理与信息系统专业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电子信息工程专业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电子科学与技术专业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物联网工程专业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</a:t>
            </a: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		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&lt;/html&gt;</a:t>
            </a:r>
            <a:endParaRPr lang="zh-CN" altLang="en-US" sz="1400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 </a:t>
            </a:r>
            <a:r>
              <a:rPr lang="zh-CN" altLang="en-US" dirty="0" smtClean="0"/>
              <a:t>列表</a:t>
            </a:r>
            <a:r>
              <a:rPr lang="zh-CN" altLang="en-US" dirty="0"/>
              <a:t>嵌套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 smtClean="0"/>
              <a:t>       </a:t>
            </a:r>
            <a:r>
              <a:rPr lang="zh-CN" altLang="en-US" b="0" dirty="0" smtClean="0"/>
              <a:t>在</a:t>
            </a:r>
            <a:r>
              <a:rPr lang="en-US" altLang="zh-CN" b="0" dirty="0"/>
              <a:t>HTML</a:t>
            </a:r>
            <a:r>
              <a:rPr lang="zh-CN" altLang="en-US" b="0" dirty="0"/>
              <a:t>文件中</a:t>
            </a:r>
            <a:r>
              <a:rPr lang="zh-CN" altLang="en-US" b="0" dirty="0" smtClean="0"/>
              <a:t>，列表嵌套使用</a:t>
            </a:r>
            <a:r>
              <a:rPr lang="zh-CN" altLang="en-US" b="0" dirty="0"/>
              <a:t>不仅使网页的内容布局更加美观，而且使显示的内容更加清晰、明白。 </a:t>
            </a:r>
          </a:p>
          <a:p>
            <a:r>
              <a:rPr lang="zh-CN" altLang="en-US" b="0" dirty="0"/>
              <a:t>基本语法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9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9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 </a:t>
            </a:r>
            <a:r>
              <a:rPr lang="en-US" altLang="zh-CN" sz="1900" b="0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900" b="0" u="sng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900" b="0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&gt;</a:t>
            </a:r>
            <a:r>
              <a:rPr lang="zh-CN" altLang="en-US" sz="1900" b="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项目</a:t>
            </a:r>
            <a:r>
              <a:rPr lang="zh-CN" altLang="en-US" sz="1900" b="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名称</a:t>
            </a:r>
            <a:endParaRPr lang="en-US" altLang="zh-CN" sz="1900" b="0" dirty="0" smtClean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900" b="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zh-CN" altLang="en-US" sz="1900" b="0" dirty="0" smtClean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900" b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9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9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altLang="zh-CN" sz="1900" b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altLang="zh-CN" sz="19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 &gt;</a:t>
            </a:r>
            <a:r>
              <a:rPr lang="zh-CN" altLang="en-US" sz="1900" b="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项目名称 </a:t>
            </a:r>
            <a:r>
              <a:rPr lang="en-US" altLang="zh-CN" sz="19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9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</a:t>
            </a:r>
            <a:r>
              <a:rPr lang="en-US" altLang="zh-CN" sz="19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1900" b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</a:t>
            </a:r>
            <a:r>
              <a:rPr lang="en-US" altLang="zh-CN" sz="19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CN" sz="1900" b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altLang="zh-CN" sz="19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900" b="0" dirty="0" err="1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900" b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900" b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altLang="zh-CN" sz="1900" b="0" u="sng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900" b="0" u="sng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900" b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…</a:t>
            </a:r>
            <a:endParaRPr lang="en-US" altLang="zh-CN" sz="1900" b="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9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900" b="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900" b="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</a:t>
            </a:r>
            <a:endParaRPr lang="en-US" altLang="zh-CN" sz="1600" b="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嵌套列表案例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50876" y="800100"/>
            <a:ext cx="3844925" cy="3771900"/>
          </a:xfrm>
        </p:spPr>
        <p:txBody>
          <a:bodyPr/>
          <a:lstStyle/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&lt;!-- edu_4_4_1.html --&gt;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&lt;!</a:t>
            </a:r>
            <a:r>
              <a:rPr lang="en-US" altLang="zh-CN" sz="1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doctype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html&gt;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&lt;html </a:t>
            </a:r>
            <a:r>
              <a:rPr lang="en-US" altLang="zh-CN" sz="1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="en"&gt;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&lt;head&gt;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&lt;meta charset="UTF-8"&gt;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&lt;title&gt;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清华大学出版社图书分类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&lt;/title&gt;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&lt;/head&gt;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&lt;body&gt;</a:t>
            </a:r>
          </a:p>
          <a:p>
            <a:pPr marL="0" indent="2619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&lt;h4&gt;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清华大学出版社图书分类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&lt;/h4&gt;</a:t>
            </a:r>
          </a:p>
          <a:p>
            <a:pPr marL="0" indent="2619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type="1"&gt;</a:t>
            </a:r>
          </a:p>
          <a:p>
            <a:pPr marL="0" indent="2619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&lt;li&gt;&lt;h4&gt;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计算机与电子信息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&lt;/h4</a:t>
            </a:r>
            <a:r>
              <a:rPr lang="en-US" altLang="zh-CN" sz="12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  </a:t>
            </a:r>
          </a:p>
          <a:p>
            <a:pPr marL="0" indent="2619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type="A"&gt;</a:t>
            </a:r>
          </a:p>
          <a:p>
            <a:pPr marL="0" indent="536575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数据库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536575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电子信息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536575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计算机组成与原理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536575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计算机基础</a:t>
            </a:r>
          </a:p>
          <a:p>
            <a:pPr marL="0" indent="8128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zh-CN" sz="1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type="disc"&gt;</a:t>
            </a:r>
          </a:p>
          <a:p>
            <a:pPr marL="0" indent="1160463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计算机文化基础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1160463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公共基础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1160463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软件技术基础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1160463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计算机导论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1160463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zh-CN" altLang="en-US" sz="1200" b="0" dirty="0">
                <a:latin typeface="Verdana" panose="020B0604030504040204" pitchFamily="34" charset="0"/>
                <a:cs typeface="Verdana" panose="020B0604030504040204" pitchFamily="34" charset="0"/>
              </a:rPr>
              <a:t>计算思维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&lt;/li&gt;</a:t>
            </a:r>
          </a:p>
          <a:p>
            <a:pPr marL="0" indent="81280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</a:p>
          <a:p>
            <a:pPr marL="0" indent="536575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&lt;/li</a:t>
            </a:r>
            <a:r>
              <a:rPr lang="en-US" altLang="zh-CN" sz="12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en-US" sz="1200" b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图片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2237340"/>
            <a:ext cx="4049486" cy="226131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34000" y="819150"/>
            <a:ext cx="3505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2619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zh-CN" altLang="en-US" sz="1200" b="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li&gt;</a:t>
            </a:r>
          </a:p>
          <a:p>
            <a:pPr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&lt;li&gt;&lt;h4&gt;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理工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&lt;/h4&gt;&lt;/li&gt;</a:t>
            </a:r>
          </a:p>
          <a:p>
            <a:pPr indent="363538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&lt;li&gt;&lt;h4&gt;</a:t>
            </a:r>
            <a:r>
              <a:rPr lang="zh-CN" altLang="en-US" sz="1200" b="0" dirty="0">
                <a:latin typeface="Verdana" pitchFamily="34" charset="0"/>
                <a:cs typeface="Verdana" panose="020B0604030504040204" pitchFamily="34" charset="0"/>
              </a:rPr>
              <a:t>经管与人文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&lt;/h4&gt;&lt;/li</a:t>
            </a: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  </a:t>
            </a:r>
            <a:endParaRPr lang="en-US" altLang="zh-CN" sz="1200" b="0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</a:t>
            </a:r>
            <a:r>
              <a:rPr lang="en-US" altLang="zh-CN" sz="1200" b="0" dirty="0" err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		</a:t>
            </a: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&lt;/body</a:t>
            </a:r>
            <a:r>
              <a:rPr lang="en-US" altLang="zh-CN" sz="1200" b="0" dirty="0" smtClean="0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en-US" altLang="zh-CN" sz="12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&lt;/html</a:t>
            </a:r>
            <a:r>
              <a:rPr lang="en-US" altLang="zh-CN" sz="1200" b="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endParaRPr lang="en-US" altLang="zh-CN" sz="1400" b="0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1ecc983b037faa52898d19180d0b322891e7593"/>
</p:tagLst>
</file>

<file path=ppt/theme/theme1.xml><?xml version="1.0" encoding="utf-8"?>
<a:theme xmlns:a="http://schemas.openxmlformats.org/drawingml/2006/main" name="6_CS3510">
  <a:themeElements>
    <a:clrScheme name="1_CS3510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CS3510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0">
                <a:gamma/>
                <a:shade val="46275"/>
                <a:invGamma/>
              </a:srgbClr>
            </a:gs>
            <a:gs pos="100000">
              <a:srgbClr val="000080"/>
            </a:gs>
          </a:gsLst>
          <a:lin ang="5400000" scaled="1"/>
        </a:gradFill>
        <a:ln w="25400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rgbClr val="000000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84225" marR="0" indent="-419100" algn="l" defTabSz="115887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660066"/>
          </a:buClr>
          <a:buSzPct val="100000"/>
          <a:buFont typeface="Wingdings" pitchFamily="2" charset="2"/>
          <a:buNone/>
          <a:tabLst/>
          <a:defRPr kumimoji="0" lang="zh-CN" altLang="en-US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1_CS35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351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351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</TotalTime>
  <Words>1014</Words>
  <Application>Microsoft Office PowerPoint</Application>
  <PresentationFormat>全屏显示(16:9)</PresentationFormat>
  <Paragraphs>232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6_CS3510</vt:lpstr>
      <vt:lpstr>第4章 列表(1课时)</vt:lpstr>
      <vt:lpstr>PowerPoint 演示文稿</vt:lpstr>
      <vt:lpstr>4.1 列表简介 </vt:lpstr>
      <vt:lpstr>4.2  无序列表 </vt:lpstr>
      <vt:lpstr>无序列表案例</vt:lpstr>
      <vt:lpstr>4.3  有序列表 </vt:lpstr>
      <vt:lpstr>有序列表案例 </vt:lpstr>
      <vt:lpstr>4.4  列表嵌套</vt:lpstr>
      <vt:lpstr>嵌套列表案例</vt:lpstr>
      <vt:lpstr>4.5 定义列表</vt:lpstr>
      <vt:lpstr>定义列表案例 </vt:lpstr>
      <vt:lpstr>4.6 综合实例 </vt:lpstr>
      <vt:lpstr>4.6 综合实例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lcj</cp:lastModifiedBy>
  <cp:revision>362</cp:revision>
  <cp:lastPrinted>1601-01-01T00:00:00Z</cp:lastPrinted>
  <dcterms:created xsi:type="dcterms:W3CDTF">1601-01-01T00:00:00Z</dcterms:created>
  <dcterms:modified xsi:type="dcterms:W3CDTF">2022-02-05T11:33:10Z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