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5"/>
  </p:notesMasterIdLst>
  <p:sldIdLst>
    <p:sldId id="320" r:id="rId2"/>
    <p:sldId id="308" r:id="rId3"/>
    <p:sldId id="309" r:id="rId4"/>
    <p:sldId id="257" r:id="rId5"/>
    <p:sldId id="311" r:id="rId6"/>
    <p:sldId id="312" r:id="rId7"/>
    <p:sldId id="313" r:id="rId8"/>
    <p:sldId id="314" r:id="rId9"/>
    <p:sldId id="296" r:id="rId10"/>
    <p:sldId id="277" r:id="rId11"/>
    <p:sldId id="317" r:id="rId12"/>
    <p:sldId id="318" r:id="rId13"/>
    <p:sldId id="315" r:id="rId14"/>
    <p:sldId id="297" r:id="rId15"/>
    <p:sldId id="264" r:id="rId16"/>
    <p:sldId id="285" r:id="rId17"/>
    <p:sldId id="300" r:id="rId18"/>
    <p:sldId id="301" r:id="rId19"/>
    <p:sldId id="302" r:id="rId20"/>
    <p:sldId id="319" r:id="rId21"/>
    <p:sldId id="303" r:id="rId22"/>
    <p:sldId id="310" r:id="rId23"/>
    <p:sldId id="263" r:id="rId24"/>
  </p:sldIdLst>
  <p:sldSz cx="9144000" cy="6858000" type="screen4x3"/>
  <p:notesSz cx="6858000" cy="9144000"/>
  <p:custDataLst>
    <p:tags r:id="rId26"/>
  </p:custDataLst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5" autoAdjust="0"/>
  </p:normalViewPr>
  <p:slideViewPr>
    <p:cSldViewPr>
      <p:cViewPr>
        <p:scale>
          <a:sx n="75" d="100"/>
          <a:sy n="75" d="100"/>
        </p:scale>
        <p:origin x="-1236" y="3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C238408C-6839-46EE-8131-EDA75C487F2E}" type="datetimeFigureOut">
              <a:rPr lang="zh-CN" altLang="en-US"/>
              <a:t>2023/3/19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87D77045-401A-4D5E-BFE3-54C21A8A6634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127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704396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62180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76396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68414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01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23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36" name="Shape 35"/>
          <p:cNvSpPr/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43" name="Shape 42"/>
          <p:cNvSpPr/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2" name="Shape 21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4" name="Shape 23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6" name="Shape 25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7" name="Shape 26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/>
          <a:p>
            <a:fld id="{743653DA-8BF4-4869-96FE-9BCF43372D46}" type="datetimeFigureOut">
              <a:rPr lang="zh-CN" altLang="en-US"/>
              <a:t>2023/3/19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/>
          <a:p>
            <a:fld id="{72AC53DF-4216-466D-99A7-94400E6C2A25}" type="slidenum">
              <a:r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8890" algn="r" eaLnBrk="1" latinLnBrk="0" hangingPunct="1">
              <a:defRPr kumimoji="0" lang="zh-CN" sz="38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eaLnBrk="1" latinLnBrk="0" hangingPunct="1"/>
            <a:r>
              <a:rPr lang="zh-CN" altLang="en-US"/>
              <a:t>单击此处编辑母版副标题样式</a:t>
            </a:r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rot="10800000">
            <a:off x="357158" y="285728"/>
            <a:ext cx="8786842" cy="857256"/>
          </a:xfrm>
          <a:prstGeom prst="rect">
            <a:avLst/>
          </a:prstGeom>
          <a:gradFill flip="none" rotWithShape="1">
            <a:gsLst>
              <a:gs pos="5900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772400" cy="702358"/>
          </a:xfrm>
        </p:spPr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zh-CN" altLang="en-US"/>
              <a:t>2023/3/19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6429396"/>
            <a:ext cx="9144000" cy="428604"/>
          </a:xfrm>
          <a:prstGeom prst="rect">
            <a:avLst/>
          </a:prstGeom>
          <a:gradFill flip="none" rotWithShape="1">
            <a:gsLst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650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zh-CN" altLang="en-US"/>
              <a:t>2023/3/19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/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FigureOut">
              <a:rPr lang="zh-CN" altLang="en-US"/>
              <a:t>2023/3/19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zh-CN" altLang="en-US"/>
              <a:t>2023/3/19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zh-CN" altLang="en-US"/>
              <a:t>2023/3/19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zh-CN" altLang="en-US"/>
              <a:t>2023/3/19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zh-CN" altLang="en-US"/>
              <a:t>2023/3/19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305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zh-CN" altLang="en-US"/>
              <a:t>2023/3/19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255291" y="4576777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255291" y="4326202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255291" y="4167068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55291" y="4071942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2" name="Rectangle 11"/>
          <p:cNvSpPr/>
          <p:nvPr/>
        </p:nvSpPr>
        <p:spPr>
          <a:xfrm>
            <a:off x="309558" y="428604"/>
            <a:ext cx="45720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5" name="Rectangle 14"/>
          <p:cNvSpPr/>
          <p:nvPr/>
        </p:nvSpPr>
        <p:spPr>
          <a:xfrm>
            <a:off x="269073" y="428604"/>
            <a:ext cx="27432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250020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221768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t>3/19/2023</a:t>
            </a:fld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pPr algn="r"/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</a:lstStyle>
          <a:p>
            <a:pPr algn="l"/>
            <a:fld id="{72AC53DF-4216-466D-99A7-94400E6C2A25}" type="slidenum">
              <a:rPr kumimoji="0" lang="en-US" altLang="zh-CN" sz="1200">
                <a:solidFill>
                  <a:schemeClr val="tx2"/>
                </a:solidFill>
              </a:rPr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 panose="05000000000000000000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28662" y="3143248"/>
            <a:ext cx="7772400" cy="1974059"/>
          </a:xfrm>
        </p:spPr>
        <p:txBody>
          <a:bodyPr/>
          <a:lstStyle/>
          <a:p>
            <a:r>
              <a:rPr lang="en-US" altLang="zh-CN" sz="3600" dirty="0">
                <a:effectLst>
                  <a:reflection blurRad="6350" stA="50000" endA="300" endPos="50000" dist="29997" dir="5400000" sy="-100000" algn="bl" rotWithShape="0"/>
                </a:effectLst>
                <a:sym typeface="+mn-ea"/>
              </a:rPr>
              <a:t>HTML5+CSS3+JavaScript</a:t>
            </a:r>
            <a:r>
              <a:rPr lang="en-US" altLang="en-US" dirty="0">
                <a:effectLst>
                  <a:reflection blurRad="6350" stA="50000" endA="300" endPos="50000" dist="29997" dir="5400000" sy="-100000" algn="bl" rotWithShape="0"/>
                </a:effectLst>
              </a:rPr>
              <a:t>	</a:t>
            </a:r>
            <a:r>
              <a:rPr lang="zh-CN" sz="2800" dirty="0">
                <a:solidFill>
                  <a:schemeClr val="accent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20</a:t>
            </a:r>
            <a:r>
              <a:rPr lang="en-US" altLang="zh-CN" sz="2800" dirty="0">
                <a:solidFill>
                  <a:schemeClr val="accent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21.6</a:t>
            </a:r>
            <a:endParaRPr lang="zh-CN" sz="2800" dirty="0"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6" name="Rectangle 3"/>
          <p:cNvSpPr txBox="1"/>
          <p:nvPr/>
        </p:nvSpPr>
        <p:spPr>
          <a:xfrm>
            <a:off x="928662" y="3669519"/>
            <a:ext cx="7772400" cy="83105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spc="-150" noProof="0" dirty="0"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HTML5+CSS3+JavaScript</a:t>
            </a:r>
          </a:p>
        </p:txBody>
      </p:sp>
      <p:sp>
        <p:nvSpPr>
          <p:cNvPr id="9" name="Rectangle 3"/>
          <p:cNvSpPr txBox="1"/>
          <p:nvPr/>
        </p:nvSpPr>
        <p:spPr>
          <a:xfrm>
            <a:off x="3000364" y="5643578"/>
            <a:ext cx="3071834" cy="83105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en-US" sz="3600" b="1" i="0" u="none" strike="noStrike" kern="1200" spc="-15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主讲：温谦</a:t>
            </a:r>
            <a:endParaRPr kumimoji="0" lang="zh-CN" sz="3600" b="1" i="0" u="none" strike="noStrike" kern="1200" spc="-150" normalizeH="0" baseline="0" noProof="0" dirty="0"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CSS3</a:t>
            </a:r>
            <a:r>
              <a:rPr altLang="en-US" dirty="0">
                <a:sym typeface="+mn-ea"/>
              </a:rPr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CSS</a:t>
            </a: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的继承和层叠特性</a:t>
            </a:r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所有的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语句都是基于各个标记之间的继承关系的，为了更好地理解继承关系，首先从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文件的组织结构入手，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例如如下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63E9312-440D-70F9-BC98-585BD3478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24944"/>
            <a:ext cx="2110035" cy="3585106"/>
          </a:xfrm>
          <a:prstGeom prst="rect">
            <a:avLst/>
          </a:prstGeom>
        </p:spPr>
      </p:pic>
      <p:pic>
        <p:nvPicPr>
          <p:cNvPr id="7" name="file:///C:\Drafs\case-base\production\h5+c3/.\img\04-008.png">
            <a:extLst>
              <a:ext uri="{FF2B5EF4-FFF2-40B4-BE49-F238E27FC236}">
                <a16:creationId xmlns:a16="http://schemas.microsoft.com/office/drawing/2014/main" xmlns="" id="{18A3B807-2B4A-7366-DB73-41969E3373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86234" y="3127187"/>
            <a:ext cx="3712602" cy="3180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CSS3</a:t>
            </a:r>
            <a:r>
              <a:rPr altLang="en-US" dirty="0">
                <a:sym typeface="+mn-ea"/>
              </a:rPr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CSS</a:t>
            </a: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的继承和层叠特性</a:t>
            </a:r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着重从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继承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的角度来考虑各个标记之间的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树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型关系，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如图所示。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在这个树型关系中，处于最上端的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&lt;html&gt;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标记称之为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根（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，它是所有标记的源头，往下层层包含。在每一个分支中，称上层标记为其下层标记的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父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标记；相应地，下层标记称为上层标记的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子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标记。例如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&lt;h1&gt;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&lt;body&gt;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标记的子标记，同时它也是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的父标记。</a:t>
            </a:r>
          </a:p>
          <a:p>
            <a:pPr lvl="1"/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图片 4" descr="04-0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933056"/>
            <a:ext cx="3551820" cy="234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5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CSS3</a:t>
            </a:r>
            <a:r>
              <a:rPr altLang="en-US" dirty="0">
                <a:sym typeface="+mn-ea"/>
              </a:rPr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CSS</a:t>
            </a: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的继承和层叠特性</a:t>
            </a:r>
          </a:p>
          <a:p>
            <a:pPr lvl="1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继承指的是子标记会继承父标记的所有样式风格，并可以在父标记样式风格的基础上再加以修改，产生新的样式，而子标记的样式风格完全不会影响父标记。</a:t>
            </a:r>
          </a:p>
          <a:p>
            <a:pPr lvl="1"/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例如下面代码，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可以看到其子标记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也显示出下画线，说明对父标记的设置也对子标记产生效果；而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文字显示为红色，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标题中其他文字仍为蓝色，说明对子标记的设置不会对其父标记产生作用。</a:t>
            </a:r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B204554-0458-A259-FB23-2A1D700FF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293096"/>
            <a:ext cx="4398027" cy="1872208"/>
          </a:xfrm>
          <a:prstGeom prst="rect">
            <a:avLst/>
          </a:prstGeom>
        </p:spPr>
      </p:pic>
      <p:pic>
        <p:nvPicPr>
          <p:cNvPr id="7" name="file:///C:\Drafs\case-base\production\h5+c3/.\img\04-010.png">
            <a:extLst>
              <a:ext uri="{FF2B5EF4-FFF2-40B4-BE49-F238E27FC236}">
                <a16:creationId xmlns:a16="http://schemas.microsoft.com/office/drawing/2014/main" xmlns="" id="{DC308802-FE09-A7C3-689E-9EF365E13C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06893" y="4149080"/>
            <a:ext cx="3561155" cy="2350496"/>
          </a:xfrm>
          <a:prstGeom prst="rect">
            <a:avLst/>
          </a:prstGeom>
        </p:spPr>
      </p:pic>
      <p:pic>
        <p:nvPicPr>
          <p:cNvPr id="8" name="file:///C:\Drafs\case-base\production\h5+c3/.\img\04-010.png">
            <a:extLst>
              <a:ext uri="{FF2B5EF4-FFF2-40B4-BE49-F238E27FC236}">
                <a16:creationId xmlns:a16="http://schemas.microsoft.com/office/drawing/2014/main" xmlns="" id="{DC308802-FE09-A7C3-689E-9EF365E13C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09587" y="4149080"/>
            <a:ext cx="3561155" cy="235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3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CSS3</a:t>
            </a:r>
            <a:r>
              <a:rPr altLang="en-US" dirty="0">
                <a:sym typeface="+mn-ea"/>
              </a:rPr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CSS</a:t>
            </a: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的继承和层叠特性</a:t>
            </a:r>
          </a:p>
          <a:p>
            <a:pPr lvl="1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的全名叫作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层叠样式表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，读者有没有考虑过，这里的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层叠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是什么意思？为什么这个词如此重要，以至于要出现在它的名称里。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的层叠特性确实很重要，但是要注意，千万不要和前面介绍的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继承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相混淆，二者有着本质的区别。实际上，层叠可以简单地理解为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冲突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的解决方案。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1800" kern="100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层叠指的是样式的优先级，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样式在针对同一元素配置同一属性时，依据层叠规则（权重）来处理冲突，选择应用权重高的</a:t>
            </a:r>
            <a:r>
              <a:rPr lang="en-US" altLang="zh-CN" sz="1800" kern="100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选择器所指定的属性，一般也被描述为权重高的覆盖权重低的，因此也称作层叠。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41300">
              <a:lnSpc>
                <a:spcPct val="115000"/>
              </a:lnSpc>
              <a:spcBef>
                <a:spcPts val="360"/>
              </a:spcBef>
              <a:spcAft>
                <a:spcPts val="840"/>
              </a:spcAft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优先级规则可以表述为：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行内样式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&gt; ID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样式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&gt; 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类别样式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 &gt; </a:t>
            </a:r>
            <a:r>
              <a:rPr lang="zh-CN" altLang="zh-C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标记样式</a:t>
            </a:r>
            <a:endParaRPr lang="en-US" altLang="zh-CN" sz="1800" b="1" dirty="0">
              <a:solidFill>
                <a:srgbClr val="000000"/>
              </a:solidFill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41300">
              <a:lnSpc>
                <a:spcPct val="115000"/>
              </a:lnSpc>
              <a:spcBef>
                <a:spcPts val="360"/>
              </a:spcBef>
              <a:spcAft>
                <a:spcPts val="840"/>
              </a:spcAft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计算冲突样式的优先级是一个比较复杂的过程，并不仅仅是上面这个简单的优先级规则可以完全描述的。但是读者可以把握一个大的原则，就是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1800" b="1" dirty="0"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越特殊的样式，优先级越高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8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241300">
              <a:lnSpc>
                <a:spcPct val="115000"/>
              </a:lnSpc>
              <a:spcBef>
                <a:spcPts val="360"/>
              </a:spcBef>
              <a:spcAft>
                <a:spcPts val="840"/>
              </a:spcAft>
            </a:pPr>
            <a:endParaRPr lang="zh-CN" altLang="zh-CN" sz="1800" dirty="0">
              <a:effectLst/>
              <a:latin typeface="Calibri" panose="020F0502020204030204" pitchFamily="34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endParaRPr altLang="en-US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53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CSS3</a:t>
            </a:r>
            <a:r>
              <a:rPr altLang="en-US" dirty="0">
                <a:sym typeface="+mn-ea"/>
              </a:rPr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6640" y="3032760"/>
            <a:ext cx="4150360" cy="1659890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 DEMO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CSS3</a:t>
            </a:r>
            <a:r>
              <a:rPr altLang="en-US" dirty="0">
                <a:sym typeface="+mn-ea"/>
              </a:rPr>
              <a:t>选择器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Font typeface="Wingdings" panose="05000000000000000000" charset="0"/>
              <a:buNone/>
            </a:pPr>
            <a:r>
              <a:rPr altLang="en-US" sz="3000" dirty="0">
                <a:sym typeface="+mn-ea"/>
              </a:rPr>
              <a:t>关系选择器</a:t>
            </a:r>
          </a:p>
          <a:p>
            <a:pPr marL="68580" lvl="0" indent="0">
              <a:buFont typeface="Wingdings" panose="05000000000000000000" charset="0"/>
              <a:buNone/>
            </a:pPr>
            <a:endParaRPr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128395" y="2361565"/>
          <a:ext cx="7409180" cy="329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0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992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通配选择器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选择文档中所有HTML元素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元素选择器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选择指定类型的HTML元素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#id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ID选择器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选择指定ID属性值为“id”的任意类型元素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.class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类选择器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选择指定class属性值为“class”的任意类型的任意多个元素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.class1.class2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交集选择器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选择class属性中同时有“class1”和“class2”的元素。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selector1, selectorN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并集选择器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将每一个选择器匹配的元素集合并。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CSS3</a:t>
            </a:r>
            <a:r>
              <a:rPr altLang="en-US" dirty="0">
                <a:sym typeface="+mn-ea"/>
              </a:rPr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 dirty="0">
                <a:sym typeface="+mn-ea"/>
              </a:rPr>
              <a:t>    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7938931"/>
              </p:ext>
            </p:extLst>
          </p:nvPr>
        </p:nvGraphicFramePr>
        <p:xfrm>
          <a:off x="1040765" y="1974215"/>
          <a:ext cx="7516495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69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377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E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后代选择器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选择匹配的F元素，且匹配的F元素被包含在匹配的E元素内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E&gt;F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 smtClean="0"/>
                        <a:t>子元素选择</a:t>
                      </a:r>
                      <a:r>
                        <a:rPr lang="zh-CN" altLang="en-US" dirty="0"/>
                        <a:t>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选择匹配的F元素，且匹配的F元素所匹配的E元素的子元素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E+F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相邻兄弟选择器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选择匹配的F元素，且匹配的F元素紧位于匹配的E元素的后面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E~F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mtClean="0"/>
                        <a:t>相邻兄弟组选择器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选择匹配的F元素，且位于匹配的E元素后的所有匹配的F元素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CSS3</a:t>
            </a:r>
            <a:r>
              <a:rPr altLang="en-US" dirty="0">
                <a:sym typeface="+mn-ea"/>
              </a:rPr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6640" y="3032760"/>
            <a:ext cx="4150360" cy="1659890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 DEMO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CSS3</a:t>
            </a:r>
            <a:r>
              <a:rPr altLang="en-US" dirty="0">
                <a:sym typeface="+mn-ea"/>
              </a:rPr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结构伪类选择器</a:t>
            </a:r>
          </a:p>
          <a:p>
            <a:pPr marL="68580" indent="0">
              <a:buNone/>
            </a:pPr>
            <a:endParaRPr lang="zh-CN" altLang="en-US" dirty="0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994410" y="2857500"/>
          <a:ext cx="7653655" cy="340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6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20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3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</a:rPr>
                        <a:t>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</a:rPr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E:first-child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作为父元素的第一个子元素的元素E。与E:nth-child(1)等同。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E:last-child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作为父元素的最后一个子元素的元素E。与E:nth-last-child(1)等同。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15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E:root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选择匹配元素E所在文档的根元素。在HTML文档中，根元素始终是html，此时该选择器与html类型选择器匹配的内容相同。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68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E:nth-child(n)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作为父元素的第n个子元素的元素E。其中n可以是整数（1，2，3）、关键字（even，odd）、可以是公式（2n+1）,而且n值起始值为1，而不是0。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E:nth-last-child(n)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作为父元素的倒数第n个子元素的元素E。此选择器与E:nth-child(n)选择器计算顺序刚好相反，但使用方法都是一样的，其中：nth-last-child(1)始终匹配最后一个元素，与last-child等同。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CSS3</a:t>
            </a:r>
            <a:r>
              <a:rPr altLang="en-US" dirty="0">
                <a:sym typeface="+mn-ea"/>
              </a:rPr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endParaRPr altLang="en-US">
              <a:sym typeface="+mn-ea"/>
            </a:endParaRPr>
          </a:p>
          <a:p>
            <a:pPr marL="68580" indent="0">
              <a:buNone/>
            </a:pP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994410" y="1918335"/>
          <a:ext cx="7653655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2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01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E:nth-of-type(n)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作为父元素的第n个具有指定类型的元素E。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E:nth-last-of-type(n)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作为父元素的第n个具有指定类型的元素E。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E:first-of-type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作为父元素的第1个具有指定类型的元素E，与E:nth-of-type(1)等同。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E:last-of-type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作为父元素的最后1个具有指定类型的元素E，与E:nth-last-of-type(1)等同。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E:only-child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选择父元素只包含一个子元素，且该子元素匹配E元素。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E:only-of-type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选择父元素只包含一个同类型子元素，且该子元素匹配E元素。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E:empty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</a:rPr>
                        <a:t>选择没有子元素的元素，而且该元素也不包含任何文本节点。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CSS3</a:t>
            </a:r>
            <a:r>
              <a:rPr altLang="en-US" dirty="0">
                <a:sym typeface="+mn-ea"/>
              </a:rPr>
              <a:t>选择器</a:t>
            </a:r>
            <a:r>
              <a:rPr altLang="en-US" dirty="0"/>
              <a:t/>
            </a:r>
            <a:br>
              <a:rPr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altLang="en-US" dirty="0">
                <a:sym typeface="+mn-ea"/>
              </a:rPr>
              <a:t>简单复合选择器</a:t>
            </a:r>
            <a:endParaRPr lang="zh-CN" altLang="en-US" dirty="0"/>
          </a:p>
          <a:p>
            <a:r>
              <a:rPr lang="en-US" altLang="zh-CN" dirty="0"/>
              <a:t>DEMO</a:t>
            </a:r>
          </a:p>
          <a:p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CSS</a:t>
            </a: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的继承和层叠特性</a:t>
            </a:r>
          </a:p>
          <a:p>
            <a:r>
              <a:rPr lang="en-US" altLang="zh-CN" dirty="0"/>
              <a:t>DEMO</a:t>
            </a:r>
          </a:p>
          <a:p>
            <a:r>
              <a:rPr altLang="en-US" dirty="0"/>
              <a:t>关系选择器</a:t>
            </a:r>
          </a:p>
          <a:p>
            <a:r>
              <a:rPr lang="en-US" altLang="zh-CN" dirty="0"/>
              <a:t>DEMO</a:t>
            </a:r>
          </a:p>
          <a:p>
            <a:r>
              <a:rPr altLang="en-US" dirty="0"/>
              <a:t>属性选择器</a:t>
            </a:r>
          </a:p>
          <a:p>
            <a:r>
              <a:rPr lang="en-US" altLang="zh-CN" dirty="0"/>
              <a:t>DEMO</a:t>
            </a:r>
          </a:p>
          <a:p>
            <a:r>
              <a:rPr altLang="en-US" dirty="0">
                <a:sym typeface="+mn-ea"/>
              </a:rPr>
              <a:t>伪元素选择器</a:t>
            </a:r>
          </a:p>
          <a:p>
            <a:r>
              <a:rPr altLang="en-US" dirty="0">
                <a:sym typeface="+mn-ea"/>
              </a:rPr>
              <a:t>结构伪类选择器</a:t>
            </a:r>
            <a:endParaRPr lang="en-US" altLang="zh-CN" dirty="0">
              <a:sym typeface="+mn-ea"/>
            </a:endParaRPr>
          </a:p>
          <a:p>
            <a:r>
              <a:rPr lang="en-US" altLang="zh-CN" dirty="0"/>
              <a:t>DEMO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CSS3</a:t>
            </a:r>
            <a:r>
              <a:rPr altLang="en-US" dirty="0">
                <a:sym typeface="+mn-ea"/>
              </a:rPr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伪</a:t>
            </a:r>
            <a:r>
              <a:rPr lang="zh-CN" altLang="en-US" dirty="0">
                <a:sym typeface="+mn-ea"/>
              </a:rPr>
              <a:t>元素</a:t>
            </a:r>
            <a:r>
              <a:rPr altLang="en-US" dirty="0">
                <a:sym typeface="+mn-ea"/>
              </a:rPr>
              <a:t>选择器</a:t>
            </a:r>
            <a:endParaRPr lang="en-US" altLang="en-US" dirty="0">
              <a:sym typeface="+mn-ea"/>
            </a:endParaRPr>
          </a:p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伪元素选择器是一种很常用的选择器，在实际工作中会经常用到。所谓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元素，就是在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DOM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结构中本来不存在，但是通过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创建出来的元素。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最重要的两种伪元素选择器是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::before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::after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这两个选择器，它们可以用于向指定的元素的前面或者后面加入指定的内容。</a:t>
            </a:r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这两个伪类选择器为开发人员提供了通过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来改变内容的一种有效途径。</a:t>
            </a:r>
            <a:endParaRPr altLang="en-US" dirty="0">
              <a:sym typeface="+mn-ea"/>
            </a:endParaRPr>
          </a:p>
          <a:p>
            <a:pPr marL="6858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7544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CSS3</a:t>
            </a:r>
            <a:r>
              <a:rPr altLang="en-US" dirty="0">
                <a:sym typeface="+mn-ea"/>
              </a:rPr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6640" y="3032760"/>
            <a:ext cx="4150360" cy="1659890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 DEMO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CSS3</a:t>
            </a:r>
            <a:r>
              <a:rPr altLang="en-US" dirty="0">
                <a:sym typeface="+mn-ea"/>
              </a:rPr>
              <a:t>选择器</a:t>
            </a:r>
            <a:r>
              <a:rPr altLang="en-US" dirty="0"/>
              <a:t/>
            </a:r>
            <a:br>
              <a:rPr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altLang="en-US" dirty="0">
                <a:sym typeface="+mn-ea"/>
              </a:rPr>
              <a:t>简单复合选择器</a:t>
            </a:r>
            <a:endParaRPr lang="zh-CN" altLang="en-US"/>
          </a:p>
          <a:p>
            <a:r>
              <a:rPr lang="en-US" altLang="zh-CN"/>
              <a:t>DEMO</a:t>
            </a:r>
          </a:p>
          <a:p>
            <a:r>
              <a:rPr lang="en-US" altLang="zh-CN">
                <a:latin typeface="Calibri" panose="020F0502020204030204" charset="0"/>
                <a:cs typeface="Calibri" panose="020F0502020204030204" charset="0"/>
                <a:sym typeface="+mn-ea"/>
              </a:rPr>
              <a:t>CSS</a:t>
            </a:r>
            <a:r>
              <a:rPr altLang="en-US">
                <a:latin typeface="Calibri" panose="020F0502020204030204" charset="0"/>
                <a:cs typeface="Calibri" panose="020F0502020204030204" charset="0"/>
                <a:sym typeface="+mn-ea"/>
              </a:rPr>
              <a:t>的继承和层叠特性</a:t>
            </a:r>
          </a:p>
          <a:p>
            <a:r>
              <a:rPr lang="en-US" altLang="zh-CN"/>
              <a:t>DEMO</a:t>
            </a:r>
          </a:p>
          <a:p>
            <a:r>
              <a:rPr altLang="en-US"/>
              <a:t>关系选择器</a:t>
            </a:r>
          </a:p>
          <a:p>
            <a:r>
              <a:rPr lang="en-US" altLang="zh-CN"/>
              <a:t>DEMO</a:t>
            </a:r>
          </a:p>
          <a:p>
            <a:r>
              <a:rPr altLang="en-US"/>
              <a:t>属性选择器</a:t>
            </a:r>
          </a:p>
          <a:p>
            <a:r>
              <a:rPr lang="en-US" altLang="zh-CN"/>
              <a:t>DEMO</a:t>
            </a:r>
          </a:p>
          <a:p>
            <a:r>
              <a:rPr altLang="en-US">
                <a:sym typeface="+mn-ea"/>
              </a:rPr>
              <a:t>伪元素选择器</a:t>
            </a:r>
          </a:p>
          <a:p>
            <a:r>
              <a:rPr altLang="en-US">
                <a:sym typeface="+mn-ea"/>
              </a:rPr>
              <a:t>结构伪类选择器</a:t>
            </a:r>
            <a:endParaRPr lang="en-US" altLang="zh-CN">
              <a:sym typeface="+mn-ea"/>
            </a:endParaRPr>
          </a:p>
          <a:p>
            <a:r>
              <a:rPr lang="en-US" altLang="zh-CN"/>
              <a:t>DEMO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请看第</a:t>
            </a:r>
            <a:r>
              <a:rPr lang="en-US" altLang="zh-CN" dirty="0"/>
              <a:t>5</a:t>
            </a:r>
            <a:r>
              <a:rPr altLang="en-US" dirty="0"/>
              <a:t>章</a:t>
            </a:r>
            <a:r>
              <a:rPr lang="en-US" altLang="zh-CN" dirty="0"/>
              <a:t>——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altLang="en-US" dirty="0"/>
              <a:t>用</a:t>
            </a:r>
            <a:r>
              <a:rPr lang="en-US" altLang="zh-CN" dirty="0"/>
              <a:t>CSS</a:t>
            </a:r>
            <a:r>
              <a:rPr altLang="en-US" dirty="0"/>
              <a:t>设置文本样式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CSS3</a:t>
            </a:r>
            <a:r>
              <a:rPr altLang="en-US" dirty="0">
                <a:sym typeface="+mn-ea"/>
              </a:rPr>
              <a:t>选择器</a:t>
            </a:r>
            <a:r>
              <a:rPr altLang="en-US" dirty="0"/>
              <a:t/>
            </a:r>
            <a:br>
              <a:rPr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4" name="图片 3" descr="202104121605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485" y="1556792"/>
            <a:ext cx="3161030" cy="4504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4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lang="en-US" altLang="zh-CN" dirty="0"/>
              <a:t>CSS3</a:t>
            </a:r>
            <a:r>
              <a:rPr altLang="en-US" dirty="0"/>
              <a:t>选择器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altLang="en-US" dirty="0"/>
              <a:t>简单复合选择器</a:t>
            </a:r>
            <a:endParaRPr lang="en-US" altLang="en-US" dirty="0"/>
          </a:p>
          <a:p>
            <a:pPr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在上一章中介绍了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种基本的选择器，以这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种基本选择器为基础，通过组合，还可以产生更多种类的选择器，实现更强、更方便的选择功能，复合选择器就是由基本选择器通过不同的连接方式构成的。</a:t>
            </a:r>
            <a:endParaRPr altLang="en-US" dirty="0"/>
          </a:p>
          <a:p>
            <a:pPr>
              <a:lnSpc>
                <a:spcPct val="114000"/>
              </a:lnSpc>
            </a:pPr>
            <a:r>
              <a:rPr lang="zh-CN" altLang="zh-CN" sz="2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在本节中，我们通过“交集”、“并集”和“后代”选择器，先</a:t>
            </a:r>
            <a:r>
              <a:rPr lang="zh-CN" altLang="zh-CN" sz="22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sz="22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复合</a:t>
            </a:r>
            <a:r>
              <a:rPr lang="zh-CN" altLang="zh-CN" sz="22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zh-CN" altLang="zh-CN" sz="2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有一个基本的认识，以便在下一节着重理解</a:t>
            </a:r>
            <a:r>
              <a:rPr lang="en-US" altLang="zh-CN" sz="2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22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的两个非常重要的特性。</a:t>
            </a:r>
            <a:endParaRPr dirty="0"/>
          </a:p>
          <a:p>
            <a:pPr marL="768350" lvl="2" indent="0">
              <a:lnSpc>
                <a:spcPct val="114000"/>
              </a:lnSpc>
              <a:buNone/>
            </a:pPr>
            <a:endParaRPr dirty="0"/>
          </a:p>
          <a:p>
            <a:pPr marL="768350" lvl="2" indent="0">
              <a:lnSpc>
                <a:spcPct val="114000"/>
              </a:lnSpc>
              <a:buNone/>
            </a:pPr>
            <a:endParaRPr dirty="0"/>
          </a:p>
          <a:p>
            <a:pPr marL="768350" lvl="2" indent="0">
              <a:lnSpc>
                <a:spcPct val="114000"/>
              </a:lnSpc>
              <a:buNone/>
            </a:pPr>
            <a:endParaRPr dirty="0"/>
          </a:p>
          <a:p>
            <a:pPr marL="768350" lvl="2" indent="0">
              <a:lnSpc>
                <a:spcPct val="114000"/>
              </a:lnSpc>
              <a:buNone/>
            </a:pPr>
            <a:endParaRPr dirty="0"/>
          </a:p>
          <a:p>
            <a:pPr lvl="2">
              <a:lnSpc>
                <a:spcPct val="114000"/>
              </a:lnSpc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4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lang="en-US" altLang="zh-CN" dirty="0"/>
              <a:t>CSS3</a:t>
            </a:r>
            <a:r>
              <a:rPr altLang="en-US" dirty="0"/>
              <a:t>选择器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dirty="0"/>
              <a:t>“交集”选择器</a:t>
            </a:r>
          </a:p>
          <a:p>
            <a:pPr lvl="1">
              <a:lnSpc>
                <a:spcPct val="114000"/>
              </a:lnSpc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交集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复合选择器由两个选择器直接连接构成，其结果是选中二者各自元素范围的交集。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其中第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个必须是标记选择器，第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个必须是类别选择器或者是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选择器。这两个选择器之间不能有空格，必须连续书写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dirty="0"/>
          </a:p>
          <a:p>
            <a:pPr marL="768350" lvl="2" indent="0">
              <a:lnSpc>
                <a:spcPct val="114000"/>
              </a:lnSpc>
              <a:buNone/>
            </a:pPr>
            <a:endParaRPr dirty="0"/>
          </a:p>
          <a:p>
            <a:pPr marL="768350" lvl="2" indent="0">
              <a:lnSpc>
                <a:spcPct val="114000"/>
              </a:lnSpc>
              <a:buNone/>
            </a:pPr>
            <a:endParaRPr dirty="0"/>
          </a:p>
          <a:p>
            <a:pPr marL="768350" lvl="2" indent="0">
              <a:lnSpc>
                <a:spcPct val="114000"/>
              </a:lnSpc>
              <a:buNone/>
            </a:pPr>
            <a:endParaRPr dirty="0"/>
          </a:p>
          <a:p>
            <a:pPr marL="768350" lvl="2" indent="0">
              <a:lnSpc>
                <a:spcPct val="114000"/>
              </a:lnSpc>
              <a:buNone/>
            </a:pP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例如，声明了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.special</a:t>
            </a: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p.special</a:t>
            </a: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种选择器，它们的选择范围如图所示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2">
              <a:lnSpc>
                <a:spcPct val="114000"/>
              </a:lnSpc>
            </a:pPr>
            <a:endParaRPr dirty="0"/>
          </a:p>
        </p:txBody>
      </p:sp>
      <p:pic>
        <p:nvPicPr>
          <p:cNvPr id="5" name="图片 4" descr="04-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5589240"/>
            <a:ext cx="1701165" cy="1137920"/>
          </a:xfrm>
          <a:prstGeom prst="rect">
            <a:avLst/>
          </a:prstGeom>
        </p:spPr>
      </p:pic>
      <p:pic>
        <p:nvPicPr>
          <p:cNvPr id="4" name="file:///C:\Drafs\case-base\production\h5+c3/.\img\04-001.png">
            <a:extLst>
              <a:ext uri="{FF2B5EF4-FFF2-40B4-BE49-F238E27FC236}">
                <a16:creationId xmlns:a16="http://schemas.microsoft.com/office/drawing/2014/main" xmlns="" id="{401172CD-6FF3-83A4-E1CA-F2778D58E5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99792" y="3861048"/>
            <a:ext cx="4320480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0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4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lang="en-US" altLang="zh-CN" dirty="0"/>
              <a:t>CSS3</a:t>
            </a:r>
            <a:r>
              <a:rPr altLang="en-US" dirty="0"/>
              <a:t>选择器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dirty="0">
                <a:sym typeface="+mn-ea"/>
              </a:rPr>
              <a:t>并集”选择器</a:t>
            </a:r>
          </a:p>
          <a:p>
            <a:pPr lvl="1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与交集选择器相对应，还有一种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并集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选择器，或者称为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集体声明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。它的结果是同时选中各个基本选择器所选择的范围。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任何形式的选择器（包括标记选择器、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类别选择器、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选择器等）都可以作为并集选择器的一部分。</a:t>
            </a:r>
          </a:p>
          <a:p>
            <a:pPr lvl="1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并集选择器是多个选择器通过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逗号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连接而成的。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</a:pP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例如  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h3, .special 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选择范围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如图所示。</a:t>
            </a:r>
            <a:endParaRPr dirty="0">
              <a:sym typeface="+mn-ea"/>
            </a:endParaRPr>
          </a:p>
          <a:p>
            <a:pPr marL="768350" lvl="2" indent="0">
              <a:lnSpc>
                <a:spcPct val="114000"/>
              </a:lnSpc>
              <a:buNone/>
            </a:pPr>
            <a:endParaRPr dirty="0"/>
          </a:p>
          <a:p>
            <a:pPr marL="768350" lvl="2" indent="0">
              <a:lnSpc>
                <a:spcPct val="114000"/>
              </a:lnSpc>
              <a:buNone/>
            </a:pPr>
            <a:endParaRPr dirty="0"/>
          </a:p>
          <a:p>
            <a:pPr marL="768350" lvl="2" indent="0">
              <a:lnSpc>
                <a:spcPct val="114000"/>
              </a:lnSpc>
              <a:buNone/>
            </a:pPr>
            <a:endParaRPr dirty="0"/>
          </a:p>
          <a:p>
            <a:pPr marL="768350" lvl="2" indent="0">
              <a:lnSpc>
                <a:spcPct val="114000"/>
              </a:lnSpc>
              <a:buNone/>
            </a:pPr>
            <a:endParaRPr dirty="0"/>
          </a:p>
          <a:p>
            <a:pPr marL="768350" lvl="2" indent="0">
              <a:lnSpc>
                <a:spcPct val="114000"/>
              </a:lnSpc>
              <a:buNone/>
            </a:pPr>
            <a:endParaRPr dirty="0"/>
          </a:p>
          <a:p>
            <a:pPr lvl="2">
              <a:lnSpc>
                <a:spcPct val="114000"/>
              </a:lnSpc>
            </a:pPr>
            <a:endParaRPr dirty="0"/>
          </a:p>
        </p:txBody>
      </p:sp>
      <p:pic>
        <p:nvPicPr>
          <p:cNvPr id="6" name="图片 5" descr="04-0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653136"/>
            <a:ext cx="4029075" cy="11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1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4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lang="en-US" altLang="zh-CN" dirty="0"/>
              <a:t>CSS3</a:t>
            </a:r>
            <a:r>
              <a:rPr altLang="en-US" dirty="0"/>
              <a:t>选择器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>
                <a:sym typeface="+mn-ea"/>
              </a:rPr>
              <a:t>后代选择器</a:t>
            </a:r>
          </a:p>
          <a:p>
            <a:pPr lvl="1">
              <a:lnSpc>
                <a:spcPct val="114000"/>
              </a:lnSpc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选择器中，还可以通过嵌套的方式对特殊位置的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标记进行声明，例如当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&lt;p&gt;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&lt;/p&gt;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之间包含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&lt;span&gt;&lt;/span&gt;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标记时，就可以使用后代选择器进行相应的控制。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后代选择器的写法就是把外层的标记写在前面，内层的标记写在后面，之间用空格分隔。当标记发生嵌套时，内层的标记就成为外层标记的后代。</a:t>
            </a:r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</a:pPr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</a:pP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最外层是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&lt;p&gt;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标记，里面嵌套了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&lt;span&gt;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&lt;span&gt;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标记中又嵌套了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&lt;b&gt;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标记，则称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&lt;span&gt;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&lt;p&gt;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的子元素，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&lt;b&gt;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&lt;span&gt;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的子元素。</a:t>
            </a:r>
          </a:p>
          <a:p>
            <a:pPr lvl="1">
              <a:lnSpc>
                <a:spcPct val="114000"/>
              </a:lnSpc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68350" lvl="2" indent="0">
              <a:lnSpc>
                <a:spcPct val="114000"/>
              </a:lnSpc>
              <a:buNone/>
            </a:pPr>
            <a:endParaRPr dirty="0"/>
          </a:p>
          <a:p>
            <a:pPr marL="768350" lvl="2" indent="0">
              <a:lnSpc>
                <a:spcPct val="114000"/>
              </a:lnSpc>
              <a:buNone/>
            </a:pPr>
            <a:endParaRPr dirty="0"/>
          </a:p>
          <a:p>
            <a:pPr marL="768350" lvl="2" indent="0">
              <a:lnSpc>
                <a:spcPct val="114000"/>
              </a:lnSpc>
              <a:buNone/>
            </a:pPr>
            <a:endParaRPr dirty="0"/>
          </a:p>
          <a:p>
            <a:pPr marL="768350" lvl="2" indent="0">
              <a:lnSpc>
                <a:spcPct val="114000"/>
              </a:lnSpc>
              <a:buNone/>
            </a:pPr>
            <a:endParaRPr dirty="0"/>
          </a:p>
          <a:p>
            <a:pPr marL="768350" lvl="2" indent="0">
              <a:lnSpc>
                <a:spcPct val="114000"/>
              </a:lnSpc>
              <a:buNone/>
            </a:pPr>
            <a:endParaRPr dirty="0"/>
          </a:p>
          <a:p>
            <a:pPr lvl="2">
              <a:lnSpc>
                <a:spcPct val="114000"/>
              </a:lnSpc>
            </a:pP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E85D4E3-9824-4634-253A-5B96BDD7E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4797152"/>
            <a:ext cx="7020272" cy="45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04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4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lang="en-US" altLang="zh-CN" dirty="0"/>
              <a:t>CSS3</a:t>
            </a:r>
            <a:r>
              <a:rPr altLang="en-US" dirty="0"/>
              <a:t>选择器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dirty="0">
                <a:sym typeface="+mn-ea"/>
              </a:rPr>
              <a:t>后代选择器</a:t>
            </a:r>
          </a:p>
          <a:p>
            <a:pPr lvl="1">
              <a:lnSpc>
                <a:spcPct val="114000"/>
              </a:lnSpc>
            </a:pP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下面举一个例子，后代选择器 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 span</a:t>
            </a:r>
          </a:p>
          <a:p>
            <a:pPr lvl="1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需要注意的是，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此例中的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后代选择器产生的影响不仅限于元素的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直接后代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，而且会影响到它的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各级后代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1">
              <a:lnSpc>
                <a:spcPct val="114000"/>
              </a:lnSpc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68350" lvl="2" indent="0">
              <a:lnSpc>
                <a:spcPct val="114000"/>
              </a:lnSpc>
              <a:buNone/>
            </a:pPr>
            <a:endParaRPr dirty="0"/>
          </a:p>
          <a:p>
            <a:pPr marL="768350" lvl="2" indent="0">
              <a:lnSpc>
                <a:spcPct val="114000"/>
              </a:lnSpc>
              <a:buNone/>
            </a:pPr>
            <a:endParaRPr dirty="0"/>
          </a:p>
          <a:p>
            <a:pPr marL="768350" lvl="2" indent="0">
              <a:lnSpc>
                <a:spcPct val="114000"/>
              </a:lnSpc>
              <a:buNone/>
            </a:pPr>
            <a:endParaRPr dirty="0"/>
          </a:p>
          <a:p>
            <a:pPr marL="768350" lvl="2" indent="0">
              <a:lnSpc>
                <a:spcPct val="114000"/>
              </a:lnSpc>
              <a:buNone/>
            </a:pPr>
            <a:endParaRPr dirty="0"/>
          </a:p>
          <a:p>
            <a:pPr marL="768350" lvl="2" indent="0">
              <a:lnSpc>
                <a:spcPct val="114000"/>
              </a:lnSpc>
              <a:buNone/>
            </a:pPr>
            <a:endParaRPr dirty="0"/>
          </a:p>
          <a:p>
            <a:pPr lvl="2">
              <a:lnSpc>
                <a:spcPct val="114000"/>
              </a:lnSpc>
            </a:pPr>
            <a:endParaRPr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7DE180B0-1B50-084F-89F2-515E0806A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98" y="3501008"/>
            <a:ext cx="4403973" cy="3221131"/>
          </a:xfrm>
          <a:prstGeom prst="rect">
            <a:avLst/>
          </a:prstGeom>
        </p:spPr>
      </p:pic>
      <p:pic>
        <p:nvPicPr>
          <p:cNvPr id="7" name="file:///C:\Drafs\case-base\production\h5+c3/.\img\04-007.png">
            <a:extLst>
              <a:ext uri="{FF2B5EF4-FFF2-40B4-BE49-F238E27FC236}">
                <a16:creationId xmlns:a16="http://schemas.microsoft.com/office/drawing/2014/main" xmlns="" id="{6339724E-79DE-DD80-C98B-D702AA27FF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04048" y="4046585"/>
            <a:ext cx="4702387" cy="16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7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CSS3</a:t>
            </a:r>
            <a:r>
              <a:rPr altLang="en-US" dirty="0">
                <a:sym typeface="+mn-ea"/>
              </a:rPr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6640" y="3032760"/>
            <a:ext cx="4150360" cy="1659890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 DEMO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VlYTk1MDZiMjA5ZGJmMzVhNDc1MDc5YjkyZGE1O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b496545-f9ee-415d-9f9c-46b309948854}"/>
  <p:tag name="TABLE_ENDDRAG_ORIGIN_RECT" val="583*232"/>
  <p:tag name="TABLE_ENDDRAG_RECT" val="88*258*583*2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be76ca3-e111-44cb-8139-dff7b1a63d89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a1fa0b1-5760-4f94-bb0b-c297787bd3cd}"/>
  <p:tag name="TABLE_ENDDRAG_ORIGIN_RECT" val="602*297"/>
  <p:tag name="TABLE_ENDDRAG_RECT" val="78*185*602*29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a1fa0b1-5760-4f94-bb0b-c297787bd3cd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1875</Words>
  <Application>Microsoft Office PowerPoint</Application>
  <PresentationFormat>全屏显示(4:3)</PresentationFormat>
  <Paragraphs>226</Paragraphs>
  <Slides>23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IntroducingPowerPoint2007</vt:lpstr>
      <vt:lpstr>HTML5+CSS3+JavaScript 2021.6</vt:lpstr>
      <vt:lpstr>第4章  CSS3选择器 </vt:lpstr>
      <vt:lpstr>第4章  CSS3选择器 </vt:lpstr>
      <vt:lpstr>第4章  CSS3选择器</vt:lpstr>
      <vt:lpstr>第4章  CSS3选择器</vt:lpstr>
      <vt:lpstr>第4章  CSS3选择器</vt:lpstr>
      <vt:lpstr>第4章  CSS3选择器</vt:lpstr>
      <vt:lpstr>第4章  CSS3选择器</vt:lpstr>
      <vt:lpstr>第4章  CSS3选择器</vt:lpstr>
      <vt:lpstr>第4章  CSS3选择器</vt:lpstr>
      <vt:lpstr>第4章  CSS3选择器</vt:lpstr>
      <vt:lpstr>第4章  CSS3选择器</vt:lpstr>
      <vt:lpstr>第4章  CSS3选择器</vt:lpstr>
      <vt:lpstr>第4章  CSS3选择器</vt:lpstr>
      <vt:lpstr>第4章  CSS3选择器</vt:lpstr>
      <vt:lpstr>第4章  CSS3选择器</vt:lpstr>
      <vt:lpstr>第4章  CSS3选择器</vt:lpstr>
      <vt:lpstr>第4章  CSS3选择器</vt:lpstr>
      <vt:lpstr>第4章  CSS3选择器</vt:lpstr>
      <vt:lpstr>第4章  CSS3选择器</vt:lpstr>
      <vt:lpstr>第4章  CSS3选择器</vt:lpstr>
      <vt:lpstr>第4章  CSS3选择器 </vt:lpstr>
      <vt:lpstr>请看第5章——   用CSS设置文本样式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319</cp:revision>
  <dcterms:created xsi:type="dcterms:W3CDTF">2007-10-30T08:30:00Z</dcterms:created>
  <dcterms:modified xsi:type="dcterms:W3CDTF">2023-03-18T23:37:53Z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  <property fmtid="{D5CDD505-2E9C-101B-9397-08002B2CF9AE}" pid="4" name="ICV">
    <vt:lpwstr>3E908A4BD3014AF1BC22767BD3898651</vt:lpwstr>
  </property>
  <property fmtid="{D5CDD505-2E9C-101B-9397-08002B2CF9AE}" pid="5" name="KSOProductBuildVer">
    <vt:lpwstr>2052-11.1.0.11691</vt:lpwstr>
  </property>
</Properties>
</file>