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378" r:id="rId2"/>
    <p:sldId id="368" r:id="rId3"/>
    <p:sldId id="369" r:id="rId4"/>
    <p:sldId id="371" r:id="rId5"/>
    <p:sldId id="372" r:id="rId6"/>
    <p:sldId id="373" r:id="rId7"/>
    <p:sldId id="374" r:id="rId8"/>
    <p:sldId id="327" r:id="rId9"/>
    <p:sldId id="375" r:id="rId10"/>
    <p:sldId id="328" r:id="rId11"/>
    <p:sldId id="376" r:id="rId12"/>
    <p:sldId id="343" r:id="rId13"/>
    <p:sldId id="344" r:id="rId14"/>
    <p:sldId id="377" r:id="rId15"/>
    <p:sldId id="289" r:id="rId16"/>
    <p:sldId id="370" r:id="rId17"/>
    <p:sldId id="263" r:id="rId18"/>
  </p:sldIdLst>
  <p:sldSz cx="9144000" cy="6858000" type="screen4x3"/>
  <p:notesSz cx="6858000" cy="9144000"/>
  <p:custDataLst>
    <p:tags r:id="rId20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5" autoAdjust="0"/>
  </p:normalViewPr>
  <p:slideViewPr>
    <p:cSldViewPr>
      <p:cViewPr varScale="1">
        <p:scale>
          <a:sx n="36" d="100"/>
          <a:sy n="36" d="100"/>
        </p:scale>
        <p:origin x="864" y="32"/>
      </p:cViewPr>
      <p:guideLst>
        <p:guide orient="horz" pos="2141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2022/12/1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945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880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18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2772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017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786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12/1/2022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spc="-150" noProof="0" dirty="0"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文字环绕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文字环绕图片的方式在实际页面中的应用非常广泛，如果再配合内容、背景等多种手段便可以实现各种绚丽的效果。在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中主要是通过给图片设置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属性来实现文字环绕的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以下例子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对图像使用了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float:right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，使得它在页面右侧，文字对它环绕排版。此外也对第一个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字运用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float:left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，使得文字环绕图片以外，还运用了上一章中的首字放大的方法。</a:t>
            </a:r>
            <a:endParaRPr lang="zh-CN" altLang="en-US" dirty="0"/>
          </a:p>
          <a:p>
            <a:pPr lvl="1">
              <a:lnSpc>
                <a:spcPct val="114000"/>
              </a:lnSpc>
            </a:pPr>
            <a:endParaRPr altLang="en-US" sz="2600" dirty="0"/>
          </a:p>
          <a:p>
            <a:pPr lvl="1">
              <a:lnSpc>
                <a:spcPct val="114000"/>
              </a:lnSpc>
            </a:pPr>
            <a:endParaRPr altLang="en-US" sz="2600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pic>
        <p:nvPicPr>
          <p:cNvPr id="6" name="图片 5" descr="06-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40" y="4462824"/>
            <a:ext cx="2766695" cy="1879600"/>
          </a:xfrm>
          <a:prstGeom prst="rect">
            <a:avLst/>
          </a:prstGeom>
        </p:spPr>
      </p:pic>
      <p:pic>
        <p:nvPicPr>
          <p:cNvPr id="8" name="图片 7" descr="06-0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463459"/>
            <a:ext cx="2765425" cy="1878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3200" dirty="0"/>
              <a:t>设置图片和文字的间距</a:t>
            </a: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在上例中文字紧紧环绕在图片周围。如果希望图片本身与文字有一定的距离，只需要给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标记添加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属性即可，如下所示。至于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属性的详细用法，后面的章节还会深入介绍，它们是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网页布局的核心属性。</a:t>
            </a:r>
          </a:p>
          <a:p>
            <a:pPr lvl="1">
              <a:lnSpc>
                <a:spcPct val="114000"/>
              </a:lnSpc>
            </a:pPr>
            <a:endParaRPr altLang="en-US" sz="2600" dirty="0"/>
          </a:p>
          <a:p>
            <a:pPr lvl="1">
              <a:lnSpc>
                <a:spcPct val="114000"/>
              </a:lnSpc>
            </a:pPr>
            <a:endParaRPr altLang="en-US" sz="2600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D6D16A-D45E-880D-239D-41AFD061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21" y="4629224"/>
            <a:ext cx="2529313" cy="1068238"/>
          </a:xfrm>
          <a:prstGeom prst="rect">
            <a:avLst/>
          </a:prstGeom>
        </p:spPr>
      </p:pic>
      <p:pic>
        <p:nvPicPr>
          <p:cNvPr id="7" name="file:///C:\Drafs\case-base\production\h5+c3/.\img\06-007.png">
            <a:extLst>
              <a:ext uri="{FF2B5EF4-FFF2-40B4-BE49-F238E27FC236}">
                <a16:creationId xmlns:a16="http://schemas.microsoft.com/office/drawing/2014/main" id="{F2043961-D199-BF7C-49DC-3AC3E0D7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60901" y="4196556"/>
            <a:ext cx="2857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/>
              <a:t>动手练习</a:t>
            </a:r>
            <a:r>
              <a:rPr lang="en-US" altLang="zh-CN"/>
              <a:t>-</a:t>
            </a:r>
            <a:r>
              <a:rPr lang="zh-CN" altLang="en-US"/>
              <a:t>八大行星科普网页</a:t>
            </a:r>
          </a:p>
          <a:p>
            <a:pPr marL="454660" lvl="1" indent="0">
              <a:buNone/>
            </a:pPr>
            <a:endParaRPr lang="zh-CN" altLang="en-US"/>
          </a:p>
        </p:txBody>
      </p:sp>
      <p:pic>
        <p:nvPicPr>
          <p:cNvPr id="4" name="图片 3" descr="06-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95" y="2348865"/>
            <a:ext cx="3279775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/>
              <a:t>设置图片与文字的对齐方式</a:t>
            </a:r>
          </a:p>
          <a:p>
            <a:pPr lvl="1"/>
            <a:r>
              <a:rPr lang="zh-CN" altLang="en-US" dirty="0"/>
              <a:t>横向对齐方式</a:t>
            </a:r>
            <a:endParaRPr lang="en-US" altLang="zh-CN" dirty="0"/>
          </a:p>
          <a:p>
            <a:pPr lvl="1"/>
            <a:r>
              <a:rPr lang="zh-CN" altLang="en-US" dirty="0"/>
              <a:t>纵向对齐方式</a:t>
            </a:r>
          </a:p>
          <a:p>
            <a:pPr marL="45466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横向对齐方式</a:t>
            </a:r>
            <a:endParaRPr lang="en-US" altLang="zh-CN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图片水平对齐的方式与上一章中文字水平对齐的方式基本相同，分为左、中、右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种。不同的是图片的水平对齐通常不能直接通过设置图片的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text-align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属性，而是通过设置其父元素的该属性来实现的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  <a:p>
            <a:pPr marL="454660" lvl="1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6859" y="4221088"/>
            <a:ext cx="4380865" cy="11684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&lt;table width="100%" border="1"&gt;</a:t>
            </a:r>
          </a:p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  &lt;p style="text-align:left;"&gt;&lt;img src="cup.jpg"&gt;&lt;/p&gt;</a:t>
            </a:r>
          </a:p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  &lt;p style="text-align:center;"&gt;&lt;img src="cup.jpg"&gt;&lt;/p&gt;</a:t>
            </a:r>
          </a:p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  &lt;p style="text-align:right;"&gt;&lt;img src="cup.jpg"&gt;&lt;/p&gt;</a:t>
            </a:r>
          </a:p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&lt;/table&gt;</a:t>
            </a:r>
          </a:p>
        </p:txBody>
      </p:sp>
      <p:pic>
        <p:nvPicPr>
          <p:cNvPr id="5" name="图片 4" descr="06-0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82" y="3267097"/>
            <a:ext cx="304927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3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纵向对齐方式</a:t>
            </a:r>
            <a:endParaRPr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6330" y="2707640"/>
            <a:ext cx="3181350" cy="3067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&lt;p&gt;&lt;img src="demo.jpg"&gt;lpsum &lt;/p&gt;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76415" y="295021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默认纵向对齐方式</a:t>
            </a:r>
          </a:p>
        </p:txBody>
      </p:sp>
      <p:pic>
        <p:nvPicPr>
          <p:cNvPr id="8" name="图片 7" descr="06-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2204720"/>
            <a:ext cx="1590675" cy="714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6330" y="3753485"/>
            <a:ext cx="5612130" cy="3067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&lt;p&gt;&lt;img src="demo.jpg" style="vertical-align:text-bottom;"&gt;lpsum &lt;/p&gt;</a:t>
            </a:r>
          </a:p>
        </p:txBody>
      </p:sp>
      <p:pic>
        <p:nvPicPr>
          <p:cNvPr id="10" name="图片 9" descr="06-0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3326130"/>
            <a:ext cx="1590675" cy="666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16330" y="4684395"/>
            <a:ext cx="507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将vertical-align的值text-bottom改为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text-top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之后：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21805" y="4005580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图像与文字底端对齐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16330" y="3326130"/>
            <a:ext cx="500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设置纵向对齐方式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vertical-align:text-bottom</a:t>
            </a:r>
            <a:r>
              <a:rPr altLang="en-US">
                <a:latin typeface="Calibri" panose="020F0502020204030204" charset="0"/>
                <a:cs typeface="Calibri" panose="020F0502020204030204" charset="0"/>
              </a:rPr>
              <a:t>之后：</a:t>
            </a:r>
          </a:p>
        </p:txBody>
      </p:sp>
      <p:pic>
        <p:nvPicPr>
          <p:cNvPr id="14" name="图片 13" descr="06-0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4365625"/>
            <a:ext cx="1590675" cy="6667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16330" y="5634990"/>
            <a:ext cx="4968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将vertical-align的值text-bottom改为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middle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之后：</a:t>
            </a:r>
          </a:p>
        </p:txBody>
      </p:sp>
      <p:pic>
        <p:nvPicPr>
          <p:cNvPr id="16" name="图片 15" descr="06-0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415" y="5347970"/>
            <a:ext cx="1590675" cy="6572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76415" y="501332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图像与文字顶端对齐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59905" y="600138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图像与文字中间对齐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15695" y="2305685"/>
            <a:ext cx="500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未设置纵向对齐方式时</a:t>
            </a:r>
            <a:r>
              <a:rPr altLang="en-US"/>
              <a:t>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图片边框</a:t>
            </a:r>
          </a:p>
          <a:p>
            <a:r>
              <a:rPr lang="en-US" altLang="zh-CN" dirty="0"/>
              <a:t>DEMO</a:t>
            </a:r>
          </a:p>
          <a:p>
            <a:r>
              <a:rPr altLang="en-US" dirty="0">
                <a:sym typeface="+mn-ea"/>
              </a:rPr>
              <a:t>为不同的边框分别设置样式</a:t>
            </a:r>
          </a:p>
          <a:p>
            <a:r>
              <a:rPr lang="en-US" altLang="zh-CN" dirty="0"/>
              <a:t>DEMO</a:t>
            </a:r>
          </a:p>
          <a:p>
            <a:r>
              <a:rPr altLang="en-US" dirty="0"/>
              <a:t>图片缩放</a:t>
            </a:r>
          </a:p>
          <a:p>
            <a:r>
              <a:rPr altLang="en-US" dirty="0">
                <a:sym typeface="+mn-ea"/>
              </a:rPr>
              <a:t>图文混排</a:t>
            </a:r>
          </a:p>
          <a:p>
            <a:r>
              <a:rPr lang="en-US" altLang="zh-CN" dirty="0">
                <a:sym typeface="+mn-ea"/>
              </a:rPr>
              <a:t>DEMO</a:t>
            </a:r>
          </a:p>
          <a:p>
            <a:r>
              <a:rPr lang="en-US" altLang="zh-CN" dirty="0">
                <a:sym typeface="+mn-ea"/>
              </a:rPr>
              <a:t>DEMO</a:t>
            </a:r>
            <a:r>
              <a:rPr altLang="en-US" dirty="0">
                <a:sym typeface="+mn-ea"/>
              </a:rPr>
              <a:t>（八大行星科普网页）</a:t>
            </a:r>
          </a:p>
          <a:p>
            <a:r>
              <a:rPr altLang="en-US" dirty="0">
                <a:sym typeface="+mn-ea"/>
              </a:rPr>
              <a:t>设置图片与文字的对齐方式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7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altLang="en-US" dirty="0"/>
              <a:t>盒子模型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图片边框</a:t>
            </a:r>
          </a:p>
          <a:p>
            <a:r>
              <a:rPr lang="en-US" altLang="zh-CN"/>
              <a:t>DEMO</a:t>
            </a:r>
          </a:p>
          <a:p>
            <a:r>
              <a:rPr altLang="en-US">
                <a:sym typeface="+mn-ea"/>
              </a:rPr>
              <a:t>为不同的边框分别设置样式</a:t>
            </a:r>
          </a:p>
          <a:p>
            <a:r>
              <a:rPr lang="en-US" altLang="zh-CN"/>
              <a:t>DEMO</a:t>
            </a:r>
          </a:p>
          <a:p>
            <a:r>
              <a:rPr altLang="en-US"/>
              <a:t>图片缩放</a:t>
            </a:r>
          </a:p>
          <a:p>
            <a:r>
              <a:rPr altLang="en-US" dirty="0">
                <a:sym typeface="+mn-ea"/>
              </a:rPr>
              <a:t>图文混排</a:t>
            </a:r>
          </a:p>
          <a:p>
            <a:r>
              <a:rPr lang="en-US" altLang="zh-CN" dirty="0">
                <a:sym typeface="+mn-ea"/>
              </a:rPr>
              <a:t>DEMO</a:t>
            </a:r>
          </a:p>
          <a:p>
            <a:r>
              <a:rPr lang="en-US" altLang="zh-CN" dirty="0">
                <a:sym typeface="+mn-ea"/>
              </a:rPr>
              <a:t>DEMO</a:t>
            </a:r>
            <a:r>
              <a:rPr altLang="en-US" dirty="0">
                <a:sym typeface="+mn-ea"/>
              </a:rPr>
              <a:t>（</a:t>
            </a:r>
            <a:r>
              <a:rPr altLang="en-US">
                <a:sym typeface="+mn-ea"/>
              </a:rPr>
              <a:t>八大行星科普网页</a:t>
            </a:r>
            <a:r>
              <a:rPr altLang="en-US" dirty="0">
                <a:sym typeface="+mn-ea"/>
              </a:rPr>
              <a:t>）</a:t>
            </a:r>
          </a:p>
          <a:p>
            <a:r>
              <a:rPr altLang="en-US">
                <a:sym typeface="+mn-ea"/>
              </a:rPr>
              <a:t>设置图片与文字的对齐方式</a:t>
            </a:r>
            <a:endParaRPr altLang="en-US" dirty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6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设置图像效果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1811020"/>
            <a:ext cx="4335780" cy="4516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图片边框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中可以直接通过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属性值为图片添加边框，属性值为边框的粗细，以像素为单位，从而控制边框的粗细。当设置该值为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时，则显示为没有边框。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中可以通过边框属性为图片添加各式各样的边框。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border-style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用来定义边框的样式，如虚线、实线或点画线等。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中，一个边框由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个要素组成。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border-width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（粗细）：可以使用各种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中的长度单位，最常用的是像素。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border-color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（颜色）：可以使用各种合法的颜色来定义方式。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border-style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（线型）：可以在一些预先定义好的线型中选择。</a:t>
            </a:r>
            <a:endParaRPr lang="en-US" altLang="en-US" sz="26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0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图片边框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</a:pPr>
            <a:endParaRPr lang="en-US" altLang="en-US" sz="26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68CF71-036B-EA57-5076-3099D9C3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92896"/>
            <a:ext cx="4380416" cy="3646640"/>
          </a:xfrm>
          <a:prstGeom prst="rect">
            <a:avLst/>
          </a:prstGeom>
        </p:spPr>
      </p:pic>
      <p:pic>
        <p:nvPicPr>
          <p:cNvPr id="6" name="file:///C:\Drafs\case-base\production\h5+c3/.\img\06-002.png">
            <a:extLst>
              <a:ext uri="{FF2B5EF4-FFF2-40B4-BE49-F238E27FC236}">
                <a16:creationId xmlns:a16="http://schemas.microsoft.com/office/drawing/2014/main" id="{5590A689-6818-53B3-FC89-29C3BD7DE4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76056" y="2996952"/>
            <a:ext cx="395788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2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图片边框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如果希望分别设置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条边框的不同样式，在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中也是可以实现的。只需要分别设定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border-left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border-right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border-top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border-bottom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的样式即可，依次对应于左、右、上、下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条变框。</a:t>
            </a:r>
            <a:endParaRPr lang="en-US" altLang="en-US" sz="26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C10EE9-636A-582F-6AFF-CC32E4D7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2446"/>
            <a:ext cx="3527976" cy="3231151"/>
          </a:xfrm>
          <a:prstGeom prst="rect">
            <a:avLst/>
          </a:prstGeom>
        </p:spPr>
      </p:pic>
      <p:pic>
        <p:nvPicPr>
          <p:cNvPr id="8" name="file:///C:\Drafs\case-base\production\h5+c3/.\img\06-003.png">
            <a:extLst>
              <a:ext uri="{FF2B5EF4-FFF2-40B4-BE49-F238E27FC236}">
                <a16:creationId xmlns:a16="http://schemas.microsoft.com/office/drawing/2014/main" id="{B5190BAF-9AD0-F114-AFC9-B15826944D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42376" y="3448620"/>
            <a:ext cx="4565846" cy="29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图片边框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在使用熟练后，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属性还可以将各个值写到同一语句中，用空格分离，这样可大大简化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代码的长度。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以下代码是等价的</a:t>
            </a:r>
            <a:endParaRPr lang="en-US" altLang="en-US" sz="26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6728F-C372-8174-CFB7-757D164A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38720"/>
            <a:ext cx="3888432" cy="1641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8CBEDE-81D9-9E54-6451-99BC8919D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1" y="5301208"/>
            <a:ext cx="3888432" cy="10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图片缩放</a:t>
            </a:r>
          </a:p>
          <a:p>
            <a:pPr lvl="1">
              <a:lnSpc>
                <a:spcPct val="114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控制图片的大小与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一样，也是通过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height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两个属性来实现的。所不同的是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中可以使用更多的值，如上一章中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文字大小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一节提到的相对值和绝对值等。例如当设置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时，图片的宽度将调整为父元素宽度的一半，</a:t>
            </a:r>
            <a:endParaRPr lang="en-US" altLang="en-US" sz="2600" dirty="0"/>
          </a:p>
          <a:p>
            <a:pPr lvl="1">
              <a:lnSpc>
                <a:spcPct val="114000"/>
              </a:lnSpc>
            </a:pPr>
            <a:r>
              <a:rPr altLang="en-US" sz="2600" dirty="0"/>
              <a:t>等比例缩放（只设置</a:t>
            </a:r>
            <a:r>
              <a:rPr lang="en-US" altLang="zh-CN" sz="2600" dirty="0"/>
              <a:t>width</a:t>
            </a:r>
            <a:r>
              <a:rPr altLang="en-US" sz="2600" dirty="0"/>
              <a:t>或者</a:t>
            </a:r>
            <a:r>
              <a:rPr lang="en-US" altLang="zh-CN" sz="2600" dirty="0"/>
              <a:t>height</a:t>
            </a:r>
            <a:r>
              <a:rPr altLang="en-US" sz="2600" dirty="0"/>
              <a:t>）</a:t>
            </a:r>
          </a:p>
          <a:p>
            <a:pPr lvl="1">
              <a:lnSpc>
                <a:spcPct val="114000"/>
              </a:lnSpc>
            </a:pPr>
            <a:endParaRPr altLang="en-US" sz="2600" dirty="0"/>
          </a:p>
          <a:p>
            <a:pPr lvl="1">
              <a:lnSpc>
                <a:spcPct val="114000"/>
              </a:lnSpc>
            </a:pPr>
            <a:r>
              <a:rPr altLang="en-US" dirty="0"/>
              <a:t>不等比例缩放（</a:t>
            </a:r>
            <a:r>
              <a:rPr lang="en-US" altLang="zh-CN" dirty="0"/>
              <a:t>width</a:t>
            </a:r>
            <a:r>
              <a:rPr altLang="en-US" dirty="0"/>
              <a:t>和</a:t>
            </a:r>
            <a:r>
              <a:rPr lang="en-US" altLang="zh-CN" dirty="0"/>
              <a:t>height</a:t>
            </a:r>
            <a:r>
              <a:rPr altLang="en-US" dirty="0"/>
              <a:t>同时设置）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6698CD-4D46-C732-341C-EA55EBF9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43" y="4149080"/>
            <a:ext cx="3384376" cy="689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B634A3-10EF-5ABA-F5E5-4EE53B46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843" y="5434390"/>
            <a:ext cx="3431358" cy="921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6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图文混排</a:t>
            </a:r>
          </a:p>
          <a:p>
            <a:pPr lvl="1">
              <a:lnSpc>
                <a:spcPct val="114000"/>
              </a:lnSpc>
            </a:pPr>
            <a:r>
              <a:rPr altLang="en-US" sz="2600" dirty="0"/>
              <a:t>文字环绕</a:t>
            </a:r>
          </a:p>
          <a:p>
            <a:pPr lvl="1">
              <a:lnSpc>
                <a:spcPct val="114000"/>
              </a:lnSpc>
            </a:pPr>
            <a:r>
              <a:rPr altLang="en-US" sz="2600" dirty="0"/>
              <a:t>设置图片和文字的间距</a:t>
            </a:r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015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905</Words>
  <Application>Microsoft Office PowerPoint</Application>
  <PresentationFormat>全屏显示(4:3)</PresentationFormat>
  <Paragraphs>98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HTML5+CSS3+JavaScript 2021.6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第6章  用CSS设置图像效果</vt:lpstr>
      <vt:lpstr>请看第7章——     盒子模型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557</cp:revision>
  <dcterms:created xsi:type="dcterms:W3CDTF">2007-10-30T08:30:00Z</dcterms:created>
  <dcterms:modified xsi:type="dcterms:W3CDTF">2022-12-01T07:42:25Z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