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31"/>
  </p:notesMasterIdLst>
  <p:sldIdLst>
    <p:sldId id="417" r:id="rId2"/>
    <p:sldId id="410" r:id="rId3"/>
    <p:sldId id="408" r:id="rId4"/>
    <p:sldId id="257" r:id="rId5"/>
    <p:sldId id="411" r:id="rId6"/>
    <p:sldId id="347" r:id="rId7"/>
    <p:sldId id="348" r:id="rId8"/>
    <p:sldId id="362" r:id="rId9"/>
    <p:sldId id="327" r:id="rId10"/>
    <p:sldId id="381" r:id="rId11"/>
    <p:sldId id="363" r:id="rId12"/>
    <p:sldId id="364" r:id="rId13"/>
    <p:sldId id="328" r:id="rId14"/>
    <p:sldId id="343" r:id="rId15"/>
    <p:sldId id="366" r:id="rId16"/>
    <p:sldId id="367" r:id="rId17"/>
    <p:sldId id="368" r:id="rId18"/>
    <p:sldId id="383" r:id="rId19"/>
    <p:sldId id="412" r:id="rId20"/>
    <p:sldId id="344" r:id="rId21"/>
    <p:sldId id="414" r:id="rId22"/>
    <p:sldId id="400" r:id="rId23"/>
    <p:sldId id="370" r:id="rId24"/>
    <p:sldId id="384" r:id="rId25"/>
    <p:sldId id="415" r:id="rId26"/>
    <p:sldId id="416" r:id="rId27"/>
    <p:sldId id="385" r:id="rId28"/>
    <p:sldId id="409" r:id="rId29"/>
    <p:sldId id="263" r:id="rId30"/>
  </p:sldIdLst>
  <p:sldSz cx="9144000" cy="6858000" type="screen4x3"/>
  <p:notesSz cx="6858000" cy="9144000"/>
  <p:custDataLst>
    <p:tags r:id="rId32"/>
  </p:custDataLst>
  <p:defaultTextStyle>
    <a:lvl1pPr marL="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75" autoAdjust="0"/>
  </p:normalViewPr>
  <p:slideViewPr>
    <p:cSldViewPr>
      <p:cViewPr varScale="1">
        <p:scale>
          <a:sx n="36" d="100"/>
          <a:sy n="36" d="100"/>
        </p:scale>
        <p:origin x="864" y="32"/>
      </p:cViewPr>
      <p:guideLst>
        <p:guide orient="horz" pos="2160"/>
        <p:guide pos="2904"/>
      </p:guideLst>
    </p:cSldViewPr>
  </p:slideViewPr>
  <p:outlineViewPr>
    <p:cViewPr>
      <p:scale>
        <a:sx n="33" d="100"/>
        <a:sy n="33" d="100"/>
      </p:scale>
      <p:origin x="0" y="2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CN" sz="1200"/>
            </a:lvl1pPr>
          </a:lstStyle>
          <a:p>
            <a:fld id="{C238408C-6839-46EE-8131-EDA75C487F2E}" type="datetimeFigureOut">
              <a:rPr lang="zh-CN" altLang="en-US"/>
              <a:t>2022/12/1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CN" sz="1200"/>
            </a:lvl1pPr>
          </a:lstStyle>
          <a:p>
            <a:fld id="{87D77045-401A-4D5E-BFE3-54C21A8A6634}" type="slidenum">
              <a:rPr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</a:t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4</a:t>
            </a:fld>
            <a:endParaRPr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5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12583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6</a:t>
            </a:fld>
            <a:endParaRPr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9</a:t>
            </a:fld>
            <a:endParaRPr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11</a:t>
            </a:fld>
            <a:endParaRPr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12</a:t>
            </a:fld>
            <a:endParaRPr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13</a:t>
            </a:fld>
            <a:endParaRPr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29</a:t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3"/>
          <p:cNvSpPr/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/>
          </a:p>
        </p:txBody>
      </p:sp>
      <p:sp>
        <p:nvSpPr>
          <p:cNvPr id="36" name="Shape 35"/>
          <p:cNvSpPr/>
          <p:nvPr/>
        </p:nvSpPr>
        <p:spPr bwMode="auto">
          <a:xfrm>
            <a:off x="4821864" y="1066800"/>
            <a:ext cx="4343400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/>
          </a:p>
        </p:txBody>
      </p:sp>
      <p:sp>
        <p:nvSpPr>
          <p:cNvPr id="43" name="Shape 42"/>
          <p:cNvSpPr/>
          <p:nvPr/>
        </p:nvSpPr>
        <p:spPr bwMode="auto">
          <a:xfrm>
            <a:off x="290624" y="-14176"/>
            <a:ext cx="5562600" cy="6553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/>
          </a:p>
        </p:txBody>
      </p:sp>
      <p:sp>
        <p:nvSpPr>
          <p:cNvPr id="22" name="Shape 21"/>
          <p:cNvSpPr/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/>
          </a:p>
        </p:txBody>
      </p:sp>
      <p:sp>
        <p:nvSpPr>
          <p:cNvPr id="24" name="Shape 23"/>
          <p:cNvSpPr/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/>
          </a:p>
        </p:txBody>
      </p:sp>
      <p:sp>
        <p:nvSpPr>
          <p:cNvPr id="26" name="Shape 25"/>
          <p:cNvSpPr/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/>
          </a:p>
        </p:txBody>
      </p:sp>
      <p:sp>
        <p:nvSpPr>
          <p:cNvPr id="27" name="Shape 26"/>
          <p:cNvSpPr/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</p:spPr>
        <p:txBody>
          <a:bodyPr/>
          <a:lstStyle/>
          <a:p>
            <a:fld id="{743653DA-8BF4-4869-96FE-9BCF43372D46}" type="datetimeFigureOut">
              <a:rPr lang="zh-CN" altLang="en-US"/>
              <a:t>2022/12/1</a:t>
            </a:fld>
            <a:endParaRPr kumimoji="0" lang="zh-C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/>
          <a:p>
            <a:endParaRPr kumimoji="0" lang="zh-C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</p:spPr>
        <p:txBody>
          <a:bodyPr/>
          <a:lstStyle/>
          <a:p>
            <a:fld id="{72AC53DF-4216-466D-99A7-94400E6C2A25}" type="slidenum">
              <a:rPr/>
              <a:t>‹#›</a:t>
            </a:fld>
            <a:endParaRPr kumimoji="0" lang="zh-CN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45" name="Rectangle 44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33400" y="464504"/>
            <a:ext cx="8153400" cy="774192"/>
          </a:xfrm>
        </p:spPr>
        <p:txBody>
          <a:bodyPr/>
          <a:lstStyle>
            <a:lvl1pPr marR="8890" algn="r" eaLnBrk="1" latinLnBrk="0" hangingPunct="1">
              <a:defRPr kumimoji="0" lang="zh-CN" sz="3800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838381" y="1371600"/>
            <a:ext cx="3848419" cy="457200"/>
          </a:xfrm>
        </p:spPr>
        <p:txBody>
          <a:bodyPr tIns="0"/>
          <a:lstStyle>
            <a:lvl1pPr marL="0" indent="0" algn="r" eaLnBrk="1" latinLnBrk="0" hangingPunct="1">
              <a:spcBef>
                <a:spcPts val="0"/>
              </a:spcBef>
              <a:buNone/>
              <a:defRPr kumimoji="0" lang="zh-CN" sz="2000">
                <a:solidFill>
                  <a:schemeClr val="tx1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pPr eaLnBrk="1" latinLnBrk="0" hangingPunct="1"/>
            <a:r>
              <a:rPr lang="zh-CN" altLang="en-US"/>
              <a:t>单击此处编辑母版副标题样式</a:t>
            </a:r>
          </a:p>
        </p:txBody>
      </p:sp>
      <p:sp>
        <p:nvSpPr>
          <p:cNvPr id="58" name="Rectangle 5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59" name="Rectangle 5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60" name="Rectangle 5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61" name="Rectangle 6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62" name="Rectangle 6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 rot="10800000">
            <a:off x="357158" y="285728"/>
            <a:ext cx="8786842" cy="857256"/>
          </a:xfrm>
          <a:prstGeom prst="rect">
            <a:avLst/>
          </a:prstGeom>
          <a:gradFill flip="none" rotWithShape="1">
            <a:gsLst>
              <a:gs pos="59000">
                <a:schemeClr val="bg1">
                  <a:lumMod val="6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772400" cy="702358"/>
          </a:xfrm>
        </p:spPr>
        <p:txBody>
          <a:bodyPr/>
          <a:lstStyle>
            <a:lvl1pPr>
              <a:defRPr>
                <a:solidFill>
                  <a:srgbClr val="C00000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eaLnBrk="1" latinLnBrk="0" hangingPunct="1"/>
            <a:r>
              <a:rPr lang="zh-CN" altLang="en-US" dirty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  <a:p>
            <a:pPr lvl="4" eaLnBrk="1" latinLnBrk="0" hangingPunct="1"/>
            <a:r>
              <a:rPr lang="zh-CN" altLang="en-US" dirty="0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FigureOut">
              <a:rPr lang="zh-CN" altLang="en-US"/>
              <a:t>2022/12/1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6429396"/>
            <a:ext cx="9144000" cy="428604"/>
          </a:xfrm>
          <a:prstGeom prst="rect">
            <a:avLst/>
          </a:prstGeom>
          <a:gradFill flip="none" rotWithShape="1">
            <a:gsLst>
              <a:gs pos="59000">
                <a:schemeClr val="tx1">
                  <a:lumMod val="75000"/>
                  <a:lumOff val="2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352800"/>
            <a:ext cx="7772400" cy="1974059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 eaLnBrk="1" latinLnBrk="0" hangingPunct="1">
              <a:buNone/>
              <a:defRPr kumimoji="0" lang="zh-CN" sz="4000" b="1" cap="all"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</a:defRPr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334000"/>
            <a:ext cx="7772400" cy="1052512"/>
          </a:xfrm>
        </p:spPr>
        <p:txBody>
          <a:bodyPr anchor="t"/>
          <a:lstStyle>
            <a:lvl1pPr marL="374650" eaLnBrk="1" latinLnBrk="0" hangingPunct="1">
              <a:buNone/>
              <a:defRPr kumimoji="0" lang="zh-CN" sz="20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FigureOut">
              <a:rPr lang="zh-CN" altLang="en-US"/>
              <a:t>2022/12/1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295400"/>
          </a:xfrm>
        </p:spPr>
        <p:txBody>
          <a:bodyPr anchor="ctr"/>
          <a:lstStyle/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4038600" cy="4525963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zh-CN" sz="2000"/>
            </a:lvl1pPr>
            <a:lvl2pPr eaLnBrk="1" latinLnBrk="0" hangingPunct="1">
              <a:defRPr kumimoji="0" lang="zh-CN" sz="2400"/>
            </a:lvl2pPr>
            <a:lvl3pPr eaLnBrk="1" latinLnBrk="0" hangingPunct="1">
              <a:defRPr kumimoji="0" lang="zh-CN" sz="2000"/>
            </a:lvl3pPr>
            <a:lvl4pPr eaLnBrk="1" latinLnBrk="0" hangingPunct="1">
              <a:defRPr kumimoji="0" lang="zh-CN" sz="1800"/>
            </a:lvl4pPr>
            <a:lvl5pPr eaLnBrk="1" latinLnBrk="0" hangingPunct="1">
              <a:defRPr kumimoji="0" lang="zh-CN"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600200"/>
            <a:ext cx="4038600" cy="4525963"/>
          </a:xfrm>
        </p:spPr>
        <p:txBody>
          <a:bodyPr/>
          <a:lstStyle>
            <a:lvl1pPr eaLnBrk="1" latinLnBrk="0" hangingPunct="1">
              <a:defRPr kumimoji="0" lang="zh-CN" sz="2800"/>
            </a:lvl1pPr>
            <a:lvl2pPr eaLnBrk="1" latinLnBrk="0" hangingPunct="1">
              <a:defRPr kumimoji="0" lang="zh-CN" sz="2400"/>
            </a:lvl2pPr>
            <a:lvl3pPr eaLnBrk="1" latinLnBrk="0" hangingPunct="1">
              <a:defRPr kumimoji="0" lang="zh-CN" sz="2000"/>
            </a:lvl3pPr>
            <a:lvl4pPr eaLnBrk="1" latinLnBrk="0" hangingPunct="1">
              <a:defRPr kumimoji="0" lang="zh-CN" sz="1800"/>
            </a:lvl4pPr>
            <a:lvl5pPr eaLnBrk="1" latinLnBrk="0" hangingPunct="1">
              <a:defRPr kumimoji="0" lang="zh-CN"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1E3E-4B2F-4895-B65E-28B2E64F39F6}" type="datetimeFigureOut">
              <a:rPr lang="zh-CN" altLang="en-US"/>
              <a:t>2022/12/1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305044" y="3867144"/>
            <a:ext cx="4533900" cy="160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402264"/>
            <a:ext cx="868680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 eaLnBrk="1" latinLnBrk="0" hangingPunct="1">
              <a:defRPr kumimoji="0" lang="zh-CN" sz="4000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025" indent="0" algn="l" eaLnBrk="1" latinLnBrk="0" hangingPunct="1">
              <a:buNone/>
              <a:defRPr kumimoji="0" lang="zh-CN" sz="2400" b="1">
                <a:solidFill>
                  <a:schemeClr val="accent2"/>
                </a:solidFill>
              </a:defRPr>
            </a:lvl1pPr>
            <a:lvl2pPr eaLnBrk="1" latinLnBrk="0" hangingPunct="1">
              <a:buNone/>
              <a:defRPr kumimoji="0" lang="zh-CN" sz="2000" b="1"/>
            </a:lvl2pPr>
            <a:lvl3pPr eaLnBrk="1" latinLnBrk="0" hangingPunct="1">
              <a:buNone/>
              <a:defRPr kumimoji="0" lang="zh-CN" sz="1800" b="1"/>
            </a:lvl3pPr>
            <a:lvl4pPr eaLnBrk="1" latinLnBrk="0" hangingPunct="1">
              <a:buNone/>
              <a:defRPr kumimoji="0" lang="zh-CN" sz="1600" b="1"/>
            </a:lvl4pPr>
            <a:lvl5pPr eaLnBrk="1" latinLnBrk="0" hangingPunct="1">
              <a:buNone/>
              <a:defRPr kumimoji="0" lang="zh-CN" sz="1600" b="1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025" indent="0" eaLnBrk="1" latinLnBrk="0" hangingPunct="1">
              <a:buNone/>
              <a:defRPr kumimoji="0" lang="zh-CN" sz="2400" b="1">
                <a:solidFill>
                  <a:schemeClr val="accent2"/>
                </a:solidFill>
              </a:defRPr>
            </a:lvl1pPr>
            <a:lvl2pPr eaLnBrk="1" latinLnBrk="0" hangingPunct="1">
              <a:buNone/>
              <a:defRPr kumimoji="0" lang="zh-CN" sz="2000" b="1"/>
            </a:lvl2pPr>
            <a:lvl3pPr eaLnBrk="1" latinLnBrk="0" hangingPunct="1">
              <a:buNone/>
              <a:defRPr kumimoji="0" lang="zh-CN" sz="1800" b="1"/>
            </a:lvl3pPr>
            <a:lvl4pPr eaLnBrk="1" latinLnBrk="0" hangingPunct="1">
              <a:buNone/>
              <a:defRPr kumimoji="0" lang="zh-CN" sz="1600" b="1"/>
            </a:lvl4pPr>
            <a:lvl5pPr eaLnBrk="1" latinLnBrk="0" hangingPunct="1">
              <a:buNone/>
              <a:defRPr kumimoji="0" lang="zh-CN" sz="1600" b="1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 eaLnBrk="1" latinLnBrk="0" hangingPunct="1">
              <a:defRPr kumimoji="0" lang="zh-CN" sz="2400"/>
            </a:lvl1pPr>
            <a:lvl2pPr eaLnBrk="1" latinLnBrk="0" hangingPunct="1">
              <a:defRPr kumimoji="0" lang="zh-CN" sz="2000"/>
            </a:lvl2pPr>
            <a:lvl3pPr eaLnBrk="1" latinLnBrk="0" hangingPunct="1">
              <a:defRPr kumimoji="0" lang="zh-CN" sz="1800"/>
            </a:lvl3pPr>
            <a:lvl4pPr eaLnBrk="1" latinLnBrk="0" hangingPunct="1">
              <a:defRPr kumimoji="0" lang="zh-CN" sz="1600"/>
            </a:lvl4pPr>
            <a:lvl5pPr eaLnBrk="1" latinLnBrk="0" hangingPunct="1">
              <a:defRPr kumimoji="0" lang="zh-CN"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 eaLnBrk="1" latinLnBrk="0" hangingPunct="1">
              <a:defRPr kumimoji="0" lang="zh-CN" sz="2400"/>
            </a:lvl1pPr>
            <a:lvl2pPr eaLnBrk="1" latinLnBrk="0" hangingPunct="1">
              <a:defRPr kumimoji="0" lang="zh-CN" sz="2000"/>
            </a:lvl2pPr>
            <a:lvl3pPr eaLnBrk="1" latinLnBrk="0" hangingPunct="1">
              <a:defRPr kumimoji="0" lang="zh-CN" sz="1800"/>
            </a:lvl3pPr>
            <a:lvl4pPr eaLnBrk="1" latinLnBrk="0" hangingPunct="1">
              <a:defRPr kumimoji="0" lang="zh-CN" sz="1600"/>
            </a:lvl4pPr>
            <a:lvl5pPr eaLnBrk="1" latinLnBrk="0" hangingPunct="1">
              <a:defRPr kumimoji="0" lang="zh-CN"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5435-8225-4333-BFFA-0096413F0D76}" type="datetimeFigureOut">
              <a:rPr lang="zh-CN" altLang="en-US"/>
              <a:t>2022/12/1</a:t>
            </a:fld>
            <a:endParaRPr kumimoji="0" 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 eaLnBrk="1" latinLnBrk="0" hangingPunct="1">
              <a:defRPr kumimoji="0" lang="zh-CN" sz="4000" cap="none" baseline="0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FigureOut">
              <a:rPr lang="zh-CN" altLang="en-US"/>
              <a:t>2022/12/1</a:t>
            </a:fld>
            <a:endParaRPr kumimoji="0"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FigureOut">
              <a:rPr lang="zh-CN" altLang="en-US"/>
              <a:t>2022/12/1</a:t>
            </a:fld>
            <a:endParaRPr kumimoji="0"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 eaLnBrk="1" latinLnBrk="0" hangingPunct="1">
              <a:buNone/>
              <a:defRPr kumimoji="0" lang="zh-CN" sz="3600" b="0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610" indent="0" eaLnBrk="1" latinLnBrk="0" hangingPunct="1">
              <a:buNone/>
              <a:defRPr kumimoji="0" lang="zh-CN" sz="1800"/>
            </a:lvl1pPr>
            <a:lvl2pPr eaLnBrk="1" latinLnBrk="0" hangingPunct="1">
              <a:buNone/>
              <a:defRPr kumimoji="0" lang="zh-CN" sz="1200"/>
            </a:lvl2pPr>
            <a:lvl3pPr eaLnBrk="1" latinLnBrk="0" hangingPunct="1">
              <a:buNone/>
              <a:defRPr kumimoji="0" lang="zh-CN" sz="1000"/>
            </a:lvl3pPr>
            <a:lvl4pPr eaLnBrk="1" latinLnBrk="0" hangingPunct="1">
              <a:buNone/>
              <a:defRPr kumimoji="0" lang="zh-CN" sz="900"/>
            </a:lvl4pPr>
            <a:lvl5pPr eaLnBrk="1" latinLnBrk="0" hangingPunct="1">
              <a:buNone/>
              <a:defRPr kumimoji="0" lang="zh-CN" sz="9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 eaLnBrk="1" latinLnBrk="0" hangingPunct="1">
              <a:defRPr kumimoji="0" lang="zh-CN" sz="3200"/>
            </a:lvl1pPr>
            <a:lvl2pPr eaLnBrk="1" latinLnBrk="0" hangingPunct="1">
              <a:defRPr kumimoji="0" lang="zh-CN" sz="2800"/>
            </a:lvl2pPr>
            <a:lvl3pPr eaLnBrk="1" latinLnBrk="0" hangingPunct="1">
              <a:defRPr kumimoji="0" lang="zh-CN" sz="2400"/>
            </a:lvl3pPr>
            <a:lvl4pPr eaLnBrk="1" latinLnBrk="0" hangingPunct="1">
              <a:defRPr kumimoji="0" lang="zh-CN" sz="2000"/>
            </a:lvl4pPr>
            <a:lvl5pPr eaLnBrk="1" latinLnBrk="0" hangingPunct="1">
              <a:defRPr kumimoji="0" lang="zh-CN" sz="20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FigureOut">
              <a:rPr lang="zh-CN" altLang="en-US"/>
              <a:t>2022/12/1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17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6858000" cy="914400"/>
          </a:xfrm>
        </p:spPr>
        <p:txBody>
          <a:bodyPr anchor="b"/>
          <a:lstStyle>
            <a:lvl1pPr algn="l" eaLnBrk="1" latinLnBrk="0" hangingPunct="1">
              <a:buNone/>
              <a:defRPr kumimoji="0" lang="zh-CN" sz="2100" b="0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150144"/>
            <a:ext cx="6858000" cy="685800"/>
          </a:xfrm>
        </p:spPr>
        <p:txBody>
          <a:bodyPr/>
          <a:lstStyle>
            <a:lvl1pPr marL="27305" indent="0" eaLnBrk="1" latinLnBrk="0" hangingPunct="1">
              <a:spcBef>
                <a:spcPts val="0"/>
              </a:spcBef>
              <a:buNone/>
              <a:defRPr kumimoji="0" lang="zh-CN" sz="1400">
                <a:solidFill>
                  <a:srgbClr val="FFFFFF"/>
                </a:solidFill>
              </a:defRPr>
            </a:lvl1pPr>
            <a:lvl2pPr eaLnBrk="1" latinLnBrk="0" hangingPunct="1">
              <a:defRPr kumimoji="0" lang="zh-CN" sz="1200"/>
            </a:lvl2pPr>
            <a:lvl3pPr eaLnBrk="1" latinLnBrk="0" hangingPunct="1">
              <a:defRPr kumimoji="0" lang="zh-CN" sz="1000"/>
            </a:lvl3pPr>
            <a:lvl4pPr eaLnBrk="1" latinLnBrk="0" hangingPunct="1">
              <a:defRPr kumimoji="0" lang="zh-CN" sz="900"/>
            </a:lvl4pPr>
            <a:lvl5pPr eaLnBrk="1" latinLnBrk="0" hangingPunct="1">
              <a:defRPr kumimoji="0" lang="zh-CN" sz="9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grpSp>
        <p:nvGrpSpPr>
          <p:cNvPr id="14" name="Group 17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0EC5-AC53-4169-941E-EDF10CD23748}" type="datetimeFigureOut">
              <a:rPr lang="zh-CN" altLang="en-US"/>
              <a:t>2022/12/1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8" name="Rectangle 7"/>
          <p:cNvSpPr/>
          <p:nvPr/>
        </p:nvSpPr>
        <p:spPr>
          <a:xfrm>
            <a:off x="255291" y="4576777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9" name="Rectangle 8"/>
          <p:cNvSpPr/>
          <p:nvPr/>
        </p:nvSpPr>
        <p:spPr>
          <a:xfrm>
            <a:off x="255291" y="4326202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0" name="Rectangle 9"/>
          <p:cNvSpPr/>
          <p:nvPr/>
        </p:nvSpPr>
        <p:spPr>
          <a:xfrm>
            <a:off x="255291" y="4167068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1" name="Rectangle 10"/>
          <p:cNvSpPr/>
          <p:nvPr/>
        </p:nvSpPr>
        <p:spPr>
          <a:xfrm>
            <a:off x="255291" y="4071942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2" name="Rectangle 11"/>
          <p:cNvSpPr/>
          <p:nvPr/>
        </p:nvSpPr>
        <p:spPr>
          <a:xfrm>
            <a:off x="309558" y="428604"/>
            <a:ext cx="45720" cy="54000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5" name="Rectangle 14"/>
          <p:cNvSpPr/>
          <p:nvPr/>
        </p:nvSpPr>
        <p:spPr>
          <a:xfrm>
            <a:off x="269073" y="428604"/>
            <a:ext cx="27432" cy="54000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6" name="Rectangle 15"/>
          <p:cNvSpPr/>
          <p:nvPr/>
        </p:nvSpPr>
        <p:spPr>
          <a:xfrm>
            <a:off x="250020" y="428604"/>
            <a:ext cx="9144" cy="54000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7" name="Rectangle 16"/>
          <p:cNvSpPr/>
          <p:nvPr/>
        </p:nvSpPr>
        <p:spPr>
          <a:xfrm>
            <a:off x="221768" y="428604"/>
            <a:ext cx="9144" cy="54000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eaLnBrk="1" latinLnBrk="0" hangingPunct="1"/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lang="zh-CN" sz="1100">
                <a:solidFill>
                  <a:schemeClr val="tx2"/>
                </a:solidFill>
              </a:defRPr>
            </a:lvl1pPr>
          </a:lstStyle>
          <a:p>
            <a:fld id="{8D3816DF-213E-421B-92D3-C068DBB023D6}" type="datetimeFigureOut">
              <a:rPr kumimoji="0" lang="en-US" altLang="zh-CN">
                <a:solidFill>
                  <a:schemeClr val="tx2"/>
                </a:solidFill>
              </a:rPr>
              <a:t>12/1/2022</a:t>
            </a:fld>
            <a:endParaRPr kumimoji="0" lang="zh-CN" sz="11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lang="zh-CN" sz="1100">
                <a:solidFill>
                  <a:schemeClr val="tx2"/>
                </a:solidFill>
              </a:defRPr>
            </a:lvl1pPr>
          </a:lstStyle>
          <a:p>
            <a:pPr algn="r"/>
            <a:endParaRPr kumimoji="0" lang="zh-CN" sz="110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lang="zh-CN" sz="1200">
                <a:solidFill>
                  <a:schemeClr val="tx2"/>
                </a:solidFill>
              </a:defRPr>
            </a:lvl1pPr>
          </a:lstStyle>
          <a:p>
            <a:pPr algn="l"/>
            <a:fld id="{72AC53DF-4216-466D-99A7-94400E6C2A25}" type="slidenum">
              <a:rPr kumimoji="0" lang="en-US" altLang="zh-CN" sz="1200">
                <a:solidFill>
                  <a:schemeClr val="tx2"/>
                </a:solidFill>
              </a:rPr>
              <a:t>‹#›</a:t>
            </a:fld>
            <a:endParaRPr kumimoji="0" lang="zh-CN" sz="120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zh-CN" sz="4000" kern="1200" spc="-150" baseline="0">
          <a:solidFill>
            <a:schemeClr val="tx2">
              <a:satMod val="20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11480" indent="-342900" algn="l" rtl="0" eaLnBrk="1" latinLnBrk="0" hangingPunct="1">
        <a:spcBef>
          <a:spcPts val="700"/>
        </a:spcBef>
        <a:buSzPct val="95000"/>
        <a:buFont typeface="Wingdings" panose="05000000000000000000"/>
        <a:buChar char=""/>
        <a:defRPr kumimoji="0" lang="zh-CN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410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 panose="05000000000000000000"/>
        <a:buChar char=""/>
        <a:defRPr kumimoji="0" lang="zh-CN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950" indent="-228600" algn="l" rtl="0" eaLnBrk="1" latinLnBrk="0" hangingPunct="1">
        <a:spcBef>
          <a:spcPct val="20000"/>
        </a:spcBef>
        <a:buClr>
          <a:schemeClr val="accent2"/>
        </a:buClr>
        <a:buFont typeface="Wingdings 2" panose="05020102010507070707"/>
        <a:buChar char=""/>
        <a:defRPr kumimoji="0"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745" indent="-228600" algn="l" rtl="0" eaLnBrk="1" latinLnBrk="0" hangingPunct="1">
        <a:spcBef>
          <a:spcPct val="20000"/>
        </a:spcBef>
        <a:buClr>
          <a:schemeClr val="accent3"/>
        </a:buClr>
        <a:buFont typeface="Wingdings 3" panose="05040102010807070707"/>
        <a:buChar char=""/>
        <a:defRPr kumimoji="0" lang="zh-CN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455" indent="-210185" algn="l" rtl="0" eaLnBrk="1" latinLnBrk="0" hangingPunct="1">
        <a:spcBef>
          <a:spcPct val="20000"/>
        </a:spcBef>
        <a:buClr>
          <a:schemeClr val="accent3"/>
        </a:buClr>
        <a:buFont typeface="Wingdings 2" panose="05020102010507070707"/>
        <a:buChar char="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10055" indent="-210185" algn="l" rtl="0" eaLnBrk="1" latinLnBrk="0" hangingPunct="1">
        <a:spcBef>
          <a:spcPct val="20000"/>
        </a:spcBef>
        <a:buClr>
          <a:schemeClr val="accent3"/>
        </a:buClr>
        <a:buFont typeface="Wingdings 2" panose="05020102010507070707"/>
        <a:buChar char=""/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825" indent="-182880" algn="l" rtl="0" eaLnBrk="1" latinLnBrk="0" hangingPunct="1"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4230" indent="-182880" algn="l" rtl="0" eaLnBrk="1" latinLnBrk="0" hangingPunct="1"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lang="zh-CN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928662" y="3143248"/>
            <a:ext cx="7772400" cy="1974059"/>
          </a:xfrm>
        </p:spPr>
        <p:txBody>
          <a:bodyPr/>
          <a:lstStyle/>
          <a:p>
            <a:r>
              <a:rPr lang="en-US" altLang="zh-CN" sz="3600" dirty="0">
                <a:effectLst>
                  <a:reflection blurRad="6350" stA="50000" endA="300" endPos="50000" dist="29997" dir="5400000" sy="-100000" algn="bl" rotWithShape="0"/>
                </a:effectLst>
                <a:sym typeface="+mn-ea"/>
              </a:rPr>
              <a:t>HTML5+CSS3+JavaScript</a:t>
            </a:r>
            <a:r>
              <a:rPr lang="en-US" altLang="en-US" dirty="0">
                <a:effectLst>
                  <a:reflection blurRad="6350" stA="50000" endA="300" endPos="50000" dist="29997" dir="5400000" sy="-100000" algn="bl" rotWithShape="0"/>
                </a:effectLst>
              </a:rPr>
              <a:t>	</a:t>
            </a:r>
            <a:r>
              <a:rPr lang="zh-CN" sz="2800" dirty="0">
                <a:solidFill>
                  <a:schemeClr val="accent1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20</a:t>
            </a:r>
            <a:r>
              <a:rPr lang="en-US" altLang="zh-CN" sz="2800" dirty="0">
                <a:solidFill>
                  <a:schemeClr val="accent1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21.6</a:t>
            </a:r>
            <a:endParaRPr lang="zh-CN" sz="2800" dirty="0"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sp>
        <p:nvSpPr>
          <p:cNvPr id="6" name="Rectangle 3"/>
          <p:cNvSpPr txBox="1"/>
          <p:nvPr/>
        </p:nvSpPr>
        <p:spPr>
          <a:xfrm>
            <a:off x="928662" y="3669519"/>
            <a:ext cx="7772400" cy="831051"/>
          </a:xfrm>
          <a:prstGeom prst="rect">
            <a:avLst/>
          </a:prstGeom>
        </p:spPr>
        <p:txBody>
          <a:bodyPr vert="horz" anchor="b">
            <a:noAutofit/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b="1" spc="-150" noProof="0" dirty="0"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HTML5+CSS3+JavaScript</a:t>
            </a:r>
          </a:p>
        </p:txBody>
      </p:sp>
      <p:sp>
        <p:nvSpPr>
          <p:cNvPr id="9" name="Rectangle 3"/>
          <p:cNvSpPr txBox="1"/>
          <p:nvPr/>
        </p:nvSpPr>
        <p:spPr>
          <a:xfrm>
            <a:off x="3000364" y="5643578"/>
            <a:ext cx="3071834" cy="831051"/>
          </a:xfrm>
          <a:prstGeom prst="rect">
            <a:avLst/>
          </a:prstGeom>
        </p:spPr>
        <p:txBody>
          <a:bodyPr vert="horz" anchor="b">
            <a:noAutofit/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en-US" sz="3600" b="1" i="0" u="none" strike="noStrike" kern="1200" spc="-150" normalizeH="0" baseline="0" noProof="0" dirty="0"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主讲：温谦</a:t>
            </a:r>
            <a:endParaRPr kumimoji="0" lang="zh-CN" sz="3600" b="1" i="0" u="none" strike="noStrike" kern="1200" spc="-150" normalizeH="0" baseline="0" noProof="0" dirty="0"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7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</a:t>
            </a:r>
            <a:r>
              <a:rPr altLang="en-US" dirty="0">
                <a:sym typeface="+mn-ea"/>
              </a:rPr>
              <a:t>盒子模型（下）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26640" y="3032760"/>
            <a:ext cx="4150360" cy="1659890"/>
          </a:xfrm>
        </p:spPr>
        <p:txBody>
          <a:bodyPr>
            <a:normAutofit/>
          </a:bodyPr>
          <a:lstStyle/>
          <a:p>
            <a:pPr marL="311150" lvl="1" indent="0">
              <a:buNone/>
            </a:pPr>
            <a:r>
              <a:rPr lang="en-US" altLang="zh-CN" sz="9600"/>
              <a:t> DEMO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/>
              <a:t>第</a:t>
            </a:r>
            <a:r>
              <a:rPr lang="en-US" dirty="0"/>
              <a:t>7</a:t>
            </a:r>
            <a:r>
              <a:rPr altLang="en-US" dirty="0"/>
              <a:t>章</a:t>
            </a:r>
            <a:r>
              <a:rPr lang="en-US" dirty="0"/>
              <a:t>  </a:t>
            </a:r>
            <a:r>
              <a:rPr altLang="en-US" dirty="0"/>
              <a:t>盒子模型</a:t>
            </a:r>
            <a:r>
              <a:rPr altLang="en-US" dirty="0">
                <a:sym typeface="+mn-ea"/>
              </a:rPr>
              <a:t>（下）</a:t>
            </a:r>
            <a:endParaRPr alt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lnSpc>
                <a:spcPct val="114000"/>
              </a:lnSpc>
              <a:buNone/>
            </a:pPr>
            <a:r>
              <a:rPr lang="en-US" altLang="zh-CN" dirty="0"/>
              <a:t>盒子模型</a:t>
            </a:r>
            <a:r>
              <a:rPr altLang="en-US" dirty="0"/>
              <a:t>相关的常用样式属性</a:t>
            </a:r>
          </a:p>
          <a:p>
            <a:pPr lvl="1">
              <a:lnSpc>
                <a:spcPct val="114000"/>
              </a:lnSpc>
            </a:pPr>
            <a:r>
              <a:rPr altLang="en-US" dirty="0"/>
              <a:t>背景</a:t>
            </a:r>
          </a:p>
          <a:p>
            <a:pPr lvl="2">
              <a:lnSpc>
                <a:spcPct val="114000"/>
              </a:lnSpc>
            </a:pPr>
            <a:r>
              <a:rPr altLang="en-US" dirty="0"/>
              <a:t>背景颜色</a:t>
            </a:r>
          </a:p>
          <a:p>
            <a:pPr lvl="2">
              <a:lnSpc>
                <a:spcPct val="114000"/>
              </a:lnSpc>
            </a:pPr>
            <a:r>
              <a:rPr altLang="en-US" dirty="0"/>
              <a:t>背景图像</a:t>
            </a:r>
          </a:p>
          <a:p>
            <a:pPr lvl="2">
              <a:lnSpc>
                <a:spcPct val="114000"/>
              </a:lnSpc>
            </a:pPr>
            <a:r>
              <a:rPr altLang="en-US" dirty="0"/>
              <a:t>设置背景图像位置</a:t>
            </a:r>
          </a:p>
          <a:p>
            <a:pPr lvl="1">
              <a:lnSpc>
                <a:spcPct val="114000"/>
              </a:lnSpc>
            </a:pPr>
            <a:r>
              <a:rPr altLang="en-US" dirty="0"/>
              <a:t>圆角</a:t>
            </a:r>
          </a:p>
          <a:p>
            <a:pPr lvl="1">
              <a:lnSpc>
                <a:spcPct val="114000"/>
              </a:lnSpc>
            </a:pPr>
            <a:r>
              <a:rPr altLang="en-US" dirty="0"/>
              <a:t>阴影</a:t>
            </a:r>
          </a:p>
          <a:p>
            <a:pPr lvl="1">
              <a:lnSpc>
                <a:spcPct val="114000"/>
              </a:lnSpc>
            </a:pPr>
            <a:r>
              <a:rPr altLang="en-US" dirty="0"/>
              <a:t>渐变</a:t>
            </a:r>
            <a:endParaRPr lang="en-US" altLang="zh-CN" dirty="0"/>
          </a:p>
          <a:p>
            <a:pPr marL="454660" lvl="1" indent="0">
              <a:lnSpc>
                <a:spcPct val="114000"/>
              </a:lnSpc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/>
              <a:t>第</a:t>
            </a:r>
            <a:r>
              <a:rPr lang="en-US" dirty="0"/>
              <a:t>7</a:t>
            </a:r>
            <a:r>
              <a:rPr altLang="en-US" dirty="0"/>
              <a:t>章</a:t>
            </a:r>
            <a:r>
              <a:rPr lang="en-US" dirty="0"/>
              <a:t>  </a:t>
            </a:r>
            <a:r>
              <a:rPr altLang="en-US" dirty="0"/>
              <a:t>盒子模型</a:t>
            </a:r>
            <a:r>
              <a:rPr altLang="en-US" dirty="0">
                <a:sym typeface="+mn-ea"/>
              </a:rPr>
              <a:t>（下）</a:t>
            </a:r>
            <a:endParaRPr alt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14000"/>
              </a:lnSpc>
            </a:pPr>
            <a:r>
              <a:rPr altLang="en-US" dirty="0"/>
              <a:t>背景</a:t>
            </a:r>
          </a:p>
          <a:p>
            <a:pPr lvl="2">
              <a:lnSpc>
                <a:spcPct val="114000"/>
              </a:lnSpc>
            </a:pPr>
            <a:r>
              <a:rPr altLang="en-US" dirty="0"/>
              <a:t>背景颜色</a:t>
            </a:r>
            <a:endParaRPr lang="en-US" altLang="en-US" dirty="0"/>
          </a:p>
          <a:p>
            <a:pPr lvl="3">
              <a:lnSpc>
                <a:spcPct val="114000"/>
              </a:lnSpc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元素的背景颜色使用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background-color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属性来设置，属性值为某种颜色。</a:t>
            </a:r>
            <a:endParaRPr altLang="en-US" dirty="0"/>
          </a:p>
          <a:p>
            <a:pPr lvl="2">
              <a:lnSpc>
                <a:spcPct val="114000"/>
              </a:lnSpc>
            </a:pPr>
            <a:r>
              <a:rPr altLang="en-US" dirty="0"/>
              <a:t>背景图像</a:t>
            </a:r>
            <a:endParaRPr lang="en-US" altLang="en-US" dirty="0"/>
          </a:p>
          <a:p>
            <a:pPr lvl="3">
              <a:lnSpc>
                <a:spcPct val="114000"/>
              </a:lnSpc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设置背景图像，使用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background-image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属性实现。</a:t>
            </a:r>
            <a:endParaRPr altLang="en-US" dirty="0"/>
          </a:p>
          <a:p>
            <a:pPr marL="768350" lvl="2" indent="0">
              <a:lnSpc>
                <a:spcPct val="114000"/>
              </a:lnSpc>
              <a:buNone/>
            </a:pPr>
            <a:endParaRPr altLang="en-US" dirty="0"/>
          </a:p>
          <a:p>
            <a:pPr marL="768350" lvl="2" indent="0">
              <a:lnSpc>
                <a:spcPct val="114000"/>
              </a:lnSpc>
              <a:buNone/>
            </a:pPr>
            <a:endParaRPr altLang="en-US" dirty="0"/>
          </a:p>
          <a:p>
            <a:pPr marL="454660" lvl="1" indent="0">
              <a:lnSpc>
                <a:spcPct val="114000"/>
              </a:lnSpc>
              <a:buNone/>
            </a:pPr>
            <a:endParaRPr dirty="0"/>
          </a:p>
        </p:txBody>
      </p:sp>
      <p:pic>
        <p:nvPicPr>
          <p:cNvPr id="6" name="图片 5" descr="07-0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916" y="4797152"/>
            <a:ext cx="1970405" cy="1414780"/>
          </a:xfrm>
          <a:prstGeom prst="rect">
            <a:avLst/>
          </a:prstGeom>
        </p:spPr>
      </p:pic>
      <p:pic>
        <p:nvPicPr>
          <p:cNvPr id="11" name="图片 10" descr="07-0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4437112"/>
            <a:ext cx="3587750" cy="22637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/>
              <a:t>第</a:t>
            </a:r>
            <a:r>
              <a:rPr lang="en-US" dirty="0"/>
              <a:t>7</a:t>
            </a:r>
            <a:r>
              <a:rPr altLang="en-US" dirty="0"/>
              <a:t>章</a:t>
            </a:r>
            <a:r>
              <a:rPr lang="en-US" dirty="0"/>
              <a:t>  </a:t>
            </a:r>
            <a:r>
              <a:rPr altLang="en-US" dirty="0"/>
              <a:t>盒子模型（下）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zh-CN" altLang="en-US" sz="2600" dirty="0">
                <a:latin typeface="Calibri" panose="020F0502020204030204" charset="0"/>
                <a:cs typeface="Calibri" panose="020F0502020204030204" charset="0"/>
                <a:sym typeface="+mn-ea"/>
              </a:rPr>
              <a:t>背景图像</a:t>
            </a:r>
            <a:endParaRPr lang="en-US" altLang="en-US" sz="2600" dirty="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1">
              <a:lnSpc>
                <a:spcPct val="114000"/>
              </a:lnSpc>
            </a:pPr>
            <a:r>
              <a:rPr lang="zh-CN" altLang="en-US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默认图像会自动向水平和竖直两个方向平铺。如果不希望平铺，或者只希望沿着一个方向平铺，可以使用background-repeat属性来控制。该属性可以设置为以下4种之一。</a:t>
            </a:r>
          </a:p>
          <a:p>
            <a:pPr lvl="2">
              <a:lnSpc>
                <a:spcPct val="114000"/>
              </a:lnSpc>
            </a:pP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repeat</a:t>
            </a:r>
            <a:r>
              <a:rPr lang="zh-CN" altLang="en-US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：沿水平和竖直两个方向平铺，这也是默认值。</a:t>
            </a:r>
          </a:p>
          <a:p>
            <a:pPr lvl="2">
              <a:lnSpc>
                <a:spcPct val="114000"/>
              </a:lnSpc>
            </a:pP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no-repeat</a:t>
            </a:r>
            <a:r>
              <a:rPr lang="zh-CN" altLang="en-US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：不平铺，即只显示一次。</a:t>
            </a:r>
          </a:p>
          <a:p>
            <a:pPr lvl="2">
              <a:lnSpc>
                <a:spcPct val="114000"/>
              </a:lnSpc>
            </a:pP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repeat-x</a:t>
            </a:r>
            <a:r>
              <a:rPr lang="zh-CN" altLang="en-US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：只沿水平方向平铺。</a:t>
            </a:r>
          </a:p>
          <a:p>
            <a:pPr lvl="2">
              <a:lnSpc>
                <a:spcPct val="114000"/>
              </a:lnSpc>
            </a:pP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repeat-y</a:t>
            </a:r>
            <a:r>
              <a:rPr lang="zh-CN" altLang="en-US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：只沿竖直方向平铺。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3DB783-7B5C-A9D6-0812-532B608C4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4941168"/>
            <a:ext cx="4176464" cy="103746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7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</a:t>
            </a:r>
            <a:r>
              <a:rPr altLang="en-US" dirty="0">
                <a:sym typeface="+mn-ea"/>
              </a:rPr>
              <a:t>盒子模型（下）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altLang="en-US" dirty="0">
                <a:sym typeface="+mn-ea"/>
              </a:rPr>
              <a:t>设置背景图像位置（关键字或方位）</a:t>
            </a:r>
            <a:endParaRPr lang="en-US" altLang="en-US" dirty="0">
              <a:sym typeface="+mn-ea"/>
            </a:endParaRPr>
          </a:p>
          <a:p>
            <a:pPr lvl="1">
              <a:lnSpc>
                <a:spcPct val="124000"/>
              </a:lnSpc>
            </a:pPr>
            <a:r>
              <a:rPr lang="zh-CN" altLang="zh-CN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当需要设置一个背景图像的位置时，需要用到</a:t>
            </a:r>
            <a:r>
              <a:rPr lang="en-US" altLang="zh-CN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background-position</a:t>
            </a:r>
            <a:r>
              <a:rPr lang="zh-CN" altLang="zh-CN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属性。即在</a:t>
            </a:r>
            <a:r>
              <a:rPr lang="en-US" altLang="zh-CN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background-position</a:t>
            </a:r>
            <a:r>
              <a:rPr lang="zh-CN" altLang="zh-CN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属性中，设置两个值：</a:t>
            </a:r>
          </a:p>
          <a:p>
            <a:pPr lvl="2">
              <a:lnSpc>
                <a:spcPct val="124000"/>
              </a:lnSpc>
              <a:spcAft>
                <a:spcPts val="600"/>
              </a:spcAft>
            </a:pP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）第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个值用于设定水平方向的位置，可以选择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“left”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（左）、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“center”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（中）或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“right”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（右）之一；</a:t>
            </a:r>
          </a:p>
          <a:p>
            <a:pPr lvl="2">
              <a:lnSpc>
                <a:spcPct val="124000"/>
              </a:lnSpc>
              <a:spcAft>
                <a:spcPts val="600"/>
              </a:spcAft>
            </a:pP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）第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个值用于设定竖直方向的位置，可以选择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“top”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（上）、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“center”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（中）或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“bottom”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（下）之一。</a:t>
            </a:r>
          </a:p>
          <a:p>
            <a:pPr marL="285750" indent="-285750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43608" y="4725144"/>
            <a:ext cx="3402965" cy="1322070"/>
          </a:xfrm>
          <a:prstGeom prst="rect">
            <a:avLst/>
          </a:prstGeom>
          <a:noFill/>
          <a:ln w="12700" cmpd="sng">
            <a:noFill/>
            <a:prstDash val="lgDash"/>
          </a:ln>
        </p:spPr>
        <p:txBody>
          <a:bodyPr wrap="square" rtlCol="0">
            <a:spAutoFit/>
          </a:bodyPr>
          <a:lstStyle/>
          <a:p>
            <a:pPr marL="68580" indent="0">
              <a:buNone/>
            </a:pPr>
            <a:r>
              <a:rPr lang="en-US" altLang="zh-CN" sz="1600" dirty="0">
                <a:latin typeface="Calibri" panose="020F0502020204030204" charset="0"/>
                <a:cs typeface="Calibri" panose="020F0502020204030204" charset="0"/>
                <a:sym typeface="+mn-ea"/>
              </a:rPr>
              <a:t>body {</a:t>
            </a:r>
          </a:p>
          <a:p>
            <a:pPr marL="68580" indent="0">
              <a:buNone/>
            </a:pPr>
            <a:r>
              <a:rPr lang="en-US" altLang="zh-CN" sz="1600" dirty="0">
                <a:latin typeface="Calibri" panose="020F0502020204030204" charset="0"/>
                <a:cs typeface="Calibri" panose="020F0502020204030204" charset="0"/>
                <a:sym typeface="+mn-ea"/>
              </a:rPr>
              <a:t>    background-image: url(cup.gif);</a:t>
            </a:r>
          </a:p>
          <a:p>
            <a:pPr marL="68580" indent="0">
              <a:buNone/>
            </a:pPr>
            <a:r>
              <a:rPr lang="en-US" altLang="zh-CN" sz="1600" dirty="0">
                <a:latin typeface="Calibri" panose="020F0502020204030204" charset="0"/>
                <a:cs typeface="Calibri" panose="020F0502020204030204" charset="0"/>
                <a:sym typeface="+mn-ea"/>
              </a:rPr>
              <a:t>    background-repeat: no-repeat;</a:t>
            </a:r>
          </a:p>
          <a:p>
            <a:pPr marL="68580" indent="0">
              <a:buNone/>
            </a:pPr>
            <a:r>
              <a:rPr lang="en-US" altLang="zh-CN" sz="1600" dirty="0">
                <a:latin typeface="Calibri" panose="020F0502020204030204" charset="0"/>
                <a:cs typeface="Calibri" panose="020F0502020204030204" charset="0"/>
                <a:sym typeface="+mn-ea"/>
              </a:rPr>
              <a:t>    background-position: </a:t>
            </a:r>
            <a:r>
              <a:rPr lang="en-US" altLang="zh-CN" sz="1600" dirty="0">
                <a:solidFill>
                  <a:srgbClr val="C0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right bottom</a:t>
            </a:r>
            <a:r>
              <a:rPr lang="en-US" altLang="zh-CN" sz="1600" dirty="0">
                <a:latin typeface="Calibri" panose="020F0502020204030204" charset="0"/>
                <a:cs typeface="Calibri" panose="020F0502020204030204" charset="0"/>
                <a:sym typeface="+mn-ea"/>
              </a:rPr>
              <a:t>;</a:t>
            </a:r>
          </a:p>
          <a:p>
            <a:pPr marL="68580" indent="0">
              <a:buNone/>
            </a:pPr>
            <a:r>
              <a:rPr lang="en-US" altLang="zh-CN" sz="1600" dirty="0">
                <a:latin typeface="Calibri" panose="020F0502020204030204" charset="0"/>
                <a:cs typeface="Calibri" panose="020F0502020204030204" charset="0"/>
                <a:sym typeface="+mn-ea"/>
              </a:rPr>
              <a:t>}</a:t>
            </a:r>
          </a:p>
        </p:txBody>
      </p:sp>
      <p:pic>
        <p:nvPicPr>
          <p:cNvPr id="4" name="图片 3" descr="07-0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4287500"/>
            <a:ext cx="4023995" cy="24853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7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</a:t>
            </a:r>
            <a:r>
              <a:rPr altLang="en-US" dirty="0">
                <a:sym typeface="+mn-ea"/>
              </a:rPr>
              <a:t>盒子模型（下）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lvl="0" indent="0">
              <a:buNone/>
            </a:pPr>
            <a:r>
              <a:rPr altLang="en-US" dirty="0">
                <a:sym typeface="+mn-ea"/>
              </a:rPr>
              <a:t>设置背景图像位置（数值）</a:t>
            </a:r>
            <a:endParaRPr lang="zh-CN" altLang="en-US" dirty="0"/>
          </a:p>
          <a:p>
            <a:pPr lvl="1">
              <a:lnSpc>
                <a:spcPct val="114000"/>
              </a:lnSpc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也可以使用具体的数值来精确地确定背景图像的位置</a:t>
            </a:r>
            <a:endParaRPr altLang="en-US" sz="2400" dirty="0">
              <a:sym typeface="+mn-ea"/>
            </a:endParaRPr>
          </a:p>
          <a:p>
            <a:pPr marL="768350" lvl="2" indent="0">
              <a:buNone/>
            </a:pPr>
            <a:endParaRPr altLang="en-US" sz="2400" dirty="0"/>
          </a:p>
          <a:p>
            <a:pPr marL="768350" lvl="2" indent="0">
              <a:buNone/>
            </a:pPr>
            <a:endParaRPr altLang="en-US" sz="2400" dirty="0"/>
          </a:p>
          <a:p>
            <a:pPr marL="454660" lvl="1" indent="0">
              <a:buNone/>
            </a:pP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24915" y="3861048"/>
            <a:ext cx="3402965" cy="1322070"/>
          </a:xfrm>
          <a:prstGeom prst="rect">
            <a:avLst/>
          </a:prstGeom>
          <a:noFill/>
          <a:ln w="12700" cmpd="sng">
            <a:noFill/>
            <a:prstDash val="lgDash"/>
          </a:ln>
        </p:spPr>
        <p:txBody>
          <a:bodyPr wrap="square" rtlCol="0">
            <a:spAutoFit/>
          </a:bodyPr>
          <a:lstStyle/>
          <a:p>
            <a:pPr marL="68580" indent="0">
              <a:buNone/>
            </a:pPr>
            <a:r>
              <a:rPr lang="en-US" altLang="zh-CN" sz="1600" dirty="0">
                <a:latin typeface="Calibri" panose="020F0502020204030204" charset="0"/>
                <a:cs typeface="Calibri" panose="020F0502020204030204" charset="0"/>
                <a:sym typeface="+mn-ea"/>
              </a:rPr>
              <a:t>body{</a:t>
            </a:r>
          </a:p>
          <a:p>
            <a:pPr marL="68580" indent="0">
              <a:buNone/>
            </a:pPr>
            <a:r>
              <a:rPr lang="en-US" altLang="zh-CN" sz="1600" dirty="0">
                <a:latin typeface="Calibri" panose="020F0502020204030204" charset="0"/>
                <a:cs typeface="Calibri" panose="020F0502020204030204" charset="0"/>
                <a:sym typeface="+mn-ea"/>
              </a:rPr>
              <a:t>    background-image: url(cup.gif);</a:t>
            </a:r>
          </a:p>
          <a:p>
            <a:pPr marL="68580" indent="0">
              <a:buNone/>
            </a:pPr>
            <a:r>
              <a:rPr lang="en-US" altLang="zh-CN" sz="1600" dirty="0">
                <a:latin typeface="Calibri" panose="020F0502020204030204" charset="0"/>
                <a:cs typeface="Calibri" panose="020F0502020204030204" charset="0"/>
                <a:sym typeface="+mn-ea"/>
              </a:rPr>
              <a:t>    background-repeat: no-repeat;</a:t>
            </a:r>
          </a:p>
          <a:p>
            <a:pPr marL="68580" indent="0">
              <a:buNone/>
            </a:pPr>
            <a:r>
              <a:rPr lang="en-US" altLang="zh-CN" sz="1600" dirty="0">
                <a:latin typeface="Calibri" panose="020F0502020204030204" charset="0"/>
                <a:cs typeface="Calibri" panose="020F0502020204030204" charset="0"/>
                <a:sym typeface="+mn-ea"/>
              </a:rPr>
              <a:t>    background-position: </a:t>
            </a:r>
            <a:r>
              <a:rPr lang="en-US" altLang="zh-CN" sz="1600" dirty="0">
                <a:solidFill>
                  <a:srgbClr val="C0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200px 100px</a:t>
            </a:r>
            <a:r>
              <a:rPr lang="en-US" altLang="zh-CN" sz="1600" dirty="0">
                <a:latin typeface="Calibri" panose="020F0502020204030204" charset="0"/>
                <a:cs typeface="Calibri" panose="020F0502020204030204" charset="0"/>
                <a:sym typeface="+mn-ea"/>
              </a:rPr>
              <a:t>;</a:t>
            </a:r>
          </a:p>
          <a:p>
            <a:pPr marL="68580" indent="0">
              <a:buNone/>
            </a:pPr>
            <a:r>
              <a:rPr lang="en-US" altLang="zh-CN" sz="1600" dirty="0">
                <a:latin typeface="Calibri" panose="020F0502020204030204" charset="0"/>
                <a:cs typeface="Calibri" panose="020F0502020204030204" charset="0"/>
                <a:sym typeface="+mn-ea"/>
              </a:rPr>
              <a:t>}</a:t>
            </a:r>
          </a:p>
        </p:txBody>
      </p:sp>
      <p:pic>
        <p:nvPicPr>
          <p:cNvPr id="5" name="图片 4" descr="07-0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150" y="3140968"/>
            <a:ext cx="4058920" cy="25552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7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</a:t>
            </a:r>
            <a:r>
              <a:rPr altLang="en-US" dirty="0">
                <a:sym typeface="+mn-ea"/>
              </a:rPr>
              <a:t>盒子模型（下）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altLang="en-US" dirty="0">
                <a:sym typeface="+mn-ea"/>
              </a:rPr>
              <a:t>设置背景图像位置（百分比）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42670" y="3503930"/>
            <a:ext cx="3402965" cy="1476375"/>
          </a:xfrm>
          <a:prstGeom prst="rect">
            <a:avLst/>
          </a:prstGeom>
          <a:noFill/>
          <a:ln w="12700" cmpd="sng">
            <a:noFill/>
            <a:prstDash val="lgDash"/>
          </a:ln>
        </p:spPr>
        <p:txBody>
          <a:bodyPr wrap="square" rtlCol="0">
            <a:spAutoFit/>
          </a:bodyPr>
          <a:lstStyle/>
          <a:p>
            <a:pPr marL="68580" indent="0">
              <a:buNone/>
            </a:pPr>
            <a:r>
              <a:rPr lang="en-US" altLang="zh-CN" dirty="0">
                <a:latin typeface="Calibri" panose="020F0502020204030204" charset="0"/>
                <a:cs typeface="Calibri" panose="020F0502020204030204" charset="0"/>
                <a:sym typeface="+mn-ea"/>
              </a:rPr>
              <a:t>body{</a:t>
            </a:r>
          </a:p>
          <a:p>
            <a:pPr marL="68580" indent="0">
              <a:buNone/>
            </a:pPr>
            <a:r>
              <a:rPr lang="en-US" altLang="zh-CN" dirty="0">
                <a:latin typeface="Calibri" panose="020F0502020204030204" charset="0"/>
                <a:cs typeface="Calibri" panose="020F0502020204030204" charset="0"/>
                <a:sym typeface="+mn-ea"/>
              </a:rPr>
              <a:t>    background-image:url(cup.gif);</a:t>
            </a:r>
          </a:p>
          <a:p>
            <a:pPr marL="68580" indent="0">
              <a:buNone/>
            </a:pPr>
            <a:r>
              <a:rPr lang="en-US" altLang="zh-CN" dirty="0">
                <a:latin typeface="Calibri" panose="020F0502020204030204" charset="0"/>
                <a:cs typeface="Calibri" panose="020F0502020204030204" charset="0"/>
                <a:sym typeface="+mn-ea"/>
              </a:rPr>
              <a:t>    background-repeat:no-repeat;</a:t>
            </a:r>
          </a:p>
          <a:p>
            <a:pPr marL="68580" indent="0">
              <a:buNone/>
            </a:pPr>
            <a:r>
              <a:rPr lang="en-US" altLang="zh-CN" dirty="0">
                <a:latin typeface="Calibri" panose="020F0502020204030204" charset="0"/>
                <a:cs typeface="Calibri" panose="020F0502020204030204" charset="0"/>
                <a:sym typeface="+mn-ea"/>
              </a:rPr>
              <a:t>    background-position: </a:t>
            </a:r>
            <a:r>
              <a:rPr lang="en-US" altLang="zh-CN" dirty="0">
                <a:solidFill>
                  <a:srgbClr val="C0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30% 60%</a:t>
            </a:r>
            <a:r>
              <a:rPr lang="en-US" altLang="zh-CN" dirty="0">
                <a:latin typeface="Calibri" panose="020F0502020204030204" charset="0"/>
                <a:cs typeface="Calibri" panose="020F0502020204030204" charset="0"/>
                <a:sym typeface="+mn-ea"/>
              </a:rPr>
              <a:t>;</a:t>
            </a:r>
          </a:p>
          <a:p>
            <a:pPr marL="68580" indent="0">
              <a:buNone/>
            </a:pPr>
            <a:r>
              <a:rPr lang="en-US" altLang="zh-CN" dirty="0">
                <a:latin typeface="Calibri" panose="020F0502020204030204" charset="0"/>
                <a:cs typeface="Calibri" panose="020F0502020204030204" charset="0"/>
                <a:sym typeface="+mn-ea"/>
              </a:rPr>
              <a:t>}</a:t>
            </a:r>
          </a:p>
        </p:txBody>
      </p:sp>
      <p:pic>
        <p:nvPicPr>
          <p:cNvPr id="4" name="图片 3" descr="07-0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571115"/>
            <a:ext cx="4067810" cy="30384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第</a:t>
            </a:r>
            <a:r>
              <a:rPr 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7</a:t>
            </a:r>
            <a:r>
              <a:rPr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章</a:t>
            </a:r>
            <a:r>
              <a:rPr 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  </a:t>
            </a:r>
            <a:r>
              <a:rPr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盒子模型（下）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68350" lvl="2" indent="0">
              <a:buNone/>
            </a:pPr>
            <a:endParaRPr altLang="en-US" sz="2400">
              <a:latin typeface="Calibri" panose="020F0502020204030204" charset="0"/>
              <a:cs typeface="Calibri" panose="020F0502020204030204" charset="0"/>
            </a:endParaRPr>
          </a:p>
          <a:p>
            <a:pPr marL="454660" lvl="1" indent="0">
              <a:buNone/>
            </a:pPr>
            <a:endParaRPr lang="zh-CN" altLang="en-US" sz="2400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250950" y="2011680"/>
          <a:ext cx="701484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6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Calibri" panose="020F0502020204030204" charset="0"/>
                        </a:rPr>
                        <a:t>设置值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Calibri" panose="020F0502020204030204" charset="0"/>
                        </a:rPr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Calibri" panose="020F0502020204030204" charset="0"/>
                          <a:cs typeface="Calibri" panose="020F0502020204030204" charset="0"/>
                        </a:rPr>
                        <a:t>X（数值）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Calibri" panose="020F0502020204030204" charset="0"/>
                        </a:rPr>
                        <a:t>设置网页的横向位置，其单位可以是所有尺度单位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Calibri" panose="020F0502020204030204" charset="0"/>
                          <a:cs typeface="Calibri" panose="020F0502020204030204" charset="0"/>
                        </a:rPr>
                        <a:t>Y（数值）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Calibri" panose="020F0502020204030204" charset="0"/>
                        </a:rPr>
                        <a:t>设置网页的纵向位置，其单位可以是所有尺度单位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131570" y="1722755"/>
            <a:ext cx="41001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altLang="en-US" sz="1400">
                <a:latin typeface="Calibri" panose="020F0502020204030204" charset="0"/>
                <a:cs typeface="Calibri" panose="020F0502020204030204" charset="0"/>
                <a:sym typeface="+mn-ea"/>
              </a:rPr>
              <a:t>background-position属性的长度设置值：</a:t>
            </a:r>
            <a:endParaRPr lang="zh-CN" altLang="en-US" sz="14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69035" y="2924810"/>
            <a:ext cx="38392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altLang="en-US" sz="1400">
                <a:latin typeface="Calibri" panose="020F0502020204030204" charset="0"/>
                <a:cs typeface="Calibri" panose="020F0502020204030204" charset="0"/>
                <a:sym typeface="+mn-ea"/>
              </a:rPr>
              <a:t>background-position属性的百分比设置值：</a:t>
            </a:r>
            <a:endParaRPr lang="zh-CN" altLang="en-US" sz="1400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graphicFrame>
        <p:nvGraphicFramePr>
          <p:cNvPr id="11" name="表格 10"/>
          <p:cNvGraphicFramePr/>
          <p:nvPr>
            <p:custDataLst>
              <p:tags r:id="rId2"/>
            </p:custDataLst>
          </p:nvPr>
        </p:nvGraphicFramePr>
        <p:xfrm>
          <a:off x="1259840" y="3206750"/>
          <a:ext cx="3302635" cy="3092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1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2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Calibri" panose="020F0502020204030204" charset="0"/>
                        </a:rPr>
                        <a:t>设置值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Calibri" panose="020F0502020204030204" charset="0"/>
                        </a:rPr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2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Calibri" panose="020F0502020204030204" charset="0"/>
                          <a:cs typeface="Calibri" panose="020F0502020204030204" charset="0"/>
                        </a:rPr>
                        <a:t>0% 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Calibri" panose="020F0502020204030204" charset="0"/>
                        </a:rPr>
                        <a:t>左上位置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2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Calibri" panose="020F0502020204030204" charset="0"/>
                          <a:cs typeface="Calibri" panose="020F0502020204030204" charset="0"/>
                        </a:rPr>
                        <a:t>50% 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Calibri" panose="020F0502020204030204" charset="0"/>
                        </a:rPr>
                        <a:t>靠上居中位置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2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Calibri" panose="020F0502020204030204" charset="0"/>
                          <a:cs typeface="Calibri" panose="020F0502020204030204" charset="0"/>
                        </a:rPr>
                        <a:t>100% 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Calibri" panose="020F0502020204030204" charset="0"/>
                        </a:rPr>
                        <a:t>右上位置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2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Calibri" panose="020F0502020204030204" charset="0"/>
                          <a:cs typeface="Calibri" panose="020F0502020204030204" charset="0"/>
                        </a:rPr>
                        <a:t>0%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Calibri" panose="020F0502020204030204" charset="0"/>
                        </a:rPr>
                        <a:t>靠左居中位置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2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Calibri" panose="020F0502020204030204" charset="0"/>
                          <a:cs typeface="Calibri" panose="020F0502020204030204" charset="0"/>
                        </a:rPr>
                        <a:t>50%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Calibri" panose="020F0502020204030204" charset="0"/>
                        </a:rPr>
                        <a:t>正中位置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2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Calibri" panose="020F0502020204030204" charset="0"/>
                          <a:cs typeface="Calibri" panose="020F0502020204030204" charset="0"/>
                        </a:rPr>
                        <a:t>100%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Calibri" panose="020F0502020204030204" charset="0"/>
                        </a:rPr>
                        <a:t>靠右居中位置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2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Calibri" panose="020F0502020204030204" charset="0"/>
                          <a:cs typeface="Calibri" panose="020F0502020204030204" charset="0"/>
                        </a:rPr>
                        <a:t>0% 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Calibri" panose="020F0502020204030204" charset="0"/>
                        </a:rPr>
                        <a:t>左下位置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2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Calibri" panose="020F0502020204030204" charset="0"/>
                          <a:cs typeface="Calibri" panose="020F0502020204030204" charset="0"/>
                        </a:rPr>
                        <a:t>50% 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Calibri" panose="020F0502020204030204" charset="0"/>
                        </a:rPr>
                        <a:t>靠下居中位置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2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Calibri" panose="020F0502020204030204" charset="0"/>
                          <a:cs typeface="Calibri" panose="020F0502020204030204" charset="0"/>
                        </a:rPr>
                        <a:t>100% 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Calibri" panose="020F0502020204030204" charset="0"/>
                        </a:rPr>
                        <a:t>右下位置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/>
          <p:nvPr>
            <p:custDataLst>
              <p:tags r:id="rId3"/>
            </p:custDataLst>
          </p:nvPr>
        </p:nvGraphicFramePr>
        <p:xfrm>
          <a:off x="4718050" y="3209290"/>
          <a:ext cx="3547745" cy="307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3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3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3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Calibri" panose="020F0502020204030204" charset="0"/>
                        </a:rPr>
                        <a:t>设置值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Calibri" panose="020F0502020204030204" charset="0"/>
                        </a:rPr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latin typeface="Calibri" panose="020F0502020204030204" charset="0"/>
                          <a:cs typeface="Calibri" panose="020F0502020204030204" charset="0"/>
                        </a:rPr>
                        <a:t>top 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Calibri" panose="020F0502020204030204" charset="0"/>
                        </a:rPr>
                        <a:t>左上位置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latin typeface="Calibri" panose="020F0502020204030204" charset="0"/>
                          <a:cs typeface="Calibri" panose="020F0502020204030204" charset="0"/>
                        </a:rPr>
                        <a:t>top 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Calibri" panose="020F0502020204030204" charset="0"/>
                        </a:rPr>
                        <a:t>靠上居中位置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latin typeface="Calibri" panose="020F0502020204030204" charset="0"/>
                          <a:cs typeface="Calibri" panose="020F0502020204030204" charset="0"/>
                        </a:rPr>
                        <a:t>top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Calibri" panose="020F0502020204030204" charset="0"/>
                        </a:rPr>
                        <a:t>右上位置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latin typeface="Calibri" panose="020F0502020204030204" charset="0"/>
                          <a:cs typeface="Calibri" panose="020F0502020204030204" charset="0"/>
                        </a:rPr>
                        <a:t>left 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Calibri" panose="020F0502020204030204" charset="0"/>
                        </a:rPr>
                        <a:t>靠左居中位置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latin typeface="Calibri" panose="020F0502020204030204" charset="0"/>
                          <a:cs typeface="Calibri" panose="020F0502020204030204" charset="0"/>
                        </a:rPr>
                        <a:t>center 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Calibri" panose="020F0502020204030204" charset="0"/>
                        </a:rPr>
                        <a:t>正中位置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latin typeface="Calibri" panose="020F0502020204030204" charset="0"/>
                          <a:cs typeface="Calibri" panose="020F0502020204030204" charset="0"/>
                        </a:rPr>
                        <a:t>right 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Calibri" panose="020F0502020204030204" charset="0"/>
                        </a:rPr>
                        <a:t>靠右居中位置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latin typeface="Calibri" panose="020F0502020204030204" charset="0"/>
                          <a:cs typeface="Calibri" panose="020F0502020204030204" charset="0"/>
                        </a:rPr>
                        <a:t>bottom 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Calibri" panose="020F0502020204030204" charset="0"/>
                        </a:rPr>
                        <a:t>左下位置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latin typeface="Calibri" panose="020F0502020204030204" charset="0"/>
                          <a:cs typeface="Calibri" panose="020F0502020204030204" charset="0"/>
                        </a:rPr>
                        <a:t>bottom 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Calibri" panose="020F0502020204030204" charset="0"/>
                        </a:rPr>
                        <a:t>靠下居中位置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>
                          <a:latin typeface="Calibri" panose="020F0502020204030204" charset="0"/>
                          <a:cs typeface="Calibri" panose="020F0502020204030204" charset="0"/>
                        </a:rPr>
                        <a:t>bottom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Calibri" panose="020F0502020204030204" charset="0"/>
                        </a:rPr>
                        <a:t>右下位置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4724400" y="2957830"/>
            <a:ext cx="348678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altLang="en-US" sz="1400">
                <a:latin typeface="Calibri" panose="020F0502020204030204" charset="0"/>
                <a:cs typeface="Calibri" panose="020F0502020204030204" charset="0"/>
                <a:sym typeface="+mn-ea"/>
              </a:rPr>
              <a:t>background-position属性的关键字设置值：</a:t>
            </a:r>
            <a:endParaRPr lang="zh-CN" altLang="en-US" sz="1400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7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</a:t>
            </a:r>
            <a:r>
              <a:rPr altLang="en-US" dirty="0">
                <a:sym typeface="+mn-ea"/>
              </a:rPr>
              <a:t>盒子模型（下）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26640" y="3032760"/>
            <a:ext cx="4150360" cy="1659890"/>
          </a:xfrm>
        </p:spPr>
        <p:txBody>
          <a:bodyPr>
            <a:normAutofit/>
          </a:bodyPr>
          <a:lstStyle/>
          <a:p>
            <a:pPr marL="311150" lvl="1" indent="0">
              <a:buNone/>
            </a:pPr>
            <a:r>
              <a:rPr lang="en-US" altLang="zh-CN" sz="9600"/>
              <a:t> DEMO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7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</a:t>
            </a:r>
            <a:r>
              <a:rPr altLang="en-US" dirty="0">
                <a:sym typeface="+mn-ea"/>
              </a:rPr>
              <a:t>盒子模型（下）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14000"/>
              </a:lnSpc>
              <a:buNone/>
            </a:pPr>
            <a:r>
              <a:rPr altLang="en-US" sz="2765" dirty="0">
                <a:latin typeface="Calibri" panose="020F0502020204030204" charset="0"/>
                <a:cs typeface="Calibri" panose="020F0502020204030204" charset="0"/>
                <a:sym typeface="+mn-ea"/>
              </a:rPr>
              <a:t>圆角（</a:t>
            </a:r>
            <a:r>
              <a:rPr lang="en-US" altLang="zh-CN" sz="2765" dirty="0">
                <a:latin typeface="Calibri" panose="020F0502020204030204" charset="0"/>
                <a:cs typeface="Calibri" panose="020F0502020204030204" charset="0"/>
                <a:sym typeface="+mn-ea"/>
              </a:rPr>
              <a:t>border-rad</a:t>
            </a:r>
            <a:r>
              <a:rPr lang="en-US" altLang="zh-CN" sz="2760" dirty="0">
                <a:latin typeface="Calibri" panose="020F0502020204030204" charset="0"/>
                <a:cs typeface="Calibri" panose="020F0502020204030204" charset="0"/>
                <a:sym typeface="+mn-ea"/>
              </a:rPr>
              <a:t>i</a:t>
            </a:r>
            <a:r>
              <a:rPr lang="en-US" altLang="zh-CN" sz="2765" dirty="0">
                <a:latin typeface="Calibri" panose="020F0502020204030204" charset="0"/>
                <a:cs typeface="Calibri" panose="020F0502020204030204" charset="0"/>
                <a:sym typeface="+mn-ea"/>
              </a:rPr>
              <a:t>us</a:t>
            </a:r>
            <a:r>
              <a:rPr altLang="en-US" sz="2765" dirty="0">
                <a:latin typeface="Calibri" panose="020F0502020204030204" charset="0"/>
                <a:cs typeface="Calibri" panose="020F0502020204030204" charset="0"/>
                <a:sym typeface="+mn-ea"/>
              </a:rPr>
              <a:t>）</a:t>
            </a:r>
            <a:endParaRPr lang="en-US" altLang="zh-CN" sz="2765" dirty="0">
              <a:latin typeface="Calibri" panose="020F0502020204030204" charset="0"/>
              <a:cs typeface="Calibri" panose="020F0502020204030204" charset="0"/>
            </a:endParaRPr>
          </a:p>
          <a:p>
            <a:pPr marL="454660" lvl="1" indent="0">
              <a:buNone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首先制作一个圆角的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div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，如果一个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div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的四个角具有相同的圆角半径，给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border-radius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设置一个值即可，代码如下</a:t>
            </a:r>
            <a:endParaRPr lang="zh-CN" altLang="en-US" dirty="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图片 3" descr="07-0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4149080"/>
            <a:ext cx="3391535" cy="13366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5DDD1FD-6475-9F4D-3B4E-572E92823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30" y="3645023"/>
            <a:ext cx="3955350" cy="221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47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7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</a:t>
            </a:r>
            <a:r>
              <a:rPr altLang="en-US" dirty="0">
                <a:sym typeface="+mn-ea"/>
              </a:rPr>
              <a:t>盒子模型（下）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altLang="en-US" sz="4250" dirty="0">
                <a:sym typeface="+mn-ea"/>
              </a:rPr>
              <a:t>盒子在标准流中的定位原则</a:t>
            </a:r>
          </a:p>
          <a:p>
            <a:r>
              <a:rPr lang="en-US" altLang="zh-CN" sz="4250"/>
              <a:t>DEMO</a:t>
            </a:r>
          </a:p>
          <a:p>
            <a:r>
              <a:rPr lang="en-US" altLang="zh-CN" sz="4250"/>
              <a:t>DEMO</a:t>
            </a:r>
            <a:r>
              <a:rPr altLang="en-US" sz="4250"/>
              <a:t>（</a:t>
            </a:r>
            <a:r>
              <a:rPr lang="en-US" altLang="zh-CN" sz="4250" dirty="0">
                <a:sym typeface="+mn-ea"/>
              </a:rPr>
              <a:t>盒子模型计算思考题</a:t>
            </a:r>
            <a:r>
              <a:rPr altLang="en-US" sz="4250"/>
              <a:t>）</a:t>
            </a:r>
          </a:p>
          <a:p>
            <a:r>
              <a:rPr lang="en-US" altLang="zh-CN" sz="4250" dirty="0">
                <a:sym typeface="+mn-ea"/>
              </a:rPr>
              <a:t>盒子模型</a:t>
            </a:r>
            <a:r>
              <a:rPr altLang="en-US" sz="4250" dirty="0">
                <a:sym typeface="+mn-ea"/>
              </a:rPr>
              <a:t>相关的常用样式属性</a:t>
            </a:r>
          </a:p>
          <a:p>
            <a:r>
              <a:rPr lang="en-US" altLang="zh-CN" sz="4250"/>
              <a:t>DEMO</a:t>
            </a:r>
          </a:p>
          <a:p>
            <a:r>
              <a:rPr altLang="en-US" sz="4250" dirty="0">
                <a:sym typeface="+mn-ea"/>
              </a:rPr>
              <a:t>设置背景图像位置（关键字或方位、数值和百分比）</a:t>
            </a:r>
          </a:p>
          <a:p>
            <a:r>
              <a:rPr lang="en-US" altLang="zh-CN" sz="4250"/>
              <a:t>DEMO</a:t>
            </a:r>
          </a:p>
          <a:p>
            <a:r>
              <a:rPr altLang="en-US" sz="4250" dirty="0">
                <a:latin typeface="Calibri" panose="020F0502020204030204" charset="0"/>
                <a:cs typeface="Calibri" panose="020F0502020204030204" charset="0"/>
                <a:sym typeface="+mn-ea"/>
              </a:rPr>
              <a:t>圆角（</a:t>
            </a:r>
            <a:r>
              <a:rPr lang="en-US" altLang="zh-CN" sz="4250" dirty="0">
                <a:latin typeface="Calibri" panose="020F0502020204030204" charset="0"/>
                <a:cs typeface="Calibri" panose="020F0502020204030204" charset="0"/>
                <a:sym typeface="+mn-ea"/>
              </a:rPr>
              <a:t>border-radius</a:t>
            </a:r>
            <a:r>
              <a:rPr altLang="en-US" sz="4250" dirty="0">
                <a:latin typeface="Calibri" panose="020F0502020204030204" charset="0"/>
                <a:cs typeface="Calibri" panose="020F0502020204030204" charset="0"/>
                <a:sym typeface="+mn-ea"/>
              </a:rPr>
              <a:t>）</a:t>
            </a:r>
          </a:p>
          <a:p>
            <a:r>
              <a:rPr lang="en-US" altLang="zh-CN" sz="4250"/>
              <a:t>DEMO</a:t>
            </a:r>
          </a:p>
          <a:p>
            <a:r>
              <a:rPr altLang="en-US" sz="4250" dirty="0">
                <a:latin typeface="Calibri" panose="020F0502020204030204" charset="0"/>
                <a:cs typeface="Calibri" panose="020F0502020204030204" charset="0"/>
                <a:sym typeface="+mn-ea"/>
              </a:rPr>
              <a:t>阴影（</a:t>
            </a:r>
            <a:r>
              <a:rPr lang="en-US" altLang="zh-CN" sz="4250" dirty="0">
                <a:latin typeface="Calibri" panose="020F0502020204030204" charset="0"/>
                <a:cs typeface="Calibri" panose="020F0502020204030204" charset="0"/>
                <a:sym typeface="+mn-ea"/>
              </a:rPr>
              <a:t>box-shadow</a:t>
            </a:r>
            <a:r>
              <a:rPr altLang="en-US" sz="4250" dirty="0">
                <a:latin typeface="Calibri" panose="020F0502020204030204" charset="0"/>
                <a:cs typeface="Calibri" panose="020F0502020204030204" charset="0"/>
                <a:sym typeface="+mn-ea"/>
              </a:rPr>
              <a:t>）</a:t>
            </a:r>
          </a:p>
          <a:p>
            <a:r>
              <a:rPr lang="en-US" altLang="zh-CN" sz="4250"/>
              <a:t>DEMO</a:t>
            </a:r>
          </a:p>
          <a:p>
            <a:r>
              <a:rPr altLang="en-US" sz="4250"/>
              <a:t>渐变</a:t>
            </a:r>
          </a:p>
          <a:p>
            <a:r>
              <a:rPr lang="en-US" altLang="zh-CN" sz="4250"/>
              <a:t>DEMO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7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</a:t>
            </a:r>
            <a:r>
              <a:rPr altLang="en-US" dirty="0">
                <a:sym typeface="+mn-ea"/>
              </a:rPr>
              <a:t>盒子模型（下）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14000"/>
              </a:lnSpc>
              <a:buNone/>
            </a:pPr>
            <a:r>
              <a:rPr altLang="en-US" sz="2765" dirty="0">
                <a:latin typeface="Calibri" panose="020F0502020204030204" charset="0"/>
                <a:cs typeface="Calibri" panose="020F0502020204030204" charset="0"/>
                <a:sym typeface="+mn-ea"/>
              </a:rPr>
              <a:t>圆角（</a:t>
            </a:r>
            <a:r>
              <a:rPr lang="en-US" altLang="zh-CN" sz="2765" dirty="0">
                <a:latin typeface="Calibri" panose="020F0502020204030204" charset="0"/>
                <a:cs typeface="Calibri" panose="020F0502020204030204" charset="0"/>
                <a:sym typeface="+mn-ea"/>
              </a:rPr>
              <a:t>border-rad</a:t>
            </a:r>
            <a:r>
              <a:rPr lang="en-US" altLang="zh-CN" sz="2760" dirty="0">
                <a:latin typeface="Calibri" panose="020F0502020204030204" charset="0"/>
                <a:cs typeface="Calibri" panose="020F0502020204030204" charset="0"/>
                <a:sym typeface="+mn-ea"/>
              </a:rPr>
              <a:t>i</a:t>
            </a:r>
            <a:r>
              <a:rPr lang="en-US" altLang="zh-CN" sz="2765" dirty="0">
                <a:latin typeface="Calibri" panose="020F0502020204030204" charset="0"/>
                <a:cs typeface="Calibri" panose="020F0502020204030204" charset="0"/>
                <a:sym typeface="+mn-ea"/>
              </a:rPr>
              <a:t>us</a:t>
            </a:r>
            <a:r>
              <a:rPr altLang="en-US" sz="2765" dirty="0">
                <a:latin typeface="Calibri" panose="020F0502020204030204" charset="0"/>
                <a:cs typeface="Calibri" panose="020F0502020204030204" charset="0"/>
                <a:sym typeface="+mn-ea"/>
              </a:rPr>
              <a:t>）</a:t>
            </a:r>
            <a:endParaRPr lang="en-US" altLang="zh-CN" sz="2765" dirty="0">
              <a:latin typeface="Calibri" panose="020F0502020204030204" charset="0"/>
              <a:cs typeface="Calibri" panose="020F0502020204030204" charset="0"/>
            </a:endParaRPr>
          </a:p>
          <a:p>
            <a:pPr lvl="1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如果各个角的圆角半径不同，可以先设置一个统一值，然后把特殊的角单独设置，或者直接对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个角分别设置圆角半径</a:t>
            </a:r>
            <a:r>
              <a:rPr lang="zh-CN" altLang="en-US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4660" lvl="1" indent="0">
              <a:buNone/>
            </a:pPr>
            <a:endParaRPr lang="zh-CN" altLang="en-US" dirty="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AEE2A1-5F1F-0AD4-122B-81430FDD2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212509"/>
            <a:ext cx="3924440" cy="3143051"/>
          </a:xfrm>
          <a:prstGeom prst="rect">
            <a:avLst/>
          </a:prstGeom>
        </p:spPr>
      </p:pic>
      <p:pic>
        <p:nvPicPr>
          <p:cNvPr id="6" name="file:///C:\Drafs\case-base\production\h5+c3/.\img\07-035.png">
            <a:extLst>
              <a:ext uri="{FF2B5EF4-FFF2-40B4-BE49-F238E27FC236}">
                <a16:creationId xmlns:a16="http://schemas.microsoft.com/office/drawing/2014/main" id="{9EFC4952-A68B-949C-3F7E-0EE18B26DBA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012160" y="4004597"/>
            <a:ext cx="2136245" cy="160928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7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</a:t>
            </a:r>
            <a:r>
              <a:rPr altLang="en-US" dirty="0">
                <a:sym typeface="+mn-ea"/>
              </a:rPr>
              <a:t>盒子模型（下）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14000"/>
              </a:lnSpc>
              <a:buNone/>
            </a:pPr>
            <a:r>
              <a:rPr altLang="en-US" sz="2765" dirty="0">
                <a:latin typeface="Calibri" panose="020F0502020204030204" charset="0"/>
                <a:cs typeface="Calibri" panose="020F0502020204030204" charset="0"/>
                <a:sym typeface="+mn-ea"/>
              </a:rPr>
              <a:t>圆角（</a:t>
            </a:r>
            <a:r>
              <a:rPr lang="en-US" altLang="zh-CN" sz="2765" dirty="0">
                <a:latin typeface="Calibri" panose="020F0502020204030204" charset="0"/>
                <a:cs typeface="Calibri" panose="020F0502020204030204" charset="0"/>
                <a:sym typeface="+mn-ea"/>
              </a:rPr>
              <a:t>border-rad</a:t>
            </a:r>
            <a:r>
              <a:rPr lang="en-US" altLang="zh-CN" sz="2760" dirty="0">
                <a:latin typeface="Calibri" panose="020F0502020204030204" charset="0"/>
                <a:cs typeface="Calibri" panose="020F0502020204030204" charset="0"/>
                <a:sym typeface="+mn-ea"/>
              </a:rPr>
              <a:t>i</a:t>
            </a:r>
            <a:r>
              <a:rPr lang="en-US" altLang="zh-CN" sz="2765" dirty="0">
                <a:latin typeface="Calibri" panose="020F0502020204030204" charset="0"/>
                <a:cs typeface="Calibri" panose="020F0502020204030204" charset="0"/>
                <a:sym typeface="+mn-ea"/>
              </a:rPr>
              <a:t>us</a:t>
            </a:r>
            <a:r>
              <a:rPr altLang="en-US" sz="2765" dirty="0">
                <a:latin typeface="Calibri" panose="020F0502020204030204" charset="0"/>
                <a:cs typeface="Calibri" panose="020F0502020204030204" charset="0"/>
                <a:sym typeface="+mn-ea"/>
              </a:rPr>
              <a:t>）</a:t>
            </a:r>
            <a:endParaRPr lang="en-US" altLang="zh-CN" sz="2765" dirty="0">
              <a:latin typeface="Calibri" panose="020F0502020204030204" charset="0"/>
              <a:cs typeface="Calibri" panose="020F0502020204030204" charset="0"/>
            </a:endParaRPr>
          </a:p>
          <a:p>
            <a:pPr lvl="1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单独设置某个角的圆角半径的属性是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border-*-*-radius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，例如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border-top-right-radius:40px;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上下方向在前，左右方向在后。</a:t>
            </a:r>
          </a:p>
          <a:p>
            <a:pPr lvl="1">
              <a:lnSpc>
                <a:spcPct val="115000"/>
              </a:lnSpc>
              <a:spcAft>
                <a:spcPts val="600"/>
              </a:spcAft>
            </a:pPr>
            <a:r>
              <a:rPr lang="zh-CN" altLang="zh-CN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如果是单独设置各个角的圆角半径，仍然使用</a:t>
            </a:r>
            <a:r>
              <a:rPr lang="en-US" altLang="zh-CN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border-radius</a:t>
            </a:r>
            <a:r>
              <a:rPr lang="zh-CN" altLang="zh-CN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属性，规则如下：</a:t>
            </a:r>
          </a:p>
          <a:p>
            <a:pPr lvl="2">
              <a:spcAft>
                <a:spcPts val="600"/>
              </a:spcAft>
              <a:tabLst>
                <a:tab pos="540385" algn="l"/>
              </a:tabLst>
            </a:pP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个值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第一个值为左上角，第二个值为右上角，第三个值为右下角，第四个值为左下角。</a:t>
            </a:r>
          </a:p>
          <a:p>
            <a:pPr lvl="2">
              <a:spcAft>
                <a:spcPts val="600"/>
              </a:spcAft>
              <a:tabLst>
                <a:tab pos="540385" algn="l"/>
              </a:tabLst>
            </a:pP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个值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第一个值为左上角，第二个值为右上角和左下角，第三个值为右下角</a:t>
            </a:r>
          </a:p>
          <a:p>
            <a:pPr lvl="2">
              <a:spcAft>
                <a:spcPts val="600"/>
              </a:spcAft>
              <a:tabLst>
                <a:tab pos="540385" algn="l"/>
              </a:tabLst>
            </a:pP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个值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第一个值为左上角与右下角，第二个值为右上角与左下角</a:t>
            </a:r>
          </a:p>
          <a:p>
            <a:pPr lvl="2">
              <a:spcAft>
                <a:spcPts val="600"/>
              </a:spcAft>
              <a:tabLst>
                <a:tab pos="540385" algn="l"/>
              </a:tabLst>
            </a:pP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个值： 四个圆角值相同。</a:t>
            </a:r>
          </a:p>
          <a:p>
            <a:pPr marL="454660" lvl="1" indent="0">
              <a:buNone/>
            </a:pPr>
            <a:endParaRPr lang="zh-CN" altLang="en-US" dirty="0">
              <a:latin typeface="Calibri" panose="020F0502020204030204" charset="0"/>
              <a:cs typeface="Calibri" panose="020F0502020204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830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7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</a:t>
            </a:r>
            <a:r>
              <a:rPr altLang="en-US" dirty="0">
                <a:sym typeface="+mn-ea"/>
              </a:rPr>
              <a:t>盒子模型（下）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26640" y="3032760"/>
            <a:ext cx="4150360" cy="1659890"/>
          </a:xfrm>
        </p:spPr>
        <p:txBody>
          <a:bodyPr>
            <a:normAutofit/>
          </a:bodyPr>
          <a:lstStyle/>
          <a:p>
            <a:pPr marL="311150" lvl="1" indent="0">
              <a:buNone/>
            </a:pPr>
            <a:r>
              <a:rPr lang="en-US" altLang="zh-CN" sz="9600"/>
              <a:t> DEMO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7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</a:t>
            </a:r>
            <a:r>
              <a:rPr altLang="en-US" dirty="0">
                <a:sym typeface="+mn-ea"/>
              </a:rPr>
              <a:t>盒子模型（下）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14000"/>
              </a:lnSpc>
              <a:buNone/>
            </a:pPr>
            <a:r>
              <a:rPr altLang="en-US" sz="2765" dirty="0">
                <a:latin typeface="Calibri" panose="020F0502020204030204" charset="0"/>
                <a:cs typeface="Calibri" panose="020F0502020204030204" charset="0"/>
                <a:sym typeface="+mn-ea"/>
              </a:rPr>
              <a:t>阴影（</a:t>
            </a:r>
            <a:r>
              <a:rPr lang="en-US" altLang="zh-CN" sz="2765" dirty="0">
                <a:latin typeface="Calibri" panose="020F0502020204030204" charset="0"/>
                <a:cs typeface="Calibri" panose="020F0502020204030204" charset="0"/>
                <a:sym typeface="+mn-ea"/>
              </a:rPr>
              <a:t>box-shadow</a:t>
            </a:r>
            <a:r>
              <a:rPr altLang="en-US" sz="2765" dirty="0">
                <a:latin typeface="Calibri" panose="020F0502020204030204" charset="0"/>
                <a:cs typeface="Calibri" panose="020F0502020204030204" charset="0"/>
                <a:sym typeface="+mn-ea"/>
              </a:rPr>
              <a:t>）</a:t>
            </a:r>
            <a:endParaRPr lang="en-US" altLang="zh-CN" sz="2765" dirty="0">
              <a:latin typeface="Calibri" panose="020F0502020204030204" charset="0"/>
              <a:cs typeface="Calibri" panose="020F0502020204030204" charset="0"/>
            </a:endParaRPr>
          </a:p>
          <a:p>
            <a:pPr marL="454660" lvl="1" indent="0">
              <a:buNone/>
            </a:pPr>
            <a:endParaRPr lang="zh-CN" alt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86180" y="2355850"/>
            <a:ext cx="7275830" cy="33718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marL="68580" indent="0">
              <a:buNone/>
            </a:pPr>
            <a:r>
              <a:rPr lang="en-US" altLang="zh-CN" sz="1600" dirty="0">
                <a:latin typeface="Calibri" panose="020F0502020204030204" charset="0"/>
                <a:cs typeface="Calibri" panose="020F0502020204030204" charset="0"/>
                <a:sym typeface="+mn-ea"/>
              </a:rPr>
              <a:t>box-shadow: h-shadow v-shadow blur spread color inset;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86180" y="2807335"/>
            <a:ext cx="727583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latin typeface="Calibri" panose="020F0502020204030204" charset="0"/>
                <a:cs typeface="Calibri" panose="020F0502020204030204" charset="0"/>
              </a:rPr>
              <a:t>以上各属性值的含义如下：</a:t>
            </a:r>
          </a:p>
          <a:p>
            <a:pPr marL="285750" indent="-285750" algn="l">
              <a:buClr>
                <a:srgbClr val="C00000"/>
              </a:buClr>
              <a:buSzPct val="50000"/>
              <a:buFont typeface="Wingdings" panose="05000000000000000000" charset="0"/>
              <a:buChar char="n"/>
            </a:pPr>
            <a:r>
              <a:rPr lang="zh-CN" altLang="en-US">
                <a:latin typeface="Calibri" panose="020F0502020204030204" charset="0"/>
                <a:cs typeface="Calibri" panose="020F0502020204030204" charset="0"/>
              </a:rPr>
              <a:t>horizontal（水平）：指定阴影的水平偏移量。正值（即：5px）阴影向右，而为负值（即：- 10px）将使它偏向左。</a:t>
            </a:r>
          </a:p>
          <a:p>
            <a:pPr marL="285750" indent="-285750" algn="l">
              <a:buClr>
                <a:srgbClr val="C00000"/>
              </a:buClr>
              <a:buSzPct val="50000"/>
              <a:buFont typeface="Wingdings" panose="05000000000000000000" charset="0"/>
              <a:buChar char="n"/>
            </a:pPr>
            <a:r>
              <a:rPr lang="zh-CN" altLang="en-US">
                <a:latin typeface="Calibri" panose="020F0502020204030204" charset="0"/>
                <a:cs typeface="Calibri" panose="020F0502020204030204" charset="0"/>
              </a:rPr>
              <a:t>vertical（垂直）：指定阴影的竖直偏移量。正值（即：5px）会使阴影在框的底部，而负值（即：- 10px）将使它偏向上。</a:t>
            </a:r>
          </a:p>
          <a:p>
            <a:pPr marL="285750" indent="-285750" algn="l">
              <a:buClr>
                <a:srgbClr val="C00000"/>
              </a:buClr>
              <a:buSzPct val="50000"/>
              <a:buFont typeface="Wingdings" panose="05000000000000000000" charset="0"/>
              <a:buChar char="n"/>
            </a:pPr>
            <a:r>
              <a:rPr lang="zh-CN" altLang="en-US">
                <a:latin typeface="Calibri" panose="020F0502020204030204" charset="0"/>
                <a:cs typeface="Calibri" panose="020F0502020204030204" charset="0"/>
              </a:rPr>
              <a:t>blur(模糊)：设置阴影的柔化半径。默认值为0，这意味着没有模糊。</a:t>
            </a:r>
          </a:p>
          <a:p>
            <a:pPr marL="285750" indent="-285750" algn="l">
              <a:buClr>
                <a:srgbClr val="C00000"/>
              </a:buClr>
              <a:buSzPct val="50000"/>
              <a:buFont typeface="Wingdings" panose="05000000000000000000" charset="0"/>
              <a:buChar char="n"/>
            </a:pPr>
            <a:r>
              <a:rPr lang="zh-CN" altLang="en-US">
                <a:latin typeface="Calibri" panose="020F0502020204030204" charset="0"/>
                <a:cs typeface="Calibri" panose="020F0502020204030204" charset="0"/>
              </a:rPr>
              <a:t>spread：阴影的扩展尺寸。0px代表阴影和当前的实体一样大，大于0则表示阴影的大小比默认值增加相应的量，负值表示缩小。</a:t>
            </a:r>
          </a:p>
          <a:p>
            <a:pPr marL="285750" indent="-285750" algn="l">
              <a:buClr>
                <a:srgbClr val="C00000"/>
              </a:buClr>
              <a:buSzPct val="50000"/>
              <a:buFont typeface="Wingdings" panose="05000000000000000000" charset="0"/>
              <a:buChar char="n"/>
            </a:pPr>
            <a:r>
              <a:rPr lang="zh-CN" altLang="en-US">
                <a:latin typeface="Calibri" panose="020F0502020204030204" charset="0"/>
                <a:cs typeface="Calibri" panose="020F0502020204030204" charset="0"/>
              </a:rPr>
              <a:t>color(颜色)：颜色值,也就是设置阴影颜色。</a:t>
            </a:r>
          </a:p>
          <a:p>
            <a:pPr marL="285750" indent="-285750" algn="l">
              <a:buClr>
                <a:srgbClr val="C00000"/>
              </a:buClr>
              <a:buSzPct val="50000"/>
              <a:buFont typeface="Wingdings" panose="05000000000000000000" charset="0"/>
              <a:buChar char="n"/>
            </a:pPr>
            <a:r>
              <a:rPr lang="zh-CN" altLang="en-US">
                <a:latin typeface="Calibri" panose="020F0502020204030204" charset="0"/>
                <a:cs typeface="Calibri" panose="020F0502020204030204" charset="0"/>
              </a:rPr>
              <a:t>outset/inset：选择是外部阴影（outset）还是内部阴影inset（）。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01115" y="5842000"/>
            <a:ext cx="5226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/>
              <a:t>注：除了前两个是必选参数，其他都是可选参数。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7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</a:t>
            </a:r>
            <a:r>
              <a:rPr altLang="en-US" dirty="0">
                <a:sym typeface="+mn-ea"/>
              </a:rPr>
              <a:t>盒子模型（下）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26640" y="3032760"/>
            <a:ext cx="4150360" cy="1659890"/>
          </a:xfrm>
        </p:spPr>
        <p:txBody>
          <a:bodyPr>
            <a:normAutofit/>
          </a:bodyPr>
          <a:lstStyle/>
          <a:p>
            <a:pPr marL="311150" lvl="1" indent="0">
              <a:buNone/>
            </a:pPr>
            <a:r>
              <a:rPr lang="en-US" altLang="zh-CN" sz="9600"/>
              <a:t> DEMO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7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</a:t>
            </a:r>
            <a:r>
              <a:rPr altLang="en-US" dirty="0">
                <a:sym typeface="+mn-ea"/>
              </a:rPr>
              <a:t>盒子模型（下）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lnSpc>
                <a:spcPct val="114000"/>
              </a:lnSpc>
              <a:buNone/>
            </a:pPr>
            <a:r>
              <a:rPr altLang="en-US" sz="2765" dirty="0">
                <a:sym typeface="+mn-ea"/>
              </a:rPr>
              <a:t>渐变</a:t>
            </a:r>
            <a:endParaRPr lang="en-US" altLang="en-US" sz="2765" dirty="0">
              <a:sym typeface="+mn-ea"/>
            </a:endParaRPr>
          </a:p>
          <a:p>
            <a:pPr lvl="1">
              <a:lnSpc>
                <a:spcPct val="114000"/>
              </a:lnSpc>
            </a:pPr>
            <a:r>
              <a:rPr lang="en-US" altLang="zh-CN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CSS3 </a:t>
            </a:r>
            <a:r>
              <a:rPr lang="zh-CN" altLang="zh-CN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中增了颜色的渐变（</a:t>
            </a:r>
            <a:r>
              <a:rPr lang="en-US" altLang="zh-CN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gradients</a:t>
            </a:r>
            <a:r>
              <a:rPr lang="zh-CN" altLang="zh-CN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）能力，可以实现在两个或多个指定的颜色之间显示平稳地过渡</a:t>
            </a:r>
            <a:r>
              <a:rPr lang="zh-CN" altLang="en-US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，有如下线性渐变和</a:t>
            </a:r>
            <a:r>
              <a:rPr lang="zh-CN" altLang="en-US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径向渐变</a:t>
            </a:r>
            <a:r>
              <a:rPr lang="zh-CN" altLang="en-US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>
              <a:lnSpc>
                <a:spcPct val="114000"/>
              </a:lnSpc>
            </a:pPr>
            <a:r>
              <a:rPr lang="zh-CN" altLang="en-US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线性渐变（Linear Gradients）- 向下/向上/向左/向右/对角方向</a:t>
            </a:r>
            <a:endParaRPr lang="en-US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>
              <a:lnSpc>
                <a:spcPct val="114000"/>
              </a:lnSpc>
            </a:pPr>
            <a:endParaRPr lang="en-US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>
              <a:lnSpc>
                <a:spcPct val="114000"/>
              </a:lnSpc>
            </a:pPr>
            <a:endParaRPr lang="en-US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2">
              <a:lnSpc>
                <a:spcPct val="114000"/>
              </a:lnSpc>
            </a:pP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先定义线性渐变的方向，如果正好水平或竖直，可以用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to top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to bottom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to left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to right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指定。例如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to bottom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表示从上下的渐变。如果是其他方向，就要指定角度值了。角度值如图所示。</a:t>
            </a:r>
            <a:endParaRPr lang="en-US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114000"/>
              </a:lnSpc>
            </a:pPr>
            <a:endParaRPr lang="en-US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114000"/>
              </a:lnSpc>
            </a:pPr>
            <a:endParaRPr lang="en-US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114000"/>
              </a:lnSpc>
            </a:pPr>
            <a:endParaRPr lang="en-US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114000"/>
              </a:lnSpc>
            </a:pPr>
            <a:endParaRPr lang="en-US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4000"/>
              </a:lnSpc>
            </a:pPr>
            <a:r>
              <a:rPr lang="zh-CN" altLang="en-US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径向渐变（Radial Gradients）- 由它们的中心定义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4000"/>
              </a:lnSpc>
            </a:pPr>
            <a:endParaRPr lang="zh-CN" altLang="en-US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454660" lvl="1" indent="0">
              <a:buNone/>
            </a:pPr>
            <a:endParaRPr lang="zh-CN" altLang="en-US" dirty="0"/>
          </a:p>
        </p:txBody>
      </p:sp>
      <p:pic>
        <p:nvPicPr>
          <p:cNvPr id="4" name="图片 3" descr="07-0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264" y="4581128"/>
            <a:ext cx="1872208" cy="153216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47233E5-D638-3316-D14E-722DEA9F1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3581556"/>
            <a:ext cx="6065118" cy="33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883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7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</a:t>
            </a:r>
            <a:r>
              <a:rPr altLang="en-US" dirty="0">
                <a:sym typeface="+mn-ea"/>
              </a:rPr>
              <a:t>盒子模型（下）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4660" lvl="1" indent="0">
              <a:lnSpc>
                <a:spcPct val="114000"/>
              </a:lnSpc>
              <a:buNone/>
            </a:pPr>
            <a:r>
              <a:rPr lang="en-US" altLang="zh-CN"/>
              <a:t> </a:t>
            </a:r>
          </a:p>
        </p:txBody>
      </p:sp>
      <p:pic>
        <p:nvPicPr>
          <p:cNvPr id="5" name="图片 4" descr="07-0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2281269"/>
            <a:ext cx="4126865" cy="1127760"/>
          </a:xfrm>
          <a:prstGeom prst="rect">
            <a:avLst/>
          </a:prstGeom>
        </p:spPr>
      </p:pic>
      <p:pic>
        <p:nvPicPr>
          <p:cNvPr id="4" name="图片 3" descr="07-0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801" y="4869160"/>
            <a:ext cx="4126865" cy="106235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8A0303C-5A38-E075-C992-72762E30B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334" y="1849270"/>
            <a:ext cx="7020272" cy="35136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BEF5E61-81DD-CC12-7F2D-5FCA2F596B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656" y="4543510"/>
            <a:ext cx="7173034" cy="32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1395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7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</a:t>
            </a:r>
            <a:r>
              <a:rPr altLang="en-US" dirty="0">
                <a:sym typeface="+mn-ea"/>
              </a:rPr>
              <a:t>盒子模型（下）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26640" y="3032760"/>
            <a:ext cx="4150360" cy="1659890"/>
          </a:xfrm>
        </p:spPr>
        <p:txBody>
          <a:bodyPr>
            <a:normAutofit/>
          </a:bodyPr>
          <a:lstStyle/>
          <a:p>
            <a:pPr marL="311150" lvl="1" indent="0">
              <a:buNone/>
            </a:pPr>
            <a:r>
              <a:rPr lang="en-US" altLang="zh-CN" sz="9600"/>
              <a:t> DEMO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7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</a:t>
            </a:r>
            <a:r>
              <a:rPr altLang="en-US" dirty="0">
                <a:sym typeface="+mn-ea"/>
              </a:rPr>
              <a:t>盒子模型（下）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altLang="en-US" sz="4250" dirty="0">
                <a:sym typeface="+mn-ea"/>
              </a:rPr>
              <a:t>盒子在标准流中的定位原则</a:t>
            </a:r>
          </a:p>
          <a:p>
            <a:r>
              <a:rPr lang="en-US" altLang="zh-CN" sz="4250"/>
              <a:t>DEMO</a:t>
            </a:r>
          </a:p>
          <a:p>
            <a:r>
              <a:rPr lang="en-US" altLang="zh-CN" sz="4250"/>
              <a:t>DEMO</a:t>
            </a:r>
            <a:r>
              <a:rPr altLang="en-US" sz="4250"/>
              <a:t>（</a:t>
            </a:r>
            <a:r>
              <a:rPr lang="en-US" altLang="zh-CN" sz="4250" dirty="0">
                <a:sym typeface="+mn-ea"/>
              </a:rPr>
              <a:t>盒子模型计算思考题</a:t>
            </a:r>
            <a:r>
              <a:rPr altLang="en-US" sz="4250"/>
              <a:t>）</a:t>
            </a:r>
          </a:p>
          <a:p>
            <a:r>
              <a:rPr lang="en-US" altLang="zh-CN" sz="4250" dirty="0">
                <a:sym typeface="+mn-ea"/>
              </a:rPr>
              <a:t>盒子模型</a:t>
            </a:r>
            <a:r>
              <a:rPr altLang="en-US" sz="4250" dirty="0">
                <a:sym typeface="+mn-ea"/>
              </a:rPr>
              <a:t>相关的常用样式属性</a:t>
            </a:r>
          </a:p>
          <a:p>
            <a:r>
              <a:rPr lang="en-US" altLang="zh-CN" sz="4250"/>
              <a:t>DEMO</a:t>
            </a:r>
          </a:p>
          <a:p>
            <a:r>
              <a:rPr altLang="en-US" sz="4250" dirty="0">
                <a:sym typeface="+mn-ea"/>
              </a:rPr>
              <a:t>设置背景图像位置（关键字或方位、数值和百分比）</a:t>
            </a:r>
          </a:p>
          <a:p>
            <a:r>
              <a:rPr lang="en-US" altLang="zh-CN" sz="4250"/>
              <a:t>DEMO</a:t>
            </a:r>
          </a:p>
          <a:p>
            <a:r>
              <a:rPr altLang="en-US" sz="4250" dirty="0">
                <a:latin typeface="Calibri" panose="020F0502020204030204" charset="0"/>
                <a:cs typeface="Calibri" panose="020F0502020204030204" charset="0"/>
                <a:sym typeface="+mn-ea"/>
              </a:rPr>
              <a:t>圆角（</a:t>
            </a:r>
            <a:r>
              <a:rPr lang="en-US" altLang="zh-CN" sz="4250" dirty="0">
                <a:latin typeface="Calibri" panose="020F0502020204030204" charset="0"/>
                <a:cs typeface="Calibri" panose="020F0502020204030204" charset="0"/>
                <a:sym typeface="+mn-ea"/>
              </a:rPr>
              <a:t>border-radius</a:t>
            </a:r>
            <a:r>
              <a:rPr altLang="en-US" sz="4250" dirty="0">
                <a:latin typeface="Calibri" panose="020F0502020204030204" charset="0"/>
                <a:cs typeface="Calibri" panose="020F0502020204030204" charset="0"/>
                <a:sym typeface="+mn-ea"/>
              </a:rPr>
              <a:t>）</a:t>
            </a:r>
          </a:p>
          <a:p>
            <a:r>
              <a:rPr lang="en-US" altLang="zh-CN" sz="4250"/>
              <a:t>DEMO</a:t>
            </a:r>
          </a:p>
          <a:p>
            <a:r>
              <a:rPr altLang="en-US" sz="4250" dirty="0">
                <a:latin typeface="Calibri" panose="020F0502020204030204" charset="0"/>
                <a:cs typeface="Calibri" panose="020F0502020204030204" charset="0"/>
                <a:sym typeface="+mn-ea"/>
              </a:rPr>
              <a:t>阴影（</a:t>
            </a:r>
            <a:r>
              <a:rPr lang="en-US" altLang="zh-CN" sz="4250" dirty="0">
                <a:latin typeface="Calibri" panose="020F0502020204030204" charset="0"/>
                <a:cs typeface="Calibri" panose="020F0502020204030204" charset="0"/>
                <a:sym typeface="+mn-ea"/>
              </a:rPr>
              <a:t>box-shadow</a:t>
            </a:r>
            <a:r>
              <a:rPr altLang="en-US" sz="4250" dirty="0">
                <a:latin typeface="Calibri" panose="020F0502020204030204" charset="0"/>
                <a:cs typeface="Calibri" panose="020F0502020204030204" charset="0"/>
                <a:sym typeface="+mn-ea"/>
              </a:rPr>
              <a:t>）</a:t>
            </a:r>
          </a:p>
          <a:p>
            <a:r>
              <a:rPr lang="en-US" altLang="zh-CN" sz="4250"/>
              <a:t>DEMO</a:t>
            </a:r>
          </a:p>
          <a:p>
            <a:r>
              <a:rPr altLang="en-US" sz="4250"/>
              <a:t>渐变</a:t>
            </a:r>
          </a:p>
          <a:p>
            <a:r>
              <a:rPr lang="en-US" altLang="zh-CN" sz="4250"/>
              <a:t>DEMO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/>
              <a:t>请看第</a:t>
            </a:r>
            <a:r>
              <a:rPr lang="en-US" altLang="zh-CN" dirty="0"/>
              <a:t>8</a:t>
            </a:r>
            <a:r>
              <a:rPr altLang="en-US" dirty="0"/>
              <a:t>章</a:t>
            </a:r>
            <a:r>
              <a:rPr lang="en-US" altLang="zh-CN" dirty="0"/>
              <a:t>——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altLang="en-US" dirty="0"/>
              <a:t>用</a:t>
            </a:r>
            <a:r>
              <a:rPr lang="en-US" altLang="zh-CN" dirty="0"/>
              <a:t>CSS</a:t>
            </a:r>
            <a:r>
              <a:rPr altLang="en-US" dirty="0"/>
              <a:t>设置链接与导航菜单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7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</a:t>
            </a:r>
            <a:r>
              <a:rPr altLang="en-US" dirty="0">
                <a:sym typeface="+mn-ea"/>
              </a:rPr>
              <a:t>盒子模型（下）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altLang="zh-CN"/>
              <a:t> </a:t>
            </a:r>
          </a:p>
        </p:txBody>
      </p:sp>
      <p:pic>
        <p:nvPicPr>
          <p:cNvPr id="4" name="图片 3" descr="202104121604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840" y="1810385"/>
            <a:ext cx="3272155" cy="45192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/>
              <a:t>第</a:t>
            </a:r>
            <a:r>
              <a:rPr lang="en-US" dirty="0"/>
              <a:t>7</a:t>
            </a:r>
            <a:r>
              <a:rPr altLang="en-US" dirty="0"/>
              <a:t>章</a:t>
            </a:r>
            <a:r>
              <a:rPr lang="en-US" dirty="0"/>
              <a:t>  </a:t>
            </a:r>
            <a:r>
              <a:rPr altLang="en-US" dirty="0"/>
              <a:t>盒子模型</a:t>
            </a:r>
            <a:r>
              <a:rPr altLang="en-US" dirty="0">
                <a:sym typeface="+mn-ea"/>
              </a:rPr>
              <a:t>（下）</a:t>
            </a:r>
            <a:endParaRPr alt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lnSpc>
                <a:spcPct val="114000"/>
              </a:lnSpc>
              <a:buNone/>
            </a:pPr>
            <a:r>
              <a:rPr altLang="en-US" dirty="0"/>
              <a:t>盒子在标准流中的定位原则</a:t>
            </a:r>
            <a:endParaRPr lang="en-US" altLang="en-US" dirty="0"/>
          </a:p>
          <a:p>
            <a:pPr lvl="1">
              <a:lnSpc>
                <a:spcPct val="114000"/>
              </a:lnSpc>
            </a:pPr>
            <a:r>
              <a:rPr lang="zh-CN" altLang="en-US" sz="2400" dirty="0">
                <a:latin typeface="Calibri" panose="020F0502020204030204" charset="0"/>
                <a:cs typeface="Calibri" panose="020F0502020204030204" charset="0"/>
              </a:rPr>
              <a:t>行内元素之间的水平</a:t>
            </a:r>
            <a:r>
              <a:rPr lang="en-US" altLang="zh-CN" sz="2400" dirty="0">
                <a:latin typeface="Calibri" panose="020F0502020204030204" charset="0"/>
                <a:cs typeface="Calibri" panose="020F0502020204030204" charset="0"/>
              </a:rPr>
              <a:t>margin</a:t>
            </a:r>
          </a:p>
          <a:p>
            <a:pPr lvl="1">
              <a:lnSpc>
                <a:spcPct val="114000"/>
              </a:lnSpc>
            </a:pPr>
            <a:r>
              <a:rPr lang="zh-CN" altLang="en-US" sz="2400" dirty="0">
                <a:latin typeface="Calibri" panose="020F0502020204030204" charset="0"/>
                <a:cs typeface="Calibri" panose="020F0502020204030204" charset="0"/>
              </a:rPr>
              <a:t>块级元素之间的竖直</a:t>
            </a:r>
            <a:r>
              <a:rPr lang="en-US" altLang="zh-CN" sz="2400" dirty="0">
                <a:latin typeface="Calibri" panose="020F0502020204030204" charset="0"/>
                <a:cs typeface="Calibri" panose="020F0502020204030204" charset="0"/>
              </a:rPr>
              <a:t>margin</a:t>
            </a:r>
          </a:p>
          <a:p>
            <a:pPr lvl="1">
              <a:lnSpc>
                <a:spcPct val="114000"/>
              </a:lnSpc>
            </a:pPr>
            <a:r>
              <a:rPr lang="zh-CN" altLang="zh-CN" sz="2400" dirty="0">
                <a:latin typeface="Calibri" panose="020F0502020204030204" charset="0"/>
                <a:cs typeface="Calibri" panose="020F0502020204030204" charset="0"/>
              </a:rPr>
              <a:t>嵌套盒子之间的</a:t>
            </a:r>
            <a:r>
              <a:rPr lang="en-US" altLang="zh-CN" sz="2400" dirty="0">
                <a:latin typeface="Calibri" panose="020F0502020204030204" charset="0"/>
                <a:cs typeface="Calibri" panose="020F0502020204030204" charset="0"/>
              </a:rPr>
              <a:t>margin</a:t>
            </a:r>
          </a:p>
          <a:p>
            <a:pPr lvl="1">
              <a:lnSpc>
                <a:spcPct val="114000"/>
              </a:lnSpc>
            </a:pPr>
            <a:r>
              <a:rPr lang="en-US" altLang="zh-CN" sz="2400" dirty="0">
                <a:latin typeface="Calibri" panose="020F0502020204030204" charset="0"/>
                <a:cs typeface="Calibri" panose="020F0502020204030204" charset="0"/>
              </a:rPr>
              <a:t>margin</a:t>
            </a:r>
            <a:r>
              <a:rPr lang="zh-CN" altLang="zh-CN" sz="2400" dirty="0">
                <a:latin typeface="Calibri" panose="020F0502020204030204" charset="0"/>
                <a:cs typeface="Calibri" panose="020F0502020204030204" charset="0"/>
              </a:rPr>
              <a:t>属性可以设置为负值</a:t>
            </a:r>
          </a:p>
          <a:p>
            <a:pPr lvl="1">
              <a:lnSpc>
                <a:spcPct val="114000"/>
              </a:lnSpc>
            </a:pPr>
            <a:endParaRPr lang="en-US" altLang="zh-CN" sz="2400" dirty="0">
              <a:latin typeface="Calibri" panose="020F0502020204030204" charset="0"/>
              <a:cs typeface="Calibri" panose="020F0502020204030204" charset="0"/>
            </a:endParaRPr>
          </a:p>
          <a:p>
            <a:pPr lvl="1">
              <a:lnSpc>
                <a:spcPct val="114000"/>
              </a:lnSpc>
            </a:pPr>
            <a:endParaRPr lang="en-US" altLang="zh-CN" sz="2400" dirty="0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14000"/>
              </a:lnSpc>
            </a:pPr>
            <a:endParaRPr lang="en-US" altLang="zh-CN" sz="3200" dirty="0"/>
          </a:p>
          <a:p>
            <a:pPr>
              <a:lnSpc>
                <a:spcPct val="114000"/>
              </a:lnSpc>
            </a:pPr>
            <a:endParaRPr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/>
              <a:t>第</a:t>
            </a:r>
            <a:r>
              <a:rPr lang="en-US" dirty="0"/>
              <a:t>7</a:t>
            </a:r>
            <a:r>
              <a:rPr altLang="en-US" dirty="0"/>
              <a:t>章</a:t>
            </a:r>
            <a:r>
              <a:rPr lang="en-US" dirty="0"/>
              <a:t>  </a:t>
            </a:r>
            <a:r>
              <a:rPr altLang="en-US" dirty="0"/>
              <a:t>盒子模型</a:t>
            </a:r>
            <a:r>
              <a:rPr altLang="en-US" dirty="0">
                <a:sym typeface="+mn-ea"/>
              </a:rPr>
              <a:t>（下）</a:t>
            </a:r>
            <a:endParaRPr alt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altLang="en-US" dirty="0"/>
              <a:t>行内元素之间的水平</a:t>
            </a:r>
            <a:r>
              <a:rPr lang="en-US" altLang="zh-CN" dirty="0"/>
              <a:t>margin</a:t>
            </a:r>
          </a:p>
          <a:p>
            <a:pPr lvl="1">
              <a:lnSpc>
                <a:spcPct val="114000"/>
              </a:lnSpc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当两个行内元素紧邻时，它们之间的距离为第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个元素的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margin-right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加上第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个元素的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margin-left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altLang="en-US" dirty="0"/>
          </a:p>
          <a:p>
            <a:pPr marL="454660" lvl="1" indent="0">
              <a:lnSpc>
                <a:spcPct val="114000"/>
              </a:lnSpc>
              <a:buNone/>
            </a:pPr>
            <a:endParaRPr dirty="0"/>
          </a:p>
        </p:txBody>
      </p:sp>
      <p:pic>
        <p:nvPicPr>
          <p:cNvPr id="6" name="图片 5" descr="07-0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3302125"/>
            <a:ext cx="4334510" cy="836930"/>
          </a:xfrm>
          <a:prstGeom prst="rect">
            <a:avLst/>
          </a:prstGeom>
        </p:spPr>
      </p:pic>
      <p:pic>
        <p:nvPicPr>
          <p:cNvPr id="8" name="图片 7" descr="07-0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72" y="4509120"/>
            <a:ext cx="437642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398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/>
              <a:t>第</a:t>
            </a:r>
            <a:r>
              <a:rPr lang="en-US" dirty="0"/>
              <a:t>7</a:t>
            </a:r>
            <a:r>
              <a:rPr altLang="en-US" dirty="0"/>
              <a:t>章</a:t>
            </a:r>
            <a:r>
              <a:rPr lang="en-US" dirty="0"/>
              <a:t>  </a:t>
            </a:r>
            <a:r>
              <a:rPr altLang="en-US" dirty="0"/>
              <a:t>盒子模型</a:t>
            </a:r>
            <a:r>
              <a:rPr altLang="en-US" dirty="0">
                <a:sym typeface="+mn-ea"/>
              </a:rPr>
              <a:t>（下）</a:t>
            </a:r>
            <a:endParaRPr alt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dirty="0">
                <a:latin typeface="Calibri" panose="020F0502020204030204" charset="0"/>
                <a:cs typeface="Calibri" panose="020F0502020204030204" charset="0"/>
              </a:rPr>
              <a:t>块级元素之间的竖直margin</a:t>
            </a:r>
          </a:p>
          <a:p>
            <a:pPr lvl="1">
              <a:lnSpc>
                <a:spcPct val="114000"/>
              </a:lnSpc>
            </a:pPr>
            <a:r>
              <a:rPr lang="zh-CN" altLang="en-US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两个块级元素之间的距离不是margin-bottom与margin-top的总和，而是两者中的较大者。这个现象称为margin的“塌陷”（或称为“合并”）现象，意思是说较小的margin塌陷（合并）到了较大的margin中。</a:t>
            </a:r>
          </a:p>
          <a:p>
            <a:pPr marL="454660" lvl="1" indent="0">
              <a:lnSpc>
                <a:spcPct val="114000"/>
              </a:lnSpc>
              <a:buNone/>
            </a:pPr>
            <a:endParaRPr dirty="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图片 3" descr="07-0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3933056"/>
            <a:ext cx="6521450" cy="23107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7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</a:t>
            </a:r>
            <a:r>
              <a:rPr altLang="en-US" dirty="0">
                <a:sym typeface="+mn-ea"/>
              </a:rPr>
              <a:t>盒子模型（下）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altLang="en-US" dirty="0"/>
              <a:t>嵌套盒子之间的</a:t>
            </a:r>
            <a:r>
              <a:rPr lang="en-US" altLang="zh-CN" dirty="0"/>
              <a:t>margin</a:t>
            </a:r>
          </a:p>
          <a:p>
            <a:pPr lvl="1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除了上面提到的行内元素间隔和块级元素间隔这两种关系外，还有一种位置关系，它的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margin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值对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CSS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排版也有重要的作用，这就是父子关系。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当一个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&lt;div&gt;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块包含在另一个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&lt;div&gt;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块中时，便形成了典型的父子关系。其中子块的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margin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将以父块的内容为参考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altLang="en-US" dirty="0"/>
          </a:p>
          <a:p>
            <a:pPr marL="768350" lvl="2" indent="0">
              <a:buNone/>
            </a:pPr>
            <a:endParaRPr lang="en-US" altLang="zh-CN" dirty="0"/>
          </a:p>
          <a:p>
            <a:pPr marL="311150" lvl="1" indent="0">
              <a:buNone/>
            </a:pPr>
            <a:endParaRPr altLang="en-US" dirty="0"/>
          </a:p>
          <a:p>
            <a:pPr marL="311150" lvl="1" indent="0">
              <a:buNone/>
            </a:pPr>
            <a:endParaRPr altLang="en-US" dirty="0"/>
          </a:p>
          <a:p>
            <a:pPr marL="311150" lvl="1" indent="0">
              <a:buNone/>
            </a:pPr>
            <a:endParaRPr altLang="en-US" dirty="0"/>
          </a:p>
          <a:p>
            <a:pPr marL="311150" lvl="1" indent="0">
              <a:buNone/>
            </a:pPr>
            <a:endParaRPr altLang="en-US" dirty="0"/>
          </a:p>
          <a:p>
            <a:pPr marL="311150" lvl="1" indent="0">
              <a:buNone/>
            </a:pPr>
            <a:endParaRPr altLang="en-US" dirty="0"/>
          </a:p>
        </p:txBody>
      </p:sp>
      <p:pic>
        <p:nvPicPr>
          <p:cNvPr id="4" name="图片 3" descr="07-0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3911459"/>
            <a:ext cx="4464496" cy="269160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7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</a:t>
            </a:r>
            <a:r>
              <a:rPr altLang="en-US" dirty="0">
                <a:sym typeface="+mn-ea"/>
              </a:rPr>
              <a:t>盒子模型（下）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margin</a:t>
            </a:r>
            <a:r>
              <a:rPr altLang="en-US" dirty="0"/>
              <a:t>属性可以设置为负值</a:t>
            </a:r>
            <a:endParaRPr lang="en-US" altLang="en-US" dirty="0"/>
          </a:p>
          <a:p>
            <a:pPr lvl="1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margin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设为负数时，会使被设为负数的块向相反的方向移动，甚至覆盖在另外的块上。</a:t>
            </a:r>
            <a:endParaRPr altLang="en-US" dirty="0"/>
          </a:p>
          <a:p>
            <a:pPr marL="768350" lvl="2" indent="0">
              <a:buNone/>
            </a:pPr>
            <a:endParaRPr lang="en-US" altLang="zh-CN" dirty="0"/>
          </a:p>
          <a:p>
            <a:pPr marL="311150" lvl="1" indent="0">
              <a:buNone/>
            </a:pPr>
            <a:endParaRPr altLang="en-US" dirty="0"/>
          </a:p>
          <a:p>
            <a:pPr marL="311150" lvl="1" indent="0">
              <a:buNone/>
            </a:pPr>
            <a:endParaRPr altLang="en-US" dirty="0"/>
          </a:p>
          <a:p>
            <a:pPr marL="311150" lvl="1" indent="0">
              <a:buNone/>
            </a:pPr>
            <a:endParaRPr altLang="en-US" dirty="0"/>
          </a:p>
          <a:p>
            <a:pPr marL="311150" lvl="1" indent="0">
              <a:buNone/>
            </a:pPr>
            <a:endParaRPr altLang="en-US" dirty="0"/>
          </a:p>
          <a:p>
            <a:pPr marL="311150" lvl="1" indent="0">
              <a:buNone/>
            </a:pPr>
            <a:endParaRPr altLang="en-US" dirty="0"/>
          </a:p>
        </p:txBody>
      </p:sp>
      <p:pic>
        <p:nvPicPr>
          <p:cNvPr id="4" name="图片 3" descr="07-0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772" y="4221088"/>
            <a:ext cx="3522345" cy="1325245"/>
          </a:xfrm>
          <a:prstGeom prst="rect">
            <a:avLst/>
          </a:prstGeom>
        </p:spPr>
      </p:pic>
      <p:pic>
        <p:nvPicPr>
          <p:cNvPr id="6" name="图片 5" descr="07-0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3597275"/>
            <a:ext cx="2137410" cy="22707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/>
              <a:t>第</a:t>
            </a:r>
            <a:r>
              <a:rPr lang="en-US" dirty="0"/>
              <a:t>7</a:t>
            </a:r>
            <a:r>
              <a:rPr altLang="en-US" dirty="0"/>
              <a:t>章</a:t>
            </a:r>
            <a:r>
              <a:rPr lang="en-US" dirty="0"/>
              <a:t>  </a:t>
            </a:r>
            <a:r>
              <a:rPr altLang="en-US" dirty="0"/>
              <a:t>盒子模型</a:t>
            </a:r>
            <a:r>
              <a:rPr altLang="en-US" dirty="0">
                <a:sym typeface="+mn-ea"/>
              </a:rPr>
              <a:t>（下）</a:t>
            </a:r>
            <a:endParaRPr alt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lnSpc>
                <a:spcPct val="114000"/>
              </a:lnSpc>
              <a:buNone/>
            </a:pPr>
            <a:r>
              <a:rPr altLang="en-US" dirty="0"/>
              <a:t>动手练习</a:t>
            </a:r>
            <a:r>
              <a:rPr lang="en-US" altLang="zh-CN" dirty="0"/>
              <a:t>-盒子模型计算思考题</a:t>
            </a:r>
            <a:endParaRPr dirty="0"/>
          </a:p>
        </p:txBody>
      </p:sp>
      <p:pic>
        <p:nvPicPr>
          <p:cNvPr id="4" name="图片 3" descr="07-0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530" y="2654300"/>
            <a:ext cx="4421505" cy="3509010"/>
          </a:xfrm>
          <a:prstGeom prst="rect">
            <a:avLst/>
          </a:prstGeom>
        </p:spPr>
      </p:pic>
      <p:pic>
        <p:nvPicPr>
          <p:cNvPr id="7" name="图片 6" descr="07-0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450" y="3141980"/>
            <a:ext cx="2476500" cy="248602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jVlYTk1MDZiMjA5ZGJmMzVhNDc1MDc5YjkyZGE1OTU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6e519786-9639-434c-b7ec-8074905f90a3}"/>
  <p:tag name="TABLE_ENDDRAG_ORIGIN_RECT" val="535*72"/>
  <p:tag name="TABLE_ENDDRAG_RECT" val="108*158*535*7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961f754-fac3-4680-8367-2b815e0cf8fa}"/>
  <p:tag name="TABLE_ENDDRAG_ORIGIN_RECT" val="260*243"/>
  <p:tag name="TABLE_ENDDRAG_RECT" val="99*252*260*24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272f505-ae8b-4e29-83d6-3aef745943f7}"/>
  <p:tag name="TABLE_ENDDRAG_ORIGIN_RECT" val="259*241"/>
  <p:tag name="TABLE_ENDDRAG_RECT" val="391*253*259*24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ingPowerPoint2007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3000"/>
                <a:satMod val="200000"/>
              </a:schemeClr>
              <a:schemeClr val="phClr">
                <a:tint val="78000"/>
                <a:satMod val="230000"/>
              </a:schemeClr>
            </a:duotone>
          </a:blip>
          <a:tile tx="0" ty="0" sx="90000" sy="90000" flip="none" algn="t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IntroducingPowerPoint2007</Template>
  <TotalTime>0</TotalTime>
  <Words>1564</Words>
  <Application>Microsoft Office PowerPoint</Application>
  <PresentationFormat>全屏显示(4:3)</PresentationFormat>
  <Paragraphs>222</Paragraphs>
  <Slides>29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华文细黑</vt:lpstr>
      <vt:lpstr>Calibri</vt:lpstr>
      <vt:lpstr>Corbel</vt:lpstr>
      <vt:lpstr>Wingdings</vt:lpstr>
      <vt:lpstr>Wingdings 2</vt:lpstr>
      <vt:lpstr>Wingdings 3</vt:lpstr>
      <vt:lpstr>IntroducingPowerPoint2007</vt:lpstr>
      <vt:lpstr>HTML5+CSS3+JavaScript 2021.6</vt:lpstr>
      <vt:lpstr>第7章  盒子模型（下）</vt:lpstr>
      <vt:lpstr>第7章  盒子模型（下）</vt:lpstr>
      <vt:lpstr>第7章  盒子模型（下）</vt:lpstr>
      <vt:lpstr>第7章  盒子模型（下）</vt:lpstr>
      <vt:lpstr>第7章  盒子模型（下）</vt:lpstr>
      <vt:lpstr>第7章  盒子模型（下）</vt:lpstr>
      <vt:lpstr>第7章  盒子模型（下）</vt:lpstr>
      <vt:lpstr>第7章  盒子模型（下）</vt:lpstr>
      <vt:lpstr>第7章  盒子模型（下）</vt:lpstr>
      <vt:lpstr>第7章  盒子模型（下）</vt:lpstr>
      <vt:lpstr>第7章  盒子模型（下）</vt:lpstr>
      <vt:lpstr>第7章  盒子模型（下）</vt:lpstr>
      <vt:lpstr>第7章  盒子模型（下）</vt:lpstr>
      <vt:lpstr>第7章  盒子模型（下）</vt:lpstr>
      <vt:lpstr>第7章  盒子模型（下）</vt:lpstr>
      <vt:lpstr>第7章  盒子模型（下）</vt:lpstr>
      <vt:lpstr>第7章  盒子模型（下）</vt:lpstr>
      <vt:lpstr>第7章  盒子模型（下）</vt:lpstr>
      <vt:lpstr>第7章  盒子模型（下）</vt:lpstr>
      <vt:lpstr>第7章  盒子模型（下）</vt:lpstr>
      <vt:lpstr>第7章  盒子模型（下）</vt:lpstr>
      <vt:lpstr>第7章  盒子模型（下）</vt:lpstr>
      <vt:lpstr>第7章  盒子模型（下）</vt:lpstr>
      <vt:lpstr>第7章  盒子模型（下）</vt:lpstr>
      <vt:lpstr>第7章  盒子模型（下）</vt:lpstr>
      <vt:lpstr>第7章  盒子模型（下）</vt:lpstr>
      <vt:lpstr>第7章  盒子模型（下）</vt:lpstr>
      <vt:lpstr>请看第8章——  用CSS设置链接与导航菜单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807</cp:revision>
  <dcterms:created xsi:type="dcterms:W3CDTF">2007-10-30T08:30:00Z</dcterms:created>
  <dcterms:modified xsi:type="dcterms:W3CDTF">2022-12-01T07:42:08Z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2052</vt:i4>
  </property>
  <property fmtid="{D5CDD505-2E9C-101B-9397-08002B2CF9AE}" pid="3" name="_Version">
    <vt:lpwstr>12.0.4518</vt:lpwstr>
  </property>
  <property fmtid="{D5CDD505-2E9C-101B-9397-08002B2CF9AE}" pid="4" name="ICV">
    <vt:lpwstr>3E908A4BD3014AF1BC22767BD3898651</vt:lpwstr>
  </property>
  <property fmtid="{D5CDD505-2E9C-101B-9397-08002B2CF9AE}" pid="5" name="KSOProductBuildVer">
    <vt:lpwstr>2052-11.1.0.11691</vt:lpwstr>
  </property>
</Properties>
</file>