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7"/>
  </p:notesMasterIdLst>
  <p:sldIdLst>
    <p:sldId id="394" r:id="rId2"/>
    <p:sldId id="382" r:id="rId3"/>
    <p:sldId id="383" r:id="rId4"/>
    <p:sldId id="257" r:id="rId5"/>
    <p:sldId id="385" r:id="rId6"/>
    <p:sldId id="386" r:id="rId7"/>
    <p:sldId id="389" r:id="rId8"/>
    <p:sldId id="390" r:id="rId9"/>
    <p:sldId id="392" r:id="rId10"/>
    <p:sldId id="391" r:id="rId11"/>
    <p:sldId id="393" r:id="rId12"/>
    <p:sldId id="388" r:id="rId13"/>
    <p:sldId id="387" r:id="rId14"/>
    <p:sldId id="384" r:id="rId15"/>
    <p:sldId id="263" r:id="rId16"/>
  </p:sldIdLst>
  <p:sldSz cx="9144000" cy="6858000" type="screen4x3"/>
  <p:notesSz cx="6858000" cy="9144000"/>
  <p:custDataLst>
    <p:tags r:id="rId18"/>
  </p:custDataLst>
  <p:defaultTextStyle>
    <a:lvl1pPr marL="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0">
          <p15:clr>
            <a:srgbClr val="A4A3A4"/>
          </p15:clr>
        </p15:guide>
        <p15:guide id="2" pos="286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75" autoAdjust="0"/>
  </p:normalViewPr>
  <p:slideViewPr>
    <p:cSldViewPr>
      <p:cViewPr varScale="1">
        <p:scale>
          <a:sx n="99" d="100"/>
          <a:sy n="99" d="100"/>
        </p:scale>
        <p:origin x="908" y="60"/>
      </p:cViewPr>
      <p:guideLst>
        <p:guide orient="horz" pos="2170"/>
        <p:guide pos="2867"/>
      </p:guideLst>
    </p:cSldViewPr>
  </p:slideViewPr>
  <p:outlineViewPr>
    <p:cViewPr>
      <p:scale>
        <a:sx n="33" d="100"/>
        <a:sy n="33" d="100"/>
      </p:scale>
      <p:origin x="0" y="2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CN" sz="1200"/>
            </a:lvl1pPr>
          </a:lstStyle>
          <a:p>
            <a:fld id="{C238408C-6839-46EE-8131-EDA75C487F2E}" type="datetimeFigureOut">
              <a:rPr lang="zh-CN" altLang="en-US"/>
              <a:t>2022/12/5</a:t>
            </a:fld>
            <a:endParaRPr lang="zh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CN" sz="1200"/>
            </a:lvl1pPr>
          </a:lstStyle>
          <a:p>
            <a:endParaRPr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CN" sz="1200"/>
            </a:lvl1pPr>
          </a:lstStyle>
          <a:p>
            <a:fld id="{87D77045-401A-4D5E-BFE3-54C21A8A6634}" type="slidenum">
              <a:rPr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lang="zh-CN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</a:t>
            </a:fld>
            <a:endParaRPr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12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8215773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13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4052051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15</a:t>
            </a:fld>
            <a:endParaRPr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4</a:t>
            </a:fld>
            <a:endParaRPr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5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4891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6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15477385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7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0600592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8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134992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9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28379919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10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60333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D77045-401A-4D5E-BFE3-54C21A8A6634}" type="slidenum">
              <a:rPr lang="en-US" altLang="zh-CN" smtClean="0"/>
              <a:t>11</a:t>
            </a:fld>
            <a:endParaRPr lang="zh-CN"/>
          </a:p>
        </p:txBody>
      </p:sp>
    </p:spTree>
    <p:extLst>
      <p:ext uri="{BB962C8B-B14F-4D97-AF65-F5344CB8AC3E}">
        <p14:creationId xmlns:p14="http://schemas.microsoft.com/office/powerpoint/2010/main" val="368018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3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36" name="Shape 35"/>
          <p:cNvSpPr/>
          <p:nvPr/>
        </p:nvSpPr>
        <p:spPr bwMode="auto">
          <a:xfrm>
            <a:off x="4821864" y="1066800"/>
            <a:ext cx="4343400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43" name="Shape 42"/>
          <p:cNvSpPr/>
          <p:nvPr/>
        </p:nvSpPr>
        <p:spPr bwMode="auto">
          <a:xfrm>
            <a:off x="290624" y="-14176"/>
            <a:ext cx="5562600" cy="6553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2" name="Shape 21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4" name="Shape 23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6" name="Shape 25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7" name="Shape 26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zh-CN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</p:spPr>
        <p:txBody>
          <a:bodyPr/>
          <a:lstStyle/>
          <a:p>
            <a:fld id="{743653DA-8BF4-4869-96FE-9BCF43372D46}" type="datetimeFigureOut">
              <a:rPr lang="zh-CN" altLang="en-US"/>
              <a:t>2022/12/5</a:t>
            </a:fld>
            <a:endParaRPr kumimoji="0" lang="zh-C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</p:spPr>
        <p:txBody>
          <a:bodyPr/>
          <a:lstStyle/>
          <a:p>
            <a:fld id="{72AC53DF-4216-466D-99A7-94400E6C2A25}" type="slidenum">
              <a:rPr/>
              <a:t>‹#›</a:t>
            </a:fld>
            <a:endParaRPr kumimoji="0" lang="zh-CN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45" name="Rectangle 44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33400" y="464504"/>
            <a:ext cx="8153400" cy="774192"/>
          </a:xfrm>
        </p:spPr>
        <p:txBody>
          <a:bodyPr/>
          <a:lstStyle>
            <a:lvl1pPr marR="8890" algn="r" eaLnBrk="1" latinLnBrk="0" hangingPunct="1">
              <a:defRPr kumimoji="0" lang="zh-CN" sz="38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838381" y="1371600"/>
            <a:ext cx="3848419" cy="457200"/>
          </a:xfrm>
        </p:spPr>
        <p:txBody>
          <a:bodyPr tIns="0"/>
          <a:lstStyle>
            <a:lvl1pPr marL="0" indent="0" algn="r" eaLnBrk="1" latinLnBrk="0" hangingPunct="1">
              <a:spcBef>
                <a:spcPts val="0"/>
              </a:spcBef>
              <a:buNone/>
              <a:defRPr kumimoji="0" lang="zh-CN" sz="2000">
                <a:solidFill>
                  <a:schemeClr val="tx1"/>
                </a:solidFill>
              </a:defRPr>
            </a:lvl1pPr>
            <a:lvl2pPr marL="457200" indent="0" algn="ctr" eaLnBrk="1" latinLnBrk="0" hangingPunct="1">
              <a:buNone/>
            </a:lvl2pPr>
            <a:lvl3pPr marL="914400" indent="0" algn="ctr" eaLnBrk="1" latinLnBrk="0" hangingPunct="1">
              <a:buNone/>
            </a:lvl3pPr>
            <a:lvl4pPr marL="1371600" indent="0" algn="ctr" eaLnBrk="1" latinLnBrk="0" hangingPunct="1">
              <a:buNone/>
            </a:lvl4pPr>
            <a:lvl5pPr marL="1828800" indent="0" algn="ctr" eaLnBrk="1" latinLnBrk="0" hangingPunct="1">
              <a:buNone/>
            </a:lvl5pPr>
            <a:lvl6pPr marL="2286000" indent="0" algn="ctr" eaLnBrk="1" latinLnBrk="0" hangingPunct="1">
              <a:buNone/>
            </a:lvl6pPr>
            <a:lvl7pPr marL="2743200" indent="0" algn="ctr" eaLnBrk="1" latinLnBrk="0" hangingPunct="1">
              <a:buNone/>
            </a:lvl7pPr>
            <a:lvl8pPr marL="3200400" indent="0" algn="ctr" eaLnBrk="1" latinLnBrk="0" hangingPunct="1">
              <a:buNone/>
            </a:lvl8pPr>
            <a:lvl9pPr marL="3657600" indent="0" algn="ctr" eaLnBrk="1" latinLnBrk="0" hangingPunct="1">
              <a:buNone/>
            </a:lvl9pPr>
          </a:lstStyle>
          <a:p>
            <a:pPr eaLnBrk="1" latinLnBrk="0" hangingPunct="1"/>
            <a:r>
              <a:rPr lang="zh-CN" altLang="en-US"/>
              <a:t>单击此处编辑母版副标题样式</a:t>
            </a:r>
          </a:p>
        </p:txBody>
      </p:sp>
      <p:sp>
        <p:nvSpPr>
          <p:cNvPr id="58" name="Rectangle 5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9" name="Rectangle 5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0" name="Rectangle 5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1" name="Rectangle 6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2" name="Rectangle 6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 rot="10800000">
            <a:off x="357158" y="285728"/>
            <a:ext cx="8786842" cy="857256"/>
          </a:xfrm>
          <a:prstGeom prst="rect">
            <a:avLst/>
          </a:prstGeom>
          <a:gradFill flip="none" rotWithShape="1">
            <a:gsLst>
              <a:gs pos="59000">
                <a:schemeClr val="bg1">
                  <a:lumMod val="6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7772400" cy="702358"/>
          </a:xfrm>
        </p:spPr>
        <p:txBody>
          <a:bodyPr/>
          <a:lstStyle>
            <a:lvl1pPr>
              <a:defRPr>
                <a:solidFill>
                  <a:srgbClr val="C00000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  <a:reflection blurRad="6350" stA="50000" endA="300" endPos="50000" dist="29997" dir="5400000" sy="-100000" algn="bl" rotWithShape="0"/>
                </a:effectLst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pPr eaLnBrk="1" latinLnBrk="0" hangingPunct="1"/>
            <a:r>
              <a:rPr lang="zh-CN" altLang="en-US" dirty="0"/>
              <a:t>单击此处编辑母版标题样式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9108-AC8D-4212-9283-60D9E99BF07A}" type="datetimeFigureOut">
              <a:rPr lang="zh-CN" altLang="en-US"/>
              <a:t>2022/12/5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8" name="矩形 7"/>
          <p:cNvSpPr/>
          <p:nvPr userDrawn="1"/>
        </p:nvSpPr>
        <p:spPr>
          <a:xfrm>
            <a:off x="0" y="6429396"/>
            <a:ext cx="9144000" cy="428604"/>
          </a:xfrm>
          <a:prstGeom prst="rect">
            <a:avLst/>
          </a:prstGeom>
          <a:gradFill flip="none" rotWithShape="1">
            <a:gsLst>
              <a:gs pos="59000">
                <a:schemeClr val="tx1">
                  <a:lumMod val="75000"/>
                  <a:lumOff val="25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352800"/>
            <a:ext cx="7772400" cy="1974059"/>
          </a:xfrm>
        </p:spPr>
        <p:txBody>
          <a:bodyPr anchor="b"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>
            <a:lvl1pPr algn="l" eaLnBrk="1" latinLnBrk="0" hangingPunct="1">
              <a:buNone/>
              <a:defRPr kumimoji="0" lang="zh-CN" sz="4000" b="1" cap="all">
                <a:solidFill>
                  <a:schemeClr val="tx1"/>
                </a:solidFill>
                <a:effectLst>
                  <a:reflection blurRad="12700" stA="50000" endPos="50000" dir="5400000" sy="-100000" rotWithShape="0"/>
                </a:effectLst>
              </a:defRPr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5334000"/>
            <a:ext cx="7772400" cy="1052512"/>
          </a:xfrm>
        </p:spPr>
        <p:txBody>
          <a:bodyPr anchor="t"/>
          <a:lstStyle>
            <a:lvl1pPr marL="374650" eaLnBrk="1" latinLnBrk="0" hangingPunct="1">
              <a:buNone/>
              <a:defRPr kumimoji="0" lang="zh-CN" sz="2000">
                <a:solidFill>
                  <a:schemeClr val="tx2"/>
                </a:solidFill>
              </a:defRPr>
            </a:lvl1pPr>
            <a:lvl2pPr eaLnBrk="1" latinLnBrk="0" hangingPunct="1">
              <a:buNone/>
              <a:defRPr kumimoji="0" lang="zh-CN" sz="1800">
                <a:solidFill>
                  <a:schemeClr val="tx1">
                    <a:tint val="75000"/>
                  </a:schemeClr>
                </a:solidFill>
              </a:defRPr>
            </a:lvl2pPr>
            <a:lvl3pPr eaLnBrk="1" latinLnBrk="0" hangingPunct="1">
              <a:buNone/>
              <a:defRPr kumimoji="0" lang="zh-CN" sz="1600">
                <a:solidFill>
                  <a:schemeClr val="tx1">
                    <a:tint val="75000"/>
                  </a:schemeClr>
                </a:solidFill>
              </a:defRPr>
            </a:lvl3pPr>
            <a:lvl4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4pPr>
            <a:lvl5pPr eaLnBrk="1" latinLnBrk="0" hangingPunct="1">
              <a:buNone/>
              <a:defRPr kumimoji="0" lang="zh-CN"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D3D3-6235-4F4C-B439-DF277FB555A7}" type="datetimeFigureOut">
              <a:rPr lang="zh-CN" altLang="en-US"/>
              <a:t>2022/12/5</a:t>
            </a:fld>
            <a:endParaRPr kumimoji="0"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</p:spPr>
        <p:txBody>
          <a:bodyPr/>
          <a:lstStyle/>
          <a:p>
            <a:endParaRPr kumimoji="0"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1295400"/>
          </a:xfrm>
        </p:spPr>
        <p:txBody>
          <a:bodyPr anchor="ctr"/>
          <a:lstStyle/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600200"/>
            <a:ext cx="4038600" cy="4525963"/>
          </a:xfrm>
        </p:spPr>
        <p:txBody>
          <a:bodyPr/>
          <a:lstStyle>
            <a:lvl1pPr marL="0" indent="0" eaLnBrk="1" latinLnBrk="0" hangingPunct="1">
              <a:buFontTx/>
              <a:buNone/>
              <a:defRPr kumimoji="0" lang="zh-CN" sz="20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600200"/>
            <a:ext cx="4038600" cy="4525963"/>
          </a:xfrm>
        </p:spPr>
        <p:txBody>
          <a:bodyPr/>
          <a:lstStyle>
            <a:lvl1pPr eaLnBrk="1" latinLnBrk="0" hangingPunct="1">
              <a:defRPr kumimoji="0" lang="zh-CN" sz="2800"/>
            </a:lvl1pPr>
            <a:lvl2pPr eaLnBrk="1" latinLnBrk="0" hangingPunct="1">
              <a:defRPr kumimoji="0" lang="zh-CN" sz="2400"/>
            </a:lvl2pPr>
            <a:lvl3pPr eaLnBrk="1" latinLnBrk="0" hangingPunct="1">
              <a:defRPr kumimoji="0" lang="zh-CN" sz="2000"/>
            </a:lvl3pPr>
            <a:lvl4pPr eaLnBrk="1" latinLnBrk="0" hangingPunct="1">
              <a:defRPr kumimoji="0" lang="zh-CN" sz="1800"/>
            </a:lvl4pPr>
            <a:lvl5pPr eaLnBrk="1" latinLnBrk="0" hangingPunct="1">
              <a:defRPr kumimoji="0" lang="zh-CN" sz="18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F1E3E-4B2F-4895-B65E-28B2E64F39F6}" type="datetimeFigureOut">
              <a:rPr lang="zh-CN" altLang="en-US"/>
              <a:t>2022/12/5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305044" y="3867144"/>
            <a:ext cx="4533900" cy="160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402264"/>
            <a:ext cx="8686800" cy="886265"/>
          </a:xfrm>
          <a:prstGeom prst="rect">
            <a:avLst/>
          </a:prstGeom>
          <a:solidFill>
            <a:schemeClr val="bg2">
              <a:alpha val="50000"/>
              <a:satMod val="18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 eaLnBrk="1" latinLnBrk="0" hangingPunct="1">
              <a:defRPr kumimoji="0" lang="zh-CN" sz="400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 eaLnBrk="1" latinLnBrk="0" hangingPunct="1">
              <a:buNone/>
              <a:defRPr kumimoji="0" lang="zh-CN" sz="2400" b="1">
                <a:solidFill>
                  <a:schemeClr val="accent2"/>
                </a:solidFill>
              </a:defRPr>
            </a:lvl1pPr>
            <a:lvl2pPr eaLnBrk="1" latinLnBrk="0" hangingPunct="1">
              <a:buNone/>
              <a:defRPr kumimoji="0" lang="zh-CN" sz="2000" b="1"/>
            </a:lvl2pPr>
            <a:lvl3pPr eaLnBrk="1" latinLnBrk="0" hangingPunct="1">
              <a:buNone/>
              <a:defRPr kumimoji="0" lang="zh-CN" sz="1800" b="1"/>
            </a:lvl3pPr>
            <a:lvl4pPr eaLnBrk="1" latinLnBrk="0" hangingPunct="1">
              <a:buNone/>
              <a:defRPr kumimoji="0" lang="zh-CN" sz="1600" b="1"/>
            </a:lvl4pPr>
            <a:lvl5pPr eaLnBrk="1" latinLnBrk="0" hangingPunct="1">
              <a:buNone/>
              <a:defRPr kumimoji="0" lang="zh-CN" sz="1600" b="1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 eaLnBrk="1" latinLnBrk="0" hangingPunct="1">
              <a:defRPr kumimoji="0" lang="zh-CN" sz="2400"/>
            </a:lvl1pPr>
            <a:lvl2pPr eaLnBrk="1" latinLnBrk="0" hangingPunct="1">
              <a:defRPr kumimoji="0" lang="zh-CN" sz="2000"/>
            </a:lvl2pPr>
            <a:lvl3pPr eaLnBrk="1" latinLnBrk="0" hangingPunct="1">
              <a:defRPr kumimoji="0" lang="zh-CN" sz="1800"/>
            </a:lvl3pPr>
            <a:lvl4pPr eaLnBrk="1" latinLnBrk="0" hangingPunct="1">
              <a:defRPr kumimoji="0" lang="zh-CN" sz="1600"/>
            </a:lvl4pPr>
            <a:lvl5pPr eaLnBrk="1" latinLnBrk="0" hangingPunct="1">
              <a:defRPr kumimoji="0" lang="zh-CN" sz="16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85435-8225-4333-BFFA-0096413F0D76}" type="datetimeFigureOut">
              <a:rPr lang="zh-CN" altLang="en-US"/>
              <a:t>2022/12/5</a:t>
            </a:fld>
            <a:endParaRPr kumimoji="0" 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 eaLnBrk="1" latinLnBrk="0" hangingPunct="1">
              <a:defRPr kumimoji="0" lang="zh-CN" sz="4000" cap="none" baseline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3C494-2A87-468C-A21B-CB14FB9ABB00}" type="datetimeFigureOut">
              <a:rPr lang="zh-CN" altLang="en-US"/>
              <a:t>2022/12/5</a:t>
            </a:fld>
            <a:endParaRPr kumimoji="0" 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180FA0-5B31-4864-A2BB-719EA5A679C6}" type="datetimeFigureOut">
              <a:rPr lang="zh-CN" altLang="en-US"/>
              <a:t>2022/12/5</a:t>
            </a:fld>
            <a:endParaRPr kumimoji="0" 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 eaLnBrk="1" latinLnBrk="0" hangingPunct="1">
              <a:buNone/>
              <a:defRPr kumimoji="0" lang="zh-CN" sz="36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 eaLnBrk="1" latinLnBrk="0" hangingPunct="1">
              <a:buNone/>
              <a:defRPr kumimoji="0" lang="zh-CN" sz="1800"/>
            </a:lvl1pPr>
            <a:lvl2pPr eaLnBrk="1" latinLnBrk="0" hangingPunct="1">
              <a:buNone/>
              <a:defRPr kumimoji="0" lang="zh-CN" sz="1200"/>
            </a:lvl2pPr>
            <a:lvl3pPr eaLnBrk="1" latinLnBrk="0" hangingPunct="1">
              <a:buNone/>
              <a:defRPr kumimoji="0" lang="zh-CN" sz="1000"/>
            </a:lvl3pPr>
            <a:lvl4pPr eaLnBrk="1" latinLnBrk="0" hangingPunct="1">
              <a:buNone/>
              <a:defRPr kumimoji="0" lang="zh-CN" sz="900"/>
            </a:lvl4pPr>
            <a:lvl5pPr eaLnBrk="1" latinLnBrk="0" hangingPunct="1">
              <a:buNone/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 eaLnBrk="1" latinLnBrk="0" hangingPunct="1">
              <a:defRPr kumimoji="0" lang="zh-CN" sz="3200"/>
            </a:lvl1pPr>
            <a:lvl2pPr eaLnBrk="1" latinLnBrk="0" hangingPunct="1">
              <a:defRPr kumimoji="0" lang="zh-CN" sz="2800"/>
            </a:lvl2pPr>
            <a:lvl3pPr eaLnBrk="1" latinLnBrk="0" hangingPunct="1">
              <a:defRPr kumimoji="0" lang="zh-CN" sz="2400"/>
            </a:lvl3pPr>
            <a:lvl4pPr eaLnBrk="1" latinLnBrk="0" hangingPunct="1">
              <a:defRPr kumimoji="0" lang="zh-CN" sz="2000"/>
            </a:lvl4pPr>
            <a:lvl5pPr eaLnBrk="1" latinLnBrk="0" hangingPunct="1">
              <a:defRPr kumimoji="0" lang="zh-CN" sz="20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CC0C8-36B8-442A-833D-B6AACE86BB77}" type="datetimeFigureOut">
              <a:rPr lang="zh-CN" altLang="en-US"/>
              <a:t>2022/12/5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17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6858000" cy="914400"/>
          </a:xfrm>
        </p:spPr>
        <p:txBody>
          <a:bodyPr anchor="b"/>
          <a:lstStyle>
            <a:lvl1pPr algn="l" eaLnBrk="1" latinLnBrk="0" hangingPunct="1">
              <a:buNone/>
              <a:defRPr kumimoji="0" lang="zh-CN" sz="2100" b="0"/>
            </a:lvl1pPr>
          </a:lstStyle>
          <a:p>
            <a:pPr eaLnBrk="1" latinLnBrk="0" hangingPunct="1"/>
            <a:r>
              <a:rPr lang="zh-CN" altLang="en-US"/>
              <a:t>单击此处编辑母版标题样式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1150144"/>
            <a:ext cx="6858000" cy="685800"/>
          </a:xfrm>
        </p:spPr>
        <p:txBody>
          <a:bodyPr/>
          <a:lstStyle>
            <a:lvl1pPr marL="27305" indent="0" eaLnBrk="1" latinLnBrk="0" hangingPunct="1">
              <a:spcBef>
                <a:spcPts val="0"/>
              </a:spcBef>
              <a:buNone/>
              <a:defRPr kumimoji="0" lang="zh-CN" sz="1400">
                <a:solidFill>
                  <a:srgbClr val="FFFFFF"/>
                </a:solidFill>
              </a:defRPr>
            </a:lvl1pPr>
            <a:lvl2pPr eaLnBrk="1" latinLnBrk="0" hangingPunct="1">
              <a:defRPr kumimoji="0" lang="zh-CN" sz="1200"/>
            </a:lvl2pPr>
            <a:lvl3pPr eaLnBrk="1" latinLnBrk="0" hangingPunct="1">
              <a:defRPr kumimoji="0" lang="zh-CN" sz="1000"/>
            </a:lvl3pPr>
            <a:lvl4pPr eaLnBrk="1" latinLnBrk="0" hangingPunct="1">
              <a:defRPr kumimoji="0" lang="zh-CN" sz="900"/>
            </a:lvl4pPr>
            <a:lvl5pPr eaLnBrk="1" latinLnBrk="0" hangingPunct="1">
              <a:defRPr kumimoji="0" lang="zh-CN" sz="900"/>
            </a:lvl5pPr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</p:txBody>
      </p:sp>
      <p:grpSp>
        <p:nvGrpSpPr>
          <p:cNvPr id="14" name="Group 17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20EC5-AC53-4169-941E-EDF10CD23748}" type="datetimeFigureOut">
              <a:rPr lang="zh-CN" altLang="en-US"/>
              <a:t>2022/12/5</a:t>
            </a:fld>
            <a:endParaRPr kumimoji="0" 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93096-5B34-4342-9326-69289CEAE4C2}" type="slidenum">
              <a:rPr/>
              <a:t>‹#›</a:t>
            </a:fld>
            <a:endParaRPr kumimoji="0" lang="zh-C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8" name="Rectangle 7"/>
          <p:cNvSpPr/>
          <p:nvPr/>
        </p:nvSpPr>
        <p:spPr>
          <a:xfrm>
            <a:off x="255291" y="4576777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9" name="Rectangle 8"/>
          <p:cNvSpPr/>
          <p:nvPr/>
        </p:nvSpPr>
        <p:spPr>
          <a:xfrm>
            <a:off x="255291" y="4326202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0" name="Rectangle 9"/>
          <p:cNvSpPr/>
          <p:nvPr/>
        </p:nvSpPr>
        <p:spPr>
          <a:xfrm>
            <a:off x="255291" y="4167068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1" name="Rectangle 10"/>
          <p:cNvSpPr/>
          <p:nvPr/>
        </p:nvSpPr>
        <p:spPr>
          <a:xfrm>
            <a:off x="255291" y="4071942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2" name="Rectangle 11"/>
          <p:cNvSpPr/>
          <p:nvPr/>
        </p:nvSpPr>
        <p:spPr>
          <a:xfrm>
            <a:off x="309558" y="428604"/>
            <a:ext cx="45720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5" name="Rectangle 14"/>
          <p:cNvSpPr/>
          <p:nvPr/>
        </p:nvSpPr>
        <p:spPr>
          <a:xfrm>
            <a:off x="269073" y="428604"/>
            <a:ext cx="27432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6" name="Rectangle 15"/>
          <p:cNvSpPr/>
          <p:nvPr/>
        </p:nvSpPr>
        <p:spPr>
          <a:xfrm>
            <a:off x="250020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17" name="Rectangle 16"/>
          <p:cNvSpPr/>
          <p:nvPr/>
        </p:nvSpPr>
        <p:spPr>
          <a:xfrm>
            <a:off x="221768" y="428604"/>
            <a:ext cx="9144" cy="54000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zh-C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pPr eaLnBrk="1" latinLnBrk="0" hangingPunct="1"/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fld id="{8D3816DF-213E-421B-92D3-C068DBB023D6}" type="datetimeFigureOut">
              <a:rPr kumimoji="0" lang="en-US" altLang="zh-CN">
                <a:solidFill>
                  <a:schemeClr val="tx2"/>
                </a:solidFill>
              </a:rPr>
              <a:t>12/5/2022</a:t>
            </a:fld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lang="zh-CN" sz="1100">
                <a:solidFill>
                  <a:schemeClr val="tx2"/>
                </a:solidFill>
              </a:defRPr>
            </a:lvl1pPr>
          </a:lstStyle>
          <a:p>
            <a:pPr algn="r"/>
            <a:endParaRPr kumimoji="0" lang="zh-CN" sz="110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lang="zh-CN" sz="1200">
                <a:solidFill>
                  <a:schemeClr val="tx2"/>
                </a:solidFill>
              </a:defRPr>
            </a:lvl1pPr>
          </a:lstStyle>
          <a:p>
            <a:pPr algn="l"/>
            <a:fld id="{72AC53DF-4216-466D-99A7-94400E6C2A25}" type="slidenum">
              <a:rPr kumimoji="0" lang="en-US" altLang="zh-CN" sz="1200">
                <a:solidFill>
                  <a:schemeClr val="tx2"/>
                </a:solidFill>
              </a:rPr>
              <a:t>‹#›</a:t>
            </a:fld>
            <a:endParaRPr kumimoji="0" lang="zh-CN" sz="1200">
              <a:solidFill>
                <a:schemeClr val="tx2"/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CN" sz="4000" kern="1200" spc="-150" baseline="0">
          <a:solidFill>
            <a:schemeClr val="tx2">
              <a:satMod val="200000"/>
            </a:schemeClr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SzPct val="95000"/>
        <a:buFont typeface="Wingdings" panose="05000000000000000000"/>
        <a:buChar char=""/>
        <a:defRPr kumimoji="0" lang="zh-CN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lang="zh-CN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lang="zh-CN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lang="zh-CN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lang="zh-CN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lang="zh-CN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928662" y="3143248"/>
            <a:ext cx="7772400" cy="1974059"/>
          </a:xfrm>
        </p:spPr>
        <p:txBody>
          <a:bodyPr/>
          <a:lstStyle/>
          <a:p>
            <a:r>
              <a:rPr lang="en-US" altLang="zh-CN" sz="3600" dirty="0">
                <a:effectLst>
                  <a:reflection blurRad="6350" stA="50000" endA="300" endPos="50000" dist="29997" dir="5400000" sy="-100000" algn="bl" rotWithShape="0"/>
                </a:effectLst>
              </a:rPr>
              <a:t>HTML5+CSS3+JavaScript</a:t>
            </a:r>
            <a:r>
              <a:rPr lang="en-US" altLang="en-US" dirty="0">
                <a:effectLst>
                  <a:reflection blurRad="6350" stA="50000" endA="300" endPos="50000" dist="29997" dir="5400000" sy="-100000" algn="bl" rotWithShape="0"/>
                </a:effectLst>
              </a:rPr>
              <a:t>	</a:t>
            </a:r>
            <a:r>
              <a:rPr 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20</a:t>
            </a:r>
            <a:r>
              <a:rPr lang="en-US" altLang="zh-CN" sz="2800" dirty="0">
                <a:solidFill>
                  <a:schemeClr val="accent1"/>
                </a:solidFill>
                <a:effectLst>
                  <a:reflection blurRad="6350" stA="50000" endA="300" endPos="50000" dist="29997" dir="5400000" sy="-100000" algn="bl" rotWithShape="0"/>
                </a:effectLst>
              </a:rPr>
              <a:t>21.6</a:t>
            </a:r>
            <a:endParaRPr lang="zh-CN" sz="2800" dirty="0">
              <a:effectLst>
                <a:reflection blurRad="6350" stA="50000" endA="300" endPos="50000" dist="29997" dir="5400000" sy="-100000" algn="bl" rotWithShape="0"/>
              </a:effectLst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928662" y="3669519"/>
            <a:ext cx="7772400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HTML5+CSS3+JavaScript</a:t>
            </a:r>
          </a:p>
        </p:txBody>
      </p:sp>
      <p:sp>
        <p:nvSpPr>
          <p:cNvPr id="9" name="Rectangle 3"/>
          <p:cNvSpPr txBox="1"/>
          <p:nvPr/>
        </p:nvSpPr>
        <p:spPr>
          <a:xfrm>
            <a:off x="3000364" y="5643578"/>
            <a:ext cx="3071834" cy="831051"/>
          </a:xfrm>
          <a:prstGeom prst="rect">
            <a:avLst/>
          </a:prstGeom>
        </p:spPr>
        <p:txBody>
          <a:bodyPr vert="horz" anchor="b">
            <a:noAutofit/>
            <a:scene3d>
              <a:camera prst="orthographicFront">
                <a:rot lat="0" lon="0" rev="0"/>
              </a:camera>
              <a:lightRig rig="contrasting" dir="t">
                <a:rot lat="0" lon="0" rev="7500000"/>
              </a:lightRig>
            </a:scene3d>
            <a:sp3d contourW="6350" prstMaterial="metal">
              <a:bevelT w="13081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altLang="en-US" sz="3600" b="1" i="0" u="none" strike="noStrike" kern="1200" spc="-150" normalizeH="0" baseline="0" noProof="0" dirty="0"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主讲：温谦</a:t>
            </a:r>
            <a:endParaRPr kumimoji="0" lang="zh-CN" sz="3600" b="1" i="0" u="none" strike="noStrike" kern="1200" spc="-150" normalizeH="0" baseline="0" noProof="0" dirty="0"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sz="3165" dirty="0">
                <a:solidFill>
                  <a:schemeClr val="tx1"/>
                </a:solidFill>
              </a:rPr>
              <a:t>按钮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通常填完表单之后，都会有一个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提交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按钮和一个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重置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按钮。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提交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按钮的作用就是向服务器提交数据；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重置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按钮的作用是清除所有填写的数据，恢复为初始状态。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“submit”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即为提交按钮，将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设置为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“reset”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即为重置按钮，相当简单易用。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29A18B1-5B8A-D294-22A7-2EF988249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480" y="4293096"/>
            <a:ext cx="6732240" cy="390739"/>
          </a:xfrm>
          <a:prstGeom prst="rect">
            <a:avLst/>
          </a:prstGeom>
        </p:spPr>
      </p:pic>
      <p:pic>
        <p:nvPicPr>
          <p:cNvPr id="8" name="file:///C:\Drafs\case-base\production\h5+c3/.\img\10-006.png">
            <a:extLst>
              <a:ext uri="{FF2B5EF4-FFF2-40B4-BE49-F238E27FC236}">
                <a16:creationId xmlns:a16="http://schemas.microsoft.com/office/drawing/2014/main" id="{3E86E156-74D7-4F46-C3C6-A5C69D18B88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059832" y="4869160"/>
            <a:ext cx="2880320" cy="165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817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4000"/>
              </a:lnSpc>
            </a:pPr>
            <a:r>
              <a:rPr sz="3165" dirty="0">
                <a:solidFill>
                  <a:schemeClr val="tx1"/>
                </a:solidFill>
              </a:rPr>
              <a:t>多行文本框</a:t>
            </a:r>
          </a:p>
          <a:p>
            <a:pPr lvl="1">
              <a:lnSpc>
                <a:spcPct val="114000"/>
              </a:lnSpc>
            </a:pPr>
            <a:r>
              <a:rPr lang="zh-CN" altLang="zh-CN" sz="2700" dirty="0"/>
              <a:t>如果需要访问者输入比较多的文字，通常使用多行文本框，这需要使用</a:t>
            </a:r>
            <a:r>
              <a:rPr lang="en-US" altLang="zh-CN" sz="2700" dirty="0"/>
              <a:t>&lt;</a:t>
            </a:r>
            <a:r>
              <a:rPr lang="en-US" altLang="zh-CN" sz="2700" dirty="0" err="1"/>
              <a:t>textarea</a:t>
            </a:r>
            <a:r>
              <a:rPr lang="en-US" altLang="zh-CN" sz="2700" dirty="0"/>
              <a:t>&gt;</a:t>
            </a:r>
            <a:r>
              <a:rPr lang="zh-CN" altLang="zh-CN" sz="2700" dirty="0"/>
              <a:t>标记来实现</a:t>
            </a:r>
            <a:r>
              <a:rPr lang="zh-CN" altLang="en-US" sz="2700" dirty="0"/>
              <a:t>。介绍几个有用的属性。</a:t>
            </a:r>
          </a:p>
          <a:p>
            <a:pPr lvl="1">
              <a:lnSpc>
                <a:spcPct val="114000"/>
              </a:lnSpc>
            </a:pPr>
            <a:r>
              <a:rPr lang="zh-CN" altLang="en-US" sz="2765" dirty="0">
                <a:solidFill>
                  <a:schemeClr val="tx1"/>
                </a:solidFill>
              </a:rPr>
              <a:t>（</a:t>
            </a:r>
            <a:r>
              <a:rPr lang="en-US" altLang="zh-CN" sz="2765" dirty="0">
                <a:solidFill>
                  <a:schemeClr val="tx1"/>
                </a:solidFill>
              </a:rPr>
              <a:t>1</a:t>
            </a:r>
            <a:r>
              <a:rPr lang="zh-CN" altLang="en-US" sz="2765" dirty="0">
                <a:solidFill>
                  <a:schemeClr val="tx1"/>
                </a:solidFill>
              </a:rPr>
              <a:t>）</a:t>
            </a:r>
            <a:r>
              <a:rPr lang="en-US" altLang="zh-CN" sz="2765" dirty="0">
                <a:solidFill>
                  <a:schemeClr val="tx1"/>
                </a:solidFill>
              </a:rPr>
              <a:t>cols</a:t>
            </a:r>
            <a:r>
              <a:rPr lang="zh-CN" altLang="en-US" sz="2765" dirty="0">
                <a:solidFill>
                  <a:schemeClr val="tx1"/>
                </a:solidFill>
              </a:rPr>
              <a:t>：用于定义这个多行文本框的宽度（字符列数）。</a:t>
            </a:r>
          </a:p>
          <a:p>
            <a:pPr lvl="1">
              <a:lnSpc>
                <a:spcPct val="114000"/>
              </a:lnSpc>
            </a:pPr>
            <a:r>
              <a:rPr lang="zh-CN" altLang="en-US" sz="2765" dirty="0">
                <a:solidFill>
                  <a:schemeClr val="tx1"/>
                </a:solidFill>
              </a:rPr>
              <a:t>（</a:t>
            </a:r>
            <a:r>
              <a:rPr lang="en-US" altLang="zh-CN" sz="2765" dirty="0">
                <a:solidFill>
                  <a:schemeClr val="tx1"/>
                </a:solidFill>
              </a:rPr>
              <a:t>2</a:t>
            </a:r>
            <a:r>
              <a:rPr lang="zh-CN" altLang="en-US" sz="2765" dirty="0">
                <a:solidFill>
                  <a:schemeClr val="tx1"/>
                </a:solidFill>
              </a:rPr>
              <a:t>）</a:t>
            </a:r>
            <a:r>
              <a:rPr lang="en-US" altLang="zh-CN" sz="2765" dirty="0">
                <a:solidFill>
                  <a:schemeClr val="tx1"/>
                </a:solidFill>
              </a:rPr>
              <a:t>rows</a:t>
            </a:r>
            <a:r>
              <a:rPr lang="zh-CN" altLang="en-US" sz="2765" dirty="0">
                <a:solidFill>
                  <a:schemeClr val="tx1"/>
                </a:solidFill>
              </a:rPr>
              <a:t>：用于定义它的高度（行数）。</a:t>
            </a:r>
          </a:p>
          <a:p>
            <a:pPr lvl="1">
              <a:lnSpc>
                <a:spcPct val="114000"/>
              </a:lnSpc>
            </a:pPr>
            <a:r>
              <a:rPr lang="zh-CN" altLang="en-US" sz="2765" dirty="0">
                <a:solidFill>
                  <a:schemeClr val="tx1"/>
                </a:solidFill>
              </a:rPr>
              <a:t>（</a:t>
            </a:r>
            <a:r>
              <a:rPr lang="en-US" altLang="zh-CN" sz="2765" dirty="0">
                <a:solidFill>
                  <a:schemeClr val="tx1"/>
                </a:solidFill>
              </a:rPr>
              <a:t>3</a:t>
            </a:r>
            <a:r>
              <a:rPr lang="zh-CN" altLang="en-US" sz="2765" dirty="0">
                <a:solidFill>
                  <a:schemeClr val="tx1"/>
                </a:solidFill>
              </a:rPr>
              <a:t>）</a:t>
            </a:r>
            <a:r>
              <a:rPr lang="en-US" altLang="zh-CN" sz="2765" dirty="0">
                <a:solidFill>
                  <a:schemeClr val="tx1"/>
                </a:solidFill>
              </a:rPr>
              <a:t>wrap</a:t>
            </a:r>
            <a:r>
              <a:rPr lang="zh-CN" altLang="en-US" sz="2765" dirty="0">
                <a:solidFill>
                  <a:schemeClr val="tx1"/>
                </a:solidFill>
              </a:rPr>
              <a:t>：用于定义它的换行方式，可以有</a:t>
            </a:r>
            <a:r>
              <a:rPr lang="en-US" altLang="zh-CN" sz="2765" dirty="0">
                <a:solidFill>
                  <a:schemeClr val="tx1"/>
                </a:solidFill>
              </a:rPr>
              <a:t>3</a:t>
            </a:r>
            <a:r>
              <a:rPr lang="zh-CN" altLang="en-US" sz="2765" dirty="0">
                <a:solidFill>
                  <a:schemeClr val="tx1"/>
                </a:solidFill>
              </a:rPr>
              <a:t>种选择。</a:t>
            </a:r>
          </a:p>
          <a:p>
            <a:pPr lvl="2">
              <a:lnSpc>
                <a:spcPct val="114000"/>
              </a:lnSpc>
            </a:pPr>
            <a:r>
              <a:rPr lang="en-US" altLang="zh-CN" sz="2565" dirty="0">
                <a:solidFill>
                  <a:schemeClr val="tx1"/>
                </a:solidFill>
              </a:rPr>
              <a:t>off</a:t>
            </a:r>
            <a:r>
              <a:rPr lang="zh-CN" altLang="en-US" sz="2565" dirty="0">
                <a:solidFill>
                  <a:schemeClr val="tx1"/>
                </a:solidFill>
              </a:rPr>
              <a:t>：输入文字不会自动换行。</a:t>
            </a:r>
          </a:p>
          <a:p>
            <a:pPr lvl="2">
              <a:lnSpc>
                <a:spcPct val="114000"/>
              </a:lnSpc>
            </a:pPr>
            <a:r>
              <a:rPr lang="en-US" altLang="zh-CN" sz="2565" dirty="0">
                <a:solidFill>
                  <a:schemeClr val="tx1"/>
                </a:solidFill>
              </a:rPr>
              <a:t>virtual</a:t>
            </a:r>
            <a:r>
              <a:rPr lang="zh-CN" altLang="en-US" sz="2565" dirty="0">
                <a:solidFill>
                  <a:schemeClr val="tx1"/>
                </a:solidFill>
              </a:rPr>
              <a:t>：输入文字在屏幕上会自动换行，但是如果访问者没有按回车键换行，则提交到服务器时也视为没有换行。</a:t>
            </a:r>
          </a:p>
          <a:p>
            <a:pPr lvl="2">
              <a:lnSpc>
                <a:spcPct val="114000"/>
              </a:lnSpc>
            </a:pPr>
            <a:r>
              <a:rPr lang="en-US" altLang="zh-CN" sz="2565" dirty="0">
                <a:solidFill>
                  <a:schemeClr val="tx1"/>
                </a:solidFill>
              </a:rPr>
              <a:t>physical</a:t>
            </a:r>
            <a:r>
              <a:rPr lang="zh-CN" altLang="en-US" sz="2565" dirty="0">
                <a:solidFill>
                  <a:schemeClr val="tx1"/>
                </a:solidFill>
              </a:rPr>
              <a:t>：输入文字时会自动换行，提交到服务器时，会将屏幕上的自动换行视为换行效果提交。</a:t>
            </a:r>
          </a:p>
          <a:p>
            <a:pPr lvl="1">
              <a:lnSpc>
                <a:spcPct val="114000"/>
              </a:lnSpc>
            </a:pPr>
            <a:endParaRPr lang="zh-CN" altLang="en-US" sz="2765" dirty="0">
              <a:solidFill>
                <a:schemeClr val="tx1"/>
              </a:solidFill>
            </a:endParaRPr>
          </a:p>
        </p:txBody>
      </p:sp>
      <p:pic>
        <p:nvPicPr>
          <p:cNvPr id="4" name="file:///C:\Drafs\case-base\production\h5+c3/.\img\10-008.png">
            <a:extLst>
              <a:ext uri="{FF2B5EF4-FFF2-40B4-BE49-F238E27FC236}">
                <a16:creationId xmlns:a16="http://schemas.microsoft.com/office/drawing/2014/main" id="{7B226D97-B610-7BFC-AE46-DE37FA28EA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20072" y="1052736"/>
            <a:ext cx="28575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154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sz="3165" dirty="0">
                <a:solidFill>
                  <a:schemeClr val="tx1"/>
                </a:solidFill>
              </a:rPr>
              <a:t>列表框</a:t>
            </a:r>
            <a:endParaRPr lang="en-US" sz="3165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下拉列表框也是经常用到表单元素，使用的是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&lt;select&gt;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标记</a:t>
            </a:r>
            <a:r>
              <a:rPr lang="zh-CN" altLang="en-US" sz="18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765" dirty="0">
              <a:solidFill>
                <a:schemeClr val="tx1"/>
              </a:solidFill>
            </a:endParaRPr>
          </a:p>
        </p:txBody>
      </p:sp>
      <p:pic>
        <p:nvPicPr>
          <p:cNvPr id="4" name="file:///C:\Drafs\case-base\production\h5+c3/.\img\10-009.png">
            <a:extLst>
              <a:ext uri="{FF2B5EF4-FFF2-40B4-BE49-F238E27FC236}">
                <a16:creationId xmlns:a16="http://schemas.microsoft.com/office/drawing/2014/main" id="{535F4565-A8CC-DD3F-F05C-65EFBECAB4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411760" y="4602069"/>
            <a:ext cx="3960440" cy="199342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87238A2-0D92-C4ED-EF05-9BE200F25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4022" y="2996952"/>
            <a:ext cx="4524423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10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11480" lvl="0" indent="-342900">
              <a:lnSpc>
                <a:spcPct val="114000"/>
              </a:lnSpc>
              <a:buFont typeface="Wingdings" panose="05000000000000000000" charset="0"/>
              <a:buChar char=""/>
            </a:pPr>
            <a:r>
              <a:rPr lang="en-US" altLang="zh-CN" sz="2100" dirty="0">
                <a:solidFill>
                  <a:schemeClr val="tx1"/>
                </a:solidFill>
              </a:rPr>
              <a:t>CSS</a:t>
            </a:r>
            <a:r>
              <a:rPr lang="zh-CN" altLang="en-US" sz="3000" dirty="0">
                <a:solidFill>
                  <a:schemeClr val="tx1"/>
                </a:solidFill>
              </a:rPr>
              <a:t>与表单</a:t>
            </a:r>
            <a:endParaRPr lang="zh-CN" altLang="en-US" sz="2700" dirty="0">
              <a:solidFill>
                <a:schemeClr val="tx1"/>
              </a:solidFill>
            </a:endParaRPr>
          </a:p>
        </p:txBody>
      </p:sp>
      <p:pic>
        <p:nvPicPr>
          <p:cNvPr id="4" name="file:///C:\Drafs\case-base\production\h5+c3/.\img\10-012.png">
            <a:extLst>
              <a:ext uri="{FF2B5EF4-FFF2-40B4-BE49-F238E27FC236}">
                <a16:creationId xmlns:a16="http://schemas.microsoft.com/office/drawing/2014/main" id="{72D9ACED-C6A4-913B-5445-E6E18FB7F1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724128" y="2780928"/>
            <a:ext cx="2857500" cy="2781300"/>
          </a:xfrm>
          <a:prstGeom prst="rect">
            <a:avLst/>
          </a:prstGeom>
        </p:spPr>
      </p:pic>
      <p:pic>
        <p:nvPicPr>
          <p:cNvPr id="5" name="file:///C:\Drafs\case-base\production\h5+c3/.\img\10-011.png">
            <a:extLst>
              <a:ext uri="{FF2B5EF4-FFF2-40B4-BE49-F238E27FC236}">
                <a16:creationId xmlns:a16="http://schemas.microsoft.com/office/drawing/2014/main" id="{D7EBB76D-9651-3BD8-A65C-553C963243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1259632" y="2780928"/>
            <a:ext cx="2857500" cy="2781300"/>
          </a:xfrm>
          <a:prstGeom prst="rect">
            <a:avLst/>
          </a:prstGeom>
        </p:spPr>
      </p:pic>
      <p:sp>
        <p:nvSpPr>
          <p:cNvPr id="6" name="箭头: 右 5">
            <a:extLst>
              <a:ext uri="{FF2B5EF4-FFF2-40B4-BE49-F238E27FC236}">
                <a16:creationId xmlns:a16="http://schemas.microsoft.com/office/drawing/2014/main" id="{3D8F7C4A-39F9-61FE-5DCB-FEB0DB32DD60}"/>
              </a:ext>
            </a:extLst>
          </p:cNvPr>
          <p:cNvSpPr/>
          <p:nvPr/>
        </p:nvSpPr>
        <p:spPr>
          <a:xfrm>
            <a:off x="4283968" y="4069560"/>
            <a:ext cx="1080120" cy="2955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794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设置常用元素样式（下）</a:t>
            </a:r>
            <a:br>
              <a:rPr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4000"/>
              </a:lnSpc>
            </a:pPr>
            <a:r>
              <a:rPr dirty="0">
                <a:sym typeface="+mn-ea"/>
              </a:rPr>
              <a:t>表单的用途和原理</a:t>
            </a:r>
            <a:endParaRPr dirty="0">
              <a:solidFill>
                <a:schemeClr val="tx1"/>
              </a:solidFill>
            </a:endParaRPr>
          </a:p>
          <a:p>
            <a:pPr lvl="0">
              <a:lnSpc>
                <a:spcPct val="114000"/>
              </a:lnSpc>
            </a:pPr>
            <a:r>
              <a:rPr dirty="0">
                <a:sym typeface="+mn-ea"/>
              </a:rPr>
              <a:t>表单输入类型</a:t>
            </a:r>
          </a:p>
          <a:p>
            <a:pPr lvl="0">
              <a:lnSpc>
                <a:spcPct val="114000"/>
              </a:lnSpc>
            </a:pPr>
            <a:r>
              <a:rPr lang="en-US" altLang="zh-CN" dirty="0">
                <a:sym typeface="+mn-ea"/>
              </a:rPr>
              <a:t>CSS</a:t>
            </a:r>
            <a:r>
              <a:rPr altLang="en-US" dirty="0">
                <a:sym typeface="+mn-ea"/>
              </a:rPr>
              <a:t>与表单</a:t>
            </a:r>
            <a:endParaRPr dirty="0">
              <a:solidFill>
                <a:schemeClr val="tx1"/>
              </a:solidFill>
            </a:endParaRPr>
          </a:p>
          <a:p>
            <a:pPr lvl="0">
              <a:lnSpc>
                <a:spcPct val="114000"/>
              </a:lnSpc>
            </a:pPr>
            <a:r>
              <a:rPr lang="en-US" altLang="zh-CN" dirty="0"/>
              <a:t>DEMO</a:t>
            </a:r>
            <a:r>
              <a:rPr altLang="en-US" dirty="0"/>
              <a:t>（</a:t>
            </a:r>
            <a:r>
              <a:rPr lang="zh-CN" altLang="en-US" dirty="0">
                <a:sym typeface="+mn-ea"/>
              </a:rPr>
              <a:t>美化表单</a:t>
            </a:r>
            <a:r>
              <a:rPr altLang="en-US" dirty="0"/>
              <a:t>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en-US" dirty="0"/>
              <a:t>请看第</a:t>
            </a:r>
            <a:r>
              <a:rPr lang="en-US" altLang="en-US" dirty="0"/>
              <a:t>9</a:t>
            </a:r>
            <a:r>
              <a:rPr altLang="en-US" dirty="0"/>
              <a:t>章</a:t>
            </a:r>
            <a:r>
              <a:rPr lang="en-US" altLang="zh-CN" dirty="0"/>
              <a:t>——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altLang="en-US" dirty="0"/>
              <a:t>经典</a:t>
            </a:r>
            <a:r>
              <a:rPr lang="en-US" altLang="zh-CN" dirty="0"/>
              <a:t>DIV+CSS</a:t>
            </a:r>
            <a:r>
              <a:rPr altLang="en-US" dirty="0"/>
              <a:t>网页布局方法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设置常用元素样式（下）</a:t>
            </a:r>
            <a:br>
              <a:rPr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14000"/>
              </a:lnSpc>
            </a:pPr>
            <a:r>
              <a:rPr lang="zh-CN" altLang="en-US" dirty="0">
                <a:sym typeface="+mn-ea"/>
              </a:rPr>
              <a:t>表单的用途和原理</a:t>
            </a:r>
            <a:endParaRPr lang="zh-CN" altLang="en-US" dirty="0">
              <a:solidFill>
                <a:schemeClr val="tx1"/>
              </a:solidFill>
            </a:endParaRPr>
          </a:p>
          <a:p>
            <a:pPr lvl="0">
              <a:lnSpc>
                <a:spcPct val="114000"/>
              </a:lnSpc>
            </a:pPr>
            <a:r>
              <a:rPr lang="zh-CN" altLang="en-US" dirty="0">
                <a:sym typeface="+mn-ea"/>
              </a:rPr>
              <a:t>表单输入类型</a:t>
            </a:r>
          </a:p>
          <a:p>
            <a:pPr lvl="0">
              <a:lnSpc>
                <a:spcPct val="114000"/>
              </a:lnSpc>
            </a:pP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与表单</a:t>
            </a:r>
            <a:endParaRPr lang="zh-CN" altLang="en-US" dirty="0">
              <a:solidFill>
                <a:schemeClr val="tx1"/>
              </a:solidFill>
            </a:endParaRPr>
          </a:p>
          <a:p>
            <a:pPr lvl="0">
              <a:lnSpc>
                <a:spcPct val="114000"/>
              </a:lnSpc>
            </a:pPr>
            <a:r>
              <a:rPr lang="en-US" altLang="zh-CN" dirty="0"/>
              <a:t>DEMO</a:t>
            </a:r>
            <a:r>
              <a:rPr lang="zh-CN" altLang="en-US" dirty="0"/>
              <a:t>（</a:t>
            </a:r>
            <a:r>
              <a:rPr lang="zh-CN" altLang="en-US" dirty="0">
                <a:sym typeface="+mn-ea"/>
              </a:rPr>
              <a:t>美化表单</a:t>
            </a:r>
            <a:r>
              <a:rPr lang="zh-CN" altLang="en-US" dirty="0"/>
              <a:t>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第</a:t>
            </a:r>
            <a:r>
              <a:rPr lang="en-US" altLang="zh-CN" dirty="0">
                <a:sym typeface="+mn-ea"/>
              </a:rPr>
              <a:t>8</a:t>
            </a:r>
            <a:r>
              <a:rPr lang="zh-CN" altLang="en-US" dirty="0">
                <a:sym typeface="+mn-ea"/>
              </a:rPr>
              <a:t>章  用</a:t>
            </a:r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设置常用元素样式（下）</a:t>
            </a:r>
            <a:br>
              <a:rPr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altLang="zh-CN"/>
              <a:t> </a:t>
            </a:r>
          </a:p>
        </p:txBody>
      </p:sp>
      <p:pic>
        <p:nvPicPr>
          <p:cNvPr id="4" name="图片 3" descr="20210412160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335" y="1827057"/>
            <a:ext cx="4494530" cy="4485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14000"/>
              </a:lnSpc>
            </a:pPr>
            <a:r>
              <a:rPr sz="3000" dirty="0">
                <a:solidFill>
                  <a:schemeClr val="tx1"/>
                </a:solidFill>
              </a:rPr>
              <a:t>表单的用途和原理</a:t>
            </a:r>
          </a:p>
          <a:p>
            <a:pPr lvl="1">
              <a:lnSpc>
                <a:spcPct val="114000"/>
              </a:lnSpc>
            </a:pPr>
            <a:r>
              <a:rPr lang="zh-CN" altLang="en-US" sz="2300" dirty="0"/>
              <a:t>表单是网页的访问者进行交互的接口，例如很多网站提供的网站留言板，如图所示。</a:t>
            </a:r>
            <a:endParaRPr lang="en-US" altLang="zh-CN" sz="2300" dirty="0"/>
          </a:p>
          <a:p>
            <a:pPr lvl="1">
              <a:lnSpc>
                <a:spcPct val="114000"/>
              </a:lnSpc>
            </a:pPr>
            <a:r>
              <a:rPr lang="zh-CN" altLang="en-US" sz="2300" dirty="0"/>
              <a:t>表单通常必须配合</a:t>
            </a:r>
            <a:r>
              <a:rPr lang="en-US" altLang="zh-CN" sz="2300" dirty="0"/>
              <a:t>JavaScript</a:t>
            </a:r>
            <a:r>
              <a:rPr lang="zh-CN" altLang="en-US" sz="2300" dirty="0"/>
              <a:t>或服务器端的程序来使用。</a:t>
            </a:r>
            <a:endParaRPr lang="en-US" altLang="zh-CN" sz="2300" dirty="0"/>
          </a:p>
          <a:p>
            <a:pPr lvl="1">
              <a:lnSpc>
                <a:spcPct val="114000"/>
              </a:lnSpc>
            </a:pPr>
            <a:r>
              <a:rPr lang="zh-CN" altLang="zh-CN" sz="2300" dirty="0"/>
              <a:t>含有表单的网页，则会根据表单的内容在服务器上进行一番运算，然后再把结果返回给浏览器。</a:t>
            </a:r>
            <a:endParaRPr lang="zh-CN" altLang="en-US" sz="2300" dirty="0"/>
          </a:p>
        </p:txBody>
      </p:sp>
      <p:pic>
        <p:nvPicPr>
          <p:cNvPr id="5" name="file:///C:\Drafs\case-base\production\h5+c3/.\images\form.png">
            <a:extLst>
              <a:ext uri="{FF2B5EF4-FFF2-40B4-BE49-F238E27FC236}">
                <a16:creationId xmlns:a16="http://schemas.microsoft.com/office/drawing/2014/main" id="{4F1E1310-A464-D456-E3EE-A8D0BA6456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400324" y="4660110"/>
            <a:ext cx="2857500" cy="1695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>
              <a:lnSpc>
                <a:spcPct val="114000"/>
              </a:lnSpc>
            </a:pPr>
            <a:r>
              <a:rPr sz="3000" dirty="0">
                <a:solidFill>
                  <a:schemeClr val="tx1"/>
                </a:solidFill>
              </a:rPr>
              <a:t>表单输入类型</a:t>
            </a:r>
            <a:endParaRPr lang="en-US" sz="3000" dirty="0">
              <a:solidFill>
                <a:schemeClr val="tx1"/>
              </a:solidFill>
            </a:endParaRPr>
          </a:p>
          <a:p>
            <a:pPr lvl="1">
              <a:lnSpc>
                <a:spcPct val="114000"/>
              </a:lnSpc>
            </a:pPr>
            <a:r>
              <a:rPr lang="zh-CN" altLang="zh-CN" sz="2400" dirty="0"/>
              <a:t>与表单相关的两个重要标记是</a:t>
            </a:r>
            <a:r>
              <a:rPr lang="en-US" altLang="zh-CN" sz="2400" dirty="0"/>
              <a:t>&lt;form&gt;</a:t>
            </a:r>
            <a:r>
              <a:rPr lang="zh-CN" altLang="zh-CN" sz="2400" dirty="0"/>
              <a:t>和</a:t>
            </a:r>
            <a:r>
              <a:rPr lang="en-US" altLang="zh-CN" sz="2400" dirty="0"/>
              <a:t>&lt;input&gt;</a:t>
            </a:r>
            <a:r>
              <a:rPr lang="zh-CN" altLang="zh-CN" sz="2400" dirty="0"/>
              <a:t>，前者用来确定表单的范围，后者用于定义表单中的各个具体表单元素。</a:t>
            </a:r>
          </a:p>
          <a:p>
            <a:pPr lvl="1">
              <a:lnSpc>
                <a:spcPct val="114000"/>
              </a:lnSpc>
            </a:pPr>
            <a:r>
              <a:rPr sz="2395" dirty="0">
                <a:solidFill>
                  <a:schemeClr val="tx1"/>
                </a:solidFill>
              </a:rPr>
              <a:t>文本输入框</a:t>
            </a:r>
          </a:p>
          <a:p>
            <a:pPr lvl="1">
              <a:lnSpc>
                <a:spcPct val="114000"/>
              </a:lnSpc>
            </a:pPr>
            <a:r>
              <a:rPr sz="2765" dirty="0">
                <a:solidFill>
                  <a:schemeClr val="tx1"/>
                </a:solidFill>
              </a:rPr>
              <a:t>单选按钮</a:t>
            </a:r>
          </a:p>
          <a:p>
            <a:pPr lvl="1">
              <a:lnSpc>
                <a:spcPct val="114000"/>
              </a:lnSpc>
            </a:pPr>
            <a:r>
              <a:rPr sz="2765" dirty="0">
                <a:solidFill>
                  <a:schemeClr val="tx1"/>
                </a:solidFill>
              </a:rPr>
              <a:t>复选框</a:t>
            </a:r>
          </a:p>
          <a:p>
            <a:pPr lvl="1">
              <a:lnSpc>
                <a:spcPct val="114000"/>
              </a:lnSpc>
            </a:pPr>
            <a:r>
              <a:rPr sz="2765" dirty="0">
                <a:solidFill>
                  <a:schemeClr val="tx1"/>
                </a:solidFill>
              </a:rPr>
              <a:t>密码输入框</a:t>
            </a:r>
          </a:p>
          <a:p>
            <a:pPr lvl="1">
              <a:lnSpc>
                <a:spcPct val="114000"/>
              </a:lnSpc>
            </a:pPr>
            <a:r>
              <a:rPr sz="2765" dirty="0">
                <a:solidFill>
                  <a:schemeClr val="tx1"/>
                </a:solidFill>
              </a:rPr>
              <a:t>按钮</a:t>
            </a:r>
          </a:p>
          <a:p>
            <a:pPr lvl="1">
              <a:lnSpc>
                <a:spcPct val="114000"/>
              </a:lnSpc>
            </a:pPr>
            <a:r>
              <a:rPr sz="2765" dirty="0">
                <a:solidFill>
                  <a:schemeClr val="tx1"/>
                </a:solidFill>
              </a:rPr>
              <a:t>多行文本框</a:t>
            </a:r>
          </a:p>
          <a:p>
            <a:pPr lvl="1">
              <a:lnSpc>
                <a:spcPct val="114000"/>
              </a:lnSpc>
            </a:pPr>
            <a:r>
              <a:rPr sz="2765" dirty="0">
                <a:solidFill>
                  <a:schemeClr val="tx1"/>
                </a:solidFill>
              </a:rPr>
              <a:t>列表框</a:t>
            </a:r>
          </a:p>
        </p:txBody>
      </p:sp>
    </p:spTree>
    <p:extLst>
      <p:ext uri="{BB962C8B-B14F-4D97-AF65-F5344CB8AC3E}">
        <p14:creationId xmlns:p14="http://schemas.microsoft.com/office/powerpoint/2010/main" val="566385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4000"/>
              </a:lnSpc>
            </a:pPr>
            <a:r>
              <a:rPr sz="2795" dirty="0">
                <a:solidFill>
                  <a:schemeClr val="tx1"/>
                </a:solidFill>
              </a:rPr>
              <a:t>文本输入框</a:t>
            </a:r>
          </a:p>
          <a:p>
            <a:pPr lvl="1">
              <a:lnSpc>
                <a:spcPct val="114000"/>
              </a:lnSpc>
            </a:pPr>
            <a:r>
              <a:rPr lang="en-US" altLang="zh-CN" sz="2800" dirty="0"/>
              <a:t>“input”</a:t>
            </a:r>
            <a:r>
              <a:rPr lang="zh-CN" altLang="zh-CN" sz="2800" dirty="0"/>
              <a:t>的含义就是</a:t>
            </a:r>
            <a:r>
              <a:rPr lang="en-US" altLang="zh-CN" sz="2800" dirty="0"/>
              <a:t>“</a:t>
            </a:r>
            <a:r>
              <a:rPr lang="zh-CN" altLang="zh-CN" sz="2800" dirty="0"/>
              <a:t>输入</a:t>
            </a:r>
            <a:r>
              <a:rPr lang="en-US" altLang="zh-CN" sz="2800" dirty="0"/>
              <a:t>”</a:t>
            </a:r>
            <a:r>
              <a:rPr lang="zh-CN" altLang="zh-CN" sz="2800" dirty="0"/>
              <a:t>，它代表了各种不同的输入控件，例如文本输入框、单选按钮等。而每个表单元素之所以会有不同的类型，原因就在于</a:t>
            </a:r>
            <a:r>
              <a:rPr lang="en-US" altLang="zh-CN" sz="2800" dirty="0"/>
              <a:t>type</a:t>
            </a:r>
            <a:r>
              <a:rPr lang="zh-CN" altLang="zh-CN" sz="2800" dirty="0"/>
              <a:t>属性的值设定的不同，当</a:t>
            </a:r>
            <a:r>
              <a:rPr lang="en-US" altLang="zh-CN" sz="2800" dirty="0"/>
              <a:t>type="text"</a:t>
            </a:r>
            <a:r>
              <a:rPr lang="zh-CN" altLang="zh-CN" sz="2800" dirty="0"/>
              <a:t>的时候，显示的就是文本输入框。</a:t>
            </a:r>
            <a:endParaRPr lang="en-US" altLang="zh-CN" sz="2800" dirty="0"/>
          </a:p>
          <a:p>
            <a:pPr lvl="1">
              <a:lnSpc>
                <a:spcPct val="114000"/>
              </a:lnSpc>
            </a:pPr>
            <a:endParaRPr lang="en-US" altLang="zh-CN" sz="2800" dirty="0"/>
          </a:p>
          <a:p>
            <a:pPr lvl="1">
              <a:lnSpc>
                <a:spcPct val="114000"/>
              </a:lnSpc>
            </a:pPr>
            <a:r>
              <a:rPr lang="en-US" altLang="zh-CN" sz="2765" dirty="0">
                <a:solidFill>
                  <a:schemeClr val="tx1"/>
                </a:solidFill>
              </a:rPr>
              <a:t>Input</a:t>
            </a:r>
            <a:r>
              <a:rPr lang="zh-CN" altLang="en-US" sz="2765" dirty="0">
                <a:solidFill>
                  <a:schemeClr val="tx1"/>
                </a:solidFill>
              </a:rPr>
              <a:t>标记还可以设定如下属性：</a:t>
            </a:r>
          </a:p>
          <a:p>
            <a:pPr lvl="2">
              <a:lnSpc>
                <a:spcPct val="114000"/>
              </a:lnSpc>
            </a:pPr>
            <a:r>
              <a:rPr lang="en-US" altLang="zh-CN" sz="2565" dirty="0">
                <a:solidFill>
                  <a:schemeClr val="tx1"/>
                </a:solidFill>
              </a:rPr>
              <a:t>name</a:t>
            </a:r>
            <a:r>
              <a:rPr lang="zh-CN" altLang="en-US" sz="2565" dirty="0">
                <a:solidFill>
                  <a:schemeClr val="tx1"/>
                </a:solidFill>
              </a:rPr>
              <a:t>：名称，设定此一栏位的名称，程式中常会用到。</a:t>
            </a:r>
          </a:p>
          <a:p>
            <a:pPr lvl="2">
              <a:lnSpc>
                <a:spcPct val="114000"/>
              </a:lnSpc>
            </a:pPr>
            <a:r>
              <a:rPr lang="en-US" altLang="zh-CN" sz="2565" dirty="0">
                <a:solidFill>
                  <a:schemeClr val="tx1"/>
                </a:solidFill>
              </a:rPr>
              <a:t>size</a:t>
            </a:r>
            <a:r>
              <a:rPr lang="zh-CN" altLang="en-US" sz="2565" dirty="0">
                <a:solidFill>
                  <a:schemeClr val="tx1"/>
                </a:solidFill>
              </a:rPr>
              <a:t>：数值，设定此一栏位显现的宽度。</a:t>
            </a:r>
          </a:p>
          <a:p>
            <a:pPr lvl="2">
              <a:lnSpc>
                <a:spcPct val="114000"/>
              </a:lnSpc>
            </a:pPr>
            <a:r>
              <a:rPr lang="en-US" altLang="zh-CN" sz="2565" dirty="0">
                <a:solidFill>
                  <a:schemeClr val="tx1"/>
                </a:solidFill>
              </a:rPr>
              <a:t>value</a:t>
            </a:r>
            <a:r>
              <a:rPr lang="zh-CN" altLang="en-US" sz="2565" dirty="0">
                <a:solidFill>
                  <a:schemeClr val="tx1"/>
                </a:solidFill>
              </a:rPr>
              <a:t>：预设内容，设定此一栏位的预设内容。</a:t>
            </a:r>
          </a:p>
          <a:p>
            <a:pPr lvl="2">
              <a:lnSpc>
                <a:spcPct val="114000"/>
              </a:lnSpc>
            </a:pPr>
            <a:r>
              <a:rPr lang="en-US" altLang="zh-CN" sz="2565" dirty="0">
                <a:solidFill>
                  <a:schemeClr val="tx1"/>
                </a:solidFill>
              </a:rPr>
              <a:t>align</a:t>
            </a:r>
            <a:r>
              <a:rPr lang="zh-CN" altLang="en-US" sz="2565" dirty="0">
                <a:solidFill>
                  <a:schemeClr val="tx1"/>
                </a:solidFill>
              </a:rPr>
              <a:t>：对齐方式，设定此一栏位的对齐方式。</a:t>
            </a:r>
          </a:p>
          <a:p>
            <a:pPr lvl="2">
              <a:lnSpc>
                <a:spcPct val="114000"/>
              </a:lnSpc>
            </a:pPr>
            <a:r>
              <a:rPr lang="en-US" altLang="zh-CN" sz="2565" dirty="0" err="1">
                <a:solidFill>
                  <a:schemeClr val="tx1"/>
                </a:solidFill>
              </a:rPr>
              <a:t>maxlength</a:t>
            </a:r>
            <a:r>
              <a:rPr lang="zh-CN" altLang="en-US" sz="2565" dirty="0">
                <a:solidFill>
                  <a:schemeClr val="tx1"/>
                </a:solidFill>
              </a:rPr>
              <a:t>：数值，设定此一栏位可设定输入的最大长度。</a:t>
            </a:r>
          </a:p>
        </p:txBody>
      </p:sp>
    </p:spTree>
    <p:extLst>
      <p:ext uri="{BB962C8B-B14F-4D97-AF65-F5344CB8AC3E}">
        <p14:creationId xmlns:p14="http://schemas.microsoft.com/office/powerpoint/2010/main" val="340899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14000"/>
              </a:lnSpc>
            </a:pPr>
            <a:r>
              <a:rPr sz="3165" dirty="0">
                <a:solidFill>
                  <a:schemeClr val="tx1"/>
                </a:solidFill>
              </a:rPr>
              <a:t>单选按钮</a:t>
            </a:r>
          </a:p>
          <a:p>
            <a:pPr lvl="1">
              <a:lnSpc>
                <a:spcPct val="114000"/>
              </a:lnSpc>
            </a:pPr>
            <a:r>
              <a:rPr lang="zh-CN" altLang="zh-CN" sz="2800" dirty="0"/>
              <a:t>如果将</a:t>
            </a:r>
            <a:r>
              <a:rPr lang="en-US" altLang="zh-CN" sz="2800" dirty="0"/>
              <a:t>type</a:t>
            </a:r>
            <a:r>
              <a:rPr lang="zh-CN" altLang="zh-CN" sz="2800" dirty="0"/>
              <a:t>属性设置为</a:t>
            </a:r>
            <a:r>
              <a:rPr lang="en-US" altLang="zh-CN" sz="2800" dirty="0"/>
              <a:t>“radio”</a:t>
            </a:r>
            <a:r>
              <a:rPr lang="zh-CN" altLang="zh-CN" sz="2800" dirty="0"/>
              <a:t>，就会产生单选按钮，单选按钮通常是好几个选项一起摆出来供访问者点选，一次只能从中选一个，因此称为单选按钮。</a:t>
            </a:r>
            <a:endParaRPr lang="en-US" altLang="zh-CN" sz="2800" dirty="0"/>
          </a:p>
          <a:p>
            <a:pPr lvl="1">
              <a:lnSpc>
                <a:spcPct val="114000"/>
              </a:lnSpc>
            </a:pPr>
            <a:r>
              <a:rPr lang="zh-CN" altLang="en-US" sz="2765" dirty="0">
                <a:solidFill>
                  <a:schemeClr val="tx1"/>
                </a:solidFill>
              </a:rPr>
              <a:t>单选按钮通常设定如下两个属性。</a:t>
            </a:r>
          </a:p>
          <a:p>
            <a:pPr lvl="2">
              <a:lnSpc>
                <a:spcPct val="114000"/>
              </a:lnSpc>
            </a:pPr>
            <a:r>
              <a:rPr lang="en-US" altLang="zh-CN" sz="2565" dirty="0">
                <a:solidFill>
                  <a:schemeClr val="tx1"/>
                </a:solidFill>
              </a:rPr>
              <a:t>checked</a:t>
            </a:r>
            <a:r>
              <a:rPr lang="zh-CN" altLang="en-US" sz="2565" dirty="0">
                <a:solidFill>
                  <a:schemeClr val="tx1"/>
                </a:solidFill>
              </a:rPr>
              <a:t>：当需要将某个单选按钮设置为被选中状态时，就要为该单选按钮设置</a:t>
            </a:r>
            <a:r>
              <a:rPr lang="en-US" altLang="zh-CN" sz="2565" dirty="0">
                <a:solidFill>
                  <a:schemeClr val="tx1"/>
                </a:solidFill>
              </a:rPr>
              <a:t>checked="checked"</a:t>
            </a:r>
            <a:r>
              <a:rPr lang="zh-CN" altLang="en-US" sz="2565" dirty="0">
                <a:solidFill>
                  <a:schemeClr val="tx1"/>
                </a:solidFill>
              </a:rPr>
              <a:t>。</a:t>
            </a:r>
          </a:p>
          <a:p>
            <a:pPr lvl="2">
              <a:lnSpc>
                <a:spcPct val="114000"/>
              </a:lnSpc>
            </a:pPr>
            <a:r>
              <a:rPr lang="en-US" altLang="zh-CN" sz="2565" dirty="0">
                <a:solidFill>
                  <a:schemeClr val="tx1"/>
                </a:solidFill>
              </a:rPr>
              <a:t>name</a:t>
            </a:r>
            <a:r>
              <a:rPr lang="zh-CN" altLang="en-US" sz="2565" dirty="0">
                <a:solidFill>
                  <a:schemeClr val="tx1"/>
                </a:solidFill>
              </a:rPr>
              <a:t>：需要将一组供</a:t>
            </a:r>
            <a:r>
              <a:rPr lang="zh-CN" altLang="en-US" sz="3100" dirty="0"/>
              <a:t>选择</a:t>
            </a:r>
            <a:r>
              <a:rPr lang="zh-CN" altLang="en-US" sz="2565" dirty="0">
                <a:solidFill>
                  <a:schemeClr val="tx1"/>
                </a:solidFill>
              </a:rPr>
              <a:t>的单选框设置为相同的名称，以保证在这一组中只能有一个单选按钮被选中，例如上面的例子中，两个单选按钮的</a:t>
            </a:r>
            <a:r>
              <a:rPr lang="en-US" altLang="zh-CN" sz="2565" dirty="0">
                <a:solidFill>
                  <a:schemeClr val="tx1"/>
                </a:solidFill>
              </a:rPr>
              <a:t>name</a:t>
            </a:r>
            <a:r>
              <a:rPr lang="zh-CN" altLang="en-US" sz="2565" dirty="0">
                <a:solidFill>
                  <a:schemeClr val="tx1"/>
                </a:solidFill>
              </a:rPr>
              <a:t>属性都是“</a:t>
            </a:r>
            <a:r>
              <a:rPr lang="en-US" altLang="zh-CN" sz="2565" dirty="0">
                <a:solidFill>
                  <a:schemeClr val="tx1"/>
                </a:solidFill>
              </a:rPr>
              <a:t>gender”</a:t>
            </a:r>
            <a:r>
              <a:rPr lang="zh-CN" altLang="en-US" sz="2565" dirty="0">
                <a:solidFill>
                  <a:schemeClr val="tx1"/>
                </a:solidFill>
              </a:rPr>
              <a:t>，这样当其中某个原来未被选中的单选按钮被选中后，原来选中的单选按钮就会变为未选中的状态。</a:t>
            </a:r>
          </a:p>
          <a:p>
            <a:pPr lvl="1">
              <a:lnSpc>
                <a:spcPct val="114000"/>
              </a:lnSpc>
            </a:pPr>
            <a:endParaRPr lang="zh-CN" altLang="en-US" sz="2765" dirty="0">
              <a:solidFill>
                <a:schemeClr val="tx1"/>
              </a:solidFill>
            </a:endParaRPr>
          </a:p>
        </p:txBody>
      </p:sp>
      <p:pic>
        <p:nvPicPr>
          <p:cNvPr id="4" name="file:///C:\Drafs\case-base\production\h5+c3/.\img\10-003.png">
            <a:extLst>
              <a:ext uri="{FF2B5EF4-FFF2-40B4-BE49-F238E27FC236}">
                <a16:creationId xmlns:a16="http://schemas.microsoft.com/office/drawing/2014/main" id="{A7A62835-EF64-A380-8BD7-F5085E9A7D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812910" y="1196752"/>
            <a:ext cx="285750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sz="3165" dirty="0">
                <a:solidFill>
                  <a:schemeClr val="tx1"/>
                </a:solidFill>
              </a:rPr>
              <a:t>复选框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属性设置为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“checkbox”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时，就会产生复选按钮。复选按钮和单选按钮类似，也是一组放在一起供访问者点选的，多选按钮与单选按钮的区别是可以同时选中这一组选项中的多个，因此称为多选按钮。</a:t>
            </a:r>
            <a:endParaRPr lang="en-US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多选按钮通常设定如下两个属性。</a:t>
            </a:r>
          </a:p>
          <a:p>
            <a:pPr lvl="1"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40385" algn="l"/>
              </a:tabLst>
            </a:pP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checked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：与单选按钮相同，当需要将某个多选按钮设置为被选中状态时，就要为该单选按钮设置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checked="checked"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。与单选按钮不同的是，可以同时将多个多选按钮设置为</a:t>
            </a: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checked="checked"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lvl="1"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540385" algn="l"/>
              </a:tabLst>
            </a:pPr>
            <a:r>
              <a:rPr lang="en-US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name</a:t>
            </a:r>
            <a:r>
              <a:rPr lang="zh-CN" altLang="zh-CN" sz="1400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：与单选按钮相似，需要将一组供选择的单选框设置为相同的名称，以保证在服务器处理数据时知道这组多选按钮是一组的。</a:t>
            </a:r>
          </a:p>
          <a:p>
            <a:pPr indent="2413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zh-CN" altLang="zh-CN" sz="1800" kern="100" dirty="0">
              <a:effectLst/>
              <a:latin typeface="Calibri" panose="020F0502020204030204" pitchFamily="34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file:///C:\Drafs\case-base\production\h5+c3/.\img\10-004.png">
            <a:extLst>
              <a:ext uri="{FF2B5EF4-FFF2-40B4-BE49-F238E27FC236}">
                <a16:creationId xmlns:a16="http://schemas.microsoft.com/office/drawing/2014/main" id="{D0136FFF-B782-B759-F7B8-A12562BF3B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076056" y="1169197"/>
            <a:ext cx="2857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643966" cy="702358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8</a:t>
            </a:r>
            <a:r>
              <a:rPr lang="zh-CN" altLang="en-US" dirty="0"/>
              <a:t>章  用</a:t>
            </a:r>
            <a:r>
              <a:rPr lang="en-US" altLang="zh-CN" dirty="0"/>
              <a:t>CSS</a:t>
            </a:r>
            <a:r>
              <a:rPr lang="zh-CN" altLang="en-US" dirty="0"/>
              <a:t>设置常用元素样式（下）</a:t>
            </a:r>
            <a:endParaRPr alt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4000"/>
              </a:lnSpc>
            </a:pPr>
            <a:r>
              <a:rPr sz="3165" dirty="0">
                <a:solidFill>
                  <a:schemeClr val="tx1"/>
                </a:solidFill>
              </a:rPr>
              <a:t>密码输入框</a:t>
            </a:r>
          </a:p>
          <a:p>
            <a:pPr lvl="1">
              <a:lnSpc>
                <a:spcPct val="114000"/>
              </a:lnSpc>
            </a:pP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type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属性设置为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“password”</a:t>
            </a:r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时，就会产生一个密码输入框，它和文本输入框几乎完全相同，差别仅在于密码输入框在输入时会以圆点或星号来取代输入的文字，以防他人偷看。</a:t>
            </a:r>
          </a:p>
          <a:p>
            <a:pPr lvl="1">
              <a:lnSpc>
                <a:spcPct val="114000"/>
              </a:lnSpc>
            </a:pPr>
            <a:endParaRPr sz="2765" dirty="0">
              <a:solidFill>
                <a:schemeClr val="tx1"/>
              </a:solidFill>
            </a:endParaRPr>
          </a:p>
        </p:txBody>
      </p:sp>
      <p:pic>
        <p:nvPicPr>
          <p:cNvPr id="4" name="file:///C:\Drafs\case-base\production\h5+c3/.\img\10-005.png">
            <a:extLst>
              <a:ext uri="{FF2B5EF4-FFF2-40B4-BE49-F238E27FC236}">
                <a16:creationId xmlns:a16="http://schemas.microsoft.com/office/drawing/2014/main" id="{6C83B944-00F4-84CD-EFBF-CA75731C97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576511" y="4221087"/>
            <a:ext cx="3990975" cy="2048701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A9392CE-D937-3284-0A4E-762FD6CE7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512" y="3429000"/>
            <a:ext cx="39909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63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jVlYTk1MDZiMjA5ZGJmMzVhNDc1MDc5YjkyZGE1OT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roducingPowerPoint2007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53000"/>
                <a:satMod val="200000"/>
              </a:schemeClr>
              <a:schemeClr val="phClr">
                <a:tint val="78000"/>
                <a:satMod val="230000"/>
              </a:schemeClr>
            </a:duotone>
          </a:blip>
          <a:tile tx="0" ty="0" sx="90000" sy="90000" flip="none" algn="t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IntroducingPowerPoint2007</Template>
  <TotalTime>0</TotalTime>
  <Words>1130</Words>
  <Application>Microsoft Office PowerPoint</Application>
  <PresentationFormat>全屏显示(4:3)</PresentationFormat>
  <Paragraphs>86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华文细黑</vt:lpstr>
      <vt:lpstr>Calibri</vt:lpstr>
      <vt:lpstr>Corbel</vt:lpstr>
      <vt:lpstr>Wingdings</vt:lpstr>
      <vt:lpstr>Wingdings 2</vt:lpstr>
      <vt:lpstr>Wingdings 3</vt:lpstr>
      <vt:lpstr>IntroducingPowerPoint2007</vt:lpstr>
      <vt:lpstr>HTML5+CSS3+JavaScript 2021.6</vt:lpstr>
      <vt:lpstr>第8章  用CSS设置常用元素样式（下） </vt:lpstr>
      <vt:lpstr>第8章  用CSS设置常用元素样式（下） </vt:lpstr>
      <vt:lpstr>第8章  用CSS设置常用元素样式（下）</vt:lpstr>
      <vt:lpstr>第8章  用CSS设置常用元素样式（下）</vt:lpstr>
      <vt:lpstr>第8章  用CSS设置常用元素样式（下）</vt:lpstr>
      <vt:lpstr>第8章  用CSS设置常用元素样式（下）</vt:lpstr>
      <vt:lpstr>第8章  用CSS设置常用元素样式（下）</vt:lpstr>
      <vt:lpstr>第8章  用CSS设置常用元素样式（下）</vt:lpstr>
      <vt:lpstr>第8章  用CSS设置常用元素样式（下）</vt:lpstr>
      <vt:lpstr>第8章  用CSS设置常用元素样式（下）</vt:lpstr>
      <vt:lpstr>第8章  用CSS设置常用元素样式（下）</vt:lpstr>
      <vt:lpstr>第8章  用CSS设置常用元素样式（下）</vt:lpstr>
      <vt:lpstr>第8章  用CSS设置常用元素样式（下） </vt:lpstr>
      <vt:lpstr>请看第9章——  经典DIV+CSS网页布局方法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864</cp:revision>
  <dcterms:created xsi:type="dcterms:W3CDTF">2007-10-30T08:30:00Z</dcterms:created>
  <dcterms:modified xsi:type="dcterms:W3CDTF">2022-12-05T01:18:56Z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2052</vt:i4>
  </property>
  <property fmtid="{D5CDD505-2E9C-101B-9397-08002B2CF9AE}" pid="3" name="_Version">
    <vt:lpwstr>12.0.4518</vt:lpwstr>
  </property>
  <property fmtid="{D5CDD505-2E9C-101B-9397-08002B2CF9AE}" pid="4" name="ICV">
    <vt:lpwstr>3E908A4BD3014AF1BC22767BD3898651</vt:lpwstr>
  </property>
  <property fmtid="{D5CDD505-2E9C-101B-9397-08002B2CF9AE}" pid="5" name="KSOProductBuildVer">
    <vt:lpwstr>2052-11.1.0.11691</vt:lpwstr>
  </property>
</Properties>
</file>