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2" r:id="rId12"/>
    <p:sldId id="261" r:id="rId13"/>
    <p:sldId id="280" r:id="rId14"/>
    <p:sldId id="279" r:id="rId15"/>
    <p:sldId id="268" r:id="rId16"/>
    <p:sldId id="272" r:id="rId17"/>
    <p:sldId id="271" r:id="rId18"/>
    <p:sldId id="281" r:id="rId19"/>
    <p:sldId id="275" r:id="rId20"/>
    <p:sldId id="269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502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6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1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2308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7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3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47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972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82DDC4-D238-477E-8F06-705C97B4E04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22B363-2BDC-49C1-8D0E-91234409BD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033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2588-B103-F523-8A31-DE82A40B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数据结构实验课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6EC6D-335C-7C51-CA3B-3CF94B105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语言复习及</a:t>
            </a:r>
            <a:r>
              <a:rPr lang="en-US" altLang="zh-CN" dirty="0"/>
              <a:t>Dev-C++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李静宜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63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语言的数组定义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7DD0CD-0782-3D40-7D93-5236B559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555" y="577495"/>
            <a:ext cx="6424836" cy="613090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#include &lt;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stdio.h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int main 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int n[ 10 ]; /* n 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是一个包含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10 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个整数的数组 *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int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i,j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/* 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初始化数组元素 *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/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for (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= 0;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&lt; 10;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++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   n[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] =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+ 100; /* 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设置元素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为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+ 100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  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printf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("Element[%d] = %d\n", 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, n[</a:t>
            </a:r>
            <a:r>
              <a:rPr kumimoji="0" lang="en-GB" altLang="zh-CN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i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]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}</a:t>
            </a:r>
            <a:endParaRPr kumimoji="0" lang="zh-CN" altLang="zh-CN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B2710A-1191-CA5D-A194-9058D42DA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6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语言的条件判断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D7BF28-638A-3434-BEE3-94C63ECC6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70" y="1212953"/>
            <a:ext cx="3502580" cy="523220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if (表达式)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语句块；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else if(表达式)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121212"/>
                </a:solidFill>
                <a:latin typeface="Arial Unicode MS"/>
                <a:ea typeface="Menl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语句块；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else if(表达式)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121212"/>
                </a:solidFill>
                <a:latin typeface="Arial Unicode MS"/>
                <a:ea typeface="Menl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语句块；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....</a:t>
            </a:r>
            <a:endParaRPr lang="en-US" altLang="zh-CN" sz="2000" dirty="0">
              <a:solidFill>
                <a:srgbClr val="121212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else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语句块;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1B397A-A9A5-799F-7429-E0A08D71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46565"/>
            <a:ext cx="5088765" cy="513063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switch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(a) {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71C19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case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F713C"/>
                </a:solidFill>
                <a:effectLst/>
                <a:latin typeface="Arial Unicode MS"/>
                <a:ea typeface="Menl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:printf(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89963"/>
                </a:solidFill>
                <a:effectLst/>
                <a:latin typeface="Arial Unicode MS"/>
                <a:ea typeface="Menlo"/>
              </a:rPr>
              <a:t>"Monday\n"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);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break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71C19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case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F713C"/>
                </a:solidFill>
                <a:effectLst/>
                <a:latin typeface="Arial Unicode MS"/>
                <a:ea typeface="Menl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:printf(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89963"/>
                </a:solidFill>
                <a:effectLst/>
                <a:latin typeface="Arial Unicode MS"/>
                <a:ea typeface="Menlo"/>
              </a:rPr>
              <a:t>"Tuesday\n"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);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break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71C19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case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F713C"/>
                </a:solidFill>
                <a:effectLst/>
                <a:latin typeface="Arial Unicode MS"/>
                <a:ea typeface="Menl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:printf(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89963"/>
                </a:solidFill>
                <a:effectLst/>
                <a:latin typeface="Arial Unicode MS"/>
                <a:ea typeface="Menlo"/>
              </a:rPr>
              <a:t>"Wednesday\n"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);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break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71C19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case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F713C"/>
                </a:solidFill>
                <a:effectLst/>
                <a:latin typeface="Arial Unicode MS"/>
                <a:ea typeface="Menlo"/>
              </a:rPr>
              <a:t>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:printf(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89963"/>
                </a:solidFill>
                <a:effectLst/>
                <a:latin typeface="Arial Unicode MS"/>
                <a:ea typeface="Menlo"/>
              </a:rPr>
              <a:t>"Thursday\n"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);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break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71C19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case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F713C"/>
                </a:solidFill>
                <a:effectLst/>
                <a:latin typeface="Arial Unicode MS"/>
                <a:ea typeface="Menlo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:printf(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89963"/>
                </a:solidFill>
                <a:effectLst/>
                <a:latin typeface="Arial Unicode MS"/>
                <a:ea typeface="Menlo"/>
              </a:rPr>
              <a:t>"Friday\n"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);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break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71C19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case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F713C"/>
                </a:solidFill>
                <a:effectLst/>
                <a:latin typeface="Arial Unicode MS"/>
                <a:ea typeface="Menlo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:printf(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89963"/>
                </a:solidFill>
                <a:effectLst/>
                <a:latin typeface="Arial Unicode MS"/>
                <a:ea typeface="Menlo"/>
              </a:rPr>
              <a:t>"Saturday\n"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);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break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71C19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case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F713C"/>
                </a:solidFill>
                <a:effectLst/>
                <a:latin typeface="Arial Unicode MS"/>
                <a:ea typeface="Menlo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:printf(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89963"/>
                </a:solidFill>
                <a:effectLst/>
                <a:latin typeface="Arial Unicode MS"/>
                <a:ea typeface="Menlo"/>
              </a:rPr>
              <a:t>"Sunday\n"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);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break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71C19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55859B"/>
                </a:solidFill>
                <a:effectLst/>
                <a:latin typeface="Arial Unicode MS"/>
                <a:ea typeface="Menlo"/>
              </a:rPr>
              <a:t>default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:printf(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89963"/>
                </a:solidFill>
                <a:effectLst/>
                <a:latin typeface="Arial Unicode MS"/>
                <a:ea typeface="Menlo"/>
              </a:rPr>
              <a:t>"error\n"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);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71C19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C19"/>
                </a:solidFill>
                <a:effectLst/>
                <a:latin typeface="Arial Unicode MS"/>
                <a:ea typeface="Menlo"/>
              </a:rPr>
              <a:t>}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F3858E-5AB8-69A4-756A-1168B6D0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60"/>
            <a:ext cx="65" cy="328279"/>
          </a:xfrm>
          <a:prstGeom prst="rect">
            <a:avLst/>
          </a:prstGeom>
          <a:solidFill>
            <a:srgbClr val="ECF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6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2C6E75-76C0-C8FF-1F6D-A0F9534D4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329" y="1404640"/>
            <a:ext cx="6339746" cy="47089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#include &lt;</a:t>
            </a:r>
            <a:r>
              <a:rPr lang="en-GB" altLang="zh-CN" sz="2000" dirty="0" err="1"/>
              <a:t>stdio.h</a:t>
            </a:r>
            <a:r>
              <a:rPr lang="en-GB" altLang="zh-CN" sz="2000" dirty="0"/>
              <a:t>&gt;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int main()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{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    float score[5], sum = 0;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    int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;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    </a:t>
            </a:r>
            <a:r>
              <a:rPr lang="en-GB" altLang="zh-CN" sz="2000" dirty="0" err="1"/>
              <a:t>printf</a:t>
            </a:r>
            <a:r>
              <a:rPr lang="en-GB" altLang="zh-CN" sz="2000" dirty="0"/>
              <a:t>("</a:t>
            </a:r>
            <a:r>
              <a:rPr lang="zh-CN" altLang="en-US" sz="2000" dirty="0"/>
              <a:t>请输入</a:t>
            </a:r>
            <a:r>
              <a:rPr lang="en-US" altLang="zh-CN" sz="2000" dirty="0"/>
              <a:t>5</a:t>
            </a:r>
            <a:r>
              <a:rPr lang="zh-CN" altLang="en-US" sz="2000" dirty="0"/>
              <a:t>名同学的成绩</a:t>
            </a:r>
            <a:r>
              <a:rPr lang="en-US" altLang="zh-CN" sz="2000" dirty="0"/>
              <a:t>\</a:t>
            </a:r>
            <a:r>
              <a:rPr lang="en-GB" altLang="zh-CN" sz="2000" dirty="0"/>
              <a:t>n");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    for (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= 0;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&lt; 5;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=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+ 1)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        </a:t>
            </a:r>
            <a:r>
              <a:rPr lang="en-GB" altLang="zh-CN" sz="2000" dirty="0" err="1"/>
              <a:t>scanf</a:t>
            </a:r>
            <a:r>
              <a:rPr lang="en-GB" altLang="zh-CN" sz="2000" dirty="0"/>
              <a:t>("%f", &amp;score[</a:t>
            </a:r>
            <a:r>
              <a:rPr lang="en-GB" altLang="zh-CN" sz="2000" dirty="0" err="1"/>
              <a:t>i</a:t>
            </a:r>
            <a:r>
              <a:rPr lang="en-GB" altLang="zh-CN" sz="2000" dirty="0"/>
              <a:t>]);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    for (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= 0;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&lt; 5;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=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+ 1)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        sum = sum + score[</a:t>
            </a:r>
            <a:r>
              <a:rPr lang="en-GB" altLang="zh-CN" sz="2000" dirty="0" err="1"/>
              <a:t>i</a:t>
            </a:r>
            <a:r>
              <a:rPr lang="en-GB" altLang="zh-CN" sz="2000" dirty="0"/>
              <a:t>];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    </a:t>
            </a:r>
            <a:r>
              <a:rPr lang="en-GB" altLang="zh-CN" sz="2000" dirty="0" err="1"/>
              <a:t>printf</a:t>
            </a:r>
            <a:r>
              <a:rPr lang="en-GB" altLang="zh-CN" sz="2000" dirty="0"/>
              <a:t>("</a:t>
            </a:r>
            <a:r>
              <a:rPr lang="zh-CN" altLang="en-US" sz="2000" dirty="0"/>
              <a:t>平均成绩为：</a:t>
            </a:r>
            <a:r>
              <a:rPr lang="en-US" altLang="zh-CN" sz="2000" dirty="0"/>
              <a:t>%.1</a:t>
            </a:r>
            <a:r>
              <a:rPr lang="en-GB" altLang="zh-CN" sz="2000" dirty="0"/>
              <a:t>f\n", sum / 5); 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altLang="zh-CN" sz="2000" dirty="0"/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AA47B9-497B-2407-2EB0-81D3AB240162}"/>
              </a:ext>
            </a:extLst>
          </p:cNvPr>
          <p:cNvSpPr txBox="1"/>
          <p:nvPr/>
        </p:nvSpPr>
        <p:spPr>
          <a:xfrm>
            <a:off x="9039225" y="2829610"/>
            <a:ext cx="26648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输出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个同学的成绩平均值，输入一个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，第二行输入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个成绩，输出一个平均值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032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语言的指针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1B397A-A9A5-799F-7429-E0A08D71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350" y="1242039"/>
            <a:ext cx="6152325" cy="469051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#include &lt;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stdio.h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int main 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 int 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var_runoob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 int *p;              //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定义指针变量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 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p = &amp;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var_runoob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 </a:t>
            </a:r>
            <a:r>
              <a:rPr kumimoji="0" lang="en-GB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/* 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%p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是十六进制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*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</a:t>
            </a:r>
            <a:endParaRPr kumimoji="0" lang="en-GB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 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printf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("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enlo"/>
              </a:rPr>
              <a:t>var_runoob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变量的地址：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%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p\n", p);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 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}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F3858E-5AB8-69A4-756A-1168B6D0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60"/>
            <a:ext cx="65" cy="328279"/>
          </a:xfrm>
          <a:prstGeom prst="rect">
            <a:avLst/>
          </a:prstGeom>
          <a:solidFill>
            <a:srgbClr val="ECF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0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语言的结构体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1B397A-A9A5-799F-7429-E0A08D71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499" y="1706186"/>
            <a:ext cx="4414887" cy="30162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0" i="0" dirty="0">
                <a:solidFill>
                  <a:srgbClr val="0055AA"/>
                </a:solidFill>
                <a:effectLst/>
                <a:latin typeface="Menlo"/>
              </a:rPr>
              <a:t>struct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Books</a:t>
            </a:r>
            <a:br>
              <a:rPr lang="en-US" altLang="zh-CN" sz="2800" dirty="0"/>
            </a:br>
            <a:r>
              <a:rPr lang="en-US" altLang="zh-CN" sz="2800" b="0" i="0" dirty="0">
                <a:solidFill>
                  <a:srgbClr val="008000"/>
                </a:solidFill>
                <a:effectLst/>
                <a:latin typeface="Menlo"/>
              </a:rPr>
              <a:t>{</a:t>
            </a:r>
            <a:br>
              <a:rPr lang="en-US" altLang="zh-CN" sz="2800" dirty="0"/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  </a:t>
            </a:r>
            <a:r>
              <a:rPr lang="en-US" altLang="zh-CN" sz="2800" b="0" i="0" dirty="0">
                <a:solidFill>
                  <a:srgbClr val="0055AA"/>
                </a:solidFill>
                <a:effectLst/>
                <a:latin typeface="Menlo"/>
              </a:rPr>
              <a:t>char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 title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latin typeface="Menlo"/>
              </a:rPr>
              <a:t>[</a:t>
            </a:r>
            <a:r>
              <a:rPr lang="en-US" altLang="zh-CN" sz="2800" b="0" i="0" dirty="0">
                <a:solidFill>
                  <a:srgbClr val="0000DD"/>
                </a:solidFill>
                <a:effectLst/>
                <a:latin typeface="Menlo"/>
              </a:rPr>
              <a:t>50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latin typeface="Menlo"/>
              </a:rPr>
              <a:t>]</a:t>
            </a:r>
            <a:r>
              <a:rPr lang="en-US" altLang="zh-CN" sz="2800" b="0" i="0" dirty="0">
                <a:solidFill>
                  <a:srgbClr val="008080"/>
                </a:solidFill>
                <a:effectLst/>
                <a:latin typeface="Menlo"/>
              </a:rPr>
              <a:t>;</a:t>
            </a:r>
            <a:br>
              <a:rPr lang="en-US" altLang="zh-CN" sz="2800" dirty="0"/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  </a:t>
            </a:r>
            <a:r>
              <a:rPr lang="en-US" altLang="zh-CN" sz="2800" b="0" i="0" dirty="0">
                <a:solidFill>
                  <a:srgbClr val="0055AA"/>
                </a:solidFill>
                <a:effectLst/>
                <a:latin typeface="Menlo"/>
              </a:rPr>
              <a:t>char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 author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latin typeface="Menlo"/>
              </a:rPr>
              <a:t>[</a:t>
            </a:r>
            <a:r>
              <a:rPr lang="en-US" altLang="zh-CN" sz="2800" b="0" i="0" dirty="0">
                <a:solidFill>
                  <a:srgbClr val="0000DD"/>
                </a:solidFill>
                <a:effectLst/>
                <a:latin typeface="Menlo"/>
              </a:rPr>
              <a:t>50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latin typeface="Menlo"/>
              </a:rPr>
              <a:t>]</a:t>
            </a:r>
            <a:r>
              <a:rPr lang="en-US" altLang="zh-CN" sz="2800" b="0" i="0" dirty="0">
                <a:solidFill>
                  <a:srgbClr val="008080"/>
                </a:solidFill>
                <a:effectLst/>
                <a:latin typeface="Menlo"/>
              </a:rPr>
              <a:t>;</a:t>
            </a:r>
            <a:br>
              <a:rPr lang="en-US" altLang="zh-CN" sz="2800" dirty="0"/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  </a:t>
            </a:r>
            <a:r>
              <a:rPr lang="en-US" altLang="zh-CN" sz="2800" b="0" i="0" dirty="0">
                <a:solidFill>
                  <a:srgbClr val="0055AA"/>
                </a:solidFill>
                <a:effectLst/>
                <a:latin typeface="Menlo"/>
              </a:rPr>
              <a:t>char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 subject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latin typeface="Menlo"/>
              </a:rPr>
              <a:t>[</a:t>
            </a:r>
            <a:r>
              <a:rPr lang="en-US" altLang="zh-CN" sz="2800" b="0" i="0" dirty="0">
                <a:solidFill>
                  <a:srgbClr val="0000DD"/>
                </a:solidFill>
                <a:effectLst/>
                <a:latin typeface="Menlo"/>
              </a:rPr>
              <a:t>100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latin typeface="Menlo"/>
              </a:rPr>
              <a:t>]</a:t>
            </a:r>
            <a:r>
              <a:rPr lang="en-US" altLang="zh-CN" sz="2800" b="0" i="0" dirty="0">
                <a:solidFill>
                  <a:srgbClr val="008080"/>
                </a:solidFill>
                <a:effectLst/>
                <a:latin typeface="Menlo"/>
              </a:rPr>
              <a:t>;</a:t>
            </a:r>
            <a:br>
              <a:rPr lang="en-US" altLang="zh-CN" sz="2800" dirty="0"/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  </a:t>
            </a:r>
            <a:r>
              <a:rPr lang="en-US" altLang="zh-CN" sz="2800" b="0" i="0" dirty="0">
                <a:solidFill>
                  <a:srgbClr val="0055AA"/>
                </a:solidFill>
                <a:effectLst/>
                <a:latin typeface="Menlo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  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Menlo"/>
              </a:rPr>
              <a:t>book_id</a:t>
            </a:r>
            <a:r>
              <a:rPr lang="en-US" altLang="zh-CN" sz="2800" b="0" i="0" dirty="0">
                <a:solidFill>
                  <a:srgbClr val="008080"/>
                </a:solidFill>
                <a:effectLst/>
                <a:latin typeface="Menlo"/>
              </a:rPr>
              <a:t>;</a:t>
            </a:r>
            <a:br>
              <a:rPr lang="en-US" altLang="zh-CN" sz="2800" dirty="0"/>
            </a:br>
            <a:r>
              <a:rPr lang="en-US" altLang="zh-CN" sz="2800" b="0" i="0" dirty="0">
                <a:solidFill>
                  <a:srgbClr val="008000"/>
                </a:solidFill>
                <a:effectLst/>
                <a:latin typeface="Menlo"/>
              </a:rPr>
              <a:t>}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enlo"/>
              </a:rPr>
              <a:t> book</a:t>
            </a:r>
            <a:r>
              <a:rPr lang="en-US" altLang="zh-CN" sz="2800" b="0" i="0" dirty="0">
                <a:solidFill>
                  <a:srgbClr val="008080"/>
                </a:solidFill>
                <a:effectLst/>
                <a:latin typeface="Menlo"/>
              </a:rPr>
              <a:t>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F3858E-5AB8-69A4-756A-1168B6D0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60"/>
            <a:ext cx="65" cy="328279"/>
          </a:xfrm>
          <a:prstGeom prst="rect">
            <a:avLst/>
          </a:prstGeom>
          <a:solidFill>
            <a:srgbClr val="ECF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BB3657-3A9B-E65F-1FF7-D005800094C3}"/>
              </a:ext>
            </a:extLst>
          </p:cNvPr>
          <p:cNvSpPr txBox="1"/>
          <p:nvPr/>
        </p:nvSpPr>
        <p:spPr>
          <a:xfrm>
            <a:off x="1425804" y="1875463"/>
            <a:ext cx="406059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struct tag { </a:t>
            </a:r>
          </a:p>
          <a:p>
            <a:r>
              <a:rPr lang="zh-CN" altLang="en-US" sz="2800" dirty="0"/>
              <a:t>    member-list</a:t>
            </a:r>
          </a:p>
          <a:p>
            <a:r>
              <a:rPr lang="zh-CN" altLang="en-US" sz="2800" dirty="0"/>
              <a:t>    member-list </a:t>
            </a:r>
          </a:p>
          <a:p>
            <a:r>
              <a:rPr lang="zh-CN" altLang="en-US" sz="2800" dirty="0"/>
              <a:t>    member-list  </a:t>
            </a:r>
          </a:p>
          <a:p>
            <a:r>
              <a:rPr lang="zh-CN" altLang="en-US" sz="2800" dirty="0"/>
              <a:t>    ...</a:t>
            </a:r>
          </a:p>
          <a:p>
            <a:r>
              <a:rPr lang="zh-CN" altLang="en-US" sz="2800" dirty="0"/>
              <a:t>} variable-list ;</a:t>
            </a:r>
          </a:p>
        </p:txBody>
      </p:sp>
    </p:spTree>
    <p:extLst>
      <p:ext uri="{BB962C8B-B14F-4D97-AF65-F5344CB8AC3E}">
        <p14:creationId xmlns:p14="http://schemas.microsoft.com/office/powerpoint/2010/main" val="89940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语言练习题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F19741-CEB4-113F-FC83-4A1B7D53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85" y="1067635"/>
            <a:ext cx="7800975" cy="3648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D81D61-EC67-ADED-E060-CA2230F4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15" y="4715710"/>
            <a:ext cx="4077535" cy="20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9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语言练习题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DC1C23-63CF-41A8-D37F-35180FFF9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7124"/>
            <a:ext cx="184731" cy="714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3AEF27-7562-EF1C-EDA1-B7630629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09" y="1447303"/>
            <a:ext cx="10745339" cy="8596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83D29E-7B85-4A65-5901-6EE85957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80" y="2883082"/>
            <a:ext cx="4077535" cy="20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语言练习题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6AB10-865E-9AB2-2100-4A8E9C97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65" y="1380044"/>
            <a:ext cx="9279310" cy="12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55EF91-EA55-2687-EFE2-4B229742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357" y="3656080"/>
            <a:ext cx="4077535" cy="20449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F92A61-7A5C-4A10-6C1D-DD5333CDA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884" y="3511749"/>
            <a:ext cx="6191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7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语言练习题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E681F-1509-293E-9FC2-A4762E6E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62" y="1204290"/>
            <a:ext cx="10568013" cy="24377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+mn-ea"/>
              </a:rPr>
              <a:t>函数入门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不要修改 main() 函数中的内容。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请定义一个名为 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hello_world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的函数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，输出</a:t>
            </a:r>
            <a:r>
              <a:rPr lang="en-US" altLang="zh-CN" sz="2400" b="0" i="0" dirty="0">
                <a:solidFill>
                  <a:srgbClr val="8B0000"/>
                </a:solidFill>
                <a:effectLst/>
                <a:latin typeface="Menlo"/>
              </a:rPr>
              <a:t>“</a:t>
            </a:r>
            <a:r>
              <a:rPr lang="en-US" altLang="zh-CN" sz="2400" b="0" i="0" dirty="0">
                <a:solidFill>
                  <a:srgbClr val="AA1111"/>
                </a:solidFill>
                <a:effectLst/>
                <a:latin typeface="Menlo"/>
              </a:rPr>
              <a:t>Hello, world!”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en-US" sz="2400" dirty="0">
                <a:latin typeface="+mn-ea"/>
              </a:rPr>
              <a:t>再定义一个名为</a:t>
            </a:r>
            <a:r>
              <a:rPr lang="en-US" altLang="zh-CN" sz="2400" dirty="0" err="1">
                <a:latin typeface="+mn-ea"/>
              </a:rPr>
              <a:t>three_hellos</a:t>
            </a:r>
            <a:r>
              <a:rPr lang="zh-CN" altLang="en-US" sz="2400" dirty="0">
                <a:latin typeface="+mn-ea"/>
              </a:rPr>
              <a:t>的函数，调用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hello_world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函数。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请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main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函数中调用</a:t>
            </a:r>
            <a:r>
              <a:rPr lang="en-US" altLang="zh-CN" sz="2400" dirty="0" err="1">
                <a:latin typeface="+mn-ea"/>
              </a:rPr>
              <a:t>three_hellos</a:t>
            </a:r>
            <a:r>
              <a:rPr lang="zh-CN" altLang="en-US" sz="2400" dirty="0">
                <a:latin typeface="+mn-ea"/>
              </a:rPr>
              <a:t>函数实现出三次</a:t>
            </a:r>
            <a:r>
              <a:rPr lang="en-US" altLang="zh-CN" sz="2400" b="0" i="0" dirty="0">
                <a:solidFill>
                  <a:srgbClr val="8B0000"/>
                </a:solidFill>
                <a:effectLst/>
                <a:latin typeface="Menlo"/>
              </a:rPr>
              <a:t>“</a:t>
            </a:r>
            <a:r>
              <a:rPr lang="en-US" altLang="zh-CN" sz="2400" b="0" i="0" dirty="0">
                <a:solidFill>
                  <a:srgbClr val="AA1111"/>
                </a:solidFill>
                <a:effectLst/>
                <a:latin typeface="Menlo"/>
              </a:rPr>
              <a:t>Hello, world!”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1AE5B6-0FB8-DCB2-30DF-F6C9D0BE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62" y="4159344"/>
            <a:ext cx="4799162" cy="17304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687A9D-CDA3-EBCD-8C04-CD1700725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64" y="3499457"/>
            <a:ext cx="4276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语言练习题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679CDE-4578-0607-C547-F14A574E3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99" y="1243277"/>
            <a:ext cx="8447472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800" dirty="0">
                <a:latin typeface="+mn-ea"/>
              </a:rPr>
              <a:t>逆序输出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数组元素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要求：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输入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个元素存入数组中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完成输入数据显示、逆序输出和清空数组的操作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E1D3F3-5815-6350-E43C-19CBA8AE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303" y="300234"/>
            <a:ext cx="3567145" cy="60665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A20267-DD7F-DFEE-3891-EF914E16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85" y="3176868"/>
            <a:ext cx="4772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BE7EF3-DEE4-9031-DD4A-FA9350AC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64" y="1942463"/>
            <a:ext cx="10595139" cy="274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7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语言练习题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E681F-1509-293E-9FC2-A4762E6E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97" y="1883829"/>
            <a:ext cx="10568013" cy="31764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+mn-ea"/>
              </a:rPr>
              <a:t>函数入门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不要修改 main() 函数中的内容。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请定义一个名为 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exchange_num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的函数。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此函数接收两个参数，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都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 int 类型。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此函数返回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交换数值后的两个参数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请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main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函数中调用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exchange_num</a:t>
            </a:r>
            <a:r>
              <a:rPr lang="zh-CN" altLang="en-US" sz="2400" dirty="0">
                <a:latin typeface="+mn-ea"/>
              </a:rPr>
              <a:t>函数实现输入的两个数交换数值并输出的操作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1B5C75-1E88-EAC6-8C97-3964225A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335" y="578840"/>
            <a:ext cx="4676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64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语言练习题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0033D5-654F-0892-8877-E08E1A28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21" y="1283353"/>
            <a:ext cx="9807909" cy="52751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DC7DF59-2144-D61C-9D52-A81F60C9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35" y="2147658"/>
            <a:ext cx="10568013" cy="28071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+mn-ea"/>
              </a:rPr>
              <a:t>提示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自定义名为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deleteCharacters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的函数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zh-CN" altLang="en-US" sz="2400" dirty="0">
                <a:latin typeface="+mn-ea"/>
              </a:rPr>
              <a:t>在函数中用字符的</a:t>
            </a:r>
            <a:r>
              <a:rPr lang="en-US" altLang="zh-CN" sz="2400" dirty="0">
                <a:latin typeface="+mn-ea"/>
              </a:rPr>
              <a:t>ASCLL</a:t>
            </a:r>
            <a:r>
              <a:rPr lang="zh-CN" altLang="en-US" sz="2400" dirty="0">
                <a:latin typeface="+mn-ea"/>
              </a:rPr>
              <a:t>码标记要删除的字符，并定义全为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的数组，若该字符存在，相应位置的数组值由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变</a:t>
            </a:r>
            <a:r>
              <a:rPr lang="en-US" altLang="zh-CN" sz="2400" dirty="0">
                <a:latin typeface="+mn-ea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en-US" sz="2400" dirty="0">
                <a:latin typeface="+mn-ea"/>
              </a:rPr>
              <a:t>根据读取字符串相应字符的</a:t>
            </a:r>
            <a:r>
              <a:rPr lang="en-US" altLang="zh-CN" sz="2400" dirty="0">
                <a:latin typeface="+mn-ea"/>
              </a:rPr>
              <a:t>ASCLL</a:t>
            </a:r>
            <a:r>
              <a:rPr lang="zh-CN" altLang="en-US" sz="2400" dirty="0">
                <a:latin typeface="+mn-ea"/>
              </a:rPr>
              <a:t>码，找到对应的数组位置，当对应位置数值为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，则将该字符复制回字符串，反之忽略然后接着比较下一个字符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783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语言练习题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BD0487-9C8A-06C6-8736-5BEF629F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49" y="1203721"/>
            <a:ext cx="6708401" cy="44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创建源代码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7FF847-EC35-A04E-E831-A9AF7E6CF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9"/>
          <a:stretch/>
        </p:blipFill>
        <p:spPr>
          <a:xfrm>
            <a:off x="1532031" y="1233181"/>
            <a:ext cx="9783669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0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保存源代码文件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766BE0-CB70-9D3A-87C1-5E1B5A1A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1411498"/>
            <a:ext cx="10291665" cy="43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7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工具栏及编译运行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84C102-85DA-1B9A-E9A1-EDBB701F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92" y="1366752"/>
            <a:ext cx="10052615" cy="8025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F0DA86-F220-43DA-010E-44AF1E2AD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38" b="50000"/>
          <a:stretch/>
        </p:blipFill>
        <p:spPr>
          <a:xfrm>
            <a:off x="1079109" y="2314984"/>
            <a:ext cx="10043198" cy="42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生成可执行文件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CA6D8-5361-BA26-8420-4B9845F4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43" y="1148314"/>
            <a:ext cx="8988265" cy="54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8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调试代码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FC6F9-D5D4-42AF-EB0D-6BC46B57FD05}"/>
              </a:ext>
            </a:extLst>
          </p:cNvPr>
          <p:cNvSpPr/>
          <p:nvPr/>
        </p:nvSpPr>
        <p:spPr>
          <a:xfrm>
            <a:off x="11143130" y="347859"/>
            <a:ext cx="681318" cy="10720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C3AA2F-1174-1532-9DF4-92512FB4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06" y="1297082"/>
            <a:ext cx="10345764" cy="49681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44CB17-7312-8FDF-DF24-0321F93A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06" y="1297082"/>
            <a:ext cx="10200554" cy="511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59E4E17-0923-E544-7CFE-47B6515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149" y="1069293"/>
            <a:ext cx="5448286" cy="48751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#include &lt;</a:t>
            </a:r>
            <a:r>
              <a:rPr kumimoji="0" lang="en-GB" altLang="zh-CN" sz="3600" b="0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stdio.h</a:t>
            </a:r>
            <a:r>
              <a:rPr kumimoji="0" lang="en-GB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    /* 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我的第一个 </a:t>
            </a:r>
            <a:r>
              <a:rPr kumimoji="0" lang="en-GB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C 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程序 *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en-GB" altLang="zh-CN" sz="3600" b="0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printf</a:t>
            </a:r>
            <a:r>
              <a:rPr kumimoji="0" lang="en-GB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("Hello, World! 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CN" sz="3600" dirty="0">
                <a:solidFill>
                  <a:srgbClr val="121212"/>
                </a:solidFill>
                <a:latin typeface="Arial Unicode MS"/>
                <a:ea typeface="Menlo"/>
              </a:rPr>
              <a:t>    </a:t>
            </a:r>
            <a:r>
              <a:rPr kumimoji="0" lang="en-GB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}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第一个代码</a:t>
            </a:r>
          </a:p>
        </p:txBody>
      </p:sp>
    </p:spTree>
    <p:extLst>
      <p:ext uri="{BB962C8B-B14F-4D97-AF65-F5344CB8AC3E}">
        <p14:creationId xmlns:p14="http://schemas.microsoft.com/office/powerpoint/2010/main" val="352495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59E4E17-0923-E544-7CFE-47B6515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299" y="1365576"/>
            <a:ext cx="7851401" cy="49121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kumimoji="0" lang="en-GB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stdio.h</a:t>
            </a: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 main(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int </a:t>
            </a:r>
            <a:r>
              <a:rPr kumimoji="0" lang="en-GB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GB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 "Enter a value :");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GB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scanf</a:t>
            </a: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("%d", &amp;</a:t>
            </a:r>
            <a:r>
              <a:rPr kumimoji="0" lang="en-GB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GB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 "\</a:t>
            </a:r>
            <a:r>
              <a:rPr kumimoji="0" lang="en-GB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nYou</a:t>
            </a: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entered: %d ", </a:t>
            </a:r>
            <a:r>
              <a:rPr kumimoji="0" lang="en-GB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GB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DCBC2F-DDFF-3A35-E204-D362EE4C4A83}"/>
              </a:ext>
            </a:extLst>
          </p:cNvPr>
          <p:cNvSpPr txBox="1"/>
          <p:nvPr/>
        </p:nvSpPr>
        <p:spPr>
          <a:xfrm>
            <a:off x="1079109" y="300234"/>
            <a:ext cx="6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语言的输入输出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0B41-E089-6274-4532-7EE5D7E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82664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1384</TotalTime>
  <Words>922</Words>
  <Application>Microsoft Office PowerPoint</Application>
  <PresentationFormat>宽屏</PresentationFormat>
  <Paragraphs>130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-apple-system</vt:lpstr>
      <vt:lpstr>Arial Unicode MS</vt:lpstr>
      <vt:lpstr>Menlo</vt:lpstr>
      <vt:lpstr>微软雅黑</vt:lpstr>
      <vt:lpstr>Arial</vt:lpstr>
      <vt:lpstr>Franklin Gothic Book</vt:lpstr>
      <vt:lpstr>剪切</vt:lpstr>
      <vt:lpstr>数据结构实验课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数据结构实验课</dc:title>
  <dc:creator>jingyi li</dc:creator>
  <cp:lastModifiedBy>jingyi li</cp:lastModifiedBy>
  <cp:revision>34</cp:revision>
  <dcterms:created xsi:type="dcterms:W3CDTF">2023-10-10T11:30:45Z</dcterms:created>
  <dcterms:modified xsi:type="dcterms:W3CDTF">2024-04-25T09:28:33Z</dcterms:modified>
</cp:coreProperties>
</file>