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sldIdLst>
    <p:sldId id="284" r:id="rId2"/>
    <p:sldId id="274" r:id="rId3"/>
    <p:sldId id="275" r:id="rId4"/>
    <p:sldId id="257" r:id="rId5"/>
    <p:sldId id="277" r:id="rId6"/>
    <p:sldId id="269" r:id="rId7"/>
    <p:sldId id="264" r:id="rId8"/>
    <p:sldId id="278" r:id="rId9"/>
    <p:sldId id="265" r:id="rId10"/>
    <p:sldId id="279" r:id="rId11"/>
    <p:sldId id="281" r:id="rId12"/>
    <p:sldId id="280" r:id="rId13"/>
    <p:sldId id="282" r:id="rId14"/>
    <p:sldId id="283" r:id="rId15"/>
    <p:sldId id="267" r:id="rId16"/>
    <p:sldId id="276" r:id="rId17"/>
    <p:sldId id="263" r:id="rId18"/>
  </p:sldIdLst>
  <p:sldSz cx="9144000" cy="6858000" type="screen4x3"/>
  <p:notesSz cx="6858000" cy="9144000"/>
  <p:custDataLst>
    <p:tags r:id="rId20"/>
  </p:custDataLst>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75" autoAdjust="0"/>
  </p:normalViewPr>
  <p:slideViewPr>
    <p:cSldViewPr>
      <p:cViewPr varScale="1">
        <p:scale>
          <a:sx n="36" d="100"/>
          <a:sy n="36" d="100"/>
        </p:scale>
        <p:origin x="864" y="32"/>
      </p:cViewPr>
      <p:guideLst>
        <p:guide orient="horz" pos="2160"/>
        <p:guide pos="2880"/>
      </p:guideLst>
    </p:cSldViewPr>
  </p:slideViewPr>
  <p:outlineViewPr>
    <p:cViewPr>
      <p:scale>
        <a:sx n="33" d="100"/>
        <a:sy n="33" d="100"/>
      </p:scale>
      <p:origin x="0" y="21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C238408C-6839-46EE-8131-EDA75C487F2E}" type="datetimeFigureOut">
              <a:rPr lang="zh-CN" altLang="en-US"/>
              <a:t>2022/12/1</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87D77045-401A-4D5E-BFE3-54C21A8A6634}"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12</a:t>
            </a:fld>
            <a:endParaRPr lang="zh-CN"/>
          </a:p>
        </p:txBody>
      </p:sp>
    </p:spTree>
    <p:extLst>
      <p:ext uri="{BB962C8B-B14F-4D97-AF65-F5344CB8AC3E}">
        <p14:creationId xmlns:p14="http://schemas.microsoft.com/office/powerpoint/2010/main" val="1765630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13</a:t>
            </a:fld>
            <a:endParaRPr lang="zh-CN"/>
          </a:p>
        </p:txBody>
      </p:sp>
    </p:spTree>
    <p:extLst>
      <p:ext uri="{BB962C8B-B14F-4D97-AF65-F5344CB8AC3E}">
        <p14:creationId xmlns:p14="http://schemas.microsoft.com/office/powerpoint/2010/main" val="4081196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14</a:t>
            </a:fld>
            <a:endParaRPr lang="zh-CN"/>
          </a:p>
        </p:txBody>
      </p:sp>
    </p:spTree>
    <p:extLst>
      <p:ext uri="{BB962C8B-B14F-4D97-AF65-F5344CB8AC3E}">
        <p14:creationId xmlns:p14="http://schemas.microsoft.com/office/powerpoint/2010/main" val="3647957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15</a:t>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17</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4</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5</a:t>
            </a:fld>
            <a:endParaRPr lang="zh-CN"/>
          </a:p>
        </p:txBody>
      </p:sp>
    </p:spTree>
    <p:extLst>
      <p:ext uri="{BB962C8B-B14F-4D97-AF65-F5344CB8AC3E}">
        <p14:creationId xmlns:p14="http://schemas.microsoft.com/office/powerpoint/2010/main" val="320566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6</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7</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8</a:t>
            </a:fld>
            <a:endParaRPr lang="zh-CN"/>
          </a:p>
        </p:txBody>
      </p:sp>
    </p:spTree>
    <p:extLst>
      <p:ext uri="{BB962C8B-B14F-4D97-AF65-F5344CB8AC3E}">
        <p14:creationId xmlns:p14="http://schemas.microsoft.com/office/powerpoint/2010/main" val="347313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9</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10</a:t>
            </a:fld>
            <a:endParaRPr lang="zh-CN"/>
          </a:p>
        </p:txBody>
      </p:sp>
    </p:spTree>
    <p:extLst>
      <p:ext uri="{BB962C8B-B14F-4D97-AF65-F5344CB8AC3E}">
        <p14:creationId xmlns:p14="http://schemas.microsoft.com/office/powerpoint/2010/main" val="372915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11</a:t>
            </a:fld>
            <a:endParaRPr lang="zh-CN"/>
          </a:p>
        </p:txBody>
      </p:sp>
    </p:spTree>
    <p:extLst>
      <p:ext uri="{BB962C8B-B14F-4D97-AF65-F5344CB8AC3E}">
        <p14:creationId xmlns:p14="http://schemas.microsoft.com/office/powerpoint/2010/main" val="323896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4" name="Shape 43"/>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36" name="Shape 35"/>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43" name="Shape 42"/>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2" name="Shape 21"/>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4" name="Shape 23"/>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6" name="Shape 25"/>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7" name="Shape 26"/>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8" name="Date Placeholder 27"/>
          <p:cNvSpPr>
            <a:spLocks noGrp="1"/>
          </p:cNvSpPr>
          <p:nvPr>
            <p:ph type="dt" sz="half" idx="10"/>
          </p:nvPr>
        </p:nvSpPr>
        <p:spPr>
          <a:xfrm>
            <a:off x="6477000" y="6416675"/>
            <a:ext cx="2133600" cy="365125"/>
          </a:xfrm>
        </p:spPr>
        <p:txBody>
          <a:bodyPr/>
          <a:lstStyle/>
          <a:p>
            <a:fld id="{743653DA-8BF4-4869-96FE-9BCF43372D46}" type="datetimeFigureOut">
              <a:rPr lang="zh-CN" altLang="en-US"/>
              <a:t>2022/12/1</a:t>
            </a:fld>
            <a:endParaRPr kumimoji="0" lang="zh-CN"/>
          </a:p>
        </p:txBody>
      </p:sp>
      <p:sp>
        <p:nvSpPr>
          <p:cNvPr id="17" name="Footer Placeholder 16"/>
          <p:cNvSpPr>
            <a:spLocks noGrp="1"/>
          </p:cNvSpPr>
          <p:nvPr>
            <p:ph type="ftr" sz="quarter" idx="11"/>
          </p:nvPr>
        </p:nvSpPr>
        <p:spPr>
          <a:xfrm>
            <a:off x="914400" y="6416675"/>
            <a:ext cx="5562600" cy="365125"/>
          </a:xfrm>
        </p:spPr>
        <p:txBody>
          <a:bodyPr/>
          <a:lstStyle/>
          <a:p>
            <a:endParaRPr kumimoji="0" lang="zh-CN"/>
          </a:p>
        </p:txBody>
      </p:sp>
      <p:sp>
        <p:nvSpPr>
          <p:cNvPr id="29" name="Slide Number Placeholder 28"/>
          <p:cNvSpPr>
            <a:spLocks noGrp="1"/>
          </p:cNvSpPr>
          <p:nvPr>
            <p:ph type="sldNum" sz="quarter" idx="12"/>
          </p:nvPr>
        </p:nvSpPr>
        <p:spPr>
          <a:xfrm>
            <a:off x="8610600" y="6416675"/>
            <a:ext cx="457200" cy="365125"/>
          </a:xfrm>
        </p:spPr>
        <p:txBody>
          <a:bodyPr/>
          <a:lstStyle/>
          <a:p>
            <a:fld id="{72AC53DF-4216-466D-99A7-94400E6C2A25}" type="slidenum">
              <a:rPr/>
              <a:t>‹#›</a:t>
            </a:fld>
            <a:endParaRPr kumimoji="0" lang="zh-C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Title 7"/>
          <p:cNvSpPr>
            <a:spLocks noGrp="1"/>
          </p:cNvSpPr>
          <p:nvPr>
            <p:ph type="ctrTitle"/>
          </p:nvPr>
        </p:nvSpPr>
        <p:spPr>
          <a:xfrm>
            <a:off x="533400" y="464504"/>
            <a:ext cx="8153400" cy="774192"/>
          </a:xfrm>
        </p:spPr>
        <p:txBody>
          <a:bodyPr/>
          <a:lstStyle>
            <a:lvl1pPr marR="8890" algn="r" eaLnBrk="1" latinLnBrk="0" hangingPunct="1">
              <a:defRPr kumimoji="0" lang="zh-CN" sz="3800"/>
            </a:lvl1pPr>
          </a:lstStyle>
          <a:p>
            <a:pPr eaLnBrk="1" latinLnBrk="0" hangingPunct="1"/>
            <a:r>
              <a:rPr lang="zh-CN" altLang="en-US"/>
              <a:t>单击此处编辑母版标题样式</a:t>
            </a:r>
          </a:p>
        </p:txBody>
      </p:sp>
      <p:sp>
        <p:nvSpPr>
          <p:cNvPr id="9" name="Subtitle 8"/>
          <p:cNvSpPr>
            <a:spLocks noGrp="1"/>
          </p:cNvSpPr>
          <p:nvPr>
            <p:ph type="subTitle" idx="1"/>
          </p:nvPr>
        </p:nvSpPr>
        <p:spPr>
          <a:xfrm>
            <a:off x="4838381" y="1371600"/>
            <a:ext cx="3848419" cy="457200"/>
          </a:xfrm>
        </p:spPr>
        <p:txBody>
          <a:bodyPr tIns="0"/>
          <a:lstStyle>
            <a:lvl1pPr marL="0" indent="0" algn="r" eaLnBrk="1" latinLnBrk="0" hangingPunct="1">
              <a:spcBef>
                <a:spcPts val="0"/>
              </a:spcBef>
              <a:buNone/>
              <a:defRPr kumimoji="0" lang="zh-CN" sz="2000">
                <a:solidFill>
                  <a:schemeClr val="tx1"/>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eaLnBrk="1" latinLnBrk="0" hangingPunct="1"/>
            <a:r>
              <a:rPr lang="zh-CN" altLang="en-US"/>
              <a:t>单击此处编辑母版副标题样式</a:t>
            </a:r>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9" name="矩形 8"/>
          <p:cNvSpPr/>
          <p:nvPr userDrawn="1"/>
        </p:nvSpPr>
        <p:spPr>
          <a:xfrm rot="10800000">
            <a:off x="357158" y="285728"/>
            <a:ext cx="8786842" cy="857256"/>
          </a:xfrm>
          <a:prstGeom prst="rect">
            <a:avLst/>
          </a:prstGeom>
          <a:gradFill flip="none" rotWithShape="1">
            <a:gsLst>
              <a:gs pos="59000">
                <a:schemeClr val="bg1">
                  <a:lumMod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500034" y="285728"/>
            <a:ext cx="7772400" cy="702358"/>
          </a:xfrm>
        </p:spPr>
        <p:txBody>
          <a:bodyPr/>
          <a:lstStyle>
            <a:lvl1pPr>
              <a:defRPr>
                <a:solidFill>
                  <a:srgbClr val="C00000"/>
                </a:solidFill>
                <a:effectLst>
                  <a:outerShdw blurRad="50800" dist="50800" dir="2700000" algn="tl" rotWithShape="0">
                    <a:srgbClr val="000000">
                      <a:alpha val="43137"/>
                    </a:srgbClr>
                  </a:outerShdw>
                  <a:reflection blurRad="6350" stA="50000" endA="300" endPos="50000" dist="29997" dir="5400000" sy="-100000" algn="bl" rotWithShape="0"/>
                </a:effectLst>
                <a:latin typeface="华文细黑" panose="02010600040101010101" pitchFamily="2" charset="-122"/>
                <a:ea typeface="华文细黑" panose="02010600040101010101" pitchFamily="2" charset="-122"/>
              </a:defRPr>
            </a:lvl1pPr>
          </a:lstStyle>
          <a:p>
            <a:pPr eaLnBrk="1" latinLnBrk="0" hangingPunct="1"/>
            <a:r>
              <a:rPr lang="zh-CN" altLang="en-US" dirty="0"/>
              <a:t>单击此处编辑母版标题样式</a:t>
            </a:r>
            <a:endParaRPr dirty="0"/>
          </a:p>
        </p:txBody>
      </p:sp>
      <p:sp>
        <p:nvSpPr>
          <p:cNvPr id="3" name="Content Placeholder 2"/>
          <p:cNvSpPr>
            <a:spLocks noGrp="1"/>
          </p:cNvSpPr>
          <p:nvPr>
            <p:ph idx="1"/>
          </p:nvPr>
        </p:nvSpPr>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dirty="0"/>
          </a:p>
        </p:txBody>
      </p:sp>
      <p:sp>
        <p:nvSpPr>
          <p:cNvPr id="4" name="Date Placeholder 3"/>
          <p:cNvSpPr>
            <a:spLocks noGrp="1"/>
          </p:cNvSpPr>
          <p:nvPr>
            <p:ph type="dt" sz="half" idx="10"/>
          </p:nvPr>
        </p:nvSpPr>
        <p:spPr/>
        <p:txBody>
          <a:bodyPr/>
          <a:lstStyle/>
          <a:p>
            <a:fld id="{B7129108-AC8D-4212-9283-60D9E99BF07A}" type="datetimeFigureOut">
              <a:rPr lang="zh-CN" altLang="en-US"/>
              <a:t>2022/12/1</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
        <p:nvSpPr>
          <p:cNvPr id="8" name="矩形 7"/>
          <p:cNvSpPr/>
          <p:nvPr userDrawn="1"/>
        </p:nvSpPr>
        <p:spPr>
          <a:xfrm>
            <a:off x="0" y="6429396"/>
            <a:ext cx="9144000" cy="428604"/>
          </a:xfrm>
          <a:prstGeom prst="rect">
            <a:avLst/>
          </a:prstGeom>
          <a:gradFill flip="none" rotWithShape="1">
            <a:gsLst>
              <a:gs pos="59000">
                <a:schemeClr val="tx1">
                  <a:lumMod val="75000"/>
                  <a:lumOff val="25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zh-CN" sz="4000" b="1" cap="all">
                <a:solidFill>
                  <a:schemeClr val="tx1"/>
                </a:solidFill>
                <a:effectLst>
                  <a:reflection blurRad="12700" stA="50000" endPos="50000" dir="5400000" sy="-100000" rotWithShape="0"/>
                </a:effectLst>
              </a:defRPr>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914400" y="5334000"/>
            <a:ext cx="7772400" cy="1052512"/>
          </a:xfrm>
        </p:spPr>
        <p:txBody>
          <a:bodyPr anchor="t"/>
          <a:lstStyle>
            <a:lvl1pPr marL="374650" eaLnBrk="1" latinLnBrk="0" hangingPunct="1">
              <a:buNone/>
              <a:defRPr kumimoji="0" lang="zh-CN" sz="20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lstStyle>
          <a:p>
            <a:pPr lvl="0" eaLnBrk="1" latinLnBrk="0" hangingPunct="1"/>
            <a:r>
              <a:rPr lang="zh-CN" altLang="en-US"/>
              <a:t>单击此处编辑母版文本样式</a:t>
            </a:r>
          </a:p>
        </p:txBody>
      </p:sp>
      <p:sp>
        <p:nvSpPr>
          <p:cNvPr id="4" name="Date Placeholder 3"/>
          <p:cNvSpPr>
            <a:spLocks noGrp="1"/>
          </p:cNvSpPr>
          <p:nvPr>
            <p:ph type="dt" sz="half" idx="10"/>
          </p:nvPr>
        </p:nvSpPr>
        <p:spPr/>
        <p:txBody>
          <a:bodyPr/>
          <a:lstStyle/>
          <a:p>
            <a:fld id="{B6DED3D3-6235-4F4C-B439-DF277FB555A7}" type="datetimeFigureOut">
              <a:rPr lang="zh-CN" altLang="en-US"/>
              <a:t>2022/12/1</a:t>
            </a:fld>
            <a:endParaRPr kumimoji="0" lang="zh-CN"/>
          </a:p>
        </p:txBody>
      </p:sp>
      <p:sp>
        <p:nvSpPr>
          <p:cNvPr id="5" name="Footer Placeholder 4"/>
          <p:cNvSpPr>
            <a:spLocks noGrp="1"/>
          </p:cNvSpPr>
          <p:nvPr>
            <p:ph type="ftr" sz="quarter" idx="11"/>
          </p:nvPr>
        </p:nvSpPr>
        <p:spPr>
          <a:xfrm>
            <a:off x="914400" y="6416675"/>
            <a:ext cx="5562600" cy="365125"/>
          </a:xfrm>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464344" y="1600200"/>
            <a:ext cx="4038600" cy="4525963"/>
          </a:xfrm>
        </p:spPr>
        <p:txBody>
          <a:bodyPr/>
          <a:lstStyle>
            <a:lvl1pPr marL="0" indent="0" eaLnBrk="1" latinLnBrk="0" hangingPunct="1">
              <a:buFontTx/>
              <a:buNone/>
              <a:defRPr kumimoji="0" lang="zh-CN" sz="20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4655344"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3B5F1E3E-4B2F-4895-B65E-28B2E64F39F6}" type="datetimeFigureOut">
              <a:rPr lang="zh-CN" altLang="en-US"/>
              <a:t>2022/12/1</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cxnSp>
        <p:nvCxnSpPr>
          <p:cNvPr id="9" name="Straight Connector 8"/>
          <p:cNvCxnSpPr/>
          <p:nvPr/>
        </p:nvCxnSpPr>
        <p:spPr>
          <a:xfrm rot="5400000">
            <a:off x="2305044" y="3867144"/>
            <a:ext cx="4533900" cy="1601"/>
          </a:xfrm>
          <a:prstGeom prst="line">
            <a:avLst/>
          </a:prstGeom>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 name="Title 1"/>
          <p:cNvSpPr>
            <a:spLocks noGrp="1"/>
          </p:cNvSpPr>
          <p:nvPr>
            <p:ph type="title"/>
          </p:nvPr>
        </p:nvSpPr>
        <p:spPr>
          <a:xfrm>
            <a:off x="504824" y="512064"/>
            <a:ext cx="7772400" cy="914400"/>
          </a:xfrm>
        </p:spPr>
        <p:txBody>
          <a:bodyPr anchor="t"/>
          <a:lstStyle>
            <a:lvl1pPr eaLnBrk="1" latinLnBrk="0" hangingPunct="1">
              <a:defRPr kumimoji="0" lang="zh-CN" sz="400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457200" y="1809750"/>
            <a:ext cx="4040188" cy="639762"/>
          </a:xfrm>
        </p:spPr>
        <p:txBody>
          <a:bodyPr anchor="ctr"/>
          <a:lstStyle>
            <a:lvl1pPr marL="73025" indent="0" algn="l"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4" name="Text Placeholder 3"/>
          <p:cNvSpPr>
            <a:spLocks noGrp="1"/>
          </p:cNvSpPr>
          <p:nvPr>
            <p:ph type="body" sz="half" idx="2"/>
          </p:nvPr>
        </p:nvSpPr>
        <p:spPr>
          <a:xfrm>
            <a:off x="4645025" y="1809750"/>
            <a:ext cx="4041775" cy="639762"/>
          </a:xfrm>
        </p:spPr>
        <p:txBody>
          <a:bodyPr anchor="ctr"/>
          <a:lstStyle>
            <a:lvl1pPr marL="73025" indent="0"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5" name="Content Placeholder 4"/>
          <p:cNvSpPr>
            <a:spLocks noGrp="1"/>
          </p:cNvSpPr>
          <p:nvPr>
            <p:ph sz="quarter" idx="3"/>
          </p:nvPr>
        </p:nvSpPr>
        <p:spPr>
          <a:xfrm>
            <a:off x="457200" y="2459037"/>
            <a:ext cx="4040188"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6" name="Content Placeholder 5"/>
          <p:cNvSpPr>
            <a:spLocks noGrp="1"/>
          </p:cNvSpPr>
          <p:nvPr>
            <p:ph sz="quarter" idx="4"/>
          </p:nvPr>
        </p:nvSpPr>
        <p:spPr>
          <a:xfrm>
            <a:off x="4645025" y="2459037"/>
            <a:ext cx="4041775"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7" name="Date Placeholder 6"/>
          <p:cNvSpPr>
            <a:spLocks noGrp="1"/>
          </p:cNvSpPr>
          <p:nvPr>
            <p:ph type="dt" sz="half" idx="10"/>
          </p:nvPr>
        </p:nvSpPr>
        <p:spPr/>
        <p:txBody>
          <a:bodyPr/>
          <a:lstStyle/>
          <a:p>
            <a:fld id="{63085435-8225-4333-BFFA-0096413F0D76}" type="datetimeFigureOut">
              <a:rPr lang="zh-CN" altLang="en-US"/>
              <a:t>2022/12/1</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1AD93096-5B34-4342-9326-69289CEAE4C2}" type="slidenum">
              <a:rPr/>
              <a:t>‹#›</a:t>
            </a:fld>
            <a:endParaRPr kumimoji="0" lang="zh-C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eaLnBrk="1" latinLnBrk="0" hangingPunct="1">
              <a:defRPr kumimoji="0" lang="zh-CN" sz="4000" cap="none" baseline="0"/>
            </a:lvl1p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p>
            <a:fld id="{0783C494-2A87-468C-A21B-CB14FB9ABB00}" type="datetimeFigureOut">
              <a:rPr lang="zh-CN" altLang="en-US"/>
              <a:t>2022/12/1</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FigureOut">
              <a:rPr lang="zh-CN" altLang="en-US"/>
              <a:t>2022/12/1</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eaLnBrk="1" latinLnBrk="0" hangingPunct="1">
              <a:buNone/>
              <a:defRPr kumimoji="0" lang="zh-CN" sz="3600" b="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685800" y="1435100"/>
            <a:ext cx="2514600" cy="4572000"/>
          </a:xfrm>
        </p:spPr>
        <p:txBody>
          <a:bodyPr/>
          <a:lstStyle>
            <a:lvl1pPr marL="54610" indent="0" eaLnBrk="1" latinLnBrk="0" hangingPunct="1">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3429000" y="1435100"/>
            <a:ext cx="5486400" cy="4572000"/>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4BECC0C8-36B8-442A-833D-B6AACE86BB77}" type="datetimeFigureOut">
              <a:rPr lang="zh-CN" altLang="en-US"/>
              <a:t>2022/12/1</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eaLnBrk="1" latinLnBrk="0" hangingPunct="1">
              <a:buNone/>
              <a:defRPr kumimoji="0" lang="zh-CN" sz="2100" b="0"/>
            </a:lvl1pPr>
          </a:lstStyle>
          <a:p>
            <a:pPr eaLnBrk="1" latinLnBrk="0" hangingPunct="1"/>
            <a:r>
              <a:rPr lang="zh-CN" altLang="en-US"/>
              <a:t>单击此处编辑母版标题样式</a:t>
            </a:r>
          </a:p>
        </p:txBody>
      </p:sp>
      <p:sp>
        <p:nvSpPr>
          <p:cNvPr id="4" name="Text Placeholder 3"/>
          <p:cNvSpPr>
            <a:spLocks noGrp="1"/>
          </p:cNvSpPr>
          <p:nvPr>
            <p:ph type="body" sz="half" idx="2"/>
          </p:nvPr>
        </p:nvSpPr>
        <p:spPr>
          <a:xfrm>
            <a:off x="914400" y="1150144"/>
            <a:ext cx="6858000" cy="685800"/>
          </a:xfrm>
        </p:spPr>
        <p:txBody>
          <a:bodyPr/>
          <a:lstStyle>
            <a:lvl1pPr marL="27305" indent="0" eaLnBrk="1" latinLnBrk="0" hangingPunct="1">
              <a:spcBef>
                <a:spcPts val="0"/>
              </a:spcBef>
              <a:buNone/>
              <a:defRPr kumimoji="0" lang="zh-CN" sz="1400">
                <a:solidFill>
                  <a:srgbClr val="FFFFFF"/>
                </a:solidFill>
              </a:defRPr>
            </a:lvl1pPr>
            <a:lvl2pPr eaLnBrk="1" latinLnBrk="0" hangingPunct="1">
              <a:defRPr kumimoji="0" lang="zh-CN" sz="1200"/>
            </a:lvl2pPr>
            <a:lvl3pPr eaLnBrk="1" latinLnBrk="0" hangingPunct="1">
              <a:defRPr kumimoji="0" lang="zh-CN" sz="1000"/>
            </a:lvl3pPr>
            <a:lvl4pPr eaLnBrk="1" latinLnBrk="0" hangingPunct="1">
              <a:defRPr kumimoji="0" lang="zh-CN" sz="900"/>
            </a:lvl4pPr>
            <a:lvl5pPr eaLnBrk="1" latinLnBrk="0" hangingPunct="1">
              <a:defRPr kumimoji="0" lang="zh-CN" sz="900"/>
            </a:lvl5pPr>
          </a:lstStyle>
          <a:p>
            <a:pPr lvl="0" eaLnBrk="1" latinLnBrk="0" hangingPunct="1"/>
            <a:r>
              <a:rPr lang="zh-CN" altLang="en-US"/>
              <a:t>单击此处编辑母版文本样式</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fld id="{51E20EC5-AC53-4169-941E-EDF10CD23748}" type="datetimeFigureOut">
              <a:rPr lang="zh-CN" altLang="en-US"/>
              <a:t>2022/12/1</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Rectangle 7"/>
          <p:cNvSpPr/>
          <p:nvPr/>
        </p:nvSpPr>
        <p:spPr>
          <a:xfrm>
            <a:off x="255291" y="4576777"/>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255291" y="4326202"/>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0" name="Rectangle 9"/>
          <p:cNvSpPr/>
          <p:nvPr/>
        </p:nvSpPr>
        <p:spPr>
          <a:xfrm>
            <a:off x="255291" y="4167068"/>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1" name="Rectangle 10"/>
          <p:cNvSpPr/>
          <p:nvPr/>
        </p:nvSpPr>
        <p:spPr>
          <a:xfrm>
            <a:off x="255291" y="4071942"/>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2" name="Rectangle 11"/>
          <p:cNvSpPr/>
          <p:nvPr/>
        </p:nvSpPr>
        <p:spPr>
          <a:xfrm>
            <a:off x="309558" y="428604"/>
            <a:ext cx="45720"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5" name="Rectangle 14"/>
          <p:cNvSpPr/>
          <p:nvPr/>
        </p:nvSpPr>
        <p:spPr>
          <a:xfrm>
            <a:off x="269073" y="428604"/>
            <a:ext cx="27432"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6" name="Rectangle 15"/>
          <p:cNvSpPr/>
          <p:nvPr/>
        </p:nvSpPr>
        <p:spPr>
          <a:xfrm>
            <a:off x="250020"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221768"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pPr eaLnBrk="1" latinLnBrk="0" hangingPunct="1"/>
            <a:r>
              <a:rPr kumimoji="0" lang="zh-CN" altLang="en-US"/>
              <a:t>单击此处编辑母版标题样式</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lang="zh-CN" sz="1100">
                <a:solidFill>
                  <a:schemeClr val="tx2"/>
                </a:solidFill>
              </a:defRPr>
            </a:lvl1pPr>
          </a:lstStyle>
          <a:p>
            <a:fld id="{8D3816DF-213E-421B-92D3-C068DBB023D6}" type="datetimeFigureOut">
              <a:rPr kumimoji="0" lang="en-US" altLang="zh-CN">
                <a:solidFill>
                  <a:schemeClr val="tx2"/>
                </a:solidFill>
              </a:rPr>
              <a:t>12/1/2022</a:t>
            </a:fld>
            <a:endParaRPr kumimoji="0" lang="zh-CN" sz="110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lang="zh-CN" sz="1100">
                <a:solidFill>
                  <a:schemeClr val="tx2"/>
                </a:solidFill>
              </a:defRPr>
            </a:lvl1pPr>
          </a:lstStyle>
          <a:p>
            <a:pPr algn="r"/>
            <a:endParaRPr kumimoji="0" lang="zh-CN" sz="110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lang="zh-CN" sz="1200">
                <a:solidFill>
                  <a:schemeClr val="tx2"/>
                </a:solidFill>
              </a:defRPr>
            </a:lvl1pPr>
          </a:lstStyle>
          <a:p>
            <a:pPr algn="l"/>
            <a:fld id="{72AC53DF-4216-466D-99A7-94400E6C2A25}" type="slidenum">
              <a:rPr kumimoji="0" lang="en-US" altLang="zh-CN" sz="1200">
                <a:solidFill>
                  <a:schemeClr val="tx2"/>
                </a:solidFill>
              </a:rPr>
              <a:t>‹#›</a:t>
            </a:fld>
            <a:endParaRPr kumimoji="0" lang="zh-CN"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CN"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p:titleStyle>
    <p:bodyStyle>
      <a:lvl1pPr marL="411480" indent="-342900" algn="l" rtl="0" eaLnBrk="1" latinLnBrk="0" hangingPunct="1">
        <a:spcBef>
          <a:spcPts val="700"/>
        </a:spcBef>
        <a:buSzPct val="95000"/>
        <a:buFont typeface="Wingdings" panose="05000000000000000000"/>
        <a:buChar char=""/>
        <a:defRPr kumimoji="0" lang="zh-CN"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lang="zh-CN"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lang="zh-CN"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lang="zh-CN"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lang="zh-CN"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lang="zh-CN"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9pPr>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28662" y="3143248"/>
            <a:ext cx="7772400" cy="1974059"/>
          </a:xfrm>
        </p:spPr>
        <p:txBody>
          <a:bodyPr/>
          <a:lstStyle/>
          <a:p>
            <a:r>
              <a:rPr lang="en-US" altLang="zh-CN" sz="3600" dirty="0">
                <a:effectLst>
                  <a:reflection blurRad="6350" stA="50000" endA="300" endPos="50000" dist="29997" dir="5400000" sy="-100000" algn="bl" rotWithShape="0"/>
                </a:effectLst>
                <a:sym typeface="+mn-ea"/>
              </a:rPr>
              <a:t>HTML5+CSS3+JavaScript</a:t>
            </a:r>
            <a:r>
              <a:rPr lang="en-US" altLang="en-US" dirty="0">
                <a:effectLst>
                  <a:reflection blurRad="6350" stA="50000" endA="300" endPos="50000" dist="29997" dir="5400000" sy="-100000" algn="bl" rotWithShape="0"/>
                </a:effectLst>
              </a:rPr>
              <a:t>	</a:t>
            </a:r>
            <a:r>
              <a:rPr lang="zh-CN" sz="2800" dirty="0">
                <a:solidFill>
                  <a:schemeClr val="accent1"/>
                </a:solidFill>
                <a:effectLst>
                  <a:reflection blurRad="6350" stA="50000" endA="300" endPos="50000" dist="29997" dir="5400000" sy="-100000" algn="bl" rotWithShape="0"/>
                </a:effectLst>
              </a:rPr>
              <a:t>20</a:t>
            </a:r>
            <a:r>
              <a:rPr lang="en-US" altLang="zh-CN" sz="2800" dirty="0">
                <a:solidFill>
                  <a:schemeClr val="accent1"/>
                </a:solidFill>
                <a:effectLst>
                  <a:reflection blurRad="6350" stA="50000" endA="300" endPos="50000" dist="29997" dir="5400000" sy="-100000" algn="bl" rotWithShape="0"/>
                </a:effectLst>
              </a:rPr>
              <a:t>21.6</a:t>
            </a:r>
            <a:endParaRPr lang="zh-CN" sz="2800" dirty="0">
              <a:effectLst>
                <a:reflection blurRad="6350" stA="50000" endA="300" endPos="50000" dist="29997" dir="5400000" sy="-100000" algn="bl" rotWithShape="0"/>
              </a:effectLst>
            </a:endParaRPr>
          </a:p>
        </p:txBody>
      </p:sp>
      <p:sp>
        <p:nvSpPr>
          <p:cNvPr id="6" name="Rectangle 3"/>
          <p:cNvSpPr txBox="1"/>
          <p:nvPr/>
        </p:nvSpPr>
        <p:spPr>
          <a:xfrm>
            <a:off x="928662" y="3669519"/>
            <a:ext cx="7772400"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3600" b="1" spc="-150" noProof="0" dirty="0">
                <a:effectLst/>
                <a:uLnTx/>
                <a:uFillTx/>
                <a:latin typeface="+mj-lt"/>
                <a:ea typeface="+mj-ea"/>
                <a:cs typeface="+mj-cs"/>
                <a:sym typeface="+mn-ea"/>
              </a:rPr>
              <a:t>HTML5+CSS3+JavaScript</a:t>
            </a:r>
          </a:p>
        </p:txBody>
      </p:sp>
      <p:sp>
        <p:nvSpPr>
          <p:cNvPr id="9" name="Rectangle 3"/>
          <p:cNvSpPr txBox="1"/>
          <p:nvPr/>
        </p:nvSpPr>
        <p:spPr>
          <a:xfrm>
            <a:off x="3000364" y="5643578"/>
            <a:ext cx="3071834"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altLang="en-US" sz="3600" b="1" i="0" u="none" strike="noStrike" kern="1200" spc="-150" normalizeH="0" baseline="0" noProof="0" dirty="0">
                <a:solidFill>
                  <a:schemeClr val="tx1"/>
                </a:solidFill>
                <a:effectLst/>
                <a:uLnTx/>
                <a:uFillTx/>
                <a:latin typeface="+mj-lt"/>
                <a:ea typeface="+mj-ea"/>
                <a:cs typeface="+mj-cs"/>
              </a:rPr>
              <a:t>主讲：温谦</a:t>
            </a:r>
            <a:endParaRPr kumimoji="0" lang="zh-CN" sz="3600" b="1" i="0" u="none" strike="noStrike" kern="1200" spc="-150" normalizeH="0" baseline="0" noProof="0" dirty="0">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t>网页设计基础知识</a:t>
            </a:r>
          </a:p>
        </p:txBody>
      </p:sp>
      <p:sp>
        <p:nvSpPr>
          <p:cNvPr id="3" name="Rectangle 2"/>
          <p:cNvSpPr>
            <a:spLocks noGrp="1"/>
          </p:cNvSpPr>
          <p:nvPr>
            <p:ph idx="1"/>
          </p:nvPr>
        </p:nvSpPr>
        <p:spPr/>
        <p:txBody>
          <a:bodyPr>
            <a:normAutofit fontScale="90000"/>
          </a:bodyPr>
          <a:lstStyle/>
          <a:p>
            <a:r>
              <a:rPr lang="zh-CN" altLang="en-US" dirty="0">
                <a:sym typeface="+mn-ea"/>
              </a:rPr>
              <a:t>前期：</a:t>
            </a:r>
            <a:endParaRPr lang="zh-CN" altLang="en-US" dirty="0"/>
          </a:p>
          <a:p>
            <a:pPr lvl="1"/>
            <a:r>
              <a:rPr altLang="en-US" dirty="0"/>
              <a:t>明确网站定位</a:t>
            </a:r>
            <a:endParaRPr lang="en-US" altLang="en-US" dirty="0"/>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在动手制作网站之前给要做的网站一个准确的定位，明确建站目的是什么。</a:t>
            </a:r>
            <a:endParaRPr altLang="en-US" dirty="0"/>
          </a:p>
          <a:p>
            <a:pPr lvl="1"/>
            <a:r>
              <a:rPr altLang="en-US" dirty="0"/>
              <a:t>收集信息和素材</a:t>
            </a:r>
            <a:endParaRPr lang="en-US" altLang="en-US" dirty="0"/>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这一步是前期策划中最为关键的一步，因为网站是为公司服务的，所以全面地收集相关的意见和想法可以使网站的信息和功能趋于完善。</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收集来的信息需要整理成文档，为了保证这个工作的顺利进行，可以让相关部门配合提交一份本部门需要在网站上开辟的栏目的计划书。</a:t>
            </a:r>
            <a:endParaRPr altLang="en-US" dirty="0"/>
          </a:p>
          <a:p>
            <a:pPr lvl="1"/>
            <a:r>
              <a:rPr altLang="en-US" dirty="0"/>
              <a:t>策划栏目内容</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对收集的相关信息进行整理后，要找出重点，根据重点以及公司业务的侧重点，结合网站定位来确定网站的栏目。</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讨论完以后，就应由栏目负责人来按照讨论过的结果写栏目规划书。栏目规划书要求写得详细具体，并有统一的格式，以便网站留档。</a:t>
            </a:r>
            <a:endParaRPr altLang="en-US" dirty="0"/>
          </a:p>
        </p:txBody>
      </p:sp>
    </p:spTree>
    <p:extLst>
      <p:ext uri="{BB962C8B-B14F-4D97-AF65-F5344CB8AC3E}">
        <p14:creationId xmlns:p14="http://schemas.microsoft.com/office/powerpoint/2010/main" val="251317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t>网页设计基础知识</a:t>
            </a:r>
          </a:p>
        </p:txBody>
      </p:sp>
      <p:sp>
        <p:nvSpPr>
          <p:cNvPr id="3" name="Rectangle 2"/>
          <p:cNvSpPr>
            <a:spLocks noGrp="1"/>
          </p:cNvSpPr>
          <p:nvPr>
            <p:ph idx="1"/>
          </p:nvPr>
        </p:nvSpPr>
        <p:spPr/>
        <p:txBody>
          <a:bodyPr>
            <a:normAutofit fontScale="97500"/>
          </a:bodyPr>
          <a:lstStyle/>
          <a:p>
            <a:pPr marL="411480" lvl="2" indent="-342900">
              <a:spcBef>
                <a:spcPts val="700"/>
              </a:spcBef>
              <a:buSzPct val="95000"/>
              <a:buFont typeface="Wingdings" panose="05000000000000000000"/>
              <a:buChar char=""/>
            </a:pPr>
            <a:r>
              <a:rPr lang="zh-CN" altLang="en-US" sz="3000" dirty="0">
                <a:sym typeface="+mn-ea"/>
              </a:rPr>
              <a:t>中期：</a:t>
            </a:r>
            <a:endParaRPr lang="zh-CN" altLang="en-US" sz="3000" dirty="0"/>
          </a:p>
          <a:p>
            <a:pPr lvl="1"/>
            <a:r>
              <a:rPr altLang="en-US" dirty="0"/>
              <a:t>设计页面方案</a:t>
            </a:r>
            <a:endParaRPr lang="en-US" altLang="en-US" dirty="0"/>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让美术设计师（也称为美工）根据每个栏目的策划书来设计页面。</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为了让网站有整体感，应该在网页中放置一些贯穿性的元素，最终要拿出</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多</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种不同风格的方案</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，供客户挑选。</a:t>
            </a:r>
            <a:endParaRPr altLang="en-US" dirty="0"/>
          </a:p>
          <a:p>
            <a:pPr lvl="1"/>
            <a:r>
              <a:rPr altLang="en-US" dirty="0"/>
              <a:t>制作页面</a:t>
            </a:r>
            <a:endParaRPr lang="en-US" altLang="en-US" dirty="0"/>
          </a:p>
          <a:p>
            <a:pPr lvl="2"/>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方案设计完成以后，下一步是实现静态页面，由制作人员负责根据设计师给出的设计方案制作出网页，并制作成模板</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altLang="en-US" dirty="0"/>
          </a:p>
          <a:p>
            <a:pPr lvl="1"/>
            <a:r>
              <a:rPr altLang="en-US" dirty="0"/>
              <a:t>实现后台功能</a:t>
            </a:r>
            <a:endParaRPr lang="en-US" altLang="en-US" dirty="0"/>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将动态页面设计好后，只剩下程序部分需要完成了。在这一步中，由程序员根据功能需求来编写程序，实现动态功能。</a:t>
            </a:r>
          </a:p>
          <a:p>
            <a:pPr lvl="2"/>
            <a:endParaRPr altLang="en-US" dirty="0"/>
          </a:p>
        </p:txBody>
      </p:sp>
    </p:spTree>
    <p:extLst>
      <p:ext uri="{BB962C8B-B14F-4D97-AF65-F5344CB8AC3E}">
        <p14:creationId xmlns:p14="http://schemas.microsoft.com/office/powerpoint/2010/main" val="196836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t>网页设计基础知识</a:t>
            </a:r>
          </a:p>
        </p:txBody>
      </p:sp>
      <p:sp>
        <p:nvSpPr>
          <p:cNvPr id="3" name="Rectangle 2"/>
          <p:cNvSpPr>
            <a:spLocks noGrp="1"/>
          </p:cNvSpPr>
          <p:nvPr>
            <p:ph idx="1"/>
          </p:nvPr>
        </p:nvSpPr>
        <p:spPr/>
        <p:txBody>
          <a:bodyPr>
            <a:normAutofit fontScale="97500"/>
          </a:bodyPr>
          <a:lstStyle/>
          <a:p>
            <a:pPr marL="411480" lvl="2" indent="-342900">
              <a:spcBef>
                <a:spcPts val="700"/>
              </a:spcBef>
              <a:buSzPct val="95000"/>
              <a:buFont typeface="Wingdings" panose="05000000000000000000"/>
              <a:buChar char=""/>
            </a:pPr>
            <a:r>
              <a:rPr lang="zh-CN" altLang="en-US" sz="3000" dirty="0"/>
              <a:t>后期：</a:t>
            </a:r>
          </a:p>
          <a:p>
            <a:pPr lvl="1"/>
            <a:r>
              <a:rPr altLang="en-US" dirty="0"/>
              <a:t>整合与测试网站</a:t>
            </a:r>
            <a:endParaRPr lang="en-US" altLang="en-US" dirty="0"/>
          </a:p>
          <a:p>
            <a:pPr lvl="2"/>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当制作和编程的工作都完成以后，就要把程序和页面进行整合。整合完成以后，需要内部测试，测试成功后即可上传到服务器上，交由客户检验。</a:t>
            </a:r>
            <a:endParaRPr altLang="en-US" dirty="0"/>
          </a:p>
        </p:txBody>
      </p:sp>
    </p:spTree>
    <p:extLst>
      <p:ext uri="{BB962C8B-B14F-4D97-AF65-F5344CB8AC3E}">
        <p14:creationId xmlns:p14="http://schemas.microsoft.com/office/powerpoint/2010/main" val="63201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sym typeface="+mn-ea"/>
              </a:rPr>
              <a:t>网页设计基础知识</a:t>
            </a:r>
            <a:endParaRPr lang="zh-CN" dirty="0">
              <a:solidFill>
                <a:schemeClr val="accent1"/>
              </a:solidFill>
            </a:endParaRPr>
          </a:p>
        </p:txBody>
      </p:sp>
      <p:sp>
        <p:nvSpPr>
          <p:cNvPr id="3" name="Rectangle 2"/>
          <p:cNvSpPr>
            <a:spLocks noGrp="1"/>
          </p:cNvSpPr>
          <p:nvPr>
            <p:ph idx="1"/>
          </p:nvPr>
        </p:nvSpPr>
        <p:spPr/>
        <p:txBody>
          <a:bodyPr>
            <a:normAutofit/>
          </a:bodyPr>
          <a:lstStyle/>
          <a:p>
            <a:pPr>
              <a:lnSpc>
                <a:spcPct val="114000"/>
              </a:lnSpc>
            </a:pPr>
            <a:r>
              <a:rPr lang="zh-CN" altLang="en-US" dirty="0"/>
              <a:t>页面设计相关的技术基础知识</a:t>
            </a:r>
          </a:p>
          <a:p>
            <a:pPr lvl="1">
              <a:lnSpc>
                <a:spcPct val="114000"/>
              </a:lnSpc>
            </a:pPr>
            <a:r>
              <a:rPr lang="zh-CN" altLang="en-US" dirty="0"/>
              <a:t>设备与分辨率</a:t>
            </a:r>
            <a:endParaRPr lang="en-US" altLang="zh-CN" dirty="0"/>
          </a:p>
          <a:p>
            <a:pPr lvl="1">
              <a:lnSpc>
                <a:spcPct val="114000"/>
              </a:lnSpc>
            </a:pPr>
            <a:r>
              <a:rPr lang="zh-CN" altLang="en-US" dirty="0"/>
              <a:t>浏览器类型</a:t>
            </a:r>
          </a:p>
          <a:p>
            <a:pPr lvl="1">
              <a:lnSpc>
                <a:spcPct val="114000"/>
              </a:lnSpc>
            </a:pPr>
            <a:endParaRPr lang="en-US" altLang="zh-CN" dirty="0"/>
          </a:p>
          <a:p>
            <a:pPr lvl="1">
              <a:lnSpc>
                <a:spcPct val="114000"/>
              </a:lnSpc>
            </a:pPr>
            <a:endParaRPr lang="zh-CN" altLang="en-US" dirty="0"/>
          </a:p>
        </p:txBody>
      </p:sp>
      <p:sp>
        <p:nvSpPr>
          <p:cNvPr id="3095"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extLst>
      <p:ext uri="{BB962C8B-B14F-4D97-AF65-F5344CB8AC3E}">
        <p14:creationId xmlns:p14="http://schemas.microsoft.com/office/powerpoint/2010/main" val="9159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sym typeface="+mn-ea"/>
              </a:rPr>
              <a:t>网页设计基础知识</a:t>
            </a:r>
            <a:endParaRPr lang="zh-CN" dirty="0">
              <a:solidFill>
                <a:schemeClr val="accent1"/>
              </a:solidFill>
            </a:endParaRPr>
          </a:p>
        </p:txBody>
      </p:sp>
      <p:sp>
        <p:nvSpPr>
          <p:cNvPr id="3" name="Rectangle 2"/>
          <p:cNvSpPr>
            <a:spLocks noGrp="1"/>
          </p:cNvSpPr>
          <p:nvPr>
            <p:ph idx="1"/>
          </p:nvPr>
        </p:nvSpPr>
        <p:spPr/>
        <p:txBody>
          <a:bodyPr>
            <a:normAutofit/>
          </a:bodyPr>
          <a:lstStyle/>
          <a:p>
            <a:pPr>
              <a:lnSpc>
                <a:spcPct val="114000"/>
              </a:lnSpc>
            </a:pPr>
            <a:r>
              <a:rPr lang="zh-CN" altLang="en-US" dirty="0"/>
              <a:t>设备与分辨率</a:t>
            </a:r>
            <a:endParaRPr lang="en-US" altLang="zh-CN" dirty="0"/>
          </a:p>
          <a:p>
            <a:pPr lvl="1">
              <a:lnSpc>
                <a:spcPct val="114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屏幕显示分辨率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是显示器在显示图像时的分辨率。分辨率是用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来衡量的，显示器上的这个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就是指像素（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pixel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lnSpc>
                <a:spcPct val="114000"/>
              </a:lnSpc>
            </a:pP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分辨率为</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物理分辨率</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逻辑分辨率</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这个两个概念。</a:t>
            </a:r>
            <a:endPar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lvl="1">
              <a:lnSpc>
                <a:spcPct val="114000"/>
              </a:lnSpc>
            </a:pP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物理分辨率的含义就是设备本身的分辨率，由设备的一个像素数量决定。而逻辑分辨率则是将若干像素合起来当作一个像素看待计算得到分辨率，它的目的是为了使各种设备的分辨率有大致相当的可比性。</a:t>
            </a:r>
          </a:p>
          <a:p>
            <a:pPr lvl="2">
              <a:lnSpc>
                <a:spcPct val="114000"/>
              </a:lnSpc>
            </a:pPr>
            <a:endParaRPr lang="zh-CN" altLang="en-US" dirty="0"/>
          </a:p>
        </p:txBody>
      </p:sp>
      <p:sp>
        <p:nvSpPr>
          <p:cNvPr id="3095"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extLst>
      <p:ext uri="{BB962C8B-B14F-4D97-AF65-F5344CB8AC3E}">
        <p14:creationId xmlns:p14="http://schemas.microsoft.com/office/powerpoint/2010/main" val="77982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sym typeface="+mn-ea"/>
              </a:rPr>
              <a:t>网页设计基础知识</a:t>
            </a:r>
            <a:endParaRPr lang="zh-CN" dirty="0">
              <a:solidFill>
                <a:schemeClr val="accent1"/>
              </a:solidFill>
            </a:endParaRPr>
          </a:p>
        </p:txBody>
      </p:sp>
      <p:sp>
        <p:nvSpPr>
          <p:cNvPr id="3" name="Rectangle 2"/>
          <p:cNvSpPr>
            <a:spLocks noGrp="1"/>
          </p:cNvSpPr>
          <p:nvPr>
            <p:ph idx="1"/>
          </p:nvPr>
        </p:nvSpPr>
        <p:spPr/>
        <p:txBody>
          <a:bodyPr>
            <a:normAutofit/>
          </a:bodyPr>
          <a:lstStyle/>
          <a:p>
            <a:pPr>
              <a:lnSpc>
                <a:spcPct val="114000"/>
              </a:lnSpc>
            </a:pPr>
            <a:r>
              <a:rPr altLang="en-US" dirty="0"/>
              <a:t>浏览器类型</a:t>
            </a:r>
            <a:endParaRPr lang="en-US" altLang="en-US" dirty="0"/>
          </a:p>
          <a:p>
            <a:pPr lvl="1">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浏览器类型也是在网页设计时会遇到的一个问题。由于各个软件厂商对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的标准支持有所不同，导致了同样的网页在不同的浏览器下会有不同的表现</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lnSpc>
                <a:spcPct val="114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2020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中国国内</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浏览器的使用情况</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dirty="0"/>
          </a:p>
        </p:txBody>
      </p:sp>
      <p:sp>
        <p:nvSpPr>
          <p:cNvPr id="3095"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p:nvPr>
            <p:custDataLst>
              <p:tags r:id="rId1"/>
            </p:custDataLst>
            <p:extLst>
              <p:ext uri="{D42A27DB-BD31-4B8C-83A1-F6EECF244321}">
                <p14:modId xmlns:p14="http://schemas.microsoft.com/office/powerpoint/2010/main" val="3686039751"/>
              </p:ext>
            </p:extLst>
          </p:nvPr>
        </p:nvGraphicFramePr>
        <p:xfrm>
          <a:off x="5364088" y="3573016"/>
          <a:ext cx="3553074" cy="3352800"/>
        </p:xfrm>
        <a:graphic>
          <a:graphicData uri="http://schemas.openxmlformats.org/drawingml/2006/table">
            <a:tbl>
              <a:tblPr firstRow="1" bandRow="1">
                <a:tableStyleId>{5C22544A-7EE6-4342-B048-85BDC9FD1C3A}</a:tableStyleId>
              </a:tblPr>
              <a:tblGrid>
                <a:gridCol w="1776537">
                  <a:extLst>
                    <a:ext uri="{9D8B030D-6E8A-4147-A177-3AD203B41FA5}">
                      <a16:colId xmlns:a16="http://schemas.microsoft.com/office/drawing/2014/main" val="20000"/>
                    </a:ext>
                  </a:extLst>
                </a:gridCol>
                <a:gridCol w="1776537">
                  <a:extLst>
                    <a:ext uri="{9D8B030D-6E8A-4147-A177-3AD203B41FA5}">
                      <a16:colId xmlns:a16="http://schemas.microsoft.com/office/drawing/2014/main" val="20001"/>
                    </a:ext>
                  </a:extLst>
                </a:gridCol>
              </a:tblGrid>
              <a:tr h="228372">
                <a:tc>
                  <a:txBody>
                    <a:bodyPr/>
                    <a:lstStyle/>
                    <a:p>
                      <a:pPr algn="ctr">
                        <a:buNone/>
                      </a:pPr>
                      <a:r>
                        <a:rPr lang="zh-CN" altLang="en-US" sz="1600" dirty="0">
                          <a:latin typeface="Calibri" panose="020F0502020204030204" charset="0"/>
                        </a:rPr>
                        <a:t>浏览器</a:t>
                      </a:r>
                    </a:p>
                  </a:txBody>
                  <a:tcPr/>
                </a:tc>
                <a:tc>
                  <a:txBody>
                    <a:bodyPr/>
                    <a:lstStyle/>
                    <a:p>
                      <a:pPr algn="ctr">
                        <a:buNone/>
                      </a:pPr>
                      <a:r>
                        <a:rPr lang="zh-CN" altLang="en-US" sz="1600" dirty="0">
                          <a:latin typeface="Calibri" panose="020F0502020204030204" charset="0"/>
                        </a:rPr>
                        <a:t>占有率</a:t>
                      </a:r>
                    </a:p>
                  </a:txBody>
                  <a:tcPr/>
                </a:tc>
                <a:extLst>
                  <a:ext uri="{0D108BD9-81ED-4DB2-BD59-A6C34878D82A}">
                    <a16:rowId xmlns:a16="http://schemas.microsoft.com/office/drawing/2014/main" val="10000"/>
                  </a:ext>
                </a:extLst>
              </a:tr>
              <a:tr h="228372">
                <a:tc>
                  <a:txBody>
                    <a:bodyPr/>
                    <a:lstStyle/>
                    <a:p>
                      <a:pPr>
                        <a:buNone/>
                      </a:pPr>
                      <a:r>
                        <a:rPr lang="en-US" altLang="zh-CN" sz="1600" dirty="0">
                          <a:latin typeface="Calibri" panose="020F0502020204030204" charset="0"/>
                          <a:cs typeface="Calibri" panose="020F0502020204030204" charset="0"/>
                        </a:rPr>
                        <a:t>Chrome</a:t>
                      </a:r>
                    </a:p>
                  </a:txBody>
                  <a:tcPr/>
                </a:tc>
                <a:tc>
                  <a:txBody>
                    <a:bodyPr/>
                    <a:lstStyle/>
                    <a:p>
                      <a:pPr>
                        <a:buNone/>
                      </a:pPr>
                      <a:r>
                        <a:rPr lang="en-US" altLang="zh-CN" sz="1600" dirty="0">
                          <a:latin typeface="Calibri" panose="020F0502020204030204" charset="0"/>
                          <a:cs typeface="Calibri" panose="020F0502020204030204" charset="0"/>
                        </a:rPr>
                        <a:t>51.97%</a:t>
                      </a:r>
                    </a:p>
                  </a:txBody>
                  <a:tcPr/>
                </a:tc>
                <a:extLst>
                  <a:ext uri="{0D108BD9-81ED-4DB2-BD59-A6C34878D82A}">
                    <a16:rowId xmlns:a16="http://schemas.microsoft.com/office/drawing/2014/main" val="10001"/>
                  </a:ext>
                </a:extLst>
              </a:tr>
              <a:tr h="228372">
                <a:tc>
                  <a:txBody>
                    <a:bodyPr/>
                    <a:lstStyle/>
                    <a:p>
                      <a:pPr>
                        <a:buNone/>
                      </a:pPr>
                      <a:r>
                        <a:rPr lang="en-US" altLang="zh-CN" sz="1600" dirty="0">
                          <a:latin typeface="Calibri" panose="020F0502020204030204" charset="0"/>
                          <a:cs typeface="Calibri" panose="020F0502020204030204" charset="0"/>
                        </a:rPr>
                        <a:t>UC</a:t>
                      </a:r>
                      <a:r>
                        <a:rPr altLang="en-US" sz="1600" dirty="0">
                          <a:latin typeface="Calibri" panose="020F0502020204030204" charset="0"/>
                          <a:cs typeface="Calibri" panose="020F0502020204030204" charset="0"/>
                        </a:rPr>
                        <a:t>浏览器</a:t>
                      </a:r>
                    </a:p>
                  </a:txBody>
                  <a:tcPr/>
                </a:tc>
                <a:tc>
                  <a:txBody>
                    <a:bodyPr/>
                    <a:lstStyle/>
                    <a:p>
                      <a:pPr>
                        <a:buNone/>
                      </a:pPr>
                      <a:r>
                        <a:rPr lang="en-US" altLang="zh-CN" sz="1600">
                          <a:latin typeface="Calibri" panose="020F0502020204030204" charset="0"/>
                          <a:cs typeface="Calibri" panose="020F0502020204030204" charset="0"/>
                        </a:rPr>
                        <a:t>12.42%</a:t>
                      </a:r>
                    </a:p>
                  </a:txBody>
                  <a:tcPr/>
                </a:tc>
                <a:extLst>
                  <a:ext uri="{0D108BD9-81ED-4DB2-BD59-A6C34878D82A}">
                    <a16:rowId xmlns:a16="http://schemas.microsoft.com/office/drawing/2014/main" val="10002"/>
                  </a:ext>
                </a:extLst>
              </a:tr>
              <a:tr h="228372">
                <a:tc>
                  <a:txBody>
                    <a:bodyPr/>
                    <a:lstStyle/>
                    <a:p>
                      <a:pPr>
                        <a:buNone/>
                      </a:pPr>
                      <a:r>
                        <a:rPr lang="en-US" altLang="zh-CN" sz="1600" dirty="0">
                          <a:latin typeface="Calibri" panose="020F0502020204030204" charset="0"/>
                          <a:cs typeface="Calibri" panose="020F0502020204030204" charset="0"/>
                        </a:rPr>
                        <a:t>Safari</a:t>
                      </a:r>
                    </a:p>
                  </a:txBody>
                  <a:tcPr/>
                </a:tc>
                <a:tc>
                  <a:txBody>
                    <a:bodyPr/>
                    <a:lstStyle/>
                    <a:p>
                      <a:pPr>
                        <a:buNone/>
                      </a:pPr>
                      <a:r>
                        <a:rPr lang="en-US" altLang="zh-CN" sz="1600">
                          <a:latin typeface="Calibri" panose="020F0502020204030204" charset="0"/>
                          <a:cs typeface="Calibri" panose="020F0502020204030204" charset="0"/>
                        </a:rPr>
                        <a:t>10.52%</a:t>
                      </a:r>
                    </a:p>
                  </a:txBody>
                  <a:tcPr/>
                </a:tc>
                <a:extLst>
                  <a:ext uri="{0D108BD9-81ED-4DB2-BD59-A6C34878D82A}">
                    <a16:rowId xmlns:a16="http://schemas.microsoft.com/office/drawing/2014/main" val="10003"/>
                  </a:ext>
                </a:extLst>
              </a:tr>
              <a:tr h="228372">
                <a:tc>
                  <a:txBody>
                    <a:bodyPr/>
                    <a:lstStyle/>
                    <a:p>
                      <a:pPr>
                        <a:buNone/>
                      </a:pPr>
                      <a:r>
                        <a:rPr lang="en-US" altLang="zh-CN" sz="1600">
                          <a:latin typeface="Calibri" panose="020F0502020204030204" charset="0"/>
                          <a:cs typeface="Calibri" panose="020F0502020204030204" charset="0"/>
                        </a:rPr>
                        <a:t>QQ</a:t>
                      </a:r>
                      <a:r>
                        <a:rPr altLang="en-US" sz="1600">
                          <a:latin typeface="Calibri" panose="020F0502020204030204" charset="0"/>
                          <a:cs typeface="Calibri" panose="020F0502020204030204" charset="0"/>
                        </a:rPr>
                        <a:t>浏览器</a:t>
                      </a:r>
                    </a:p>
                  </a:txBody>
                  <a:tcPr/>
                </a:tc>
                <a:tc>
                  <a:txBody>
                    <a:bodyPr/>
                    <a:lstStyle/>
                    <a:p>
                      <a:pPr>
                        <a:buNone/>
                      </a:pPr>
                      <a:r>
                        <a:rPr lang="en-US" altLang="zh-CN" sz="1600">
                          <a:latin typeface="Calibri" panose="020F0502020204030204" charset="0"/>
                          <a:cs typeface="Calibri" panose="020F0502020204030204" charset="0"/>
                        </a:rPr>
                        <a:t>7.33%</a:t>
                      </a:r>
                    </a:p>
                  </a:txBody>
                  <a:tcPr/>
                </a:tc>
                <a:extLst>
                  <a:ext uri="{0D108BD9-81ED-4DB2-BD59-A6C34878D82A}">
                    <a16:rowId xmlns:a16="http://schemas.microsoft.com/office/drawing/2014/main" val="10004"/>
                  </a:ext>
                </a:extLst>
              </a:tr>
              <a:tr h="228372">
                <a:tc>
                  <a:txBody>
                    <a:bodyPr/>
                    <a:lstStyle/>
                    <a:p>
                      <a:pPr>
                        <a:buNone/>
                      </a:pPr>
                      <a:r>
                        <a:rPr lang="en-US" altLang="zh-CN" sz="1600" dirty="0">
                          <a:latin typeface="Calibri" panose="020F0502020204030204" charset="0"/>
                          <a:cs typeface="Calibri" panose="020F0502020204030204" charset="0"/>
                        </a:rPr>
                        <a:t>IE</a:t>
                      </a:r>
                      <a:r>
                        <a:rPr altLang="en-US" sz="1600" dirty="0">
                          <a:latin typeface="Calibri" panose="020F0502020204030204" charset="0"/>
                          <a:cs typeface="Calibri" panose="020F0502020204030204" charset="0"/>
                        </a:rPr>
                        <a:t>浏览器</a:t>
                      </a:r>
                    </a:p>
                  </a:txBody>
                  <a:tcPr/>
                </a:tc>
                <a:tc>
                  <a:txBody>
                    <a:bodyPr/>
                    <a:lstStyle/>
                    <a:p>
                      <a:pPr>
                        <a:buNone/>
                      </a:pPr>
                      <a:r>
                        <a:rPr lang="en-US" altLang="zh-CN" sz="1600">
                          <a:latin typeface="Calibri" panose="020F0502020204030204" charset="0"/>
                          <a:cs typeface="Calibri" panose="020F0502020204030204" charset="0"/>
                        </a:rPr>
                        <a:t>4.67%</a:t>
                      </a:r>
                    </a:p>
                  </a:txBody>
                  <a:tcPr/>
                </a:tc>
                <a:extLst>
                  <a:ext uri="{0D108BD9-81ED-4DB2-BD59-A6C34878D82A}">
                    <a16:rowId xmlns:a16="http://schemas.microsoft.com/office/drawing/2014/main" val="10005"/>
                  </a:ext>
                </a:extLst>
              </a:tr>
              <a:tr h="228372">
                <a:tc>
                  <a:txBody>
                    <a:bodyPr/>
                    <a:lstStyle/>
                    <a:p>
                      <a:pPr>
                        <a:buNone/>
                      </a:pPr>
                      <a:r>
                        <a:rPr lang="zh-CN" altLang="en-US" sz="1600">
                          <a:latin typeface="Calibri" panose="020F0502020204030204" charset="0"/>
                        </a:rPr>
                        <a:t>安卓浏览器</a:t>
                      </a:r>
                    </a:p>
                  </a:txBody>
                  <a:tcPr/>
                </a:tc>
                <a:tc>
                  <a:txBody>
                    <a:bodyPr/>
                    <a:lstStyle/>
                    <a:p>
                      <a:pPr>
                        <a:buNone/>
                      </a:pPr>
                      <a:r>
                        <a:rPr lang="en-US" altLang="zh-CN" sz="1600">
                          <a:latin typeface="Calibri" panose="020F0502020204030204" charset="0"/>
                          <a:cs typeface="Calibri" panose="020F0502020204030204" charset="0"/>
                        </a:rPr>
                        <a:t>4.01%</a:t>
                      </a:r>
                    </a:p>
                  </a:txBody>
                  <a:tcPr/>
                </a:tc>
                <a:extLst>
                  <a:ext uri="{0D108BD9-81ED-4DB2-BD59-A6C34878D82A}">
                    <a16:rowId xmlns:a16="http://schemas.microsoft.com/office/drawing/2014/main" val="10006"/>
                  </a:ext>
                </a:extLst>
              </a:tr>
              <a:tr h="228372">
                <a:tc>
                  <a:txBody>
                    <a:bodyPr/>
                    <a:lstStyle/>
                    <a:p>
                      <a:pPr>
                        <a:buNone/>
                      </a:pPr>
                      <a:r>
                        <a:rPr lang="en-US" altLang="zh-CN" sz="1600" dirty="0" err="1">
                          <a:latin typeface="Calibri" panose="020F0502020204030204" charset="0"/>
                          <a:cs typeface="Calibri" panose="020F0502020204030204" charset="0"/>
                        </a:rPr>
                        <a:t>Sougo</a:t>
                      </a:r>
                      <a:r>
                        <a:rPr altLang="en-US" sz="1600" dirty="0">
                          <a:latin typeface="Calibri" panose="020F0502020204030204" charset="0"/>
                          <a:cs typeface="Calibri" panose="020F0502020204030204" charset="0"/>
                        </a:rPr>
                        <a:t>浏览器</a:t>
                      </a:r>
                    </a:p>
                  </a:txBody>
                  <a:tcPr/>
                </a:tc>
                <a:tc>
                  <a:txBody>
                    <a:bodyPr/>
                    <a:lstStyle/>
                    <a:p>
                      <a:pPr>
                        <a:buNone/>
                      </a:pPr>
                      <a:r>
                        <a:rPr lang="en-US" altLang="zh-CN" sz="1600">
                          <a:latin typeface="Calibri" panose="020F0502020204030204" charset="0"/>
                          <a:cs typeface="Calibri" panose="020F0502020204030204" charset="0"/>
                        </a:rPr>
                        <a:t>2.39%</a:t>
                      </a:r>
                    </a:p>
                  </a:txBody>
                  <a:tcPr/>
                </a:tc>
                <a:extLst>
                  <a:ext uri="{0D108BD9-81ED-4DB2-BD59-A6C34878D82A}">
                    <a16:rowId xmlns:a16="http://schemas.microsoft.com/office/drawing/2014/main" val="10007"/>
                  </a:ext>
                </a:extLst>
              </a:tr>
              <a:tr h="228372">
                <a:tc>
                  <a:txBody>
                    <a:bodyPr/>
                    <a:lstStyle/>
                    <a:p>
                      <a:pPr>
                        <a:buNone/>
                      </a:pPr>
                      <a:r>
                        <a:rPr lang="en-US" altLang="zh-CN" sz="1600">
                          <a:latin typeface="Calibri" panose="020F0502020204030204" charset="0"/>
                          <a:cs typeface="Calibri" panose="020F0502020204030204" charset="0"/>
                        </a:rPr>
                        <a:t>Firefox</a:t>
                      </a:r>
                    </a:p>
                  </a:txBody>
                  <a:tcPr/>
                </a:tc>
                <a:tc>
                  <a:txBody>
                    <a:bodyPr/>
                    <a:lstStyle/>
                    <a:p>
                      <a:pPr>
                        <a:buNone/>
                      </a:pPr>
                      <a:r>
                        <a:rPr lang="en-US" altLang="zh-CN" sz="1600">
                          <a:latin typeface="Calibri" panose="020F0502020204030204" charset="0"/>
                          <a:cs typeface="Calibri" panose="020F0502020204030204" charset="0"/>
                        </a:rPr>
                        <a:t>2.36%</a:t>
                      </a:r>
                    </a:p>
                  </a:txBody>
                  <a:tcPr/>
                </a:tc>
                <a:extLst>
                  <a:ext uri="{0D108BD9-81ED-4DB2-BD59-A6C34878D82A}">
                    <a16:rowId xmlns:a16="http://schemas.microsoft.com/office/drawing/2014/main" val="10008"/>
                  </a:ext>
                </a:extLst>
              </a:tr>
              <a:tr h="228372">
                <a:tc>
                  <a:txBody>
                    <a:bodyPr/>
                    <a:lstStyle/>
                    <a:p>
                      <a:pPr>
                        <a:buNone/>
                      </a:pPr>
                      <a:r>
                        <a:rPr altLang="en-US" sz="1600" dirty="0">
                          <a:latin typeface="Calibri" panose="020F0502020204030204" charset="0"/>
                        </a:rPr>
                        <a:t>其他</a:t>
                      </a:r>
                    </a:p>
                  </a:txBody>
                  <a:tcPr/>
                </a:tc>
                <a:tc>
                  <a:txBody>
                    <a:bodyPr/>
                    <a:lstStyle/>
                    <a:p>
                      <a:pPr>
                        <a:buNone/>
                      </a:pPr>
                      <a:r>
                        <a:rPr lang="en-US" altLang="zh-CN" sz="1600" dirty="0">
                          <a:latin typeface="Calibri" panose="020F0502020204030204" charset="0"/>
                          <a:cs typeface="Calibri" panose="020F0502020204030204" charset="0"/>
                        </a:rPr>
                        <a:t>4.33%</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1</a:t>
            </a:r>
            <a:r>
              <a:rPr altLang="en-US" dirty="0">
                <a:sym typeface="+mn-ea"/>
              </a:rPr>
              <a:t>章</a:t>
            </a:r>
            <a:r>
              <a:rPr lang="en-US" dirty="0">
                <a:sym typeface="+mn-ea"/>
              </a:rPr>
              <a:t>  </a:t>
            </a:r>
            <a:r>
              <a:rPr altLang="en-US" dirty="0">
                <a:sym typeface="+mn-ea"/>
              </a:rPr>
              <a:t>网页设计基础知识</a:t>
            </a:r>
            <a:endParaRPr lang="zh-CN" altLang="en-US"/>
          </a:p>
        </p:txBody>
      </p:sp>
      <p:sp>
        <p:nvSpPr>
          <p:cNvPr id="3" name="内容占位符 2"/>
          <p:cNvSpPr>
            <a:spLocks noGrp="1"/>
          </p:cNvSpPr>
          <p:nvPr>
            <p:ph idx="1"/>
          </p:nvPr>
        </p:nvSpPr>
        <p:spPr/>
        <p:txBody>
          <a:bodyPr/>
          <a:lstStyle/>
          <a:p>
            <a:r>
              <a:rPr altLang="en-US" dirty="0">
                <a:sym typeface="+mn-ea"/>
              </a:rPr>
              <a:t>基础概念（服务器与浏览器的关系）</a:t>
            </a:r>
          </a:p>
          <a:p>
            <a:r>
              <a:rPr altLang="en-US" dirty="0">
                <a:sym typeface="+mn-ea"/>
              </a:rPr>
              <a:t>网页与</a:t>
            </a:r>
            <a:r>
              <a:rPr lang="en-US" altLang="zh-CN" dirty="0">
                <a:sym typeface="+mn-ea"/>
              </a:rPr>
              <a:t>HTML</a:t>
            </a:r>
            <a:r>
              <a:rPr altLang="en-US" dirty="0">
                <a:sym typeface="+mn-ea"/>
              </a:rPr>
              <a:t>语言</a:t>
            </a:r>
          </a:p>
          <a:p>
            <a:r>
              <a:rPr dirty="0">
                <a:sym typeface="+mn-ea"/>
              </a:rPr>
              <a:t>Web标准：结构、表现与行为</a:t>
            </a:r>
          </a:p>
          <a:p>
            <a:r>
              <a:rPr dirty="0">
                <a:sym typeface="+mn-ea"/>
              </a:rPr>
              <a:t>初步理解网页设计与开发的过程</a:t>
            </a:r>
          </a:p>
          <a:p>
            <a:r>
              <a:rPr dirty="0">
                <a:sym typeface="+mn-ea"/>
              </a:rPr>
              <a:t>页面设计布局概述</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请看第</a:t>
            </a:r>
            <a:r>
              <a:rPr lang="en-US" altLang="zh-CN" dirty="0"/>
              <a:t>2</a:t>
            </a:r>
            <a:r>
              <a:rPr altLang="en-US" dirty="0"/>
              <a:t>章</a:t>
            </a:r>
            <a:r>
              <a:rPr lang="en-US" altLang="zh-CN" dirty="0"/>
              <a:t>——</a:t>
            </a:r>
            <a:br>
              <a:rPr lang="en-US" altLang="zh-CN" dirty="0"/>
            </a:br>
            <a:r>
              <a:rPr lang="en-US" altLang="zh-CN" dirty="0"/>
              <a:t>		HTML5</a:t>
            </a:r>
            <a:r>
              <a:rPr altLang="en-US">
                <a:sym typeface="+mn-ea"/>
              </a:rPr>
              <a:t>语言</a:t>
            </a:r>
            <a:r>
              <a:rPr altLang="en-US" dirty="0"/>
              <a:t>基础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1</a:t>
            </a:r>
            <a:r>
              <a:rPr altLang="en-US" dirty="0">
                <a:sym typeface="+mn-ea"/>
              </a:rPr>
              <a:t>章</a:t>
            </a:r>
            <a:r>
              <a:rPr lang="en-US" dirty="0">
                <a:sym typeface="+mn-ea"/>
              </a:rPr>
              <a:t>  </a:t>
            </a:r>
            <a:r>
              <a:rPr altLang="en-US" dirty="0">
                <a:sym typeface="+mn-ea"/>
              </a:rPr>
              <a:t>网页设计基础知识</a:t>
            </a:r>
            <a:endParaRPr lang="zh-CN" altLang="en-US"/>
          </a:p>
        </p:txBody>
      </p:sp>
      <p:sp>
        <p:nvSpPr>
          <p:cNvPr id="3" name="内容占位符 2"/>
          <p:cNvSpPr>
            <a:spLocks noGrp="1"/>
          </p:cNvSpPr>
          <p:nvPr>
            <p:ph idx="1"/>
          </p:nvPr>
        </p:nvSpPr>
        <p:spPr/>
        <p:txBody>
          <a:bodyPr/>
          <a:lstStyle/>
          <a:p>
            <a:r>
              <a:rPr altLang="en-US" dirty="0">
                <a:sym typeface="+mn-ea"/>
              </a:rPr>
              <a:t>基础概念（服务器与浏览器的关系）</a:t>
            </a:r>
          </a:p>
          <a:p>
            <a:r>
              <a:rPr altLang="en-US" dirty="0">
                <a:sym typeface="+mn-ea"/>
              </a:rPr>
              <a:t>网页与</a:t>
            </a:r>
            <a:r>
              <a:rPr lang="en-US" altLang="zh-CN" dirty="0">
                <a:sym typeface="+mn-ea"/>
              </a:rPr>
              <a:t>HTML</a:t>
            </a:r>
            <a:r>
              <a:rPr altLang="en-US" dirty="0">
                <a:sym typeface="+mn-ea"/>
              </a:rPr>
              <a:t>语言</a:t>
            </a:r>
          </a:p>
          <a:p>
            <a:r>
              <a:rPr dirty="0">
                <a:sym typeface="+mn-ea"/>
              </a:rPr>
              <a:t>Web标准：结构、表现与行为</a:t>
            </a:r>
          </a:p>
          <a:p>
            <a:r>
              <a:rPr dirty="0">
                <a:sym typeface="+mn-ea"/>
              </a:rPr>
              <a:t>初步理解网页设计与开发的过程</a:t>
            </a:r>
          </a:p>
          <a:p>
            <a:r>
              <a:rPr dirty="0">
                <a:sym typeface="+mn-ea"/>
              </a:rPr>
              <a:t>页面设计布局概述</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1</a:t>
            </a:r>
            <a:r>
              <a:rPr altLang="en-US" dirty="0">
                <a:sym typeface="+mn-ea"/>
              </a:rPr>
              <a:t>章</a:t>
            </a:r>
            <a:r>
              <a:rPr lang="en-US" dirty="0">
                <a:sym typeface="+mn-ea"/>
              </a:rPr>
              <a:t>  </a:t>
            </a:r>
            <a:r>
              <a:rPr altLang="en-US" dirty="0">
                <a:sym typeface="+mn-ea"/>
              </a:rPr>
              <a:t>网页设计基础知识</a:t>
            </a:r>
            <a:endParaRPr lang="zh-CN" altLang="en-US"/>
          </a:p>
        </p:txBody>
      </p:sp>
      <p:sp>
        <p:nvSpPr>
          <p:cNvPr id="3" name="内容占位符 2"/>
          <p:cNvSpPr>
            <a:spLocks noGrp="1"/>
          </p:cNvSpPr>
          <p:nvPr>
            <p:ph idx="1"/>
          </p:nvPr>
        </p:nvSpPr>
        <p:spPr/>
        <p:txBody>
          <a:bodyPr/>
          <a:lstStyle/>
          <a:p>
            <a:pPr marL="68580" indent="0">
              <a:buNone/>
            </a:pPr>
            <a:r>
              <a:rPr lang="en-US" altLang="zh-CN"/>
              <a:t> </a:t>
            </a:r>
          </a:p>
        </p:txBody>
      </p:sp>
      <p:pic>
        <p:nvPicPr>
          <p:cNvPr id="4" name="图片 3" descr="01-001"/>
          <p:cNvPicPr>
            <a:picLocks noChangeAspect="1"/>
          </p:cNvPicPr>
          <p:nvPr/>
        </p:nvPicPr>
        <p:blipFill>
          <a:blip r:embed="rId2"/>
          <a:stretch>
            <a:fillRect/>
          </a:stretch>
        </p:blipFill>
        <p:spPr>
          <a:xfrm>
            <a:off x="2738120" y="1844675"/>
            <a:ext cx="4125595" cy="4460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t>网页设计基础知识</a:t>
            </a:r>
          </a:p>
        </p:txBody>
      </p:sp>
      <p:sp>
        <p:nvSpPr>
          <p:cNvPr id="3" name="Rectangle 2"/>
          <p:cNvSpPr>
            <a:spLocks noGrp="1"/>
          </p:cNvSpPr>
          <p:nvPr>
            <p:ph idx="1"/>
          </p:nvPr>
        </p:nvSpPr>
        <p:spPr/>
        <p:txBody>
          <a:bodyPr>
            <a:normAutofit/>
          </a:bodyPr>
          <a:lstStyle/>
          <a:p>
            <a:pPr>
              <a:lnSpc>
                <a:spcPct val="114000"/>
              </a:lnSpc>
            </a:pPr>
            <a:r>
              <a:rPr altLang="en-US" dirty="0"/>
              <a:t>基础概念（服务器与浏览器的关系）</a:t>
            </a:r>
          </a:p>
          <a:p>
            <a:pPr marL="68580" indent="0">
              <a:lnSpc>
                <a:spcPct val="114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打开浏览器并在地址栏中输入一个网站的地址，就会展示出相应的网页内容了</a:t>
            </a:r>
            <a:endParaRPr lang="en-US" altLang="zh-CN" dirty="0"/>
          </a:p>
        </p:txBody>
      </p:sp>
      <p:pic>
        <p:nvPicPr>
          <p:cNvPr id="6" name="图片 5" descr="01-002"/>
          <p:cNvPicPr>
            <a:picLocks noChangeAspect="1"/>
          </p:cNvPicPr>
          <p:nvPr/>
        </p:nvPicPr>
        <p:blipFill>
          <a:blip r:embed="rId3"/>
          <a:stretch>
            <a:fillRect/>
          </a:stretch>
        </p:blipFill>
        <p:spPr>
          <a:xfrm>
            <a:off x="2393632" y="3284984"/>
            <a:ext cx="4356735" cy="28060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t>网页设计基础知识</a:t>
            </a:r>
          </a:p>
        </p:txBody>
      </p:sp>
      <p:sp>
        <p:nvSpPr>
          <p:cNvPr id="3" name="Rectangle 2"/>
          <p:cNvSpPr>
            <a:spLocks noGrp="1"/>
          </p:cNvSpPr>
          <p:nvPr>
            <p:ph idx="1"/>
          </p:nvPr>
        </p:nvSpPr>
        <p:spPr/>
        <p:txBody>
          <a:bodyPr>
            <a:normAutofit/>
          </a:bodyPr>
          <a:lstStyle/>
          <a:p>
            <a:pPr>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首先必须知道什么是</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浏览器</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服务器</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。互联网就是处在世界各地的计算机互相连接而成的一个计算机网络。网站的浏览者坐在家中查看各种网站上的内容，实际上就是从远程的计算机中读取了一些内容，然后在本地的计算机上显示出来的过程。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14000"/>
              </a:lnSpc>
            </a:pP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访问</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的具体过程简单地说，就是当用户的计算机联入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Internet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后，通过</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浏览器</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发出访问某个站点的请求，然后这个站点的</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服务器</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就把信息传送到用户的浏览器上，即将文件下载到本地的计算机，浏览器再显示出文件内容。这个过程的示意图如图所示</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dirty="0"/>
          </a:p>
        </p:txBody>
      </p:sp>
      <p:pic>
        <p:nvPicPr>
          <p:cNvPr id="4" name="图片 3" descr="01-003"/>
          <p:cNvPicPr>
            <a:picLocks noChangeAspect="1"/>
          </p:cNvPicPr>
          <p:nvPr>
            <p:custDataLst>
              <p:tags r:id="rId1"/>
            </p:custDataLst>
          </p:nvPr>
        </p:nvPicPr>
        <p:blipFill>
          <a:blip r:embed="rId4"/>
          <a:stretch>
            <a:fillRect/>
          </a:stretch>
        </p:blipFill>
        <p:spPr>
          <a:xfrm>
            <a:off x="5436096" y="4293096"/>
            <a:ext cx="3136900" cy="2486025"/>
          </a:xfrm>
          <a:prstGeom prst="rect">
            <a:avLst/>
          </a:prstGeom>
        </p:spPr>
      </p:pic>
    </p:spTree>
    <p:extLst>
      <p:ext uri="{BB962C8B-B14F-4D97-AF65-F5344CB8AC3E}">
        <p14:creationId xmlns:p14="http://schemas.microsoft.com/office/powerpoint/2010/main" val="405518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sym typeface="+mn-ea"/>
              </a:rPr>
              <a:t>网页设计基础知识</a:t>
            </a:r>
            <a:endParaRPr lang="zh-CN" dirty="0">
              <a:solidFill>
                <a:schemeClr val="accent1"/>
              </a:solidFill>
            </a:endParaRPr>
          </a:p>
        </p:txBody>
      </p:sp>
      <p:sp>
        <p:nvSpPr>
          <p:cNvPr id="3" name="Rectangle 2"/>
          <p:cNvSpPr>
            <a:spLocks noGrp="1"/>
          </p:cNvSpPr>
          <p:nvPr>
            <p:ph idx="1"/>
          </p:nvPr>
        </p:nvSpPr>
        <p:spPr/>
        <p:txBody>
          <a:bodyPr>
            <a:normAutofit/>
          </a:bodyPr>
          <a:lstStyle/>
          <a:p>
            <a:r>
              <a:rPr altLang="en-US" dirty="0"/>
              <a:t>网页与</a:t>
            </a:r>
            <a:r>
              <a:rPr lang="en-US" altLang="zh-CN" dirty="0"/>
              <a:t>HTML</a:t>
            </a:r>
            <a:r>
              <a:rPr altLang="en-US" dirty="0"/>
              <a:t>语言</a:t>
            </a:r>
            <a:endParaRPr lang="en-US" altLang="en-US" dirty="0"/>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网页文件是用一种被称为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HyperText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Markup Language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）的标记语言书写的文本文件，它可以在浏览器中按照设计者所设计的方式显示内容，网页文件也经常被称为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文件。</a:t>
            </a:r>
            <a:endParaRPr altLang="en-US" dirty="0"/>
          </a:p>
          <a:p>
            <a:pPr marL="68580" indent="0">
              <a:buNone/>
            </a:pPr>
            <a:endParaRPr lang="en-US" altLang="zh-CN" dirty="0"/>
          </a:p>
        </p:txBody>
      </p:sp>
      <p:pic>
        <p:nvPicPr>
          <p:cNvPr id="4" name="图片 3" descr="01-004"/>
          <p:cNvPicPr>
            <a:picLocks noChangeAspect="1"/>
          </p:cNvPicPr>
          <p:nvPr/>
        </p:nvPicPr>
        <p:blipFill>
          <a:blip r:embed="rId3"/>
          <a:stretch>
            <a:fillRect/>
          </a:stretch>
        </p:blipFill>
        <p:spPr>
          <a:xfrm>
            <a:off x="2354580" y="3366824"/>
            <a:ext cx="4892040" cy="3449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sym typeface="+mn-ea"/>
              </a:rPr>
              <a:t>网页设计基础知识</a:t>
            </a:r>
            <a:endParaRPr lang="zh-CN" dirty="0">
              <a:solidFill>
                <a:schemeClr val="accent1"/>
              </a:solidFill>
            </a:endParaRPr>
          </a:p>
        </p:txBody>
      </p:sp>
      <p:sp>
        <p:nvSpPr>
          <p:cNvPr id="3" name="Rectangle 2"/>
          <p:cNvSpPr>
            <a:spLocks noGrp="1"/>
          </p:cNvSpPr>
          <p:nvPr>
            <p:ph idx="1"/>
          </p:nvPr>
        </p:nvSpPr>
        <p:spPr/>
        <p:txBody>
          <a:bodyPr>
            <a:normAutofit/>
          </a:bodyPr>
          <a:lstStyle/>
          <a:p>
            <a:pPr>
              <a:lnSpc>
                <a:spcPct val="114000"/>
              </a:lnSpc>
            </a:pPr>
            <a:r>
              <a:rPr dirty="0"/>
              <a:t>Web标准：结构、表现与行为</a:t>
            </a: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网页主要由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个部分组成：结构（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Structure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Presentation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）和行为（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Behavior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一个网页分为若干个组成部分，包括各级标题、正文段落、各种列表结构等，这就构成了一个网页的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。每种组成部分的字号、字体和颜色等属性就构成了它的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。网页和传统媒体不同的一点是，它是可以随时变化的，而且可以和读者互动，因此如何变化以及如何交互，就称为它的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概括来说，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决定了网页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是什么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决定了网页看起来是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什么样子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决定了网页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做什么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68580" indent="0">
              <a:lnSpc>
                <a:spcPct val="114000"/>
              </a:lnSpc>
              <a:buNone/>
            </a:pPr>
            <a:endParaRPr altLang="en-US" sz="2000" dirty="0"/>
          </a:p>
          <a:p>
            <a:pPr>
              <a:lnSpc>
                <a:spcPct val="114000"/>
              </a:lnSpc>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sym typeface="+mn-ea"/>
              </a:rPr>
              <a:t>网页设计基础知识</a:t>
            </a:r>
            <a:endParaRPr lang="zh-CN" dirty="0">
              <a:solidFill>
                <a:schemeClr val="accent1"/>
              </a:solidFill>
            </a:endParaRPr>
          </a:p>
        </p:txBody>
      </p:sp>
      <p:sp>
        <p:nvSpPr>
          <p:cNvPr id="3" name="Rectangle 2"/>
          <p:cNvSpPr>
            <a:spLocks noGrp="1"/>
          </p:cNvSpPr>
          <p:nvPr>
            <p:ph idx="1"/>
          </p:nvPr>
        </p:nvSpPr>
        <p:spPr/>
        <p:txBody>
          <a:bodyPr>
            <a:normAutofit/>
          </a:bodyPr>
          <a:lstStyle/>
          <a:p>
            <a:pPr>
              <a:lnSpc>
                <a:spcPct val="114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分别对应于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种非常常用的技术，即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JavaScript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。也就是说，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用来决定网页的结构和内容，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用来设定网页的表现样式，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JavaScript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用来控制网页的行为。</a:t>
            </a:r>
            <a:endParaRPr altLang="en-US" sz="2000" dirty="0"/>
          </a:p>
          <a:p>
            <a:pPr>
              <a:lnSpc>
                <a:spcPct val="114000"/>
              </a:lnSpc>
            </a:pPr>
            <a:endParaRPr lang="en-US" altLang="zh-CN" dirty="0"/>
          </a:p>
        </p:txBody>
      </p:sp>
      <p:pic>
        <p:nvPicPr>
          <p:cNvPr id="4" name="图片 3" descr="01-005"/>
          <p:cNvPicPr>
            <a:picLocks noChangeAspect="1"/>
          </p:cNvPicPr>
          <p:nvPr/>
        </p:nvPicPr>
        <p:blipFill>
          <a:blip r:embed="rId3"/>
          <a:stretch>
            <a:fillRect/>
          </a:stretch>
        </p:blipFill>
        <p:spPr>
          <a:xfrm>
            <a:off x="1043305" y="3357245"/>
            <a:ext cx="7487920" cy="2700020"/>
          </a:xfrm>
          <a:prstGeom prst="rect">
            <a:avLst/>
          </a:prstGeom>
        </p:spPr>
      </p:pic>
    </p:spTree>
    <p:extLst>
      <p:ext uri="{BB962C8B-B14F-4D97-AF65-F5344CB8AC3E}">
        <p14:creationId xmlns:p14="http://schemas.microsoft.com/office/powerpoint/2010/main" val="377827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1</a:t>
            </a:r>
            <a:r>
              <a:rPr altLang="en-US" dirty="0"/>
              <a:t>章</a:t>
            </a:r>
            <a:r>
              <a:rPr lang="en-US" dirty="0"/>
              <a:t>  </a:t>
            </a:r>
            <a:r>
              <a:rPr altLang="en-US" dirty="0"/>
              <a:t>网页设计基础知识</a:t>
            </a:r>
          </a:p>
        </p:txBody>
      </p:sp>
      <p:sp>
        <p:nvSpPr>
          <p:cNvPr id="3" name="Rectangle 2"/>
          <p:cNvSpPr>
            <a:spLocks noGrp="1"/>
          </p:cNvSpPr>
          <p:nvPr>
            <p:ph idx="1"/>
          </p:nvPr>
        </p:nvSpPr>
        <p:spPr/>
        <p:txBody>
          <a:bodyPr>
            <a:normAutofit fontScale="97500"/>
          </a:bodyPr>
          <a:lstStyle/>
          <a:p>
            <a:pPr>
              <a:lnSpc>
                <a:spcPct val="114000"/>
              </a:lnSpc>
            </a:pPr>
            <a:r>
              <a:rPr dirty="0"/>
              <a:t>网页设计与开发的过程</a:t>
            </a:r>
            <a:endParaRPr lang="en-US" dirty="0"/>
          </a:p>
          <a:p>
            <a:pPr lvl="1">
              <a:lnSpc>
                <a:spcPct val="114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简单来说，网站开发的全过程大致分为策划与定义、设计、开发、测试和发布</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个阶段。</a:t>
            </a:r>
            <a:endParaRPr dirty="0"/>
          </a:p>
          <a:p>
            <a:pPr>
              <a:lnSpc>
                <a:spcPct val="114000"/>
              </a:lnSpc>
            </a:pPr>
            <a:r>
              <a:rPr altLang="en-US" dirty="0">
                <a:sym typeface="+mn-ea"/>
              </a:rPr>
              <a:t>基本任务与角色</a:t>
            </a:r>
            <a:endParaRPr lang="en-US" altLang="en-US" dirty="0">
              <a:sym typeface="+mn-ea"/>
            </a:endParaRPr>
          </a:p>
          <a:p>
            <a:pPr>
              <a:lnSpc>
                <a:spcPct val="114000"/>
              </a:lnSpc>
            </a:pPr>
            <a:endParaRPr lang="en-US" altLang="en-US" dirty="0">
              <a:sym typeface="+mn-ea"/>
            </a:endParaRPr>
          </a:p>
          <a:p>
            <a:pPr>
              <a:lnSpc>
                <a:spcPct val="114000"/>
              </a:lnSpc>
            </a:pPr>
            <a:endParaRPr lang="en-US" altLang="en-US" dirty="0">
              <a:sym typeface="+mn-ea"/>
            </a:endParaRPr>
          </a:p>
          <a:p>
            <a:pPr>
              <a:lnSpc>
                <a:spcPct val="114000"/>
              </a:lnSpc>
            </a:pPr>
            <a:r>
              <a:rPr lang="zh-CN" altLang="en-US" dirty="0"/>
              <a:t>各个环节</a:t>
            </a:r>
            <a:endParaRPr altLang="en-US" dirty="0"/>
          </a:p>
        </p:txBody>
      </p:sp>
      <p:graphicFrame>
        <p:nvGraphicFramePr>
          <p:cNvPr id="4" name="表格 3"/>
          <p:cNvGraphicFramePr/>
          <p:nvPr>
            <p:custDataLst>
              <p:tags r:id="rId1"/>
            </p:custDataLst>
            <p:extLst>
              <p:ext uri="{D42A27DB-BD31-4B8C-83A1-F6EECF244321}">
                <p14:modId xmlns:p14="http://schemas.microsoft.com/office/powerpoint/2010/main" val="3061302510"/>
              </p:ext>
            </p:extLst>
          </p:nvPr>
        </p:nvGraphicFramePr>
        <p:xfrm>
          <a:off x="2267744" y="3429000"/>
          <a:ext cx="4949825" cy="1036320"/>
        </p:xfrm>
        <a:graphic>
          <a:graphicData uri="http://schemas.openxmlformats.org/drawingml/2006/table">
            <a:tbl>
              <a:tblPr firstRow="1" bandRow="1">
                <a:tableStyleId>{5C22544A-7EE6-4342-B048-85BDC9FD1C3A}</a:tableStyleId>
              </a:tblPr>
              <a:tblGrid>
                <a:gridCol w="1149985">
                  <a:extLst>
                    <a:ext uri="{9D8B030D-6E8A-4147-A177-3AD203B41FA5}">
                      <a16:colId xmlns:a16="http://schemas.microsoft.com/office/drawing/2014/main" val="20000"/>
                    </a:ext>
                  </a:extLst>
                </a:gridCol>
                <a:gridCol w="843915">
                  <a:extLst>
                    <a:ext uri="{9D8B030D-6E8A-4147-A177-3AD203B41FA5}">
                      <a16:colId xmlns:a16="http://schemas.microsoft.com/office/drawing/2014/main" val="20001"/>
                    </a:ext>
                  </a:extLst>
                </a:gridCol>
                <a:gridCol w="1056640">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gridCol w="949960">
                  <a:extLst>
                    <a:ext uri="{9D8B030D-6E8A-4147-A177-3AD203B41FA5}">
                      <a16:colId xmlns:a16="http://schemas.microsoft.com/office/drawing/2014/main" val="20004"/>
                    </a:ext>
                  </a:extLst>
                </a:gridCol>
              </a:tblGrid>
              <a:tr h="304800">
                <a:tc>
                  <a:txBody>
                    <a:bodyPr/>
                    <a:lstStyle/>
                    <a:p>
                      <a:pPr algn="ctr">
                        <a:buNone/>
                      </a:pPr>
                      <a:r>
                        <a:rPr lang="zh-CN" altLang="en-US" sz="1400"/>
                        <a:t>策划与定义</a:t>
                      </a:r>
                    </a:p>
                  </a:txBody>
                  <a:tcPr/>
                </a:tc>
                <a:tc>
                  <a:txBody>
                    <a:bodyPr/>
                    <a:lstStyle/>
                    <a:p>
                      <a:pPr algn="ctr">
                        <a:buNone/>
                      </a:pPr>
                      <a:r>
                        <a:rPr lang="zh-CN" altLang="en-US" sz="1400"/>
                        <a:t>设计</a:t>
                      </a:r>
                    </a:p>
                  </a:txBody>
                  <a:tcPr/>
                </a:tc>
                <a:tc>
                  <a:txBody>
                    <a:bodyPr/>
                    <a:lstStyle/>
                    <a:p>
                      <a:pPr algn="ctr">
                        <a:buNone/>
                      </a:pPr>
                      <a:r>
                        <a:rPr lang="zh-CN" altLang="en-US" sz="1400"/>
                        <a:t>开发</a:t>
                      </a:r>
                    </a:p>
                  </a:txBody>
                  <a:tcPr/>
                </a:tc>
                <a:tc>
                  <a:txBody>
                    <a:bodyPr/>
                    <a:lstStyle/>
                    <a:p>
                      <a:pPr algn="ctr">
                        <a:buNone/>
                      </a:pPr>
                      <a:r>
                        <a:rPr lang="zh-CN" altLang="en-US" sz="1400"/>
                        <a:t>测试</a:t>
                      </a:r>
                    </a:p>
                  </a:txBody>
                  <a:tcPr/>
                </a:tc>
                <a:tc>
                  <a:txBody>
                    <a:bodyPr/>
                    <a:lstStyle/>
                    <a:p>
                      <a:pPr algn="ctr">
                        <a:buNone/>
                      </a:pPr>
                      <a:r>
                        <a:rPr lang="zh-CN" altLang="en-US" sz="1400"/>
                        <a:t>发布</a:t>
                      </a:r>
                    </a:p>
                  </a:txBody>
                  <a:tcPr/>
                </a:tc>
                <a:extLst>
                  <a:ext uri="{0D108BD9-81ED-4DB2-BD59-A6C34878D82A}">
                    <a16:rowId xmlns:a16="http://schemas.microsoft.com/office/drawing/2014/main" val="10000"/>
                  </a:ext>
                </a:extLst>
              </a:tr>
              <a:tr h="731520">
                <a:tc>
                  <a:txBody>
                    <a:bodyPr/>
                    <a:lstStyle/>
                    <a:p>
                      <a:pPr>
                        <a:buNone/>
                      </a:pPr>
                      <a:r>
                        <a:rPr lang="zh-CN" altLang="en-US" sz="1400" dirty="0"/>
                        <a:t>客户</a:t>
                      </a:r>
                      <a:endParaRPr lang="en-US" altLang="zh-CN" sz="1400" dirty="0"/>
                    </a:p>
                    <a:p>
                      <a:pPr>
                        <a:buNone/>
                      </a:pPr>
                      <a:r>
                        <a:rPr lang="zh-CN" altLang="en-US" sz="1400" dirty="0"/>
                        <a:t>设计师</a:t>
                      </a:r>
                    </a:p>
                  </a:txBody>
                  <a:tcPr/>
                </a:tc>
                <a:tc>
                  <a:txBody>
                    <a:bodyPr/>
                    <a:lstStyle/>
                    <a:p>
                      <a:pPr>
                        <a:buNone/>
                      </a:pPr>
                      <a:r>
                        <a:rPr lang="zh-CN" altLang="en-US" sz="1400"/>
                        <a:t>设计师</a:t>
                      </a:r>
                    </a:p>
                  </a:txBody>
                  <a:tcPr/>
                </a:tc>
                <a:tc>
                  <a:txBody>
                    <a:bodyPr/>
                    <a:lstStyle/>
                    <a:p>
                      <a:pPr>
                        <a:buNone/>
                      </a:pPr>
                      <a:r>
                        <a:rPr lang="zh-CN" altLang="en-US" sz="1400"/>
                        <a:t>设计师和程序开发员</a:t>
                      </a:r>
                    </a:p>
                  </a:txBody>
                  <a:tcPr/>
                </a:tc>
                <a:tc>
                  <a:txBody>
                    <a:bodyPr/>
                    <a:lstStyle/>
                    <a:p>
                      <a:pPr>
                        <a:buNone/>
                      </a:pPr>
                      <a:r>
                        <a:rPr lang="zh-CN" altLang="en-US" sz="1400"/>
                        <a:t>客户、设计师和程序开发员</a:t>
                      </a:r>
                    </a:p>
                  </a:txBody>
                  <a:tcPr/>
                </a:tc>
                <a:tc>
                  <a:txBody>
                    <a:bodyPr/>
                    <a:lstStyle/>
                    <a:p>
                      <a:pPr>
                        <a:buNone/>
                      </a:pPr>
                      <a:r>
                        <a:rPr lang="zh-CN" altLang="en-US" sz="1400" dirty="0"/>
                        <a:t>设计师和程序开发员</a:t>
                      </a:r>
                    </a:p>
                  </a:txBody>
                  <a:tcPr/>
                </a:tc>
                <a:extLst>
                  <a:ext uri="{0D108BD9-81ED-4DB2-BD59-A6C34878D82A}">
                    <a16:rowId xmlns:a16="http://schemas.microsoft.com/office/drawing/2014/main" val="10001"/>
                  </a:ext>
                </a:extLst>
              </a:tr>
            </a:tbl>
          </a:graphicData>
        </a:graphic>
      </p:graphicFrame>
      <p:pic>
        <p:nvPicPr>
          <p:cNvPr id="5" name="file:///C:\Drafs\case-base\production\h5+c3/.\img\01-008.png">
            <a:extLst>
              <a:ext uri="{FF2B5EF4-FFF2-40B4-BE49-F238E27FC236}">
                <a16:creationId xmlns:a16="http://schemas.microsoft.com/office/drawing/2014/main" id="{DFFC4A34-CCD9-093D-A7DB-D745C6000109}"/>
              </a:ext>
            </a:extLst>
          </p:cNvPr>
          <p:cNvPicPr>
            <a:picLocks noChangeAspect="1"/>
          </p:cNvPicPr>
          <p:nvPr/>
        </p:nvPicPr>
        <p:blipFill>
          <a:blip r:embed="rId4"/>
          <a:srcRect/>
          <a:stretch>
            <a:fillRect/>
          </a:stretch>
        </p:blipFill>
        <p:spPr>
          <a:xfrm>
            <a:off x="2483768" y="5013176"/>
            <a:ext cx="4536504" cy="151216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VlYTk1MDZiMjA5ZGJmMzVhNDc1MDc5YjkyZGE1OT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362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09c4722-31db-4899-919f-21bd386a5362}"/>
  <p:tag name="TABLE_ENDDRAG_ORIGIN_RECT" val="389*115"/>
  <p:tag name="TABLE_ENDDRAG_RECT" val="297*284*389*11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601b0e3a-cbe6-4773-a33f-3b5905562596}"/>
  <p:tag name="TABLE_ENDDRAG_ORIGIN_RECT" val="220*286"/>
  <p:tag name="TABLE_ENDDRAG_RECT" val="384*186*220*28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1148</Words>
  <Application>Microsoft Office PowerPoint</Application>
  <PresentationFormat>全屏显示(4:3)</PresentationFormat>
  <Paragraphs>122</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华文细黑</vt:lpstr>
      <vt:lpstr>Calibri</vt:lpstr>
      <vt:lpstr>Corbel</vt:lpstr>
      <vt:lpstr>Wingdings</vt:lpstr>
      <vt:lpstr>Wingdings 2</vt:lpstr>
      <vt:lpstr>Wingdings 3</vt:lpstr>
      <vt:lpstr>IntroducingPowerPoint2007</vt:lpstr>
      <vt:lpstr>HTML5+CSS3+JavaScript 2021.6</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第1章  网页设计基础知识</vt:lpstr>
      <vt:lpstr>请看第2章——   HTML5语言基础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48</cp:revision>
  <dcterms:created xsi:type="dcterms:W3CDTF">2007-10-30T08:30:00Z</dcterms:created>
  <dcterms:modified xsi:type="dcterms:W3CDTF">2022-12-01T07:43:10Z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y fmtid="{D5CDD505-2E9C-101B-9397-08002B2CF9AE}" pid="4" name="ICV">
    <vt:lpwstr>3E908A4BD3014AF1BC22767BD3898651</vt:lpwstr>
  </property>
  <property fmtid="{D5CDD505-2E9C-101B-9397-08002B2CF9AE}" pid="5" name="KSOProductBuildVer">
    <vt:lpwstr>2052-11.1.0.11691</vt:lpwstr>
  </property>
</Properties>
</file>