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2"/>
  </p:notesMasterIdLst>
  <p:sldIdLst>
    <p:sldId id="310" r:id="rId2"/>
    <p:sldId id="291" r:id="rId3"/>
    <p:sldId id="292" r:id="rId4"/>
    <p:sldId id="257" r:id="rId5"/>
    <p:sldId id="294" r:id="rId6"/>
    <p:sldId id="309" r:id="rId7"/>
    <p:sldId id="269" r:id="rId8"/>
    <p:sldId id="295" r:id="rId9"/>
    <p:sldId id="278" r:id="rId10"/>
    <p:sldId id="264" r:id="rId11"/>
    <p:sldId id="296" r:id="rId12"/>
    <p:sldId id="298" r:id="rId13"/>
    <p:sldId id="297" r:id="rId14"/>
    <p:sldId id="265" r:id="rId15"/>
    <p:sldId id="301" r:id="rId16"/>
    <p:sldId id="300" r:id="rId17"/>
    <p:sldId id="302" r:id="rId18"/>
    <p:sldId id="299" r:id="rId19"/>
    <p:sldId id="303" r:id="rId20"/>
    <p:sldId id="304" r:id="rId21"/>
    <p:sldId id="267" r:id="rId22"/>
    <p:sldId id="305" r:id="rId23"/>
    <p:sldId id="306" r:id="rId24"/>
    <p:sldId id="307" r:id="rId25"/>
    <p:sldId id="308" r:id="rId26"/>
    <p:sldId id="274" r:id="rId27"/>
    <p:sldId id="275" r:id="rId28"/>
    <p:sldId id="283" r:id="rId29"/>
    <p:sldId id="293" r:id="rId30"/>
    <p:sldId id="263" r:id="rId31"/>
  </p:sldIdLst>
  <p:sldSz cx="9144000" cy="6858000" type="screen4x3"/>
  <p:notesSz cx="6858000" cy="9144000"/>
  <p:custDataLst>
    <p:tags r:id="rId33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5" autoAdjust="0"/>
  </p:normalViewPr>
  <p:slideViewPr>
    <p:cSldViewPr>
      <p:cViewPr varScale="1">
        <p:scale>
          <a:sx n="36" d="100"/>
          <a:sy n="36" d="100"/>
        </p:scale>
        <p:origin x="86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2022/12/1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12438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911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15830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6909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9135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2698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40822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16607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20792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49720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90826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29425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30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5804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27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3406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7359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12/1/2022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3143248"/>
            <a:ext cx="7772400" cy="1974059"/>
          </a:xfrm>
        </p:spPr>
        <p:txBody>
          <a:bodyPr/>
          <a:lstStyle/>
          <a:p>
            <a:r>
              <a:rPr lang="en-US" altLang="zh-CN" sz="3600" dirty="0">
                <a:effectLst>
                  <a:reflection blurRad="6350" stA="50000" endA="300" endPos="50000" dist="29997" dir="5400000" sy="-100000" algn="bl" rotWithShape="0"/>
                </a:effectLst>
                <a:sym typeface="+mn-ea"/>
              </a:rPr>
              <a:t>HTML5+CSS3+JavaScript</a:t>
            </a:r>
            <a:r>
              <a:rPr lang="en-US" altLang="en-US" dirty="0">
                <a:effectLst>
                  <a:reflection blurRad="6350" stA="50000" endA="300" endPos="50000" dist="29997" dir="5400000" sy="-100000" algn="bl" rotWithShape="0"/>
                </a:effectLst>
              </a:rPr>
              <a:t>	</a:t>
            </a:r>
            <a:r>
              <a:rPr 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20</a:t>
            </a:r>
            <a:r>
              <a:rPr lang="en-US" alt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21.6</a:t>
            </a:r>
            <a:endParaRPr lang="zh-CN" sz="28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28662" y="3669519"/>
            <a:ext cx="7772400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spc="-150" noProof="0" dirty="0"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HTML5+CSS3+JavaScript</a:t>
            </a:r>
          </a:p>
        </p:txBody>
      </p:sp>
      <p:sp>
        <p:nvSpPr>
          <p:cNvPr id="9" name="Rectangle 3"/>
          <p:cNvSpPr txBox="1"/>
          <p:nvPr/>
        </p:nvSpPr>
        <p:spPr>
          <a:xfrm>
            <a:off x="3000364" y="5643578"/>
            <a:ext cx="3071834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主讲：温谦</a:t>
            </a:r>
            <a:endParaRPr kumimoji="0" lang="zh-CN" sz="3600" b="1" i="0" u="none" strike="noStrike" kern="1200" spc="-150" normalizeH="0" baseline="0" noProof="0" dirty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dirty="0"/>
              <a:t>文本标记</a:t>
            </a:r>
            <a:r>
              <a:rPr lang="en-US" altLang="zh-CN" dirty="0"/>
              <a:t>——</a:t>
            </a:r>
            <a:r>
              <a:rPr altLang="en-US" dirty="0"/>
              <a:t>段落与段内换行（</a:t>
            </a:r>
            <a:r>
              <a:rPr lang="en-US" altLang="zh-CN" dirty="0"/>
              <a:t>&lt;p&gt;</a:t>
            </a:r>
            <a:r>
              <a:rPr altLang="en-US" dirty="0"/>
              <a:t>和</a:t>
            </a:r>
            <a:r>
              <a:rPr lang="en-US" altLang="zh-CN" dirty="0"/>
              <a:t>&lt;br&gt;</a:t>
            </a:r>
            <a:r>
              <a:rPr altLang="en-US" dirty="0"/>
              <a:t>）</a:t>
            </a:r>
          </a:p>
          <a:p>
            <a:pPr marL="671830" lvl="1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浏览器会完全按照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标记来解释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代码，忽略多余的空格和换行。在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文件里，不管输入多少空格（按空格键）都将被视为一个空格；换行（按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“Enter”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键）也是无效的。</a:t>
            </a:r>
            <a:endParaRPr lang="en-US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1830" lvl="1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段落标记：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“&lt;p&gt;&lt;/p&gt;”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是英文单词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“paragraph”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段落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的首字母，用来定义网页中的一段文本，文本在一个段落中会自动换行。</a:t>
            </a:r>
          </a:p>
          <a:p>
            <a:pPr marL="671830" lvl="1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换行标记：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“&lt;</a:t>
            </a:r>
            <a:r>
              <a:rPr lang="en-US" altLang="zh-CN" sz="1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&gt;”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，这是一个单个使用的标记，是英文单词</a:t>
            </a: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“break”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的缩写，作用是将文字在一个段内强制换行。</a:t>
            </a:r>
          </a:p>
          <a:p>
            <a:pPr lvl="1"/>
            <a:endParaRPr lang="en-US" altLang="en-US" dirty="0"/>
          </a:p>
          <a:p>
            <a:pPr marL="68580" indent="0">
              <a:lnSpc>
                <a:spcPct val="114000"/>
              </a:lnSpc>
              <a:buNone/>
            </a:pPr>
            <a:endParaRPr altLang="en-US" sz="2000" dirty="0"/>
          </a:p>
          <a:p>
            <a:pPr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3F2F6B-3098-D56D-427C-34C465E8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69560"/>
            <a:ext cx="6736262" cy="23238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设置标题（</a:t>
            </a:r>
            <a:r>
              <a:rPr lang="en-US" altLang="zh-CN" dirty="0"/>
              <a:t>h1~h6</a:t>
            </a:r>
            <a:r>
              <a:rPr lang="zh-CN" altLang="en-US" dirty="0"/>
              <a:t>）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中，设定了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个标题标记，分别用于显示不同级别的标题。例如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&lt;h1&gt;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标记表示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级标题，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&lt;h2&gt;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级标题，一直到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&lt;h6&gt;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级标题，数字越小，级别越高，文字也相应越大。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lvl="2"/>
            <a:endParaRPr lang="en-US" altLang="en-US" dirty="0"/>
          </a:p>
          <a:p>
            <a:pPr marL="68580" indent="0">
              <a:lnSpc>
                <a:spcPct val="114000"/>
              </a:lnSpc>
              <a:buNone/>
            </a:pPr>
            <a:endParaRPr altLang="en-US" sz="2000" dirty="0"/>
          </a:p>
          <a:p>
            <a:pPr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4" name="file:///C:\Drafs\case-base\production\h5+c3/.\img\02-015.png">
            <a:extLst>
              <a:ext uri="{FF2B5EF4-FFF2-40B4-BE49-F238E27FC236}">
                <a16:creationId xmlns:a16="http://schemas.microsoft.com/office/drawing/2014/main" id="{71E21D50-D337-EFE1-6D76-3D52B7DC56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04048" y="3717032"/>
            <a:ext cx="3567618" cy="25202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5C8519-6227-3CF5-F15A-7E0115C7F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689013"/>
            <a:ext cx="3567619" cy="25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8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使文字水平居中（</a:t>
            </a:r>
            <a:r>
              <a:rPr lang="en-US" altLang="zh-CN" dirty="0"/>
              <a:t>&lt;</a:t>
            </a:r>
            <a:r>
              <a:rPr lang="en-US" dirty="0"/>
              <a:t>center&gt;）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如果对文字显示在浏览器中的位置不加以限定，浏览器就会以默认的方式来显示文字的位置，即从靠左的位置开始显示文字。但在实际应用中，可能需要在窗口的正中间开始显示文字，这时可以使用另一个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HTML——&lt;center&gt;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&lt;/center&gt;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标记来完成。</a:t>
            </a:r>
          </a:p>
          <a:p>
            <a:pPr lvl="2"/>
            <a:endParaRPr lang="en-US" altLang="en-US" dirty="0"/>
          </a:p>
          <a:p>
            <a:pPr marL="68580" indent="0">
              <a:lnSpc>
                <a:spcPct val="114000"/>
              </a:lnSpc>
              <a:buNone/>
            </a:pPr>
            <a:endParaRPr altLang="en-US" sz="2000" dirty="0"/>
          </a:p>
          <a:p>
            <a:pPr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4" name="file:///C:\Drafs\case-base\production\h5+c3/.\img\02-016.png">
            <a:extLst>
              <a:ext uri="{FF2B5EF4-FFF2-40B4-BE49-F238E27FC236}">
                <a16:creationId xmlns:a16="http://schemas.microsoft.com/office/drawing/2014/main" id="{892172DA-B25F-A0FE-360D-7F694A55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37312" y="3933056"/>
            <a:ext cx="2592288" cy="23237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49AC79-7E25-5971-50F1-E76BE3C1A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933056"/>
            <a:ext cx="4026205" cy="21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设置文字段落的缩进（</a:t>
            </a:r>
            <a:r>
              <a:rPr lang="en-US" altLang="zh-CN" dirty="0"/>
              <a:t>&lt;blockquote&gt;</a:t>
            </a:r>
            <a:r>
              <a:rPr lang="zh-CN" altLang="en-US" dirty="0"/>
              <a:t>）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有时在文档中，需要对某段落进行缩进显示，例如显示引用的内容等，这时可以使用文本缩进标记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blockquote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blockquote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2"/>
            <a:endParaRPr lang="en-US" altLang="en-US" dirty="0"/>
          </a:p>
          <a:p>
            <a:pPr marL="68580" indent="0">
              <a:lnSpc>
                <a:spcPct val="114000"/>
              </a:lnSpc>
              <a:buNone/>
            </a:pPr>
            <a:endParaRPr altLang="en-US" sz="2000" dirty="0"/>
          </a:p>
          <a:p>
            <a:pPr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4" name="file:///C:\Drafs\case-base\production\h5+c3/.\img\02-017.png">
            <a:extLst>
              <a:ext uri="{FF2B5EF4-FFF2-40B4-BE49-F238E27FC236}">
                <a16:creationId xmlns:a16="http://schemas.microsoft.com/office/drawing/2014/main" id="{206CD28D-368A-7CA9-DEC2-D3528F9B76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80556" y="3429000"/>
            <a:ext cx="2808312" cy="2686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3D9ECC-8153-57F5-0D9B-E15AD6A16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53" y="3717032"/>
            <a:ext cx="4127049" cy="199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/>
              <a:t>HTML</a:t>
            </a:r>
            <a:r>
              <a:rPr altLang="en-US" dirty="0"/>
              <a:t>标记与</a:t>
            </a:r>
            <a:r>
              <a:rPr lang="en-US" altLang="zh-CN" dirty="0"/>
              <a:t>HTML</a:t>
            </a:r>
            <a:r>
              <a:rPr altLang="en-US" dirty="0"/>
              <a:t>属性</a:t>
            </a:r>
            <a:endParaRPr lang="en-US" altLang="en-US" dirty="0"/>
          </a:p>
          <a:p>
            <a:pPr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在大多数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标记中都可以加入属性控制，属性的作用是帮助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标记进一步控制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文件的内容，比如内容的对齐方式（如本例），文字的大小、字体、颜色，网页的背景样式，图片的插入，等等。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基本语法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altLang="en-US" dirty="0"/>
          </a:p>
          <a:p>
            <a:pPr marL="68580" indent="0">
              <a:lnSpc>
                <a:spcPct val="114000"/>
              </a:lnSpc>
              <a:buNone/>
            </a:pPr>
            <a:r>
              <a:rPr lang="en-US" altLang="zh-CN" sz="2000" dirty="0"/>
              <a:t>          &lt;标记名称 属性名1=“属性值1” 属性名2=“属性值2”……&gt;</a:t>
            </a:r>
          </a:p>
          <a:p>
            <a:pPr marL="768350" lvl="2" indent="0">
              <a:lnSpc>
                <a:spcPct val="114000"/>
              </a:lnSpc>
              <a:buNone/>
            </a:pPr>
            <a:endParaRPr altLang="en-US" dirty="0"/>
          </a:p>
          <a:p>
            <a:pPr lvl="2">
              <a:lnSpc>
                <a:spcPct val="114000"/>
              </a:lnSpc>
            </a:pPr>
            <a:endParaRPr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/>
              <a:t>用</a:t>
            </a:r>
            <a:r>
              <a:rPr lang="en-US" altLang="zh-CN" dirty="0"/>
              <a:t>align</a:t>
            </a:r>
            <a:r>
              <a:rPr lang="zh-CN" altLang="en-US" dirty="0"/>
              <a:t>属性控制段落的水平位置</a:t>
            </a:r>
          </a:p>
          <a:p>
            <a:pPr lvl="1">
              <a:lnSpc>
                <a:spcPct val="114000"/>
              </a:lnSpc>
            </a:pP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级标题标记中，增加了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align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属性的设置。当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align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属性设置为“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center”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的时候，标题就居中对齐了。而在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&lt;h2&gt;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标记中也增加了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align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属性的设置，并设置为“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right”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，这时该标题就右对齐了。</a:t>
            </a:r>
          </a:p>
          <a:p>
            <a:pPr lvl="2">
              <a:lnSpc>
                <a:spcPct val="114000"/>
              </a:lnSpc>
            </a:pPr>
            <a:endParaRPr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C0FEDC-E7C7-6189-21E3-D2999E034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47" y="3861048"/>
            <a:ext cx="3638353" cy="2396108"/>
          </a:xfrm>
          <a:prstGeom prst="rect">
            <a:avLst/>
          </a:prstGeom>
        </p:spPr>
      </p:pic>
      <p:pic>
        <p:nvPicPr>
          <p:cNvPr id="6" name="file:///C:\Drafs\case-base\production\h5+c3/.\img\02-018.png">
            <a:extLst>
              <a:ext uri="{FF2B5EF4-FFF2-40B4-BE49-F238E27FC236}">
                <a16:creationId xmlns:a16="http://schemas.microsoft.com/office/drawing/2014/main" id="{9B148D0E-72AD-6458-6758-CAFF60F1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20106" y="3726025"/>
            <a:ext cx="2952328" cy="26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9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4000"/>
              </a:lnSpc>
            </a:pPr>
            <a:r>
              <a:rPr altLang="en-US" dirty="0"/>
              <a:t>用</a:t>
            </a:r>
            <a:r>
              <a:rPr lang="en-US" altLang="zh-CN" dirty="0" err="1"/>
              <a:t>bgcolor</a:t>
            </a:r>
            <a:r>
              <a:rPr altLang="en-US" dirty="0"/>
              <a:t>属性设置背景颜色</a:t>
            </a:r>
            <a:endParaRPr lang="en-US" altLang="en-US" dirty="0"/>
          </a:p>
          <a:p>
            <a:pPr lvl="2">
              <a:lnSpc>
                <a:spcPct val="114000"/>
              </a:lnSpc>
            </a:pPr>
            <a:r>
              <a:rPr lang="zh-CN" altLang="en-US" sz="2000" dirty="0">
                <a:sym typeface="+mn-ea"/>
              </a:rPr>
              <a:t>例如：</a:t>
            </a:r>
            <a:r>
              <a:rPr altLang="en-US" sz="2000" dirty="0">
                <a:sym typeface="+mn-ea"/>
              </a:rPr>
              <a:t>&lt;body text="blue" bgcolor="#CCCCFF"&gt;</a:t>
            </a:r>
            <a:endParaRPr lang="en-US" altLang="en-US" sz="2000" dirty="0">
              <a:sym typeface="+mn-ea"/>
            </a:endParaRPr>
          </a:p>
          <a:p>
            <a:pPr lvl="2">
              <a:lnSpc>
                <a:spcPct val="114000"/>
              </a:lnSpc>
            </a:pP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网页背景色通过</a:t>
            </a:r>
            <a:r>
              <a:rPr lang="en-US" altLang="zh-CN" sz="20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bgcolor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</a:t>
            </a: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其中文字的颜色通过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</a:t>
            </a: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endParaRPr lang="zh-CN" altLang="en-US" sz="2000" dirty="0"/>
          </a:p>
          <a:p>
            <a:pPr lvl="2">
              <a:lnSpc>
                <a:spcPct val="114000"/>
              </a:lnSpc>
            </a:pPr>
            <a:endParaRPr altLang="en-US" sz="2000" dirty="0"/>
          </a:p>
          <a:p>
            <a:pPr marL="768350" lvl="2" indent="0">
              <a:lnSpc>
                <a:spcPct val="114000"/>
              </a:lnSpc>
              <a:buNone/>
            </a:pPr>
            <a:endParaRPr altLang="en-US" dirty="0"/>
          </a:p>
          <a:p>
            <a:pPr lvl="2">
              <a:lnSpc>
                <a:spcPct val="114000"/>
              </a:lnSpc>
            </a:pPr>
            <a:endParaRPr altLang="en-US" dirty="0"/>
          </a:p>
        </p:txBody>
      </p:sp>
      <p:pic>
        <p:nvPicPr>
          <p:cNvPr id="4" name="file:///C:\Drafs\case-base\production\h5+c3/.\img\02-019.png">
            <a:extLst>
              <a:ext uri="{FF2B5EF4-FFF2-40B4-BE49-F238E27FC236}">
                <a16:creationId xmlns:a16="http://schemas.microsoft.com/office/drawing/2014/main" id="{7AB36212-D625-E85F-8B0E-CFF2B3A80A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38062" y="3573016"/>
            <a:ext cx="3096344" cy="2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/>
              <a:t>用</a:t>
            </a:r>
            <a:r>
              <a:rPr lang="en-US" altLang="zh-CN" dirty="0" err="1"/>
              <a:t>bgcolor</a:t>
            </a:r>
            <a:r>
              <a:rPr altLang="en-US" dirty="0"/>
              <a:t>属性设置背景颜色</a:t>
            </a:r>
            <a:endParaRPr lang="en-US" altLang="en-US" dirty="0"/>
          </a:p>
          <a:p>
            <a:pPr lvl="1">
              <a:lnSpc>
                <a:spcPct val="114000"/>
              </a:lnSpc>
            </a:pPr>
            <a:r>
              <a:rPr lang="zh-CN" altLang="en-US" sz="2200" dirty="0">
                <a:sym typeface="+mn-ea"/>
              </a:rPr>
              <a:t>例如：</a:t>
            </a:r>
            <a:r>
              <a:rPr altLang="en-US" sz="2200" dirty="0">
                <a:sym typeface="+mn-ea"/>
              </a:rPr>
              <a:t>&lt;body text="blue" bgcolor="#CCCCFF"&gt;</a:t>
            </a:r>
            <a:endParaRPr lang="en-US" altLang="en-US" sz="2200" dirty="0">
              <a:sym typeface="+mn-ea"/>
            </a:endParaRPr>
          </a:p>
          <a:p>
            <a:pPr lvl="1">
              <a:lnSpc>
                <a:spcPct val="114000"/>
              </a:lnSpc>
            </a:pPr>
            <a:r>
              <a:rPr lang="zh-CN" altLang="en-US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网页背景色通过</a:t>
            </a:r>
            <a:r>
              <a:rPr lang="en-US" altLang="zh-CN" sz="22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bgcolor</a:t>
            </a:r>
            <a:r>
              <a:rPr lang="zh-CN" altLang="en-US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属性设置，文字的颜色通过</a:t>
            </a:r>
            <a:r>
              <a:rPr lang="en-US" altLang="zh-CN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r>
              <a:rPr lang="zh-CN" altLang="en-US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</a:t>
            </a:r>
            <a:endParaRPr lang="en-US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在页面中，除了预先通过名称定义的颜色之外，还可以使用颜色代码的方式来指定颜色。</a:t>
            </a:r>
            <a:r>
              <a:rPr lang="zh-CN" altLang="en-US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bgcolor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属性设置为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“#CCCCFF”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，这是用了另一种颜色的表达方式，即颜色代码的方式。</a:t>
            </a:r>
          </a:p>
          <a:p>
            <a:pPr lvl="2">
              <a:lnSpc>
                <a:spcPct val="114000"/>
              </a:lnSpc>
            </a:pPr>
            <a:endParaRPr lang="en-US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endParaRPr lang="zh-CN" altLang="en-US" sz="2000" dirty="0"/>
          </a:p>
          <a:p>
            <a:pPr lvl="2">
              <a:lnSpc>
                <a:spcPct val="114000"/>
              </a:lnSpc>
            </a:pPr>
            <a:endParaRPr altLang="en-US" sz="2000" dirty="0"/>
          </a:p>
          <a:p>
            <a:pPr marL="768350" lvl="2" indent="0">
              <a:lnSpc>
                <a:spcPct val="114000"/>
              </a:lnSpc>
              <a:buNone/>
            </a:pPr>
            <a:endParaRPr altLang="en-US" dirty="0"/>
          </a:p>
          <a:p>
            <a:pPr lvl="2">
              <a:lnSpc>
                <a:spcPct val="114000"/>
              </a:lnSpc>
            </a:pPr>
            <a:endParaRPr altLang="en-US" dirty="0"/>
          </a:p>
        </p:txBody>
      </p:sp>
      <p:pic>
        <p:nvPicPr>
          <p:cNvPr id="4" name="file:///C:\Drafs\case-base\production\h5+c3/.\img\02-019.png">
            <a:extLst>
              <a:ext uri="{FF2B5EF4-FFF2-40B4-BE49-F238E27FC236}">
                <a16:creationId xmlns:a16="http://schemas.microsoft.com/office/drawing/2014/main" id="{7AB36212-D625-E85F-8B0E-CFF2B3A80A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62686" y="4769383"/>
            <a:ext cx="204561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14000"/>
              </a:lnSpc>
            </a:pPr>
            <a:r>
              <a:rPr altLang="en-US" dirty="0"/>
              <a:t>设置文字的特殊样式</a:t>
            </a:r>
          </a:p>
          <a:p>
            <a:pPr marL="768350" lvl="2" indent="0">
              <a:lnSpc>
                <a:spcPct val="114000"/>
              </a:lnSpc>
              <a:buNone/>
            </a:pPr>
            <a:r>
              <a:rPr lang="en-US" altLang="zh-CN" sz="2000" dirty="0"/>
              <a:t>             </a:t>
            </a:r>
            <a:endParaRPr altLang="en-US" dirty="0"/>
          </a:p>
          <a:p>
            <a:pPr lvl="2">
              <a:lnSpc>
                <a:spcPct val="114000"/>
              </a:lnSpc>
            </a:pPr>
            <a:endParaRPr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EBD0EC-1A00-1061-E988-DE482A554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93043"/>
              </p:ext>
            </p:extLst>
          </p:nvPr>
        </p:nvGraphicFramePr>
        <p:xfrm>
          <a:off x="1303020" y="2708920"/>
          <a:ext cx="6995160" cy="2880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7580">
                  <a:extLst>
                    <a:ext uri="{9D8B030D-6E8A-4147-A177-3AD203B41FA5}">
                      <a16:colId xmlns:a16="http://schemas.microsoft.com/office/drawing/2014/main" val="2026303651"/>
                    </a:ext>
                  </a:extLst>
                </a:gridCol>
                <a:gridCol w="3497580">
                  <a:extLst>
                    <a:ext uri="{9D8B030D-6E8A-4147-A177-3AD203B41FA5}">
                      <a16:colId xmlns:a16="http://schemas.microsoft.com/office/drawing/2014/main" val="1058037117"/>
                    </a:ext>
                  </a:extLst>
                </a:gridCol>
              </a:tblGrid>
              <a:tr h="261847">
                <a:tc>
                  <a:txBody>
                    <a:bodyPr/>
                    <a:lstStyle/>
                    <a:p>
                      <a:pPr indent="2413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标记</a:t>
                      </a:r>
                      <a:endParaRPr lang="zh-CN" sz="1600" b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显示效果</a:t>
                      </a:r>
                      <a:endParaRPr lang="zh-CN" sz="1600" b="1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1014749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&lt;b&gt;&lt;/b&gt;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文字以粗体方式显示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985482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&lt;i&gt;&lt;/i&gt;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文字以斜体方式显示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048094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&lt;u&gt;&lt;/u&gt;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文字以加下画线方式显示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3790693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&lt;s&gt;&lt;/s&gt;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文字以加下删除线方式显示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2648097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&lt;big&gt;&lt;/big&gt;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文字以放大方式显示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756090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&lt;small&gt;&lt;/small&gt;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文字以缩小方式显示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613600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&lt;strong&gt;&lt;/strong&gt;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文字以加强强调方式显示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334286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&lt;em&gt;&lt;/em&gt;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文字以强调方式显示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7394353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&lt;address&gt;&lt;/address&gt;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>
                          <a:effectLst/>
                        </a:rPr>
                        <a:t>用来显示电子邮件地址或网址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617782"/>
                  </a:ext>
                </a:extLst>
              </a:tr>
              <a:tr h="261847"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">
                          <a:effectLst/>
                        </a:rPr>
                        <a:t>&lt;code&gt;&lt;/code&gt;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用来说明代码与指令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615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68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4000"/>
              </a:lnSpc>
            </a:pPr>
            <a:r>
              <a:rPr altLang="en-US" dirty="0"/>
              <a:t>设置文字的大小和颜色（</a:t>
            </a:r>
            <a:r>
              <a:rPr lang="en-US" altLang="zh-CN" dirty="0"/>
              <a:t>&lt;font&gt;</a:t>
            </a:r>
            <a:r>
              <a:rPr altLang="en-US" dirty="0"/>
              <a:t>）</a:t>
            </a:r>
            <a:endParaRPr lang="en-US" altLang="en-US" dirty="0"/>
          </a:p>
          <a:p>
            <a:pPr lvl="2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&lt;font&gt;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标记设置字体相关的属性，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&lt;font&gt;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个主要属性，分别用于设置文字的字体、大小和颜色。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altLang="en-US" sz="2000" dirty="0"/>
              <a:t>&lt;font color="green" face="宋体" size="7"&gt; 互联网发展的&lt;/font&gt;&lt;i&gt;起源&lt;/i&gt;</a:t>
            </a:r>
            <a:endParaRPr lang="en-US" altLang="en-US" sz="2000" dirty="0"/>
          </a:p>
          <a:p>
            <a:pPr lvl="2">
              <a:lnSpc>
                <a:spcPct val="114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face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属性用于设置文字的字体，例如宋体、楷体等；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属性控制文字的大小，可以取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之间的整数值，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属性用来设置文字的颜色。</a:t>
            </a:r>
          </a:p>
          <a:p>
            <a:pPr lvl="2">
              <a:lnSpc>
                <a:spcPct val="114000"/>
              </a:lnSpc>
            </a:pPr>
            <a:endParaRPr altLang="en-US" sz="2000" dirty="0"/>
          </a:p>
          <a:p>
            <a:pPr marL="768350" lvl="2" indent="0">
              <a:lnSpc>
                <a:spcPct val="114000"/>
              </a:lnSpc>
              <a:buNone/>
            </a:pPr>
            <a:endParaRPr altLang="en-US" dirty="0"/>
          </a:p>
          <a:p>
            <a:pPr lvl="2">
              <a:lnSpc>
                <a:spcPct val="114000"/>
              </a:lnSpc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302181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HTML5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基本知识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动手练习：利用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VS Code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快速建立基本文档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文本标记</a:t>
            </a:r>
          </a:p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HTML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标记与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HTML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属性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在网页中使用图像（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&gt;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再谈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HTML5</a:t>
            </a:r>
          </a:p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DEMO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创建一个简单地网页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/>
              <a:t>网页中的特殊文字符号</a:t>
            </a:r>
            <a:endParaRPr lang="en-US" altLang="en-US" dirty="0"/>
          </a:p>
          <a:p>
            <a:pPr marL="671830" lvl="1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由于大于号和小于号被用于声明标记，因此如果在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代码中出现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“&lt;”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“&gt;”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就不会再被认为是普通的大于号或者小于号了。如果要显示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“x&gt;y”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这样一个数学公式，该怎么办呢？这时就需要用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“&amp;</a:t>
            </a:r>
            <a:r>
              <a:rPr lang="en-US" altLang="zh-CN" sz="1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lt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代表符号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“&lt;”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，特殊字符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“&amp;</a:t>
            </a:r>
            <a:r>
              <a:rPr lang="en-US" altLang="zh-CN" sz="1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gt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代表符号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“&gt;”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71830" lvl="1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zh-CN" altLang="en-US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面谈到过，文字与文字之间，如果超过一个空格，那么从第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个空格开始，都会被忽略掉。如果需要在某处使用空格，就需要使用特殊符号来代替，空格的符号是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“&amp;</a:t>
            </a:r>
            <a:r>
              <a:rPr lang="en-US" altLang="zh-CN" sz="1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nbsp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671830" lvl="1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一些符号是无法直接用键盘输入的，也需要使用这种方式来显示，例如版权符号的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“©”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需要使用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“&amp;copy;”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来输入。</a:t>
            </a:r>
            <a:endParaRPr lang="en-US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71830" lvl="1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&lt;sup&gt;&lt;/sup&gt;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标记，为上标标记，用于将数字缩小后显示于上方；</a:t>
            </a:r>
          </a:p>
          <a:p>
            <a:pPr marL="671830" lvl="1" indent="-342900"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&lt;sub&gt;&lt;/sub&gt;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标记，为下标标记，用于将数字缩小后显示于下方。</a:t>
            </a:r>
          </a:p>
          <a:p>
            <a:pPr marL="671830" lvl="1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Char char="●"/>
              <a:tabLst>
                <a:tab pos="540385" algn="l"/>
              </a:tabLst>
            </a:pPr>
            <a:r>
              <a:rPr lang="zh-CN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此外，还有几个特殊字符，字符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“&amp;divide;”</a:t>
            </a:r>
            <a:r>
              <a:rPr lang="zh-CN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代表符号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“÷”</a:t>
            </a:r>
            <a:r>
              <a:rPr lang="zh-CN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，字符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“&amp;</a:t>
            </a:r>
            <a:r>
              <a:rPr lang="en-US" altLang="zh-CN" sz="13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plusmn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;”</a:t>
            </a:r>
            <a:r>
              <a:rPr lang="zh-CN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“±”</a:t>
            </a:r>
            <a:r>
              <a:rPr lang="zh-CN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，字符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“&amp;</a:t>
            </a:r>
            <a:r>
              <a:rPr lang="en-US" altLang="zh-CN" sz="13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permil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;”</a:t>
            </a:r>
            <a:r>
              <a:rPr lang="zh-CN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“‰”</a:t>
            </a:r>
            <a:r>
              <a:rPr lang="zh-CN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，字符</a:t>
            </a:r>
            <a:r>
              <a:rPr lang="en-US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“&amp;harr;”</a:t>
            </a:r>
            <a:r>
              <a:rPr lang="zh-CN" altLang="zh-CN" sz="13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代表双向的箭头。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endParaRPr altLang="en-US" dirty="0"/>
          </a:p>
          <a:p>
            <a:pPr lvl="2">
              <a:lnSpc>
                <a:spcPct val="114000"/>
              </a:lnSpc>
            </a:pPr>
            <a:endParaRPr altLang="en-US" dirty="0"/>
          </a:p>
        </p:txBody>
      </p:sp>
    </p:spTree>
    <p:extLst>
      <p:ext uri="{BB962C8B-B14F-4D97-AF65-F5344CB8AC3E}">
        <p14:creationId xmlns:p14="http://schemas.microsoft.com/office/powerpoint/2010/main" val="404310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在网页中使用图像（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&lt;img&gt;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目前在网页上使用的图片格式主要是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JPG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三种。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JPG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格式为静态图像压缩标准格式，它为摄影图片提供了一种标准的有损耗压缩方案。它可以保留大约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1670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万种颜色，对于照片类型的图片，通常选择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JPG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格式保存。而且在图像处理软件中可以选择适当压缩率，达到清晰度和文件大小的平衡。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格式只支持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色以内的图像，因此如果用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格式保存颜色丰富的照片类型图片，效果就会很差，因此它适合保存卡通类以线条为主的图片。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格式另一个优点是支持透明色，可以使图像浮现在背景之上。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格式出现晚于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JPG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格式，它能够兼具二者的优点。当设置为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色时，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格式可以达到和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格式相同的效果。也可以实现无损的高清晰度压缩。而且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拥有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透明，即半透明的能力。但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格式不支持有损压缩，它是用固定的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LZ77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压缩算法，不能设定压缩率。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在网页中使用图像（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&lt;img&gt;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pPr lvl="2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网页中使用图片：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&lt;img src=”cup.png”&gt;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AB86D2-3C98-DD63-2228-148C69A7B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98844"/>
            <a:ext cx="3513584" cy="2324007"/>
          </a:xfrm>
          <a:prstGeom prst="rect">
            <a:avLst/>
          </a:prstGeom>
        </p:spPr>
      </p:pic>
      <p:pic>
        <p:nvPicPr>
          <p:cNvPr id="6" name="file:///C:\Drafs\case-base\production\h5+c3/.\img\02-024.png">
            <a:extLst>
              <a:ext uri="{FF2B5EF4-FFF2-40B4-BE49-F238E27FC236}">
                <a16:creationId xmlns:a16="http://schemas.microsoft.com/office/drawing/2014/main" id="{25F40168-F4DA-A623-0EB5-84F91B2623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32040" y="3692503"/>
            <a:ext cx="3916866" cy="23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9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在网页中使用图像（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&lt;img&gt;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）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对于路径信息的说明，通常分为以下两种情况。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）一种称为相对路径，也就是从自己的位置出发，依次说明到达目标文件的路径。这就好像如果班主任要找本班的一名学生，只需直接说名字即可，而校长要找到一名学生，就还要说明年级和班级。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）另一种称为绝对路径，也就是先指明最高级的层次，然后依次向下说明。例如要找外校的一名学生，就无法从本校为起点找到他，因此就可以说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八一中学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班的张伟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，这就是绝对路径的概念。</a:t>
            </a:r>
          </a:p>
          <a:p>
            <a:pPr lvl="1">
              <a:lnSpc>
                <a:spcPct val="114000"/>
              </a:lnSpc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12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在网页中使用图像（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&lt;img&gt;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）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网站中的路径也是类似的，通常可以分为两种情况。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）如果图像文件就在本网站内部，通常以要显示该图像的网页文件为起点，通过层级关系描述图像的位置。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）如果图像不在本网站内部，那么通常以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http://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开头的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作为图像文件的路径，通常也被称为“外部链接”。</a:t>
            </a:r>
          </a:p>
          <a:p>
            <a:pPr lvl="1">
              <a:lnSpc>
                <a:spcPct val="114000"/>
              </a:lnSpc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file:///C:\Drafs\case-base\production\h5+c3/.\img\02-027.png">
            <a:extLst>
              <a:ext uri="{FF2B5EF4-FFF2-40B4-BE49-F238E27FC236}">
                <a16:creationId xmlns:a16="http://schemas.microsoft.com/office/drawing/2014/main" id="{E1B98F81-35B4-4C13-46F8-F9035258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71800" y="4437112"/>
            <a:ext cx="424662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8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用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alt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属性为图像设置替换文本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有的时候由于某些原因，图像可能无法正常显示，比如网络速度太慢、浏览器版本过低等，因此应该为图像设置一个替换文本，用于图像无法显示的时候告诉浏览者该图片的内容。</a:t>
            </a:r>
          </a:p>
          <a:p>
            <a:pPr lvl="1">
              <a:lnSpc>
                <a:spcPct val="114000"/>
              </a:lnSpc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-184150"/>
            <a:ext cx="30988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A0E11F-F544-A6CA-C00D-1605DF0B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04" y="3501008"/>
            <a:ext cx="7128792" cy="724524"/>
          </a:xfrm>
          <a:prstGeom prst="rect">
            <a:avLst/>
          </a:prstGeom>
        </p:spPr>
      </p:pic>
      <p:pic>
        <p:nvPicPr>
          <p:cNvPr id="9" name="file:///C:\Drafs\case-base\production\h5+c3/.\img\02-028.png">
            <a:extLst>
              <a:ext uri="{FF2B5EF4-FFF2-40B4-BE49-F238E27FC236}">
                <a16:creationId xmlns:a16="http://schemas.microsoft.com/office/drawing/2014/main" id="{0AFC95D5-8350-7735-0E70-21F88F85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27677" y="4365104"/>
            <a:ext cx="3488645" cy="20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73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第</a:t>
            </a:r>
            <a:r>
              <a:rPr lang="en-US" altLang="zh-CN"/>
              <a:t>2</a:t>
            </a:r>
            <a:r>
              <a:rPr altLang="en-US"/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br>
              <a:rPr lang="zh-CN" dirty="0">
                <a:solidFill>
                  <a:schemeClr val="accent1"/>
                </a:solidFill>
              </a:rPr>
            </a:b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再谈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</a:rPr>
              <a:t>HTML5</a:t>
            </a:r>
          </a:p>
          <a:p>
            <a:pPr lvl="1"/>
            <a:r>
              <a:rPr altLang="en-US">
                <a:latin typeface="Calibri" panose="020F0502020204030204" charset="0"/>
                <a:cs typeface="Calibri" panose="020F0502020204030204" charset="0"/>
              </a:rPr>
              <a:t>追根溯源</a:t>
            </a:r>
          </a:p>
          <a:p>
            <a:pPr lvl="2"/>
            <a:r>
              <a:rPr altLang="en-US" sz="2400">
                <a:latin typeface="Calibri" panose="020F0502020204030204" charset="0"/>
                <a:cs typeface="Calibri" panose="020F0502020204030204" charset="0"/>
              </a:rPr>
              <a:t>兴起：早期</a:t>
            </a:r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altLang="en-US" sz="2400">
                <a:latin typeface="Calibri" panose="020F0502020204030204" charset="0"/>
                <a:cs typeface="Calibri" panose="020F0502020204030204" charset="0"/>
              </a:rPr>
              <a:t>阶段</a:t>
            </a:r>
          </a:p>
          <a:p>
            <a:pPr lvl="3"/>
            <a:r>
              <a:rPr lang="en-US" altLang="zh-CN" sz="2200">
                <a:latin typeface="Calibri" panose="020F0502020204030204" charset="0"/>
                <a:cs typeface="Calibri" panose="020F0502020204030204" charset="0"/>
              </a:rPr>
              <a:t>HTML 2.0</a:t>
            </a:r>
            <a:r>
              <a:rPr altLang="en-US" sz="2200">
                <a:latin typeface="Calibri" panose="020F0502020204030204" charset="0"/>
                <a:cs typeface="Calibri" panose="020F0502020204030204" charset="0"/>
              </a:rPr>
              <a:t>：于</a:t>
            </a:r>
            <a:r>
              <a:rPr lang="en-US" altLang="zh-CN" sz="2200">
                <a:latin typeface="Calibri" panose="020F0502020204030204" charset="0"/>
                <a:cs typeface="Calibri" panose="020F0502020204030204" charset="0"/>
              </a:rPr>
              <a:t>1995</a:t>
            </a:r>
            <a:r>
              <a:rPr altLang="en-US" sz="2200">
                <a:latin typeface="Calibri" panose="020F0502020204030204" charset="0"/>
                <a:cs typeface="Calibri" panose="020F0502020204030204" charset="0"/>
              </a:rPr>
              <a:t>年</a:t>
            </a:r>
            <a:r>
              <a:rPr lang="en-US" altLang="zh-CN" sz="2200">
                <a:latin typeface="Calibri" panose="020F0502020204030204" charset="0"/>
                <a:cs typeface="Calibri" panose="020F0502020204030204" charset="0"/>
              </a:rPr>
              <a:t>11</a:t>
            </a:r>
            <a:r>
              <a:rPr altLang="en-US" sz="2200">
                <a:latin typeface="Calibri" panose="020F0502020204030204" charset="0"/>
                <a:cs typeface="Calibri" panose="020F0502020204030204" charset="0"/>
              </a:rPr>
              <a:t>月发布</a:t>
            </a:r>
          </a:p>
          <a:p>
            <a:pPr lvl="3"/>
            <a:r>
              <a:rPr lang="en-US" altLang="zh-CN" sz="2200">
                <a:latin typeface="Calibri" panose="020F0502020204030204" charset="0"/>
                <a:cs typeface="Calibri" panose="020F0502020204030204" charset="0"/>
              </a:rPr>
              <a:t>HTML 3.2</a:t>
            </a:r>
            <a:r>
              <a:rPr altLang="en-US" sz="2200">
                <a:latin typeface="Calibri" panose="020F0502020204030204" charset="0"/>
                <a:cs typeface="Calibri" panose="020F0502020204030204" charset="0"/>
              </a:rPr>
              <a:t>：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于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1996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年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月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14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日发布</a:t>
            </a:r>
            <a:endParaRPr altLang="en-US" sz="2200">
              <a:latin typeface="Calibri" panose="020F0502020204030204" charset="0"/>
              <a:cs typeface="Calibri" panose="020F0502020204030204" charset="0"/>
            </a:endParaRPr>
          </a:p>
          <a:p>
            <a:pPr lvl="3"/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HTML 4.0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：于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1997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年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12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月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18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日发布</a:t>
            </a:r>
            <a:endParaRPr altLang="en-US" sz="22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/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HTML 4.01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（微小改进）：于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1999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年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12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月</a:t>
            </a:r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24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日发布</a:t>
            </a:r>
            <a:endParaRPr altLang="en-US" sz="22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altLang="en-US" sz="2400">
                <a:latin typeface="Calibri" panose="020F0502020204030204" charset="0"/>
                <a:cs typeface="Calibri" panose="020F0502020204030204" charset="0"/>
              </a:rPr>
              <a:t>弯路：</a:t>
            </a:r>
            <a:r>
              <a:rPr lang="en-US" altLang="zh-CN" sz="2400">
                <a:latin typeface="Calibri" panose="020F0502020204030204" charset="0"/>
                <a:cs typeface="Calibri" panose="020F0502020204030204" charset="0"/>
              </a:rPr>
              <a:t>XHTML</a:t>
            </a:r>
            <a:r>
              <a:rPr altLang="en-US" sz="2400">
                <a:latin typeface="Calibri" panose="020F0502020204030204" charset="0"/>
                <a:cs typeface="Calibri" panose="020F0502020204030204" charset="0"/>
              </a:rPr>
              <a:t>阶段</a:t>
            </a:r>
          </a:p>
          <a:p>
            <a:pPr lvl="3"/>
            <a:r>
              <a:rPr altLang="en-US" sz="2200">
                <a:latin typeface="Calibri" panose="020F0502020204030204" charset="0"/>
                <a:cs typeface="Calibri" panose="020F0502020204030204" charset="0"/>
              </a:rPr>
              <a:t>XHTML 1.0：于2000年1月发布，后又经过修订于2002年8月1日重新发布。</a:t>
            </a:r>
          </a:p>
          <a:p>
            <a:pPr lvl="3"/>
            <a:r>
              <a:rPr altLang="en-US" sz="2200">
                <a:latin typeface="Calibri" panose="020F0502020204030204" charset="0"/>
                <a:cs typeface="Calibri" panose="020F0502020204030204" charset="0"/>
              </a:rPr>
              <a:t>XHTML 1.1：于2001年5月31日发布。</a:t>
            </a:r>
          </a:p>
          <a:p>
            <a:pPr lvl="3"/>
            <a:r>
              <a:rPr altLang="en-US" sz="2200">
                <a:latin typeface="Calibri" panose="020F0502020204030204" charset="0"/>
                <a:cs typeface="Calibri" panose="020F0502020204030204" charset="0"/>
              </a:rPr>
              <a:t>XHTML 2.0：中途废弃。</a:t>
            </a:r>
          </a:p>
          <a:p>
            <a:pPr lvl="2"/>
            <a:r>
              <a:rPr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回归：</a:t>
            </a:r>
            <a:r>
              <a:rPr lang="en-US" altLang="zh-CN" sz="2400">
                <a:latin typeface="Calibri" panose="020F0502020204030204" charset="0"/>
                <a:cs typeface="Calibri" panose="020F0502020204030204" charset="0"/>
                <a:sym typeface="+mn-ea"/>
              </a:rPr>
              <a:t>HTML5</a:t>
            </a:r>
            <a:r>
              <a:rPr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阶段</a:t>
            </a:r>
            <a:endParaRPr altLang="en-US" sz="2400">
              <a:latin typeface="Calibri" panose="020F0502020204030204" charset="0"/>
              <a:cs typeface="Calibri" panose="020F0502020204030204" charset="0"/>
            </a:endParaRPr>
          </a:p>
          <a:p>
            <a:pPr lvl="3"/>
            <a:r>
              <a:rPr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2007年又回到了原有的HTML的演进路线上</a:t>
            </a:r>
            <a:endParaRPr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altLang="en-US"/>
              <a:t>章</a:t>
            </a:r>
            <a:r>
              <a:rPr lang="en-US" altLang="zh-CN"/>
              <a:t>  HTML5</a:t>
            </a:r>
            <a:r>
              <a:rPr altLang="en-US"/>
              <a:t>语言基础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zh-CN"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HTML5</a:t>
            </a:r>
            <a:r>
              <a:rPr altLang="en-US"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的优势与特点</a:t>
            </a:r>
            <a:endParaRPr altLang="en-US" sz="26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altLang="en-US"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兼容</a:t>
            </a:r>
            <a:endParaRPr lang="en-US" altLang="en-US" sz="26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并不是颠覆性的革新，它的一个核心理念就是保持一切新特性平滑过渡。一旦浏览器不支持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的某项功能，就会使用针对这个功能的备选行为。因此，互联网上很多文档已经存在二三十年，因此，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采取的兼容理念就显得尤为重要。</a:t>
            </a:r>
            <a:endParaRPr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altLang="en-US"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实用</a:t>
            </a:r>
            <a:endParaRPr lang="en-US" altLang="en-US" sz="26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规范是基于用户优先准则编写的，其宗旨是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用户至上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，这意味着在遇到无法解决的冲突时，规范会把用户放到第一位，其次是页面作者，再次是实现者（或浏览器），接着是规范制定者，最后才考虑理论的纯粹性。</a:t>
            </a:r>
            <a:endParaRPr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altLang="en-US"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简化与互通</a:t>
            </a:r>
          </a:p>
          <a:p>
            <a:pPr lvl="3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以浏览器原生能力替代复杂的JavaScript代码；</a:t>
            </a:r>
          </a:p>
          <a:p>
            <a:pPr lvl="3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新的简化的DOCTYPE；</a:t>
            </a:r>
          </a:p>
          <a:p>
            <a:pPr lvl="3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新的简化的字符集声明；</a:t>
            </a:r>
          </a:p>
          <a:p>
            <a:pPr lvl="3"/>
            <a:r>
              <a:rPr lang="zh-CN" altLang="en-US" dirty="0">
                <a:latin typeface="Calibri" panose="020F0502020204030204" charset="0"/>
                <a:cs typeface="Calibri" panose="020F0502020204030204" charset="0"/>
              </a:rPr>
              <a:t>简单而强大的HTML5 API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altLang="en-US"/>
              <a:t>章</a:t>
            </a:r>
            <a:r>
              <a:rPr lang="en-US" altLang="zh-CN"/>
              <a:t>  HTML5</a:t>
            </a:r>
            <a:r>
              <a:rPr altLang="en-US"/>
              <a:t>语言基础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lvl="0" indent="0">
              <a:buNone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动手练习：创建一个简单地网页</a:t>
            </a:r>
          </a:p>
        </p:txBody>
      </p:sp>
      <p:pic>
        <p:nvPicPr>
          <p:cNvPr id="2" name="图片 1" descr="02-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5" y="2564765"/>
            <a:ext cx="4487545" cy="33724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HTML5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基本知识</a:t>
            </a:r>
          </a:p>
          <a:p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动手练习：利用VS Code快速建立基本文档</a:t>
            </a:r>
          </a:p>
          <a:p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文本标记</a:t>
            </a:r>
          </a:p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HTML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标记与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HTML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属性</a:t>
            </a:r>
            <a:endParaRPr lang="en-US" altLang="zh-CN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在网页中使用图像（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&lt;</a:t>
            </a:r>
            <a:r>
              <a:rPr lang="en-US" altLang="zh-CN" dirty="0" err="1">
                <a:latin typeface="Calibri" panose="020F0502020204030204" charset="0"/>
                <a:cs typeface="Calibri" panose="020F0502020204030204" charset="0"/>
              </a:rPr>
              <a:t>img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&gt;</a:t>
            </a: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再谈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HTML5</a:t>
            </a:r>
          </a:p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DEMO</a:t>
            </a: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创建一个简单地网页</a:t>
            </a: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202104121602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556792"/>
            <a:ext cx="2823210" cy="45364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3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	CSS</a:t>
            </a:r>
            <a:r>
              <a:rPr altLang="en-US" dirty="0"/>
              <a:t>语言基础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2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/>
              <a:t>基础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HTML5</a:t>
            </a: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基本知识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——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altLang="en-US" sz="2400" dirty="0">
                <a:latin typeface="Calibri" panose="020F0502020204030204" charset="0"/>
                <a:cs typeface="Calibri" panose="020F0502020204030204" charset="0"/>
              </a:rPr>
              <a:t>文件结构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2000" dirty="0">
                <a:latin typeface="Calibri" panose="020F0502020204030204" charset="0"/>
                <a:cs typeface="Calibri" panose="020F0502020204030204" charset="0"/>
              </a:rPr>
              <a:t>最简单的一个网页</a:t>
            </a:r>
            <a:endParaRPr lang="en-US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lvl="2">
              <a:lnSpc>
                <a:spcPct val="114000"/>
              </a:lnSpc>
            </a:pPr>
            <a:endParaRPr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3519" y="2852936"/>
            <a:ext cx="3002497" cy="356171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&lt;!DOCTYPE html&gt;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&lt;html&gt;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&lt;head&gt;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   &lt;title&gt;test&lt;/title&gt;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&lt;/head&gt;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&lt;body&gt;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   &lt;p&gt;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     互联网，我来了！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   &lt;/p&gt;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 &lt;/body&gt;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&lt;/html&gt;</a:t>
            </a:r>
          </a:p>
        </p:txBody>
      </p:sp>
      <p:pic>
        <p:nvPicPr>
          <p:cNvPr id="4" name="file:///C:\Drafs\case-base\production\h5+c3/.\img\02-001.png">
            <a:extLst>
              <a:ext uri="{FF2B5EF4-FFF2-40B4-BE49-F238E27FC236}">
                <a16:creationId xmlns:a16="http://schemas.microsoft.com/office/drawing/2014/main" id="{7295C4A8-7117-3EA4-C37C-3D1F884D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60032" y="3573016"/>
            <a:ext cx="4124797" cy="14436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2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/>
              <a:t>基础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4000"/>
              </a:lnSpc>
            </a:pP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HTML</a:t>
            </a:r>
            <a:r>
              <a:rPr altLang="en-US" sz="2400" dirty="0">
                <a:latin typeface="Calibri" panose="020F0502020204030204" charset="0"/>
                <a:cs typeface="Calibri" panose="020F0502020204030204" charset="0"/>
              </a:rPr>
              <a:t>文件结构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pPr marL="631190" lvl="4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1. &lt;!DOCTYPE&gt;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声明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marL="859790" lvl="5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在整个页面文档的第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行，应该使用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&lt;!DOCTYPE&gt;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声明，使浏览器知道这个文档的类型</a:t>
            </a:r>
            <a:endParaRPr lang="zh-CN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631190" lvl="4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2. &lt;html&gt;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标记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marL="859790" lvl="5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&lt;html&gt;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标记放在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文件的开头，并没有什么实质性的功能，只是一个形式上的标记</a:t>
            </a:r>
            <a:endParaRPr lang="zh-CN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631190" lvl="4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3. &lt;head&gt;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标记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marL="859790" lvl="5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&lt;head&gt;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也称为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头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标记，放在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&lt;html&gt;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标记内部，其作用是放置关于此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文件的信息，如提供关于该网页的索引（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meta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）信息、定义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样式等。</a:t>
            </a:r>
            <a:endParaRPr lang="zh-CN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631190" lvl="4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4. &lt;title&gt;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标记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marL="859790" lvl="5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&lt;title&gt;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称为标题标记，包含在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&lt;head&gt;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标记内，它的作用是设定网页标题，可以看见在浏览器左上方的标题栏中显示这个标题</a:t>
            </a:r>
            <a:endParaRPr lang="zh-CN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631190" lvl="4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5. &lt;body&gt;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标记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marL="859790" lvl="5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&lt;body&gt;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又称为主体标记，网页所要显示的内容都放在这个标记内，它是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文件的重点所在。</a:t>
            </a:r>
            <a:endParaRPr lang="zh-CN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631190" lvl="4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2200" dirty="0">
                <a:latin typeface="Calibri" panose="020F0502020204030204" charset="0"/>
                <a:cs typeface="Calibri" panose="020F0502020204030204" charset="0"/>
              </a:rPr>
              <a:t>6. &lt;p&gt;</a:t>
            </a:r>
            <a:r>
              <a:rPr lang="zh-CN" altLang="en-US" sz="2200" dirty="0">
                <a:latin typeface="Calibri" panose="020F0502020204030204" charset="0"/>
                <a:cs typeface="Calibri" panose="020F0502020204030204" charset="0"/>
              </a:rPr>
              <a:t>标记</a:t>
            </a:r>
            <a:endParaRPr lang="en-US" altLang="zh-CN" sz="2200" dirty="0">
              <a:latin typeface="Calibri" panose="020F0502020204030204" charset="0"/>
              <a:cs typeface="Calibri" panose="020F0502020204030204" charset="0"/>
            </a:endParaRPr>
          </a:p>
          <a:p>
            <a:pPr marL="859790" lvl="5" indent="-342900">
              <a:lnSpc>
                <a:spcPct val="114000"/>
              </a:lnSpc>
              <a:spcBef>
                <a:spcPts val="700"/>
              </a:spcBef>
              <a:buSzPct val="95000"/>
              <a:buFont typeface="Wingdings" panose="05000000000000000000"/>
              <a:buChar char=""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标记表示的是段落，即其间的文字显示为一个文字段落。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9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2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/>
              <a:t>基础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简单的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案例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file:///C:\Drafs\case-base\production\h5+c3/.\img\02-002.png">
            <a:extLst>
              <a:ext uri="{FF2B5EF4-FFF2-40B4-BE49-F238E27FC236}">
                <a16:creationId xmlns:a16="http://schemas.microsoft.com/office/drawing/2014/main" id="{670D80FA-25D5-AA78-9509-49B5E7958B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2621" y="2708920"/>
            <a:ext cx="2735187" cy="2278861"/>
          </a:xfrm>
          <a:prstGeom prst="rect">
            <a:avLst/>
          </a:prstGeom>
        </p:spPr>
      </p:pic>
      <p:pic>
        <p:nvPicPr>
          <p:cNvPr id="5" name="file:///C:\Drafs\case-base\production\h5+c3/.\img\02-003.png">
            <a:extLst>
              <a:ext uri="{FF2B5EF4-FFF2-40B4-BE49-F238E27FC236}">
                <a16:creationId xmlns:a16="http://schemas.microsoft.com/office/drawing/2014/main" id="{70A83F32-663F-06E1-17D0-F107008587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23928" y="2153670"/>
            <a:ext cx="2859307" cy="762000"/>
          </a:xfrm>
          <a:prstGeom prst="rect">
            <a:avLst/>
          </a:prstGeom>
        </p:spPr>
      </p:pic>
      <p:pic>
        <p:nvPicPr>
          <p:cNvPr id="6" name="file:///C:\Drafs\case-base\production\h5+c3/.\img\02-004.png">
            <a:extLst>
              <a:ext uri="{FF2B5EF4-FFF2-40B4-BE49-F238E27FC236}">
                <a16:creationId xmlns:a16="http://schemas.microsoft.com/office/drawing/2014/main" id="{D9AB534E-3EEF-3C96-4FC2-0886773387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897342" y="3193070"/>
            <a:ext cx="2857500" cy="762000"/>
          </a:xfrm>
          <a:prstGeom prst="rect">
            <a:avLst/>
          </a:prstGeom>
        </p:spPr>
      </p:pic>
      <p:pic>
        <p:nvPicPr>
          <p:cNvPr id="7" name="file:///C:\Drafs\case-base\production\h5+c3/.\img\02-005.png">
            <a:extLst>
              <a:ext uri="{FF2B5EF4-FFF2-40B4-BE49-F238E27FC236}">
                <a16:creationId xmlns:a16="http://schemas.microsoft.com/office/drawing/2014/main" id="{4C023AE2-1650-AFF9-D054-D2FD71F3FD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97342" y="4291049"/>
            <a:ext cx="2815838" cy="16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26135" y="1783715"/>
            <a:ext cx="7914640" cy="465772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>
                <a:sym typeface="+mn-ea"/>
              </a:rPr>
              <a:t>网页源文件的获取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sym typeface="+mn-ea"/>
              </a:rPr>
              <a:t>直接查看源文件</a:t>
            </a:r>
            <a:endParaRPr lang="en-US" altLang="en-US" dirty="0">
              <a:sym typeface="+mn-ea"/>
            </a:endParaRPr>
          </a:p>
          <a:p>
            <a:pPr lvl="2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打开浏览器，这里以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浏览器为例。在网页正文位置单击鼠标右键，选择菜单中的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查看网页源代码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命令即可看到该网页的源文件了，或者直接使用快捷键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“Ctrl + U”,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</a:t>
            </a:r>
            <a:endParaRPr altLang="en-US" dirty="0">
              <a:sym typeface="+mn-ea"/>
            </a:endParaRPr>
          </a:p>
        </p:txBody>
      </p:sp>
      <p:pic>
        <p:nvPicPr>
          <p:cNvPr id="8" name="图片 7" descr="02-0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196" y="4010310"/>
            <a:ext cx="339407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826135" y="1783715"/>
            <a:ext cx="7914640" cy="465772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>
                <a:sym typeface="+mn-ea"/>
              </a:rPr>
              <a:t>网页源文件的获取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sym typeface="+mn-ea"/>
              </a:rPr>
              <a:t>保存网页</a:t>
            </a:r>
            <a:endParaRPr lang="en-US" altLang="en-US" dirty="0">
              <a:sym typeface="+mn-ea"/>
            </a:endParaRPr>
          </a:p>
          <a:p>
            <a:pPr lvl="2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选择浏览器右键菜单中的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另存为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命令，或者直接使用快捷键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“Ctrl + S”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，这样就可以将所需的与该网页相关的部件全部保存下来，如图所示。</a:t>
            </a:r>
          </a:p>
        </p:txBody>
      </p:sp>
      <p:pic>
        <p:nvPicPr>
          <p:cNvPr id="7" name="图片 6" descr="02-0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789040"/>
            <a:ext cx="3873500" cy="25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4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2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HTML5</a:t>
            </a:r>
            <a:r>
              <a:rPr altLang="en-US">
                <a:sym typeface="+mn-ea"/>
              </a:rPr>
              <a:t>语言</a:t>
            </a:r>
            <a:r>
              <a:rPr altLang="en-US" dirty="0">
                <a:sym typeface="+mn-ea"/>
              </a:rPr>
              <a:t>基础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dirty="0"/>
              <a:t>动手练习：利用VS Code快速建立基本文档</a:t>
            </a:r>
          </a:p>
          <a:p>
            <a:pPr lvl="2"/>
            <a:r>
              <a:rPr altLang="en-US" dirty="0"/>
              <a:t>创建新的空白文档</a:t>
            </a:r>
          </a:p>
          <a:p>
            <a:pPr lvl="2"/>
            <a:r>
              <a:rPr altLang="en-US" dirty="0"/>
              <a:t>编写基础的</a:t>
            </a:r>
            <a:r>
              <a:rPr lang="en-US" altLang="zh-CN" dirty="0"/>
              <a:t>HTML</a:t>
            </a:r>
            <a:endParaRPr lang="en-US" altLang="en-US" dirty="0"/>
          </a:p>
          <a:p>
            <a:pPr marL="68580" indent="0">
              <a:lnSpc>
                <a:spcPct val="114000"/>
              </a:lnSpc>
              <a:buNone/>
            </a:pPr>
            <a:endParaRPr altLang="en-US" sz="2000" dirty="0"/>
          </a:p>
          <a:p>
            <a:pPr>
              <a:lnSpc>
                <a:spcPct val="114000"/>
              </a:lnSpc>
            </a:pPr>
            <a:endParaRPr lang="en-US" altLang="zh-CN" dirty="0"/>
          </a:p>
        </p:txBody>
      </p:sp>
      <p:pic>
        <p:nvPicPr>
          <p:cNvPr id="4" name="图片 3" descr="02-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70" y="3356610"/>
            <a:ext cx="3933190" cy="2825115"/>
          </a:xfrm>
          <a:prstGeom prst="rect">
            <a:avLst/>
          </a:prstGeom>
        </p:spPr>
      </p:pic>
      <p:pic>
        <p:nvPicPr>
          <p:cNvPr id="5" name="图片 4" descr="02-0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95" y="3356610"/>
            <a:ext cx="3839210" cy="28251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2450</Words>
  <Application>Microsoft Office PowerPoint</Application>
  <PresentationFormat>全屏显示(4:3)</PresentationFormat>
  <Paragraphs>219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华文细黑</vt:lpstr>
      <vt:lpstr>宋体</vt:lpstr>
      <vt:lpstr>Calibri</vt:lpstr>
      <vt:lpstr>Corbel</vt:lpstr>
      <vt:lpstr>Wingdings</vt:lpstr>
      <vt:lpstr>Wingdings 2</vt:lpstr>
      <vt:lpstr>Wingdings 3</vt:lpstr>
      <vt:lpstr>IntroducingPowerPoint2007</vt:lpstr>
      <vt:lpstr>HTML5+CSS3+JavaScript 2021.6</vt:lpstr>
      <vt:lpstr>第2章  HTML5语言基础 </vt:lpstr>
      <vt:lpstr>第2章  HTML5语言基础 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</vt:lpstr>
      <vt:lpstr>第2章  HTML5语言基础 </vt:lpstr>
      <vt:lpstr>第2章  HTML5语言基础</vt:lpstr>
      <vt:lpstr>第2章  HTML5语言基础</vt:lpstr>
      <vt:lpstr>第2章  HTML5语言基础 </vt:lpstr>
      <vt:lpstr>请看第3章——    CSS语言基础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138</cp:revision>
  <dcterms:created xsi:type="dcterms:W3CDTF">2007-10-30T08:30:00Z</dcterms:created>
  <dcterms:modified xsi:type="dcterms:W3CDTF">2022-12-01T07:43:03Z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