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1"/>
  </p:notesMasterIdLst>
  <p:sldIdLst>
    <p:sldId id="256" r:id="rId2"/>
    <p:sldId id="418" r:id="rId3"/>
    <p:sldId id="419" r:id="rId4"/>
    <p:sldId id="257" r:id="rId5"/>
    <p:sldId id="389" r:id="rId6"/>
    <p:sldId id="390" r:id="rId7"/>
    <p:sldId id="391" r:id="rId8"/>
    <p:sldId id="388" r:id="rId9"/>
    <p:sldId id="392" r:id="rId10"/>
    <p:sldId id="393" r:id="rId11"/>
    <p:sldId id="347" r:id="rId12"/>
    <p:sldId id="348" r:id="rId13"/>
    <p:sldId id="327" r:id="rId14"/>
    <p:sldId id="395" r:id="rId15"/>
    <p:sldId id="396" r:id="rId16"/>
    <p:sldId id="394" r:id="rId17"/>
    <p:sldId id="380" r:id="rId18"/>
    <p:sldId id="363" r:id="rId19"/>
    <p:sldId id="263" r:id="rId20"/>
  </p:sldIdLst>
  <p:sldSz cx="9144000" cy="6858000" type="screen4x3"/>
  <p:notesSz cx="6858000" cy="9144000"/>
  <p:custDataLst>
    <p:tags r:id="rId22"/>
  </p:custDataLst>
  <p:defaultTextStyle>
    <a:lvl1pPr marL="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75" autoAdjust="0"/>
  </p:normalViewPr>
  <p:slideViewPr>
    <p:cSldViewPr>
      <p:cViewPr varScale="1">
        <p:scale>
          <a:sx n="62" d="100"/>
          <a:sy n="62" d="100"/>
        </p:scale>
        <p:origin x="56" y="848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2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</a:lstStyle>
          <a:p>
            <a:fld id="{C238408C-6839-46EE-8131-EDA75C487F2E}" type="datetimeFigureOut">
              <a:rPr lang="zh-CN" altLang="en-US"/>
              <a:t>2022/12/1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</a:lstStyle>
          <a:p>
            <a:fld id="{87D77045-401A-4D5E-BFE3-54C21A8A6634}" type="slidenum">
              <a:r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13</a:t>
            </a:fld>
            <a:endParaRPr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60690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61070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84622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18</a:t>
            </a:fld>
            <a:endParaRPr 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19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4</a:t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92113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75193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18735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75597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4769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36819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11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/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36" name="Shape 35"/>
          <p:cNvSpPr/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43" name="Shape 42"/>
          <p:cNvSpPr/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2" name="Shape 21"/>
          <p:cNvSpPr/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4" name="Shape 23"/>
          <p:cNvSpPr/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6" name="Shape 25"/>
          <p:cNvSpPr/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7" name="Shape 26"/>
          <p:cNvSpPr/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/>
          <a:p>
            <a:fld id="{743653DA-8BF4-4869-96FE-9BCF43372D46}" type="datetimeFigureOut">
              <a:rPr lang="zh-CN" altLang="en-US"/>
              <a:t>2022/12/1</a:t>
            </a:fld>
            <a:endParaRPr kumimoji="0" lang="zh-C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/>
          <a:p>
            <a:endParaRPr kumimoji="0" lang="zh-C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/>
          <a:p>
            <a:fld id="{72AC53DF-4216-466D-99A7-94400E6C2A25}" type="slidenum">
              <a:rPr/>
              <a:t>‹#›</a:t>
            </a:fld>
            <a:endParaRPr kumimoji="0" lang="zh-C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8890" algn="r" eaLnBrk="1" latinLnBrk="0" hangingPunct="1">
              <a:defRPr kumimoji="0" lang="zh-CN" sz="380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 eaLnBrk="1" latinLnBrk="0" hangingPunct="1">
              <a:spcBef>
                <a:spcPts val="0"/>
              </a:spcBef>
              <a:buNone/>
              <a:defRPr kumimoji="0" lang="zh-CN" sz="2000">
                <a:solidFill>
                  <a:schemeClr val="tx1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eaLnBrk="1" latinLnBrk="0" hangingPunct="1"/>
            <a:r>
              <a:rPr lang="zh-CN" altLang="en-US"/>
              <a:t>单击此处编辑母版副标题样式</a:t>
            </a:r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 rot="10800000">
            <a:off x="357158" y="285728"/>
            <a:ext cx="8786842" cy="857256"/>
          </a:xfrm>
          <a:prstGeom prst="rect">
            <a:avLst/>
          </a:prstGeom>
          <a:gradFill flip="none" rotWithShape="1">
            <a:gsLst>
              <a:gs pos="59000">
                <a:schemeClr val="bg1">
                  <a:lumMod val="6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772400" cy="702358"/>
          </a:xfrm>
        </p:spPr>
        <p:txBody>
          <a:bodyPr/>
          <a:lstStyle>
            <a:lvl1pPr>
              <a:defRPr>
                <a:solidFill>
                  <a:srgbClr val="C00000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eaLnBrk="1" latinLnBrk="0" hangingPunct="1"/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FigureOut">
              <a:rPr lang="zh-CN" altLang="en-US"/>
              <a:t>2022/12/1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6429396"/>
            <a:ext cx="9144000" cy="428604"/>
          </a:xfrm>
          <a:prstGeom prst="rect">
            <a:avLst/>
          </a:prstGeom>
          <a:gradFill flip="none" rotWithShape="1">
            <a:gsLst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eaLnBrk="1" latinLnBrk="0" hangingPunct="1">
              <a:buNone/>
              <a:defRPr kumimoji="0" lang="zh-CN" sz="4000" b="1" cap="all"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650" eaLnBrk="1" latinLnBrk="0" hangingPunct="1">
              <a:buNone/>
              <a:defRPr kumimoji="0" lang="zh-CN" sz="20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FigureOut">
              <a:rPr lang="zh-CN" altLang="en-US"/>
              <a:t>2022/12/1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/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20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1E3E-4B2F-4895-B65E-28B2E64F39F6}" type="datetimeFigureOut">
              <a:rPr lang="zh-CN" altLang="en-US"/>
              <a:t>2022/12/1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 eaLnBrk="1" latinLnBrk="0" hangingPunct="1">
              <a:defRPr kumimoji="0" lang="zh-CN" sz="400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025" indent="0" algn="l" eaLnBrk="1" latinLnBrk="0" hangingPunct="1">
              <a:buNone/>
              <a:defRPr kumimoji="0" lang="zh-CN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zh-CN" sz="2000" b="1"/>
            </a:lvl2pPr>
            <a:lvl3pPr eaLnBrk="1" latinLnBrk="0" hangingPunct="1">
              <a:buNone/>
              <a:defRPr kumimoji="0" lang="zh-CN" sz="1800" b="1"/>
            </a:lvl3pPr>
            <a:lvl4pPr eaLnBrk="1" latinLnBrk="0" hangingPunct="1">
              <a:buNone/>
              <a:defRPr kumimoji="0" lang="zh-CN" sz="1600" b="1"/>
            </a:lvl4pPr>
            <a:lvl5pPr eaLnBrk="1" latinLnBrk="0" hangingPunct="1">
              <a:buNone/>
              <a:defRPr kumimoji="0" lang="zh-CN" sz="1600" b="1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025" indent="0" eaLnBrk="1" latinLnBrk="0" hangingPunct="1">
              <a:buNone/>
              <a:defRPr kumimoji="0" lang="zh-CN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zh-CN" sz="2000" b="1"/>
            </a:lvl2pPr>
            <a:lvl3pPr eaLnBrk="1" latinLnBrk="0" hangingPunct="1">
              <a:buNone/>
              <a:defRPr kumimoji="0" lang="zh-CN" sz="1800" b="1"/>
            </a:lvl3pPr>
            <a:lvl4pPr eaLnBrk="1" latinLnBrk="0" hangingPunct="1">
              <a:buNone/>
              <a:defRPr kumimoji="0" lang="zh-CN" sz="1600" b="1"/>
            </a:lvl4pPr>
            <a:lvl5pPr eaLnBrk="1" latinLnBrk="0" hangingPunct="1">
              <a:buNone/>
              <a:defRPr kumimoji="0" lang="zh-CN" sz="1600" b="1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435-8225-4333-BFFA-0096413F0D76}" type="datetimeFigureOut">
              <a:rPr lang="zh-CN" altLang="en-US"/>
              <a:t>2022/12/1</a:t>
            </a:fld>
            <a:endParaRPr kumimoji="0"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 eaLnBrk="1" latinLnBrk="0" hangingPunct="1">
              <a:defRPr kumimoji="0" lang="zh-CN" sz="4000" cap="none" baseline="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FigureOut">
              <a:rPr lang="zh-CN" altLang="en-US"/>
              <a:t>2022/12/1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FigureOut">
              <a:rPr lang="zh-CN" altLang="en-US"/>
              <a:t>2022/12/1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 eaLnBrk="1" latinLnBrk="0" hangingPunct="1">
              <a:buNone/>
              <a:defRPr kumimoji="0" lang="zh-CN" sz="3600" b="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610" indent="0" eaLnBrk="1" latinLnBrk="0" hangingPunct="1"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 eaLnBrk="1" latinLnBrk="0" hangingPunct="1">
              <a:defRPr kumimoji="0" lang="zh-CN" sz="3200"/>
            </a:lvl1pPr>
            <a:lvl2pPr eaLnBrk="1" latinLnBrk="0" hangingPunct="1">
              <a:defRPr kumimoji="0" lang="zh-CN" sz="2800"/>
            </a:lvl2pPr>
            <a:lvl3pPr eaLnBrk="1" latinLnBrk="0" hangingPunct="1">
              <a:defRPr kumimoji="0" lang="zh-CN" sz="2400"/>
            </a:lvl3pPr>
            <a:lvl4pPr eaLnBrk="1" latinLnBrk="0" hangingPunct="1">
              <a:defRPr kumimoji="0" lang="zh-CN" sz="2000"/>
            </a:lvl4pPr>
            <a:lvl5pPr eaLnBrk="1" latinLnBrk="0" hangingPunct="1">
              <a:defRPr kumimoji="0" lang="zh-CN"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FigureOut">
              <a:rPr lang="zh-CN" altLang="en-US"/>
              <a:t>2022/12/1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 eaLnBrk="1" latinLnBrk="0" hangingPunct="1">
              <a:buNone/>
              <a:defRPr kumimoji="0" lang="zh-CN" sz="2100" b="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305" indent="0" eaLnBrk="1" latinLnBrk="0" hangingPunct="1">
              <a:spcBef>
                <a:spcPts val="0"/>
              </a:spcBef>
              <a:buNone/>
              <a:defRPr kumimoji="0" lang="zh-CN" sz="1400">
                <a:solidFill>
                  <a:srgbClr val="FFFFFF"/>
                </a:solidFill>
              </a:defRPr>
            </a:lvl1pPr>
            <a:lvl2pPr eaLnBrk="1" latinLnBrk="0" hangingPunct="1">
              <a:defRPr kumimoji="0" lang="zh-CN" sz="1200"/>
            </a:lvl2pPr>
            <a:lvl3pPr eaLnBrk="1" latinLnBrk="0" hangingPunct="1">
              <a:defRPr kumimoji="0" lang="zh-CN" sz="1000"/>
            </a:lvl3pPr>
            <a:lvl4pPr eaLnBrk="1" latinLnBrk="0" hangingPunct="1">
              <a:defRPr kumimoji="0" lang="zh-CN" sz="900"/>
            </a:lvl4pPr>
            <a:lvl5pPr eaLnBrk="1" latinLnBrk="0" hangingPunct="1">
              <a:defRPr kumimoji="0" lang="zh-CN" sz="9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0EC5-AC53-4169-941E-EDF10CD23748}" type="datetimeFigureOut">
              <a:rPr lang="zh-CN" altLang="en-US"/>
              <a:t>2022/12/1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8" name="Rectangle 7"/>
          <p:cNvSpPr/>
          <p:nvPr/>
        </p:nvSpPr>
        <p:spPr>
          <a:xfrm>
            <a:off x="255291" y="4576777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255291" y="4326202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0" name="Rectangle 9"/>
          <p:cNvSpPr/>
          <p:nvPr/>
        </p:nvSpPr>
        <p:spPr>
          <a:xfrm>
            <a:off x="255291" y="4167068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1" name="Rectangle 10"/>
          <p:cNvSpPr/>
          <p:nvPr/>
        </p:nvSpPr>
        <p:spPr>
          <a:xfrm>
            <a:off x="255291" y="4071942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2" name="Rectangle 11"/>
          <p:cNvSpPr/>
          <p:nvPr/>
        </p:nvSpPr>
        <p:spPr>
          <a:xfrm>
            <a:off x="309558" y="428604"/>
            <a:ext cx="45720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5" name="Rectangle 14"/>
          <p:cNvSpPr/>
          <p:nvPr/>
        </p:nvSpPr>
        <p:spPr>
          <a:xfrm>
            <a:off x="269073" y="428604"/>
            <a:ext cx="27432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6" name="Rectangle 15"/>
          <p:cNvSpPr/>
          <p:nvPr/>
        </p:nvSpPr>
        <p:spPr>
          <a:xfrm>
            <a:off x="250020" y="428604"/>
            <a:ext cx="9144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7" name="Rectangle 16"/>
          <p:cNvSpPr/>
          <p:nvPr/>
        </p:nvSpPr>
        <p:spPr>
          <a:xfrm>
            <a:off x="221768" y="428604"/>
            <a:ext cx="9144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eaLnBrk="1" latinLnBrk="0" hangingPunct="1"/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zh-CN" sz="1100">
                <a:solidFill>
                  <a:schemeClr val="tx2"/>
                </a:solidFill>
              </a:defRPr>
            </a:lvl1pPr>
          </a:lstStyle>
          <a:p>
            <a:fld id="{8D3816DF-213E-421B-92D3-C068DBB023D6}" type="datetimeFigureOut">
              <a:rPr kumimoji="0" lang="en-US" altLang="zh-CN">
                <a:solidFill>
                  <a:schemeClr val="tx2"/>
                </a:solidFill>
              </a:rPr>
              <a:t>12/1/2022</a:t>
            </a:fld>
            <a:endParaRPr kumimoji="0" lang="zh-CN" sz="11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zh-CN" sz="1100">
                <a:solidFill>
                  <a:schemeClr val="tx2"/>
                </a:solidFill>
              </a:defRPr>
            </a:lvl1pPr>
          </a:lstStyle>
          <a:p>
            <a:pPr algn="r"/>
            <a:endParaRPr kumimoji="0" lang="zh-CN" sz="110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zh-CN" sz="1200">
                <a:solidFill>
                  <a:schemeClr val="tx2"/>
                </a:solidFill>
              </a:defRPr>
            </a:lvl1pPr>
          </a:lstStyle>
          <a:p>
            <a:pPr algn="l"/>
            <a:fld id="{72AC53DF-4216-466D-99A7-94400E6C2A25}" type="slidenum">
              <a:rPr kumimoji="0" lang="en-US" altLang="zh-CN" sz="1200">
                <a:solidFill>
                  <a:schemeClr val="tx2"/>
                </a:solidFill>
              </a:rPr>
              <a:t>‹#›</a:t>
            </a:fld>
            <a:endParaRPr kumimoji="0" lang="zh-CN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CN"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 panose="05000000000000000000"/>
        <a:buChar char=""/>
        <a:defRPr kumimoji="0" lang="zh-CN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410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 panose="05000000000000000000"/>
        <a:buChar char=""/>
        <a:defRPr kumimoji="0" lang="zh-CN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950" indent="-228600" algn="l" rtl="0" eaLnBrk="1" latinLnBrk="0" hangingPunct="1">
        <a:spcBef>
          <a:spcPct val="20000"/>
        </a:spcBef>
        <a:buClr>
          <a:schemeClr val="accent2"/>
        </a:buClr>
        <a:buFont typeface="Wingdings 2" panose="05020102010507070707"/>
        <a:buChar char="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745" indent="-228600" algn="l" rtl="0" eaLnBrk="1" latinLnBrk="0" hangingPunct="1">
        <a:spcBef>
          <a:spcPct val="20000"/>
        </a:spcBef>
        <a:buClr>
          <a:schemeClr val="accent3"/>
        </a:buClr>
        <a:buFont typeface="Wingdings 3" panose="05040102010807070707"/>
        <a:buChar char=""/>
        <a:defRPr kumimoji="0" lang="zh-CN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4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100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825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423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tags" Target="../tags/tag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928662" y="3143248"/>
            <a:ext cx="7772400" cy="1974059"/>
          </a:xfrm>
        </p:spPr>
        <p:txBody>
          <a:bodyPr/>
          <a:lstStyle/>
          <a:p>
            <a:r>
              <a:rPr lang="en-US" altLang="zh-CN" sz="3600" dirty="0">
                <a:effectLst>
                  <a:reflection blurRad="6350" stA="50000" endA="300" endPos="50000" dist="29997" dir="5400000" sy="-100000" algn="bl" rotWithShape="0"/>
                </a:effectLst>
              </a:rPr>
              <a:t>HTML5+CSS3+JavaScript</a:t>
            </a:r>
            <a:r>
              <a:rPr lang="en-US" altLang="en-US" dirty="0">
                <a:effectLst>
                  <a:reflection blurRad="6350" stA="50000" endA="300" endPos="50000" dist="29997" dir="5400000" sy="-100000" algn="bl" rotWithShape="0"/>
                </a:effectLst>
              </a:rPr>
              <a:t>	</a:t>
            </a:r>
            <a:r>
              <a:rPr lang="zh-CN" sz="2800" dirty="0">
                <a:solidFill>
                  <a:schemeClr val="accent1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20</a:t>
            </a:r>
            <a:r>
              <a:rPr lang="en-US" altLang="zh-CN" sz="2800" dirty="0">
                <a:solidFill>
                  <a:schemeClr val="accent1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21.6</a:t>
            </a:r>
            <a:endParaRPr lang="zh-CN" sz="2800" dirty="0"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6" name="Rectangle 3"/>
          <p:cNvSpPr txBox="1"/>
          <p:nvPr/>
        </p:nvSpPr>
        <p:spPr>
          <a:xfrm>
            <a:off x="928662" y="3669519"/>
            <a:ext cx="7772400" cy="831051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spc="-150" normalizeH="0" baseline="0" noProof="0" dirty="0"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HTML5+CSS3+JavaScript</a:t>
            </a:r>
          </a:p>
        </p:txBody>
      </p:sp>
      <p:sp>
        <p:nvSpPr>
          <p:cNvPr id="9" name="Rectangle 3"/>
          <p:cNvSpPr txBox="1"/>
          <p:nvPr/>
        </p:nvSpPr>
        <p:spPr>
          <a:xfrm>
            <a:off x="3000364" y="5643578"/>
            <a:ext cx="3071834" cy="831051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en-US" sz="3600" b="1" i="0" u="none" strike="noStrike" kern="1200" spc="-150" normalizeH="0" baseline="0" noProof="0" dirty="0"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主讲：温谦</a:t>
            </a:r>
            <a:endParaRPr kumimoji="0" lang="zh-CN" sz="3600" b="1" i="0" u="none" strike="noStrike" kern="1200" spc="-150" normalizeH="0" baseline="0" noProof="0" dirty="0"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702358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 用</a:t>
            </a:r>
            <a:r>
              <a:rPr lang="en-US" altLang="zh-CN" dirty="0"/>
              <a:t>CSS</a:t>
            </a:r>
            <a:r>
              <a:rPr lang="zh-CN" altLang="en-US" dirty="0"/>
              <a:t>设置常用元素样式（上）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lnSpc>
                <a:spcPct val="114000"/>
              </a:lnSpc>
              <a:buNone/>
            </a:pPr>
            <a:r>
              <a:rPr lang="en-US" altLang="zh-CN" dirty="0"/>
              <a:t>CSS</a:t>
            </a:r>
            <a:r>
              <a:rPr altLang="en-US" dirty="0"/>
              <a:t>设置超链接特效</a:t>
            </a:r>
            <a:endParaRPr lang="en-US" altLang="en-US" dirty="0"/>
          </a:p>
          <a:p>
            <a:pPr indent="2413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请注意以下几点：</a:t>
            </a:r>
          </a:p>
          <a:p>
            <a:pPr indent="2413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）不仅是上面代码中涉及的文字相关的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样式，其他各种背景、边框和排版的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样式都可以随意加入到超链接的几个伪类别的样式规则中，从而得到各式各样的效果。</a:t>
            </a:r>
          </a:p>
          <a:p>
            <a:pPr indent="2413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）当前激活状态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a:active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一般被显示的情况非常少，因此很少使用。因为当用户单击一个超链接之后，焦点很容易就会从这个链接上转移到其他地方，例如新打开的窗口等，此时该超链接就不再是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当前激活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状态了。</a:t>
            </a:r>
          </a:p>
          <a:p>
            <a:pPr indent="2413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）在设定一个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元素的这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种伪类别时，需要注意顺序，要依次按照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a:link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a:visited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a:hover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a:active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这样的顺序。有人总结了易帮助记忆的口诀是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LoVe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HaTe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（爱恨）。</a:t>
            </a:r>
          </a:p>
          <a:p>
            <a:pPr indent="2413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）每一个伪类别的冒号前面的选择器之间不要有空格，要连续书写，例如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a.classname:hover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表示类别为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“.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classname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元素在鼠标经过时的样式。</a:t>
            </a:r>
          </a:p>
          <a:p>
            <a:pPr marL="454660" lvl="1" indent="0">
              <a:lnSpc>
                <a:spcPct val="114000"/>
              </a:lnSpc>
              <a:buNone/>
            </a:pPr>
            <a:endParaRPr altLang="en-US" dirty="0"/>
          </a:p>
          <a:p>
            <a:pPr marL="454660" lvl="1" indent="0">
              <a:lnSpc>
                <a:spcPct val="114000"/>
              </a:lnSpc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7648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702358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第</a:t>
            </a:r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章  用</a:t>
            </a:r>
            <a:r>
              <a:rPr lang="en-US" altLang="zh-CN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设置常用元素样式（上）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" indent="0">
              <a:lnSpc>
                <a:spcPct val="114000"/>
              </a:lnSpc>
              <a:buNone/>
            </a:pPr>
            <a:r>
              <a:rPr lang="en-US" altLang="zh-CN" dirty="0"/>
              <a:t>DEMO : </a:t>
            </a:r>
            <a:r>
              <a:rPr lang="zh-CN" altLang="en-US" dirty="0"/>
              <a:t>创建按钮式超链接</a:t>
            </a:r>
            <a:endParaRPr lang="en-US" altLang="zh-CN" dirty="0"/>
          </a:p>
        </p:txBody>
      </p:sp>
      <p:pic>
        <p:nvPicPr>
          <p:cNvPr id="6" name="图片 5" descr="08-0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305" y="2636912"/>
            <a:ext cx="4513580" cy="1479550"/>
          </a:xfrm>
          <a:prstGeom prst="rect">
            <a:avLst/>
          </a:prstGeom>
        </p:spPr>
      </p:pic>
      <p:pic>
        <p:nvPicPr>
          <p:cNvPr id="7" name="图片 6" descr="08-0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305" y="4292992"/>
            <a:ext cx="4481830" cy="1469390"/>
          </a:xfrm>
          <a:prstGeom prst="rect">
            <a:avLst/>
          </a:prstGeom>
        </p:spPr>
      </p:pic>
      <p:pic>
        <p:nvPicPr>
          <p:cNvPr id="8" name="图片 7" descr="08-0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9745" y="3285247"/>
            <a:ext cx="2929890" cy="16865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702358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第</a:t>
            </a:r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章  用</a:t>
            </a:r>
            <a:r>
              <a:rPr lang="en-US" altLang="zh-CN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设置常用元素样式（上）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altLang="en-US" dirty="0"/>
              <a:t>控制鼠标指针</a:t>
            </a:r>
            <a:r>
              <a:rPr lang="en-US" altLang="en-US" dirty="0"/>
              <a:t>(cursor)</a:t>
            </a:r>
          </a:p>
          <a:p>
            <a:pPr marL="0" lvl="0" indent="0">
              <a:buNone/>
            </a:pPr>
            <a:endParaRPr altLang="en-US" dirty="0"/>
          </a:p>
          <a:p>
            <a:pPr marL="0" lvl="0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1259840" y="2298700"/>
          <a:ext cx="639826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9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9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9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属性值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指针说明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属性值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指针说明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浏览器的默认值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nw-resize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crosshair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se-resize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s-resize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e-resize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sw-resize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ne-resize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w-resize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n-resize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all-scroll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col-resize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no-drop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not-allowed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row-resize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vertical-text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10" name="图片 9" descr="08-0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865" y="2988945"/>
            <a:ext cx="161925" cy="161925"/>
          </a:xfrm>
          <a:prstGeom prst="rect">
            <a:avLst/>
          </a:prstGeom>
        </p:spPr>
      </p:pic>
      <p:pic>
        <p:nvPicPr>
          <p:cNvPr id="11" name="图片 10" descr="08-0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890" y="2720975"/>
            <a:ext cx="123825" cy="123825"/>
          </a:xfrm>
          <a:prstGeom prst="rect">
            <a:avLst/>
          </a:prstGeom>
        </p:spPr>
      </p:pic>
      <p:pic>
        <p:nvPicPr>
          <p:cNvPr id="12" name="图片 11" descr="08-0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380" y="2991485"/>
            <a:ext cx="123825" cy="123825"/>
          </a:xfrm>
          <a:prstGeom prst="rect">
            <a:avLst/>
          </a:prstGeom>
        </p:spPr>
      </p:pic>
      <p:pic>
        <p:nvPicPr>
          <p:cNvPr id="13" name="图片 12" descr="08-0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7995" y="3256915"/>
            <a:ext cx="114300" cy="200025"/>
          </a:xfrm>
          <a:prstGeom prst="rect">
            <a:avLst/>
          </a:prstGeom>
        </p:spPr>
      </p:pic>
      <p:pic>
        <p:nvPicPr>
          <p:cNvPr id="14" name="图片 13" descr="08-0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0465" y="3266440"/>
            <a:ext cx="66675" cy="180975"/>
          </a:xfrm>
          <a:prstGeom prst="rect">
            <a:avLst/>
          </a:prstGeom>
        </p:spPr>
      </p:pic>
      <p:pic>
        <p:nvPicPr>
          <p:cNvPr id="15" name="图片 14" descr="08-0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4340" y="3610610"/>
            <a:ext cx="180975" cy="66675"/>
          </a:xfrm>
          <a:prstGeom prst="rect">
            <a:avLst/>
          </a:prstGeom>
        </p:spPr>
      </p:pic>
      <p:pic>
        <p:nvPicPr>
          <p:cNvPr id="16" name="图片 15" descr="08-0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1890" y="3582035"/>
            <a:ext cx="123825" cy="123825"/>
          </a:xfrm>
          <a:prstGeom prst="rect">
            <a:avLst/>
          </a:prstGeom>
        </p:spPr>
      </p:pic>
      <p:pic>
        <p:nvPicPr>
          <p:cNvPr id="17" name="图片 16" descr="08-0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64815" y="3860800"/>
            <a:ext cx="200025" cy="180975"/>
          </a:xfrm>
          <a:prstGeom prst="rect">
            <a:avLst/>
          </a:prstGeom>
        </p:spPr>
      </p:pic>
      <p:pic>
        <p:nvPicPr>
          <p:cNvPr id="18" name="图片 17" descr="08-0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60465" y="3893820"/>
            <a:ext cx="66675" cy="152400"/>
          </a:xfrm>
          <a:prstGeom prst="rect">
            <a:avLst/>
          </a:prstGeom>
        </p:spPr>
      </p:pic>
      <p:pic>
        <p:nvPicPr>
          <p:cNvPr id="19" name="图片 18" descr="08-0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74340" y="4199255"/>
            <a:ext cx="180975" cy="180975"/>
          </a:xfrm>
          <a:prstGeom prst="rect">
            <a:avLst/>
          </a:prstGeom>
        </p:spPr>
      </p:pic>
      <p:pic>
        <p:nvPicPr>
          <p:cNvPr id="21" name="图片 20" descr="08-0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31890" y="4185285"/>
            <a:ext cx="123825" cy="209550"/>
          </a:xfrm>
          <a:prstGeom prst="rect">
            <a:avLst/>
          </a:prstGeom>
        </p:spPr>
      </p:pic>
      <p:pic>
        <p:nvPicPr>
          <p:cNvPr id="22" name="图片 21" descr="08-0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02915" y="4514850"/>
            <a:ext cx="123825" cy="123825"/>
          </a:xfrm>
          <a:prstGeom prst="rect">
            <a:avLst/>
          </a:prstGeom>
        </p:spPr>
      </p:pic>
      <p:pic>
        <p:nvPicPr>
          <p:cNvPr id="23" name="图片 22" descr="08-0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3315" y="4543425"/>
            <a:ext cx="180975" cy="66675"/>
          </a:xfrm>
          <a:prstGeom prst="rect">
            <a:avLst/>
          </a:prstGeom>
        </p:spPr>
      </p:pic>
      <p:pic>
        <p:nvPicPr>
          <p:cNvPr id="24" name="图片 23" descr="08-0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1490" y="4773295"/>
            <a:ext cx="66675" cy="180975"/>
          </a:xfrm>
          <a:prstGeom prst="rect">
            <a:avLst/>
          </a:prstGeom>
        </p:spPr>
      </p:pic>
      <p:pic>
        <p:nvPicPr>
          <p:cNvPr id="25" name="图片 24" descr="08-0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12840" y="4759325"/>
            <a:ext cx="161925" cy="209550"/>
          </a:xfrm>
          <a:prstGeom prst="rect">
            <a:avLst/>
          </a:prstGeom>
        </p:spPr>
      </p:pic>
      <p:pic>
        <p:nvPicPr>
          <p:cNvPr id="26" name="图片 25" descr="08-03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50845" y="5085080"/>
            <a:ext cx="228600" cy="228600"/>
          </a:xfrm>
          <a:prstGeom prst="rect">
            <a:avLst/>
          </a:prstGeom>
        </p:spPr>
      </p:pic>
      <p:pic>
        <p:nvPicPr>
          <p:cNvPr id="27" name="图片 26" descr="08-03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15380" y="5118735"/>
            <a:ext cx="142875" cy="142875"/>
          </a:xfrm>
          <a:prstGeom prst="rect">
            <a:avLst/>
          </a:prstGeom>
        </p:spPr>
      </p:pic>
      <p:pic>
        <p:nvPicPr>
          <p:cNvPr id="28" name="图片 27" descr="08-03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17190" y="5395595"/>
            <a:ext cx="295275" cy="228600"/>
          </a:xfrm>
          <a:prstGeom prst="rect">
            <a:avLst/>
          </a:prstGeom>
        </p:spPr>
      </p:pic>
      <p:pic>
        <p:nvPicPr>
          <p:cNvPr id="29" name="图片 28" descr="08-03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08395" y="5424170"/>
            <a:ext cx="171450" cy="171450"/>
          </a:xfrm>
          <a:prstGeom prst="rect">
            <a:avLst/>
          </a:prstGeom>
        </p:spPr>
      </p:pic>
      <p:pic>
        <p:nvPicPr>
          <p:cNvPr id="30" name="图片 29" descr="08-03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60370" y="5696585"/>
            <a:ext cx="209550" cy="200025"/>
          </a:xfrm>
          <a:prstGeom prst="rect">
            <a:avLst/>
          </a:prstGeom>
        </p:spPr>
      </p:pic>
      <p:pic>
        <p:nvPicPr>
          <p:cNvPr id="31" name="图片 30" descr="08-03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222365" y="5725160"/>
            <a:ext cx="142875" cy="142875"/>
          </a:xfrm>
          <a:prstGeom prst="rect">
            <a:avLst/>
          </a:prstGeom>
        </p:spPr>
      </p:pic>
      <p:pic>
        <p:nvPicPr>
          <p:cNvPr id="32" name="图片 31" descr="08-03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974340" y="6050280"/>
            <a:ext cx="180975" cy="666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702358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第</a:t>
            </a:r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章  用</a:t>
            </a:r>
            <a:r>
              <a:rPr lang="en-US" altLang="zh-CN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设置常用元素样式（上）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114000"/>
              </a:lnSpc>
              <a:buNone/>
            </a:pPr>
            <a:r>
              <a:rPr altLang="en-US" dirty="0"/>
              <a:t>设置项目列表样式</a:t>
            </a:r>
          </a:p>
          <a:p>
            <a:pPr lvl="1">
              <a:lnSpc>
                <a:spcPct val="114000"/>
              </a:lnSpc>
            </a:pPr>
            <a:r>
              <a:rPr altLang="en-US" dirty="0"/>
              <a:t>列表的符号</a:t>
            </a:r>
          </a:p>
          <a:p>
            <a:pPr lvl="2">
              <a:lnSpc>
                <a:spcPct val="114000"/>
              </a:lnSpc>
            </a:pPr>
            <a:r>
              <a:rPr altLang="en-US" sz="2400" dirty="0"/>
              <a:t>无序列表（</a:t>
            </a:r>
            <a:r>
              <a:rPr lang="en-US" altLang="zh-CN" sz="2400" dirty="0"/>
              <a:t>&lt;ul&gt;</a:t>
            </a:r>
            <a:r>
              <a:rPr altLang="en-US" sz="2400" dirty="0"/>
              <a:t>标记）</a:t>
            </a:r>
            <a:endParaRPr sz="2400" dirty="0"/>
          </a:p>
          <a:p>
            <a:pPr lvl="2">
              <a:lnSpc>
                <a:spcPct val="114000"/>
              </a:lnSpc>
            </a:pPr>
            <a:r>
              <a:rPr altLang="en-US" sz="2400" dirty="0"/>
              <a:t>有序列表</a:t>
            </a:r>
            <a:r>
              <a:rPr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&lt;ol&gt;</a:t>
            </a:r>
            <a:r>
              <a:rPr altLang="en-US" dirty="0">
                <a:sym typeface="+mn-ea"/>
              </a:rPr>
              <a:t>标记）</a:t>
            </a:r>
          </a:p>
          <a:p>
            <a:pPr marL="740410" lvl="1" indent="-285750">
              <a:lnSpc>
                <a:spcPct val="114000"/>
              </a:lnSpc>
              <a:buFont typeface="Wingdings" panose="05000000000000000000" charset="0"/>
              <a:buChar char=""/>
            </a:pPr>
            <a:r>
              <a:rPr altLang="en-US" dirty="0">
                <a:solidFill>
                  <a:schemeClr val="tx1"/>
                </a:solidFill>
              </a:rPr>
              <a:t>图片的符号</a:t>
            </a:r>
            <a:endParaRPr lang="en-US" altLang="zh-CN" dirty="0"/>
          </a:p>
          <a:p>
            <a:pPr marL="454660" lvl="1" indent="0">
              <a:lnSpc>
                <a:spcPct val="114000"/>
              </a:lnSpc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702358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第</a:t>
            </a:r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章  用</a:t>
            </a:r>
            <a:r>
              <a:rPr lang="en-US" altLang="zh-CN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设置常用元素样式（上）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altLang="en-US" dirty="0"/>
              <a:t>列表的符号</a:t>
            </a:r>
            <a:endParaRPr lang="en-US" altLang="en-US" dirty="0"/>
          </a:p>
          <a:p>
            <a:pPr lvl="1">
              <a:lnSpc>
                <a:spcPct val="114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中项目列表的编号是通过属性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list-style-type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来修改的。</a:t>
            </a:r>
            <a:endParaRPr altLang="en-US" dirty="0"/>
          </a:p>
          <a:p>
            <a:pPr marL="454660" lvl="1" indent="0">
              <a:lnSpc>
                <a:spcPct val="114000"/>
              </a:lnSpc>
              <a:buNone/>
            </a:pPr>
            <a:endParaRPr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7EFE3-F71B-2166-25D2-9570D513F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051" y="2780928"/>
            <a:ext cx="3899211" cy="3528392"/>
          </a:xfrm>
          <a:prstGeom prst="rect">
            <a:avLst/>
          </a:prstGeom>
        </p:spPr>
      </p:pic>
      <p:pic>
        <p:nvPicPr>
          <p:cNvPr id="4" name="file:///C:\Drafs\case-base\production\h5+c3/.\img\08-038.png">
            <a:extLst>
              <a:ext uri="{FF2B5EF4-FFF2-40B4-BE49-F238E27FC236}">
                <a16:creationId xmlns:a16="http://schemas.microsoft.com/office/drawing/2014/main" id="{DBEF3C42-46B1-E257-3318-C4957A06C87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381637" y="3861048"/>
            <a:ext cx="28575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92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702358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第</a:t>
            </a:r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章  用</a:t>
            </a:r>
            <a:r>
              <a:rPr lang="en-US" altLang="zh-CN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设置常用元素样式（上）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altLang="en-US" dirty="0"/>
              <a:t>列表的符号</a:t>
            </a:r>
            <a:endParaRPr lang="en-US" altLang="en-US" dirty="0"/>
          </a:p>
          <a:p>
            <a:pPr lvl="1">
              <a:lnSpc>
                <a:spcPct val="114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通常使用的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list-style-type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属性的值如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</a:p>
          <a:p>
            <a:pPr marL="454660" lvl="1" indent="0">
              <a:lnSpc>
                <a:spcPct val="114000"/>
              </a:lnSpc>
              <a:buNone/>
            </a:pPr>
            <a:endParaRPr altLang="en-US" dirty="0"/>
          </a:p>
          <a:p>
            <a:pPr marL="454660" lvl="1" indent="0">
              <a:lnSpc>
                <a:spcPct val="114000"/>
              </a:lnSpc>
              <a:buNone/>
            </a:pPr>
            <a:endParaRPr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E9D6F67-596C-CCCD-B5C3-8464EBE4720B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2987824" y="2780928"/>
          <a:ext cx="3771265" cy="3714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9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关键字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显示效果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disc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实心圆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circle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空心圆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正方形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1，2，3，4，5，6，…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upper-alpha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A，B，C，D，E，F，…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lower-alpha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a，b，c，d，e，f，…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upper-roman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Ⅰ，Ⅱ，Ⅲ，Ⅳ，Ⅴ，Ⅵ，Ⅶ，…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lower-roman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ⅰ，ⅱ，ⅲ，ⅳ，ⅴ，ⅵ，ⅶ，…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dirty="0"/>
                        <a:t>不显示任何符号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909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702358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第</a:t>
            </a:r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章  用</a:t>
            </a:r>
            <a:r>
              <a:rPr lang="en-US" altLang="zh-CN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设置常用元素样式（上）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85750">
              <a:lnSpc>
                <a:spcPct val="114000"/>
              </a:lnSpc>
              <a:buFont typeface="Wingdings" panose="05000000000000000000" charset="0"/>
              <a:buChar char=""/>
            </a:pPr>
            <a:r>
              <a:rPr altLang="en-US" dirty="0">
                <a:solidFill>
                  <a:schemeClr val="tx1"/>
                </a:solidFill>
              </a:rPr>
              <a:t>图片的符号</a:t>
            </a:r>
            <a:endParaRPr lang="en-US" altLang="zh-CN" dirty="0"/>
          </a:p>
          <a:p>
            <a:pPr lvl="1">
              <a:lnSpc>
                <a:spcPct val="114000"/>
              </a:lnSpc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还提供了属性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list-style-image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，可以将项目符号显示为任意的图片。</a:t>
            </a:r>
            <a:endParaRPr dirty="0"/>
          </a:p>
        </p:txBody>
      </p:sp>
      <p:pic>
        <p:nvPicPr>
          <p:cNvPr id="6" name="图片 5" descr="08-0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412" y="4725144"/>
            <a:ext cx="3559175" cy="14681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B15871A-1AA3-3858-5B5F-4A41BA031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3429000"/>
            <a:ext cx="4975275" cy="93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6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702358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第</a:t>
            </a:r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章  用</a:t>
            </a:r>
            <a:r>
              <a:rPr lang="en-US" altLang="zh-CN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设置常用元素样式（上）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7630" y="2924810"/>
            <a:ext cx="5472430" cy="2182495"/>
          </a:xfrm>
        </p:spPr>
        <p:txBody>
          <a:bodyPr>
            <a:normAutofit/>
          </a:bodyPr>
          <a:lstStyle/>
          <a:p>
            <a:pPr marL="311150" lvl="1" indent="0">
              <a:buNone/>
            </a:pPr>
            <a:r>
              <a:rPr lang="en-US" altLang="zh-CN" sz="9600"/>
              <a:t>DEMO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702358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第</a:t>
            </a:r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章  用</a:t>
            </a:r>
            <a:r>
              <a:rPr lang="en-US" altLang="zh-CN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设置常用元素样式（上）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114000"/>
              </a:lnSpc>
              <a:buNone/>
            </a:pPr>
            <a:r>
              <a:rPr lang="en-US" altLang="zh-CN" dirty="0"/>
              <a:t>DEMO: </a:t>
            </a:r>
            <a:r>
              <a:rPr dirty="0"/>
              <a:t>创建简单的导航菜单</a:t>
            </a:r>
            <a:r>
              <a:rPr altLang="en-US" dirty="0"/>
              <a:t>背景</a:t>
            </a:r>
            <a:endParaRPr dirty="0"/>
          </a:p>
        </p:txBody>
      </p:sp>
      <p:pic>
        <p:nvPicPr>
          <p:cNvPr id="4" name="图片 3" descr="08-0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0" y="2996952"/>
            <a:ext cx="4838700" cy="23717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请继续学习第</a:t>
            </a:r>
            <a:r>
              <a:rPr lang="en-US" altLang="zh-CN" dirty="0"/>
              <a:t>8</a:t>
            </a:r>
            <a:r>
              <a:rPr lang="zh-CN" altLang="en-US" dirty="0"/>
              <a:t>章（中）</a:t>
            </a:r>
            <a:r>
              <a:rPr lang="en-US" altLang="zh-CN" dirty="0"/>
              <a:t>——</a:t>
            </a:r>
            <a:br>
              <a:rPr lang="en-US" altLang="zh-CN" dirty="0"/>
            </a:br>
            <a:r>
              <a:rPr lang="en-US" altLang="zh-CN" dirty="0"/>
              <a:t>	               </a:t>
            </a:r>
            <a:r>
              <a:rPr lang="zh-CN" altLang="en-US" dirty="0"/>
              <a:t>用</a:t>
            </a:r>
            <a:r>
              <a:rPr lang="en-US" altLang="zh-CN" dirty="0"/>
              <a:t>CSS</a:t>
            </a:r>
            <a:r>
              <a:rPr lang="zh-CN" altLang="en-US" dirty="0"/>
              <a:t>设置常用元素样式</a:t>
            </a:r>
            <a:endParaRPr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702358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第</a:t>
            </a:r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章  用</a:t>
            </a:r>
            <a:r>
              <a:rPr lang="en-US" altLang="zh-CN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设置常用元素样式（上）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700" dirty="0">
                <a:latin typeface="Calibri" panose="020F0502020204030204" charset="0"/>
                <a:cs typeface="Calibri" panose="020F0502020204030204" charset="0"/>
                <a:sym typeface="+mn-ea"/>
              </a:rPr>
              <a:t>CSS</a:t>
            </a:r>
            <a:r>
              <a:rPr altLang="en-US" sz="1700" dirty="0">
                <a:latin typeface="Calibri" panose="020F0502020204030204" charset="0"/>
                <a:cs typeface="Calibri" panose="020F0502020204030204" charset="0"/>
                <a:sym typeface="+mn-ea"/>
              </a:rPr>
              <a:t>设置超链接特效</a:t>
            </a:r>
          </a:p>
          <a:p>
            <a:r>
              <a:rPr lang="en-US" altLang="zh-CN" sz="1700">
                <a:latin typeface="Calibri" panose="020F0502020204030204" charset="0"/>
                <a:cs typeface="Calibri" panose="020F0502020204030204" charset="0"/>
              </a:rPr>
              <a:t>DEMO</a:t>
            </a:r>
          </a:p>
          <a:p>
            <a:r>
              <a:rPr altLang="en-US" sz="1700">
                <a:latin typeface="Calibri" panose="020F0502020204030204" charset="0"/>
                <a:cs typeface="Calibri" panose="020F0502020204030204" charset="0"/>
              </a:rPr>
              <a:t>控制鼠标指针</a:t>
            </a:r>
          </a:p>
          <a:p>
            <a:r>
              <a:rPr altLang="en-US" sz="1700" dirty="0">
                <a:latin typeface="Calibri" panose="020F0502020204030204" charset="0"/>
                <a:cs typeface="Calibri" panose="020F0502020204030204" charset="0"/>
                <a:sym typeface="+mn-ea"/>
              </a:rPr>
              <a:t>设置项目列表样式</a:t>
            </a:r>
          </a:p>
          <a:p>
            <a:r>
              <a:rPr lang="en-US" altLang="zh-CN" sz="1700">
                <a:latin typeface="Calibri" panose="020F0502020204030204" charset="0"/>
                <a:cs typeface="Calibri" panose="020F0502020204030204" charset="0"/>
              </a:rPr>
              <a:t>DEMO</a:t>
            </a:r>
          </a:p>
          <a:p>
            <a:r>
              <a:rPr sz="1700" dirty="0">
                <a:latin typeface="Calibri" panose="020F0502020204030204" charset="0"/>
                <a:cs typeface="Calibri" panose="020F0502020204030204" charset="0"/>
                <a:sym typeface="+mn-ea"/>
              </a:rPr>
              <a:t>创建简单的导航菜单</a:t>
            </a:r>
            <a:r>
              <a:rPr altLang="en-US" sz="1700" dirty="0">
                <a:latin typeface="Calibri" panose="020F0502020204030204" charset="0"/>
                <a:cs typeface="Calibri" panose="020F0502020204030204" charset="0"/>
                <a:sym typeface="+mn-ea"/>
              </a:rPr>
              <a:t>背景</a:t>
            </a:r>
            <a:endParaRPr lang="en-US" altLang="zh-CN" sz="1700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en-US" altLang="zh-CN" sz="1700">
                <a:latin typeface="Calibri" panose="020F0502020204030204" charset="0"/>
                <a:cs typeface="Calibri" panose="020F0502020204030204" charset="0"/>
              </a:rPr>
              <a:t>DEMO</a:t>
            </a:r>
          </a:p>
          <a:p>
            <a:r>
              <a:rPr altLang="en-US" sz="1700">
                <a:latin typeface="Calibri" panose="020F0502020204030204" charset="0"/>
                <a:cs typeface="Calibri" panose="020F0502020204030204" charset="0"/>
              </a:rPr>
              <a:t>设置表格样式</a:t>
            </a:r>
          </a:p>
          <a:p>
            <a:r>
              <a:rPr lang="en-US" altLang="zh-CN" sz="1700">
                <a:latin typeface="Calibri" panose="020F0502020204030204" charset="0"/>
                <a:cs typeface="Calibri" panose="020F0502020204030204" charset="0"/>
              </a:rPr>
              <a:t>DEMO</a:t>
            </a:r>
          </a:p>
          <a:p>
            <a:r>
              <a:rPr lang="en-US" altLang="zh-CN" sz="1700">
                <a:latin typeface="Calibri" panose="020F0502020204030204" charset="0"/>
                <a:cs typeface="Calibri" panose="020F0502020204030204" charset="0"/>
              </a:rPr>
              <a:t>DEMO</a:t>
            </a:r>
            <a:r>
              <a:rPr altLang="en-US" sz="1700">
                <a:latin typeface="Calibri" panose="020F0502020204030204" charset="0"/>
                <a:cs typeface="Calibri" panose="020F0502020204030204" charset="0"/>
              </a:rPr>
              <a:t>（</a:t>
            </a:r>
            <a:r>
              <a:rPr altLang="en-US" sz="1700">
                <a:latin typeface="Calibri" panose="020F0502020204030204" charset="0"/>
                <a:cs typeface="Calibri" panose="020F0502020204030204" charset="0"/>
                <a:sym typeface="+mn-ea"/>
              </a:rPr>
              <a:t>美化表格</a:t>
            </a:r>
            <a:r>
              <a:rPr altLang="en-US" sz="1700">
                <a:latin typeface="Calibri" panose="020F0502020204030204" charset="0"/>
                <a:cs typeface="Calibri" panose="020F0502020204030204" charset="0"/>
              </a:rPr>
              <a:t>）</a:t>
            </a:r>
          </a:p>
          <a:p>
            <a:r>
              <a:rPr altLang="en-US" sz="1700">
                <a:latin typeface="Calibri" panose="020F0502020204030204" charset="0"/>
                <a:cs typeface="Calibri" panose="020F0502020204030204" charset="0"/>
              </a:rPr>
              <a:t>用</a:t>
            </a:r>
            <a:r>
              <a:rPr lang="en-US" altLang="zh-CN" sz="1700">
                <a:latin typeface="Calibri" panose="020F0502020204030204" charset="0"/>
                <a:cs typeface="Calibri" panose="020F0502020204030204" charset="0"/>
              </a:rPr>
              <a:t>CSS</a:t>
            </a:r>
            <a:r>
              <a:rPr altLang="en-US" sz="1700">
                <a:latin typeface="Calibri" panose="020F0502020204030204" charset="0"/>
                <a:cs typeface="Calibri" panose="020F0502020204030204" charset="0"/>
              </a:rPr>
              <a:t>设置表单</a:t>
            </a:r>
          </a:p>
          <a:p>
            <a:r>
              <a:rPr lang="en-US" altLang="zh-CN" sz="1700">
                <a:latin typeface="Calibri" panose="020F0502020204030204" charset="0"/>
                <a:cs typeface="Calibri" panose="020F0502020204030204" charset="0"/>
                <a:sym typeface="+mn-ea"/>
              </a:rPr>
              <a:t>DEMO</a:t>
            </a:r>
          </a:p>
          <a:p>
            <a:r>
              <a:rPr lang="en-US" altLang="zh-CN" sz="1700">
                <a:latin typeface="Calibri" panose="020F0502020204030204" charset="0"/>
                <a:cs typeface="Calibri" panose="020F0502020204030204" charset="0"/>
                <a:sym typeface="+mn-ea"/>
              </a:rPr>
              <a:t>DEMO</a:t>
            </a:r>
            <a:r>
              <a:rPr altLang="en-US" sz="1700">
                <a:latin typeface="Calibri" panose="020F0502020204030204" charset="0"/>
                <a:cs typeface="Calibri" panose="020F0502020204030204" charset="0"/>
                <a:sym typeface="+mn-ea"/>
              </a:rPr>
              <a:t>（美化表单）</a:t>
            </a:r>
            <a:endParaRPr lang="en-US" altLang="en-US" sz="80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702358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第</a:t>
            </a:r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章  用</a:t>
            </a:r>
            <a:r>
              <a:rPr lang="en-US" altLang="zh-CN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设置常用元素样式（上）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zh-CN"/>
              <a:t> </a:t>
            </a:r>
          </a:p>
        </p:txBody>
      </p:sp>
      <p:pic>
        <p:nvPicPr>
          <p:cNvPr id="4" name="图片 3" descr="202106281010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720" y="1783715"/>
            <a:ext cx="287274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702358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 用</a:t>
            </a:r>
            <a:r>
              <a:rPr lang="en-US" altLang="zh-CN" dirty="0"/>
              <a:t>CSS</a:t>
            </a:r>
            <a:r>
              <a:rPr lang="zh-CN" altLang="en-US" dirty="0"/>
              <a:t>设置常用元素样式（上）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114000"/>
              </a:lnSpc>
              <a:buNone/>
            </a:pPr>
            <a:r>
              <a:rPr altLang="en-US" dirty="0"/>
              <a:t>超链接</a:t>
            </a:r>
            <a:r>
              <a:rPr lang="zh-CN" altLang="en-US" dirty="0"/>
              <a:t>标记</a:t>
            </a:r>
            <a:endParaRPr lang="en-US" altLang="zh-CN" sz="2600" dirty="0"/>
          </a:p>
          <a:p>
            <a:pPr lvl="1">
              <a:lnSpc>
                <a:spcPct val="114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建立超链接所使用的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标记为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&lt;a&gt;&lt;/a&gt;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标记。超链接最重要的有两个要素，设置为超链接的文本内容和超链接指向的目标地址。</a:t>
            </a:r>
            <a:endParaRPr altLang="en-US" dirty="0"/>
          </a:p>
          <a:p>
            <a:pPr marL="454660" lvl="1" indent="0">
              <a:lnSpc>
                <a:spcPct val="114000"/>
              </a:lnSpc>
              <a:buNone/>
            </a:pPr>
            <a:endParaRPr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3CC27B8-F57B-AD74-8E2F-2B1BED7A6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768" y="378904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F2C1F38F-C5A3-01E0-A190-4980CDEF8A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712" y="3573016"/>
          <a:ext cx="6029801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056037" imgH="2187142" progId="Visio.Drawing.15">
                  <p:embed/>
                </p:oleObj>
              </mc:Choice>
              <mc:Fallback>
                <p:oleObj name="Visio" r:id="rId3" imgW="7056037" imgH="2187142" progId="Visio.Drawing.15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F2C1F38F-C5A3-01E0-A190-4980CDEF8A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573016"/>
                        <a:ext cx="6029801" cy="18722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702358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 用</a:t>
            </a:r>
            <a:r>
              <a:rPr lang="en-US" altLang="zh-CN" dirty="0"/>
              <a:t>CSS</a:t>
            </a:r>
            <a:r>
              <a:rPr lang="zh-CN" altLang="en-US" dirty="0"/>
              <a:t>设置常用元素样式（上）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altLang="zh-CN" sz="2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zh-CN" sz="2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的格式</a:t>
            </a:r>
            <a:endParaRPr lang="en-US" altLang="zh-CN" sz="2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4000"/>
              </a:lnSpc>
            </a:pPr>
            <a:r>
              <a:rPr lang="zh-CN" altLang="en-US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每个文档在互联网上有唯一的地址，该地址的全称为统一资源定位器（</a:t>
            </a:r>
            <a:r>
              <a:rPr lang="en-US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Uniform Resource </a:t>
            </a:r>
            <a:r>
              <a:rPr lang="en-US" altLang="zh-CN" sz="18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Laocator</a:t>
            </a:r>
            <a:r>
              <a:rPr lang="zh-CN" altLang="en-US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），简称为</a:t>
            </a:r>
            <a:r>
              <a:rPr lang="en-US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en-US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lvl="1">
              <a:lnSpc>
                <a:spcPct val="114000"/>
              </a:lnSpc>
            </a:pPr>
            <a:r>
              <a:rPr lang="en-US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en-US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个部分构成，即“协议”、“主机名”、“文件夹名”和“文件名”，如图所示。</a:t>
            </a:r>
          </a:p>
          <a:p>
            <a:pPr lvl="1">
              <a:lnSpc>
                <a:spcPct val="114000"/>
              </a:lnSpc>
            </a:pPr>
            <a:endParaRPr lang="zh-CN" alt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3CC27B8-F57B-AD74-8E2F-2B1BED7A6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768" y="378904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F308CE0-58BB-4C7D-84BF-EE180B4B2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2EA84A9-924C-B498-7B17-36E634A016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9035" y="4316749"/>
          <a:ext cx="4925524" cy="170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329802" imgH="2194230" progId="Visio.Drawing.11">
                  <p:embed/>
                </p:oleObj>
              </mc:Choice>
              <mc:Fallback>
                <p:oleObj name="Visio" r:id="rId3" imgW="6329802" imgH="2194230" progId="Visio.Drawing.11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2EA84A9-924C-B498-7B17-36E634A016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5" y="4316749"/>
                        <a:ext cx="4925524" cy="17045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4704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702358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 用</a:t>
            </a:r>
            <a:r>
              <a:rPr lang="en-US" altLang="zh-CN" dirty="0"/>
              <a:t>CSS</a:t>
            </a:r>
            <a:r>
              <a:rPr lang="zh-CN" altLang="en-US" dirty="0"/>
              <a:t>设置常用元素样式（上）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altLang="zh-CN" sz="2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en-US" sz="2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的类型</a:t>
            </a:r>
            <a:endParaRPr lang="en-US" altLang="zh-CN" sz="2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4000"/>
              </a:lnSpc>
            </a:pPr>
            <a:r>
              <a:rPr lang="zh-CN" altLang="en-US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超链接的</a:t>
            </a:r>
            <a:r>
              <a:rPr lang="en-US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en-US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可以为两种类型：“外部</a:t>
            </a:r>
            <a:r>
              <a:rPr lang="en-US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URL”</a:t>
            </a:r>
            <a:r>
              <a:rPr lang="zh-CN" altLang="en-US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和“内部</a:t>
            </a:r>
            <a:r>
              <a:rPr lang="en-US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URL”</a:t>
            </a:r>
            <a:r>
              <a:rPr lang="zh-CN" altLang="en-US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lvl="1">
              <a:lnSpc>
                <a:spcPct val="114000"/>
              </a:lnSpc>
            </a:pPr>
            <a:r>
              <a:rPr lang="zh-CN" altLang="en-US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）外部</a:t>
            </a:r>
            <a:r>
              <a:rPr lang="en-US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en-US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就是像图</a:t>
            </a:r>
            <a:r>
              <a:rPr lang="en-US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4.2</a:t>
            </a:r>
            <a:r>
              <a:rPr lang="zh-CN" altLang="en-US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那样，包含文件的所有信息，就像我们在浏览器中访问一个网站中的某个页面那样。</a:t>
            </a:r>
          </a:p>
          <a:p>
            <a:pPr lvl="1">
              <a:lnSpc>
                <a:spcPct val="114000"/>
              </a:lnSpc>
            </a:pPr>
            <a:r>
              <a:rPr lang="zh-CN" altLang="en-US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）而内部</a:t>
            </a:r>
            <a:r>
              <a:rPr lang="en-US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en-US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则指向相对于原文档同一网站或者同一文件夹中的文件。内部</a:t>
            </a:r>
            <a:r>
              <a:rPr lang="en-US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en-US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通常仅包含文件夹和文件名，甚至只有文件名。内部</a:t>
            </a:r>
            <a:r>
              <a:rPr lang="en-US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en-US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又可以分为两种：</a:t>
            </a:r>
          </a:p>
          <a:p>
            <a:pPr lvl="2">
              <a:lnSpc>
                <a:spcPct val="114000"/>
              </a:lnSpc>
            </a:pPr>
            <a:r>
              <a:rPr lang="zh-CN" altLang="en-US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相对于文档的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en-US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，这种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en-US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以链接的原文档为起点；</a:t>
            </a:r>
          </a:p>
          <a:p>
            <a:pPr lvl="2">
              <a:lnSpc>
                <a:spcPct val="114000"/>
              </a:lnSpc>
            </a:pPr>
            <a:r>
              <a:rPr lang="zh-CN" altLang="en-US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相对于网站根目录的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en-US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，这种</a:t>
            </a:r>
            <a:r>
              <a:rPr lang="en-US" altLang="zh-CN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en-US" sz="16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以网站的根目录为起点。</a:t>
            </a:r>
          </a:p>
          <a:p>
            <a:pPr lvl="1">
              <a:lnSpc>
                <a:spcPct val="114000"/>
              </a:lnSpc>
            </a:pPr>
            <a:endParaRPr lang="zh-CN" alt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3CC27B8-F57B-AD74-8E2F-2B1BED7A6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768" y="378904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F308CE0-58BB-4C7D-84BF-EE180B4B2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479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702358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 用</a:t>
            </a:r>
            <a:r>
              <a:rPr lang="en-US" altLang="zh-CN" dirty="0"/>
              <a:t>CSS</a:t>
            </a:r>
            <a:r>
              <a:rPr lang="zh-CN" altLang="en-US" dirty="0"/>
              <a:t>设置常用元素样式（上）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zh-CN" altLang="en-US" sz="2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以新窗口显示链接页面</a:t>
            </a:r>
            <a:endParaRPr lang="en-US" altLang="zh-CN" sz="2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4130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默认情况下，当点击链接的时候，目标页面还是在同一个窗口中显示。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4130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如果要在点击某个链接以后，打开一个新的浏览器窗口，在这个新窗口中显示目标页面，就需要在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&lt;a&gt;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标记中设置“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target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”属性。</a:t>
            </a:r>
          </a:p>
          <a:p>
            <a:pPr indent="2413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将“</a:t>
            </a:r>
            <a:r>
              <a:rPr lang="en-US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target</a:t>
            </a:r>
            <a:r>
              <a:rPr lang="zh-CN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”属性设置为“</a:t>
            </a:r>
            <a:r>
              <a:rPr lang="en-US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_blank</a:t>
            </a:r>
            <a:r>
              <a:rPr lang="zh-CN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”，就会自动打开一个新窗口，显示目标页面。</a:t>
            </a:r>
            <a:endParaRPr lang="zh-CN" altLang="en-US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3CC27B8-F57B-AD74-8E2F-2B1BED7A6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768" y="378904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F308CE0-58BB-4C7D-84BF-EE180B4B2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8A498E-8E09-49CE-FBF7-999490C88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851438"/>
            <a:ext cx="6192688" cy="72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98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702358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 用</a:t>
            </a:r>
            <a:r>
              <a:rPr lang="en-US" altLang="zh-CN" dirty="0"/>
              <a:t>CSS</a:t>
            </a:r>
            <a:r>
              <a:rPr lang="zh-CN" altLang="en-US" dirty="0"/>
              <a:t>设置常用元素样式（上）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114000"/>
              </a:lnSpc>
              <a:buNone/>
            </a:pPr>
            <a:r>
              <a:rPr lang="en-US" altLang="zh-CN" dirty="0"/>
              <a:t>CSS</a:t>
            </a:r>
            <a:r>
              <a:rPr altLang="en-US" dirty="0"/>
              <a:t>设置超链接特效</a:t>
            </a:r>
            <a:endParaRPr lang="en-US" altLang="en-US" dirty="0"/>
          </a:p>
          <a:p>
            <a:pPr>
              <a:lnSpc>
                <a:spcPct val="114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在默认的浏览器浏览方式下，超链接统一为蓝色并且有下画线，被单击过的超链接则为紫色并且也有下画线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endParaRPr lang="en-US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endParaRPr lang="en-US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endParaRPr lang="en-US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最简单的方法去掉超链接的下画线</a:t>
            </a:r>
            <a:endParaRPr lang="en-US" altLang="zh-CN" sz="2600" dirty="0"/>
          </a:p>
          <a:p>
            <a:pPr marL="454660" lvl="1" indent="0">
              <a:lnSpc>
                <a:spcPct val="114000"/>
              </a:lnSpc>
              <a:buNone/>
            </a:pPr>
            <a:endParaRPr altLang="en-US" dirty="0"/>
          </a:p>
          <a:p>
            <a:pPr marL="454660" lvl="1" indent="0">
              <a:lnSpc>
                <a:spcPct val="114000"/>
              </a:lnSpc>
              <a:buNone/>
            </a:pPr>
            <a:endParaRPr dirty="0"/>
          </a:p>
        </p:txBody>
      </p:sp>
      <p:pic>
        <p:nvPicPr>
          <p:cNvPr id="4" name="file:///C:\Drafs\case-base\production\h5+c3/.\img\08-003.png">
            <a:extLst>
              <a:ext uri="{FF2B5EF4-FFF2-40B4-BE49-F238E27FC236}">
                <a16:creationId xmlns:a16="http://schemas.microsoft.com/office/drawing/2014/main" id="{1740FC1F-00EA-1560-9A68-95A8A2C1E5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059832" y="3356992"/>
            <a:ext cx="2857500" cy="9239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944698C-4EEC-6F2F-766A-E26F05C05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75" y="5157192"/>
            <a:ext cx="3371825" cy="540562"/>
          </a:xfrm>
          <a:prstGeom prst="rect">
            <a:avLst/>
          </a:prstGeom>
        </p:spPr>
      </p:pic>
      <p:pic>
        <p:nvPicPr>
          <p:cNvPr id="7" name="file:///C:\Drafs\case-base\production\h5+c3/.\img\08-004.png">
            <a:extLst>
              <a:ext uri="{FF2B5EF4-FFF2-40B4-BE49-F238E27FC236}">
                <a16:creationId xmlns:a16="http://schemas.microsoft.com/office/drawing/2014/main" id="{F29513D8-A9D6-40FE-C8EC-F0881929B95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004048" y="5061467"/>
            <a:ext cx="28575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1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702358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 用</a:t>
            </a:r>
            <a:r>
              <a:rPr lang="en-US" altLang="zh-CN" dirty="0"/>
              <a:t>CSS</a:t>
            </a:r>
            <a:r>
              <a:rPr lang="zh-CN" altLang="en-US" dirty="0"/>
              <a:t>设置常用元素样式（上）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114000"/>
              </a:lnSpc>
              <a:buNone/>
            </a:pPr>
            <a:r>
              <a:rPr lang="en-US" altLang="zh-CN" dirty="0"/>
              <a:t>CSS</a:t>
            </a:r>
            <a:r>
              <a:rPr altLang="en-US" dirty="0"/>
              <a:t>设置超链接特效</a:t>
            </a:r>
            <a:endParaRPr lang="en-US" altLang="en-US" dirty="0"/>
          </a:p>
          <a:p>
            <a:pPr>
              <a:lnSpc>
                <a:spcPct val="114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利用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的伪类别（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Anchor Pseudo Classes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）来制作动态效果的方法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600" dirty="0"/>
          </a:p>
          <a:p>
            <a:pPr marL="454660" lvl="1" indent="0">
              <a:lnSpc>
                <a:spcPct val="114000"/>
              </a:lnSpc>
              <a:buNone/>
            </a:pPr>
            <a:endParaRPr altLang="en-US" dirty="0"/>
          </a:p>
          <a:p>
            <a:pPr marL="454660" lvl="1" indent="0">
              <a:lnSpc>
                <a:spcPct val="114000"/>
              </a:lnSpc>
              <a:buNone/>
            </a:pPr>
            <a:endParaRPr dirty="0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1691680" y="3429000"/>
          <a:ext cx="6399530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85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a:link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超链接的普通样式，即正常浏览状态的样式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a:visited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被单击过的超链接的样式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a:hover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鼠标指针经过超链接时的样式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a:active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在超链接上单击时，即“当前激活”时超链接的样式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8484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VlYTk1MDZiMjA5ZGJmMzVhNDc1MDc5YjkyZGE1OT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2bfa374-ae39-43ae-ab11-d03d47633903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b962843-27df-4ff6-822e-08122401779e}"/>
  <p:tag name="TABLE_ENDDRAG_ORIGIN_RECT" val="503*309"/>
  <p:tag name="TABLE_ENDDRAG_RECT" val="99*183*503*30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9070ef3-7980-42cf-b117-b7cc53f15c49}"/>
  <p:tag name="TABLE_ENDDRAG_ORIGIN_RECT" val="296*291"/>
  <p:tag name="TABLE_ENDDRAG_RECT" val="406*179*296*29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1179</Words>
  <Application>Microsoft Office PowerPoint</Application>
  <PresentationFormat>全屏显示(4:3)</PresentationFormat>
  <Paragraphs>156</Paragraphs>
  <Slides>19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华文细黑</vt:lpstr>
      <vt:lpstr>Calibri</vt:lpstr>
      <vt:lpstr>Corbel</vt:lpstr>
      <vt:lpstr>Wingdings</vt:lpstr>
      <vt:lpstr>Wingdings 2</vt:lpstr>
      <vt:lpstr>Wingdings 3</vt:lpstr>
      <vt:lpstr>IntroducingPowerPoint2007</vt:lpstr>
      <vt:lpstr>Visio</vt:lpstr>
      <vt:lpstr>HTML5+CSS3+JavaScript 2021.6</vt:lpstr>
      <vt:lpstr>第8章  用CSS设置常用元素样式（上）</vt:lpstr>
      <vt:lpstr>第8章  用CSS设置常用元素样式（上）</vt:lpstr>
      <vt:lpstr>第8章  用CSS设置常用元素样式（上）</vt:lpstr>
      <vt:lpstr>第8章  用CSS设置常用元素样式（上）</vt:lpstr>
      <vt:lpstr>第8章  用CSS设置常用元素样式（上）</vt:lpstr>
      <vt:lpstr>第8章  用CSS设置常用元素样式（上）</vt:lpstr>
      <vt:lpstr>第8章  用CSS设置常用元素样式（上）</vt:lpstr>
      <vt:lpstr>第8章  用CSS设置常用元素样式（上）</vt:lpstr>
      <vt:lpstr>第8章  用CSS设置常用元素样式（上）</vt:lpstr>
      <vt:lpstr>第8章  用CSS设置常用元素样式（上）</vt:lpstr>
      <vt:lpstr>第8章  用CSS设置常用元素样式（上）</vt:lpstr>
      <vt:lpstr>第8章  用CSS设置常用元素样式（上）</vt:lpstr>
      <vt:lpstr>第8章  用CSS设置常用元素样式（上）</vt:lpstr>
      <vt:lpstr>第8章  用CSS设置常用元素样式（上）</vt:lpstr>
      <vt:lpstr>第8章  用CSS设置常用元素样式（上）</vt:lpstr>
      <vt:lpstr>第8章  用CSS设置常用元素样式（上）</vt:lpstr>
      <vt:lpstr>第8章  用CSS设置常用元素样式（上）</vt:lpstr>
      <vt:lpstr>请继续学习第8章（中）——                 用CSS设置常用元素样式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835</cp:revision>
  <dcterms:created xsi:type="dcterms:W3CDTF">2007-10-30T08:30:00Z</dcterms:created>
  <dcterms:modified xsi:type="dcterms:W3CDTF">2022-12-01T07:41:06Z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2052</vt:i4>
  </property>
  <property fmtid="{D5CDD505-2E9C-101B-9397-08002B2CF9AE}" pid="3" name="_Version">
    <vt:lpwstr>12.0.4518</vt:lpwstr>
  </property>
  <property fmtid="{D5CDD505-2E9C-101B-9397-08002B2CF9AE}" pid="4" name="ICV">
    <vt:lpwstr>3E908A4BD3014AF1BC22767BD3898651</vt:lpwstr>
  </property>
  <property fmtid="{D5CDD505-2E9C-101B-9397-08002B2CF9AE}" pid="5" name="KSOProductBuildVer">
    <vt:lpwstr>2052-11.1.0.11691</vt:lpwstr>
  </property>
</Properties>
</file>