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9"/>
  </p:notesMasterIdLst>
  <p:sldIdLst>
    <p:sldId id="400" r:id="rId2"/>
    <p:sldId id="382" r:id="rId3"/>
    <p:sldId id="383" r:id="rId4"/>
    <p:sldId id="385" r:id="rId5"/>
    <p:sldId id="390" r:id="rId6"/>
    <p:sldId id="391" r:id="rId7"/>
    <p:sldId id="386" r:id="rId8"/>
    <p:sldId id="392" r:id="rId9"/>
    <p:sldId id="393" r:id="rId10"/>
    <p:sldId id="394" r:id="rId11"/>
    <p:sldId id="387" r:id="rId12"/>
    <p:sldId id="395" r:id="rId13"/>
    <p:sldId id="396" r:id="rId14"/>
    <p:sldId id="388" r:id="rId15"/>
    <p:sldId id="348" r:id="rId16"/>
    <p:sldId id="397" r:id="rId17"/>
    <p:sldId id="263" r:id="rId18"/>
  </p:sldIdLst>
  <p:sldSz cx="9144000" cy="6858000" type="screen4x3"/>
  <p:notesSz cx="6858000" cy="9144000"/>
  <p:custDataLst>
    <p:tags r:id="rId20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5" autoAdjust="0"/>
  </p:normalViewPr>
  <p:slideViewPr>
    <p:cSldViewPr>
      <p:cViewPr varScale="1">
        <p:scale>
          <a:sx n="62" d="100"/>
          <a:sy n="62" d="100"/>
        </p:scale>
        <p:origin x="56" y="848"/>
      </p:cViewPr>
      <p:guideLst>
        <p:guide orient="horz" pos="2170"/>
        <p:guide pos="2867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2022/12/1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195026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00489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5800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52673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90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894683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7175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1059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4312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69411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94307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2022/12/1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12/1/2022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sz="3000" dirty="0">
                <a:solidFill>
                  <a:schemeClr val="tx1"/>
                </a:solidFill>
              </a:rPr>
              <a:t>边框的</a:t>
            </a:r>
            <a:r>
              <a:rPr lang="zh-CN" altLang="en-US" dirty="0"/>
              <a:t>分离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前面讲到过，在使用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属性格式化表格时可以通过使用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cellpadding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来设置单元格内容和边框之间的距离，以及使用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cellspacing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设置相邻单元格边框之间的距离。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cellpadding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的作用，只要对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padding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就可以了；而要用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cellspacing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的作用时，对单元格使用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是无效的，需要对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table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使用另一个专门的属性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border-spacing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来代替它，并确保没有将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border-collapse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collapse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8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6850" indent="0">
              <a:lnSpc>
                <a:spcPct val="114000"/>
              </a:lnSpc>
              <a:buSzPct val="45000"/>
              <a:buNone/>
            </a:pPr>
            <a:r>
              <a:rPr sz="3400" dirty="0">
                <a:solidFill>
                  <a:schemeClr val="tx1"/>
                </a:solidFill>
              </a:rPr>
              <a:t>确定表格</a:t>
            </a:r>
            <a:r>
              <a:rPr lang="zh-CN" altLang="en-US" sz="3400" dirty="0">
                <a:solidFill>
                  <a:schemeClr val="tx1"/>
                </a:solidFill>
              </a:rPr>
              <a:t>的宽度</a:t>
            </a:r>
            <a:endParaRPr lang="en-US" altLang="zh-CN" sz="3400" dirty="0">
              <a:solidFill>
                <a:schemeClr val="tx1"/>
              </a:solidFill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提供了两种确定表格以及内部单元格宽度的方式。一种与表格内部的内容相关，称为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自动方式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；一种与内容无关，称为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固定方式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使用了自动方式时，实际宽度可能并不是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属性的设置值，因为它会根据单元格中的内容多少进行调整。而在固定方式下，表格的水平布局不依赖于单元格的内容，而明确地由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width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属性指定。如果取值为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“auto”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就意味着使用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自动方式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进行表格的布局。</a:t>
            </a:r>
          </a:p>
          <a:p>
            <a:pPr marL="196850" indent="0">
              <a:lnSpc>
                <a:spcPct val="114000"/>
              </a:lnSpc>
              <a:buSzPct val="45000"/>
              <a:buNone/>
            </a:pPr>
            <a:endParaRPr lang="zh-CN" altLang="en-US" sz="3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1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6850" indent="0">
              <a:lnSpc>
                <a:spcPct val="114000"/>
              </a:lnSpc>
              <a:buSzPct val="45000"/>
              <a:buNone/>
            </a:pPr>
            <a:r>
              <a:rPr lang="zh-CN" altLang="en-US" sz="3400" dirty="0">
                <a:solidFill>
                  <a:schemeClr val="tx1"/>
                </a:solidFill>
              </a:rPr>
              <a:t>合并单元格</a:t>
            </a:r>
            <a:endParaRPr lang="en-US" altLang="zh-CN" sz="3400" dirty="0">
              <a:solidFill>
                <a:schemeClr val="tx1"/>
              </a:solidFill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colspan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属性左右合并单元格</a:t>
            </a:r>
            <a:endParaRPr lang="zh-CN" altLang="en-US" sz="34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AD8471-2737-7217-D83B-E18AE1BC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51" y="3573016"/>
            <a:ext cx="4519535" cy="1782886"/>
          </a:xfrm>
          <a:prstGeom prst="rect">
            <a:avLst/>
          </a:prstGeom>
        </p:spPr>
      </p:pic>
      <p:pic>
        <p:nvPicPr>
          <p:cNvPr id="6" name="file:///C:\Drafs\case-base\production\h5+c3/.\img\09-008.png">
            <a:extLst>
              <a:ext uri="{FF2B5EF4-FFF2-40B4-BE49-F238E27FC236}">
                <a16:creationId xmlns:a16="http://schemas.microsoft.com/office/drawing/2014/main" id="{67A9D0F7-3C11-C7BA-7588-805E7F08C5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724128" y="3501008"/>
            <a:ext cx="271220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73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6850" indent="0">
              <a:lnSpc>
                <a:spcPct val="114000"/>
              </a:lnSpc>
              <a:buSzPct val="45000"/>
              <a:buNone/>
            </a:pPr>
            <a:r>
              <a:rPr lang="zh-CN" altLang="en-US" sz="3400" dirty="0">
                <a:solidFill>
                  <a:schemeClr val="tx1"/>
                </a:solidFill>
              </a:rPr>
              <a:t>合并单元格</a:t>
            </a:r>
            <a:endParaRPr lang="en-US" altLang="zh-CN" sz="3400" dirty="0">
              <a:solidFill>
                <a:schemeClr val="tx1"/>
              </a:solidFill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rowspan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属性上下合并单元格</a:t>
            </a:r>
            <a:endParaRPr lang="zh-CN" altLang="en-US" sz="3400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0E1CB44-0722-5D44-0508-39785C15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807865"/>
            <a:ext cx="5004048" cy="1618534"/>
          </a:xfrm>
          <a:prstGeom prst="rect">
            <a:avLst/>
          </a:prstGeom>
        </p:spPr>
      </p:pic>
      <p:pic>
        <p:nvPicPr>
          <p:cNvPr id="10" name="file:///C:\Drafs\case-base\production\h5+c3/.\img\09-009.png">
            <a:extLst>
              <a:ext uri="{FF2B5EF4-FFF2-40B4-BE49-F238E27FC236}">
                <a16:creationId xmlns:a16="http://schemas.microsoft.com/office/drawing/2014/main" id="{A0AE9472-B2EE-7DE6-E9D2-5979ED48FD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72021" y="3717032"/>
            <a:ext cx="233833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3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lnSpc>
                <a:spcPct val="114000"/>
              </a:lnSpc>
              <a:buNone/>
            </a:pPr>
            <a:r>
              <a:rPr lang="zh-CN" altLang="en-US" dirty="0"/>
              <a:t>其他与表格相关的标记</a:t>
            </a:r>
            <a:endParaRPr lang="en-US" altLang="zh-CN" dirty="0"/>
          </a:p>
          <a:p>
            <a:pPr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除了前面介绍的标记之外，前面的章节增加介绍过，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中还有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个标记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thead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tbody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tfoot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，它们用来定义表格的不同部分，称为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，如图所示。</a:t>
            </a:r>
          </a:p>
          <a:p>
            <a:pPr>
              <a:lnSpc>
                <a:spcPct val="114000"/>
              </a:lnSpc>
            </a:pPr>
            <a:endParaRPr lang="zh-CN" altLang="en-US" sz="2700" dirty="0">
              <a:solidFill>
                <a:schemeClr val="tx1"/>
              </a:solidFill>
            </a:endParaRPr>
          </a:p>
        </p:txBody>
      </p:sp>
      <p:pic>
        <p:nvPicPr>
          <p:cNvPr id="4" name="file:///C:\Drafs\case-base\production\h5+c3/.\img\09-011.png">
            <a:extLst>
              <a:ext uri="{FF2B5EF4-FFF2-40B4-BE49-F238E27FC236}">
                <a16:creationId xmlns:a16="http://schemas.microsoft.com/office/drawing/2014/main" id="{A3CD4C10-ED9C-9897-2502-552AA506C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771800" y="3429000"/>
            <a:ext cx="3919500" cy="29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dirty="0"/>
              <a:t>DEMO: </a:t>
            </a:r>
            <a:r>
              <a:rPr altLang="en-US" dirty="0"/>
              <a:t>美化表格</a:t>
            </a:r>
            <a:endParaRPr lang="en-US" altLang="en-US" dirty="0"/>
          </a:p>
          <a:p>
            <a:pPr marL="457200" indent="-457200"/>
            <a:r>
              <a:rPr lang="zh-CN" altLang="en-US" dirty="0"/>
              <a:t>搭建</a:t>
            </a:r>
            <a:r>
              <a:rPr lang="en-US" altLang="zh-CN" dirty="0"/>
              <a:t>HTML</a:t>
            </a:r>
            <a:r>
              <a:rPr lang="zh-CN" altLang="en-US" dirty="0"/>
              <a:t>结构</a:t>
            </a:r>
            <a:endParaRPr lang="en-US" altLang="zh-CN" dirty="0"/>
          </a:p>
          <a:p>
            <a:pPr marL="457200" indent="-457200"/>
            <a:r>
              <a:rPr lang="zh-CN" altLang="en-US" dirty="0"/>
              <a:t>整体设置</a:t>
            </a:r>
            <a:endParaRPr lang="en-US" altLang="zh-CN" dirty="0"/>
          </a:p>
          <a:p>
            <a:pPr marL="457200" indent="-457200"/>
            <a:r>
              <a:rPr lang="zh-CN" altLang="en-US" dirty="0"/>
              <a:t>设置单元格样式</a:t>
            </a:r>
            <a:endParaRPr lang="en-US" altLang="zh-CN" dirty="0"/>
          </a:p>
          <a:p>
            <a:pPr marL="457200" indent="-457200"/>
            <a:r>
              <a:rPr lang="zh-CN" altLang="en-US" dirty="0"/>
              <a:t>斑马纹效果</a:t>
            </a:r>
            <a:endParaRPr lang="en-US" altLang="zh-CN" dirty="0"/>
          </a:p>
          <a:p>
            <a:pPr marL="457200" indent="-457200"/>
            <a:r>
              <a:rPr lang="zh-CN" altLang="en-US" dirty="0"/>
              <a:t>设置列样式</a:t>
            </a:r>
            <a:endParaRPr lang="en-US" altLang="zh-CN" dirty="0"/>
          </a:p>
          <a:p>
            <a:pPr marL="457200" indent="-457200"/>
            <a:endParaRPr altLang="en-US" dirty="0"/>
          </a:p>
          <a:p>
            <a:pPr marL="0" lvl="0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4" name="图片 3" descr="09-0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645" y="2348880"/>
            <a:ext cx="4034155" cy="28073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表格中的标记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设置表格的边框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确定表格的宽度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合并表格</a:t>
            </a:r>
          </a:p>
          <a:p>
            <a:r>
              <a:rPr lang="zh-CN" altLang="en-US" dirty="0"/>
              <a:t>其他与表格相关的标记</a:t>
            </a:r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DEMO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（美化表格）</a:t>
            </a:r>
            <a:endParaRPr lang="zh-CN" alt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52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请继续学习第</a:t>
            </a:r>
            <a:r>
              <a:rPr lang="en-US" altLang="zh-CN" dirty="0"/>
              <a:t>8</a:t>
            </a:r>
            <a:r>
              <a:rPr lang="zh-CN" altLang="en-US" dirty="0"/>
              <a:t>章（下）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               </a:t>
            </a:r>
            <a:r>
              <a:rPr lang="zh-CN" altLang="en-US" dirty="0"/>
              <a:t>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</a:t>
            </a:r>
            <a:endParaRPr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表格中的标记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设置表格的边框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确定表格的宽度</a:t>
            </a:r>
          </a:p>
          <a:p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合并表格</a:t>
            </a:r>
            <a:endParaRPr lang="en-US" altLang="zh-CN" dirty="0"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r>
              <a:rPr lang="zh-CN" altLang="en-US" dirty="0"/>
              <a:t>其他与表格相关的标记</a:t>
            </a:r>
            <a:endParaRPr lang="en-US" altLang="zh-CN" dirty="0"/>
          </a:p>
          <a:p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DEMO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（</a:t>
            </a:r>
            <a:r>
              <a:rPr lang="zh-CN"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美化表格</a:t>
            </a:r>
            <a:r>
              <a:rPr altLang="en-US" dirty="0">
                <a:latin typeface="Calibri" panose="020F0502020204030204" charset="0"/>
                <a:cs typeface="Calibri" panose="020F0502020204030204" charset="0"/>
                <a:sym typeface="+mn-ea"/>
              </a:rPr>
              <a:t>）</a:t>
            </a: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设置常用元素样式（中）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412160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0" y="1783715"/>
            <a:ext cx="3711575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54050" indent="-457200">
              <a:lnSpc>
                <a:spcPct val="114000"/>
              </a:lnSpc>
              <a:buSzPct val="45000"/>
              <a:buFont typeface="Wingdings" panose="05000000000000000000" pitchFamily="2" charset="2"/>
              <a:buChar char="n"/>
            </a:pPr>
            <a:r>
              <a:rPr sz="3400" dirty="0">
                <a:solidFill>
                  <a:schemeClr val="tx1"/>
                </a:solidFill>
              </a:rPr>
              <a:t>表格中的标记</a:t>
            </a:r>
            <a:endParaRPr lang="en-US" sz="3400" dirty="0">
              <a:solidFill>
                <a:schemeClr val="tx1"/>
              </a:solidFill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在最初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设计时，表格（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&lt;table&gt;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标记）仅仅是用于存放各种数据的，例如收支表、成绩单等都适于用表格来组织数据形式。因此表格有很多与数据相关的标记，十分方便。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最常用的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个与表格相关的标记是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&lt;table&gt;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&lt;tr&gt;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&lt;td&gt;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。其中，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&lt;table&gt;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用于定义整个表格，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&lt;tr&gt;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定义一行，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&lt;td&gt;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定义一个单元格。此外，还有两个标记也是比较常用的，尤其使用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可以灵活设置表格样式以后，这两个标记就更常用到。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&lt;caption&gt;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标记，它的作用跟它的名称一样，就是用于定义表格的大标题。该标记可以出现在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&lt;table&gt;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&lt;/table&gt;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之间的任意位置，不过通常习惯放在表格的第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行，即紧接着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&lt;table&gt;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标记，即表头。在表格中主要用于行或者列的名称，行和列都可以使用各自的名称。实际上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&lt;td&gt;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是很相似的，主要是可以分别对它们进行设置样式。</a:t>
            </a:r>
          </a:p>
          <a:p>
            <a:pPr marL="654050" indent="-457200">
              <a:lnSpc>
                <a:spcPct val="114000"/>
              </a:lnSpc>
              <a:buSzPct val="45000"/>
              <a:buFont typeface="Wingdings" panose="05000000000000000000" pitchFamily="2" charset="2"/>
              <a:buChar char="n"/>
            </a:pPr>
            <a:endParaRPr sz="3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1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4050" indent="-457200">
              <a:lnSpc>
                <a:spcPct val="114000"/>
              </a:lnSpc>
              <a:buSzPct val="45000"/>
              <a:buFont typeface="Wingdings" panose="05000000000000000000" pitchFamily="2" charset="2"/>
              <a:buChar char="n"/>
            </a:pPr>
            <a:r>
              <a:rPr sz="3400" dirty="0">
                <a:solidFill>
                  <a:schemeClr val="tx1"/>
                </a:solidFill>
              </a:rPr>
              <a:t>表格中的标记</a:t>
            </a:r>
            <a:endParaRPr lang="en-US" sz="3400" dirty="0">
              <a:solidFill>
                <a:schemeClr val="tx1"/>
              </a:solidFill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54050" indent="-457200">
              <a:lnSpc>
                <a:spcPct val="114000"/>
              </a:lnSpc>
              <a:buSzPct val="45000"/>
              <a:buFont typeface="Wingdings" panose="05000000000000000000" pitchFamily="2" charset="2"/>
              <a:buChar char="n"/>
            </a:pPr>
            <a:endParaRPr sz="31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E1549D-103D-EE40-CA26-3B7C4630E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708920"/>
            <a:ext cx="5105834" cy="1922658"/>
          </a:xfrm>
          <a:prstGeom prst="rect">
            <a:avLst/>
          </a:prstGeom>
        </p:spPr>
      </p:pic>
      <p:pic>
        <p:nvPicPr>
          <p:cNvPr id="4" name="file:///C:\Drafs\case-base\production\h5+c3/.\img\09-001.png">
            <a:extLst>
              <a:ext uri="{FF2B5EF4-FFF2-40B4-BE49-F238E27FC236}">
                <a16:creationId xmlns:a16="http://schemas.microsoft.com/office/drawing/2014/main" id="{060D27BF-2E21-8D71-262C-34F14BCD83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843808" y="4864580"/>
            <a:ext cx="2192655" cy="14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3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4050" indent="-457200">
              <a:lnSpc>
                <a:spcPct val="114000"/>
              </a:lnSpc>
              <a:buSzPct val="45000"/>
              <a:buFont typeface="Wingdings" panose="05000000000000000000" pitchFamily="2" charset="2"/>
              <a:buChar char="n"/>
            </a:pPr>
            <a:r>
              <a:rPr sz="3400" dirty="0">
                <a:solidFill>
                  <a:schemeClr val="tx1"/>
                </a:solidFill>
              </a:rPr>
              <a:t>表格中的标记</a:t>
            </a:r>
            <a:endParaRPr lang="zh-CN" altLang="en-US" sz="3400" dirty="0">
              <a:solidFill>
                <a:schemeClr val="tx1"/>
              </a:solidFill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属性用于表格边框，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bgcolor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用于设定背景色，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cellpadding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cellspacing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的作用如图所示。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file:///C:\Drafs\case-base\production\h5+c3/.\img\09-002.png">
            <a:extLst>
              <a:ext uri="{FF2B5EF4-FFF2-40B4-BE49-F238E27FC236}">
                <a16:creationId xmlns:a16="http://schemas.microsoft.com/office/drawing/2014/main" id="{6DFA00C6-A06E-FDCC-B515-EFA7C6DBE5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87824" y="3789040"/>
            <a:ext cx="321345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8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sz="3000" dirty="0">
                <a:solidFill>
                  <a:schemeClr val="tx1"/>
                </a:solidFill>
              </a:rPr>
              <a:t>设置表格的边框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71496C-D33A-A27F-E691-B8BD7C379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80" y="3002657"/>
            <a:ext cx="3120850" cy="3174132"/>
          </a:xfrm>
          <a:prstGeom prst="rect">
            <a:avLst/>
          </a:prstGeom>
        </p:spPr>
      </p:pic>
      <p:pic>
        <p:nvPicPr>
          <p:cNvPr id="6" name="file:///C:\Drafs\case-base\production\h5+c3/.\img\09-003.png">
            <a:extLst>
              <a:ext uri="{FF2B5EF4-FFF2-40B4-BE49-F238E27FC236}">
                <a16:creationId xmlns:a16="http://schemas.microsoft.com/office/drawing/2014/main" id="{A49F7CB6-697E-3CFC-A786-372C767A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716016" y="3002657"/>
            <a:ext cx="4608512" cy="313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zh-CN" altLang="en-US" sz="3000" dirty="0">
                <a:solidFill>
                  <a:schemeClr val="tx1"/>
                </a:solidFill>
              </a:rPr>
              <a:t>设置单元格的边框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border-collapse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提供了两种完全不同的方法来设置单元格的边框。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一种用于在独立的单元格中设置分离的边框，另一种适合设置从表格一端到另一端的连续边框。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在默认情况下，使用上面讲到的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分离边框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，也就是在上面的表格中看到的效果，相邻的单元格有各自的边框。</a:t>
            </a: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0A57BA-E931-9376-4E3C-8FE392C1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77" y="5085184"/>
            <a:ext cx="3733800" cy="504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21A6B6-B75A-8B75-6FB2-AB6C9DA8D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437112"/>
            <a:ext cx="2270649" cy="19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5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设置常用元素样式（中）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4000"/>
              </a:lnSpc>
            </a:pPr>
            <a:r>
              <a:rPr lang="zh-CN" altLang="en-US" sz="3000" dirty="0">
                <a:solidFill>
                  <a:schemeClr val="tx1"/>
                </a:solidFill>
              </a:rPr>
              <a:t>相邻边框的合并规则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 2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的规范中的定义如下。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）如果边框的“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border-style”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hidden”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，那么它的优先级高于任何其他相冲突的边框。任何边框只要有该设置，其他的边框的设置就都将无效。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）如果边框的属性中有“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none”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，那么它的优先级是最低的。只有在该边重合的所有元素的边框属性都是“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none”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时，该边框才会被省略。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）如果重合的边框中没有被设置为“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hidden”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的，并且至少有一个不是“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none”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，那么重合的边框中粗的优先于细的。如果几个边框的“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border-width”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相同，那么样式的优先次序由高到低依次为“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double”“solid”“dashed”“dotted”“ridge”“outset”“groove”“inset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14000"/>
              </a:lnSpc>
            </a:pP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）如果边框样式的其他设置均相同，只是颜色上有区别，那么单元格的样式最优先，然后依次是行、行组、列、列组的样式，最后是表格的样式。</a:t>
            </a:r>
          </a:p>
          <a:p>
            <a:pPr lvl="1">
              <a:lnSpc>
                <a:spcPct val="114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7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1145</Words>
  <Application>Microsoft Office PowerPoint</Application>
  <PresentationFormat>全屏显示(4:3)</PresentationFormat>
  <Paragraphs>86</Paragraphs>
  <Slides>17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HTML5+CSS3+JavaScript 2021.6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第8章  用CSS设置常用元素样式（中）</vt:lpstr>
      <vt:lpstr>请继续学习第8章（下）——                 用CSS设置常用元素样式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851</cp:revision>
  <dcterms:created xsi:type="dcterms:W3CDTF">2007-10-30T08:30:00Z</dcterms:created>
  <dcterms:modified xsi:type="dcterms:W3CDTF">2022-12-01T07:36:08Z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