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9"/>
  </p:notesMasterIdLst>
  <p:sldIdLst>
    <p:sldId id="258" r:id="rId2"/>
    <p:sldId id="259" r:id="rId3"/>
    <p:sldId id="785" r:id="rId4"/>
    <p:sldId id="761" r:id="rId5"/>
    <p:sldId id="260" r:id="rId6"/>
    <p:sldId id="261" r:id="rId7"/>
    <p:sldId id="763" r:id="rId8"/>
    <p:sldId id="764" r:id="rId9"/>
    <p:sldId id="765" r:id="rId10"/>
    <p:sldId id="766" r:id="rId11"/>
    <p:sldId id="317" r:id="rId12"/>
    <p:sldId id="319" r:id="rId13"/>
    <p:sldId id="320" r:id="rId14"/>
    <p:sldId id="270" r:id="rId15"/>
    <p:sldId id="272" r:id="rId16"/>
    <p:sldId id="769" r:id="rId17"/>
    <p:sldId id="770" r:id="rId18"/>
    <p:sldId id="772" r:id="rId19"/>
    <p:sldId id="773" r:id="rId20"/>
    <p:sldId id="323" r:id="rId21"/>
    <p:sldId id="774" r:id="rId22"/>
    <p:sldId id="775" r:id="rId23"/>
    <p:sldId id="777" r:id="rId24"/>
    <p:sldId id="369" r:id="rId25"/>
    <p:sldId id="778" r:id="rId26"/>
    <p:sldId id="336" r:id="rId27"/>
    <p:sldId id="337" r:id="rId28"/>
    <p:sldId id="799" r:id="rId29"/>
    <p:sldId id="798" r:id="rId30"/>
    <p:sldId id="800" r:id="rId31"/>
    <p:sldId id="796" r:id="rId32"/>
    <p:sldId id="787" r:id="rId33"/>
    <p:sldId id="788" r:id="rId34"/>
    <p:sldId id="789" r:id="rId35"/>
    <p:sldId id="790" r:id="rId36"/>
    <p:sldId id="826" r:id="rId37"/>
    <p:sldId id="791" r:id="rId38"/>
    <p:sldId id="825" r:id="rId39"/>
    <p:sldId id="792" r:id="rId40"/>
    <p:sldId id="794" r:id="rId41"/>
    <p:sldId id="801" r:id="rId42"/>
    <p:sldId id="892" r:id="rId43"/>
    <p:sldId id="953" r:id="rId44"/>
    <p:sldId id="955" r:id="rId45"/>
    <p:sldId id="956" r:id="rId46"/>
    <p:sldId id="891" r:id="rId47"/>
    <p:sldId id="832" r:id="rId48"/>
    <p:sldId id="957" r:id="rId49"/>
    <p:sldId id="958" r:id="rId50"/>
    <p:sldId id="833" r:id="rId51"/>
    <p:sldId id="834" r:id="rId52"/>
    <p:sldId id="835" r:id="rId53"/>
    <p:sldId id="836" r:id="rId54"/>
    <p:sldId id="837" r:id="rId55"/>
    <p:sldId id="838" r:id="rId56"/>
    <p:sldId id="839" r:id="rId57"/>
    <p:sldId id="840" r:id="rId58"/>
    <p:sldId id="841" r:id="rId59"/>
    <p:sldId id="842" r:id="rId60"/>
    <p:sldId id="843" r:id="rId61"/>
    <p:sldId id="844" r:id="rId62"/>
    <p:sldId id="845" r:id="rId63"/>
    <p:sldId id="846" r:id="rId64"/>
    <p:sldId id="847" r:id="rId65"/>
    <p:sldId id="850" r:id="rId66"/>
    <p:sldId id="848" r:id="rId67"/>
    <p:sldId id="849" r:id="rId68"/>
    <p:sldId id="851" r:id="rId69"/>
    <p:sldId id="852" r:id="rId70"/>
    <p:sldId id="853" r:id="rId71"/>
    <p:sldId id="854" r:id="rId72"/>
    <p:sldId id="855" r:id="rId73"/>
    <p:sldId id="856" r:id="rId74"/>
    <p:sldId id="857" r:id="rId75"/>
    <p:sldId id="858" r:id="rId76"/>
    <p:sldId id="859" r:id="rId77"/>
    <p:sldId id="860" r:id="rId78"/>
    <p:sldId id="861" r:id="rId79"/>
    <p:sldId id="862" r:id="rId80"/>
    <p:sldId id="863" r:id="rId81"/>
    <p:sldId id="864" r:id="rId82"/>
    <p:sldId id="865" r:id="rId83"/>
    <p:sldId id="866" r:id="rId84"/>
    <p:sldId id="867" r:id="rId85"/>
    <p:sldId id="868" r:id="rId86"/>
    <p:sldId id="869" r:id="rId87"/>
    <p:sldId id="870" r:id="rId88"/>
    <p:sldId id="871" r:id="rId89"/>
    <p:sldId id="872" r:id="rId90"/>
    <p:sldId id="873" r:id="rId91"/>
    <p:sldId id="874" r:id="rId92"/>
    <p:sldId id="875" r:id="rId93"/>
    <p:sldId id="876" r:id="rId94"/>
    <p:sldId id="877" r:id="rId95"/>
    <p:sldId id="878" r:id="rId96"/>
    <p:sldId id="879" r:id="rId97"/>
    <p:sldId id="880" r:id="rId98"/>
    <p:sldId id="881" r:id="rId99"/>
    <p:sldId id="882" r:id="rId100"/>
    <p:sldId id="883" r:id="rId101"/>
    <p:sldId id="884" r:id="rId102"/>
    <p:sldId id="885" r:id="rId103"/>
    <p:sldId id="886" r:id="rId104"/>
    <p:sldId id="887" r:id="rId105"/>
    <p:sldId id="888" r:id="rId106"/>
    <p:sldId id="889" r:id="rId107"/>
    <p:sldId id="890" r:id="rId108"/>
  </p:sldIdLst>
  <p:sldSz cx="9144000" cy="6858000" type="screen4x3"/>
  <p:notesSz cx="6858000" cy="9144000"/>
  <p:custDataLst>
    <p:tags r:id="rId1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1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54" autoAdjust="0"/>
  </p:normalViewPr>
  <p:slideViewPr>
    <p:cSldViewPr showGuides="1">
      <p:cViewPr varScale="1">
        <p:scale>
          <a:sx n="74" d="100"/>
          <a:sy n="74" d="100"/>
        </p:scale>
        <p:origin x="1854" y="54"/>
      </p:cViewPr>
      <p:guideLst>
        <p:guide orient="horz" pos="2178"/>
        <p:guide pos="2880"/>
      </p:guideLst>
    </p:cSldViewPr>
  </p:slideViewPr>
  <p:notesTextViewPr>
    <p:cViewPr>
      <p:scale>
        <a:sx n="1" d="1"/>
        <a:sy n="1" d="1"/>
      </p:scale>
      <p:origin x="0" y="0"/>
    </p:cViewPr>
  </p:notesTextViewPr>
  <p:sorterViewPr>
    <p:cViewPr>
      <p:scale>
        <a:sx n="150" d="100"/>
        <a:sy n="150" d="100"/>
      </p:scale>
      <p:origin x="0" y="-2098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DECFD8-DD58-4B6F-8F87-E210371C820B}" type="datetimeFigureOut">
              <a:rPr lang="zh-CN" altLang="en-US" smtClean="0"/>
              <a:t>2024/4/15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6AA74B-10BA-4250-B5EF-DB982A3F577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07C9AC-D0EE-43BF-A62C-6D3627E18FFE}" type="slidenum">
              <a:rPr lang="zh-CN" altLang="en-US"/>
              <a:t>1</a:t>
            </a:fld>
            <a:endParaRPr lang="en-US" altLang="zh-CN"/>
          </a:p>
        </p:txBody>
      </p:sp>
      <p:sp>
        <p:nvSpPr>
          <p:cNvPr id="240642" name="Rectangle 2"/>
          <p:cNvSpPr>
            <a:spLocks noGrp="1" noRot="1" noChangeAspect="1" noChangeArrowheads="1" noTextEdit="1"/>
          </p:cNvSpPr>
          <p:nvPr>
            <p:ph type="sldImg"/>
          </p:nvPr>
        </p:nvSpPr>
        <p:spPr/>
      </p:sp>
      <p:sp>
        <p:nvSpPr>
          <p:cNvPr id="2406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9581A-734E-4B38-859A-0B62D96C389E}" type="slidenum">
              <a:rPr lang="zh-CN" altLang="en-US"/>
              <a:t>16</a:t>
            </a:fld>
            <a:endParaRPr lang="en-US" altLang="zh-CN"/>
          </a:p>
        </p:txBody>
      </p:sp>
      <p:sp>
        <p:nvSpPr>
          <p:cNvPr id="253954" name="Rectangle 2"/>
          <p:cNvSpPr>
            <a:spLocks noGrp="1" noRot="1" noChangeAspect="1" noChangeArrowheads="1" noTextEdit="1"/>
          </p:cNvSpPr>
          <p:nvPr>
            <p:ph type="sldImg"/>
          </p:nvPr>
        </p:nvSpPr>
        <p:spPr/>
      </p:sp>
      <p:sp>
        <p:nvSpPr>
          <p:cNvPr id="2539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28BC6A-E0BB-4A76-B355-92EE36435715}" type="slidenum">
              <a:rPr lang="zh-CN" altLang="en-US"/>
              <a:t>28</a:t>
            </a:fld>
            <a:endParaRPr lang="en-US" altLang="zh-CN"/>
          </a:p>
        </p:txBody>
      </p:sp>
      <p:sp>
        <p:nvSpPr>
          <p:cNvPr id="241666" name="Rectangle 2"/>
          <p:cNvSpPr>
            <a:spLocks noGrp="1" noRot="1" noChangeAspect="1" noChangeArrowheads="1" noTextEdit="1"/>
          </p:cNvSpPr>
          <p:nvPr>
            <p:ph type="sldImg"/>
          </p:nvPr>
        </p:nvSpPr>
        <p:spPr/>
      </p:sp>
      <p:sp>
        <p:nvSpPr>
          <p:cNvPr id="2416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9581A-734E-4B38-859A-0B62D96C389E}" type="slidenum">
              <a:rPr lang="zh-CN" altLang="en-US"/>
              <a:t>29</a:t>
            </a:fld>
            <a:endParaRPr lang="en-US" altLang="zh-CN"/>
          </a:p>
        </p:txBody>
      </p:sp>
      <p:sp>
        <p:nvSpPr>
          <p:cNvPr id="253954" name="Rectangle 2"/>
          <p:cNvSpPr>
            <a:spLocks noGrp="1" noRot="1" noChangeAspect="1" noChangeArrowheads="1" noTextEdit="1"/>
          </p:cNvSpPr>
          <p:nvPr>
            <p:ph type="sldImg"/>
          </p:nvPr>
        </p:nvSpPr>
        <p:spPr/>
      </p:sp>
      <p:sp>
        <p:nvSpPr>
          <p:cNvPr id="2539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9581A-734E-4B38-859A-0B62D96C389E}" type="slidenum">
              <a:rPr lang="zh-CN" altLang="en-US"/>
              <a:t>30</a:t>
            </a:fld>
            <a:endParaRPr lang="en-US" altLang="zh-CN"/>
          </a:p>
        </p:txBody>
      </p:sp>
      <p:sp>
        <p:nvSpPr>
          <p:cNvPr id="253954" name="Rectangle 2"/>
          <p:cNvSpPr>
            <a:spLocks noGrp="1" noRot="1" noChangeAspect="1" noChangeArrowheads="1" noTextEdit="1"/>
          </p:cNvSpPr>
          <p:nvPr>
            <p:ph type="sldImg"/>
          </p:nvPr>
        </p:nvSpPr>
        <p:spPr/>
      </p:sp>
      <p:sp>
        <p:nvSpPr>
          <p:cNvPr id="2539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28BC6A-E0BB-4A76-B355-92EE36435715}" type="slidenum">
              <a:rPr lang="zh-CN" altLang="en-US"/>
              <a:t>2</a:t>
            </a:fld>
            <a:endParaRPr lang="en-US" altLang="zh-CN"/>
          </a:p>
        </p:txBody>
      </p:sp>
      <p:sp>
        <p:nvSpPr>
          <p:cNvPr id="241666" name="Rectangle 2"/>
          <p:cNvSpPr>
            <a:spLocks noGrp="1" noRot="1" noChangeAspect="1" noChangeArrowheads="1" noTextEdit="1"/>
          </p:cNvSpPr>
          <p:nvPr>
            <p:ph type="sldImg"/>
          </p:nvPr>
        </p:nvSpPr>
        <p:spPr/>
      </p:sp>
      <p:sp>
        <p:nvSpPr>
          <p:cNvPr id="2416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dirty="0">
                <a:solidFill>
                  <a:schemeClr val="tx1"/>
                </a:solidFill>
                <a:latin typeface="+mn-lt"/>
                <a:ea typeface="+mn-ea"/>
                <a:cs typeface="+mn-cs"/>
              </a:rPr>
              <a:t>封装隐藏了内部实现，继承实现了现有代码的复用，多态在代码复用的基础上可以改写对象的行为，这些性质使软件具有良好的可重用性，降低了开发和维护的成本。</a:t>
            </a:r>
          </a:p>
          <a:p>
            <a:endParaRPr lang="zh-CN" altLang="en-US" dirty="0"/>
          </a:p>
        </p:txBody>
      </p:sp>
      <p:sp>
        <p:nvSpPr>
          <p:cNvPr id="4" name="灯片编号占位符 3"/>
          <p:cNvSpPr>
            <a:spLocks noGrp="1"/>
          </p:cNvSpPr>
          <p:nvPr>
            <p:ph type="sldNum" sz="quarter" idx="10"/>
          </p:nvPr>
        </p:nvSpPr>
        <p:spPr/>
        <p:txBody>
          <a:bodyPr/>
          <a:lstStyle/>
          <a:p>
            <a:fld id="{996AA74B-10BA-4250-B5EF-DB982A3F5774}" type="slidenum">
              <a:rPr lang="zh-CN" altLang="en-US" smtClean="0"/>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dirty="0">
                <a:solidFill>
                  <a:schemeClr val="tx1"/>
                </a:solidFill>
                <a:latin typeface="+mn-lt"/>
                <a:ea typeface="+mn-ea"/>
                <a:cs typeface="+mn-cs"/>
              </a:rPr>
              <a:t>封装隐藏了内部实现，继承实现了现有代码的复用，多态在代码复用的基础上可以改写对象的行为，这些性质使软件具有良好的可重用性，降低了开发和维护的成本。</a:t>
            </a:r>
          </a:p>
          <a:p>
            <a:endParaRPr lang="zh-CN" altLang="en-US" dirty="0"/>
          </a:p>
        </p:txBody>
      </p:sp>
      <p:sp>
        <p:nvSpPr>
          <p:cNvPr id="4" name="灯片编号占位符 3"/>
          <p:cNvSpPr>
            <a:spLocks noGrp="1"/>
          </p:cNvSpPr>
          <p:nvPr>
            <p:ph type="sldNum" sz="quarter" idx="10"/>
          </p:nvPr>
        </p:nvSpPr>
        <p:spPr/>
        <p:txBody>
          <a:bodyPr/>
          <a:lstStyle/>
          <a:p>
            <a:fld id="{996AA74B-10BA-4250-B5EF-DB982A3F5774}" type="slidenum">
              <a:rPr lang="zh-CN" altLang="en-US" smtClean="0"/>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dirty="0">
                <a:solidFill>
                  <a:schemeClr val="tx1"/>
                </a:solidFill>
                <a:latin typeface="+mn-lt"/>
                <a:ea typeface="+mn-ea"/>
                <a:cs typeface="+mn-cs"/>
              </a:rPr>
              <a:t>封装隐藏了内部实现，继承实现了现有代码的复用，多态在代码复用的基础上可以改写对象的行为，这些性质使软件具有良好的可重用性，降低了开发和维护的成本。</a:t>
            </a:r>
          </a:p>
          <a:p>
            <a:endParaRPr lang="zh-CN" altLang="en-US" dirty="0"/>
          </a:p>
        </p:txBody>
      </p:sp>
      <p:sp>
        <p:nvSpPr>
          <p:cNvPr id="4" name="灯片编号占位符 3"/>
          <p:cNvSpPr>
            <a:spLocks noGrp="1"/>
          </p:cNvSpPr>
          <p:nvPr>
            <p:ph type="sldNum" sz="quarter" idx="10"/>
          </p:nvPr>
        </p:nvSpPr>
        <p:spPr/>
        <p:txBody>
          <a:bodyPr/>
          <a:lstStyle/>
          <a:p>
            <a:fld id="{996AA74B-10BA-4250-B5EF-DB982A3F5774}" type="slidenum">
              <a:rPr lang="zh-CN" altLang="en-US" smtClean="0"/>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dirty="0">
                <a:solidFill>
                  <a:schemeClr val="tx1"/>
                </a:solidFill>
                <a:latin typeface="+mn-lt"/>
                <a:ea typeface="+mn-ea"/>
                <a:cs typeface="+mn-cs"/>
              </a:rPr>
              <a:t>封装隐藏了内部实现，继承实现了现有代码的复用，多态在代码复用的基础上可以改写对象的行为，这些性质使软件具有良好的可重用性，降低了开发和维护的成本。</a:t>
            </a:r>
          </a:p>
          <a:p>
            <a:endParaRPr lang="zh-CN" altLang="en-US" dirty="0"/>
          </a:p>
        </p:txBody>
      </p:sp>
      <p:sp>
        <p:nvSpPr>
          <p:cNvPr id="4" name="灯片编号占位符 3"/>
          <p:cNvSpPr>
            <a:spLocks noGrp="1"/>
          </p:cNvSpPr>
          <p:nvPr>
            <p:ph type="sldNum" sz="quarter" idx="10"/>
          </p:nvPr>
        </p:nvSpPr>
        <p:spPr/>
        <p:txBody>
          <a:bodyPr/>
          <a:lstStyle/>
          <a:p>
            <a:fld id="{996AA74B-10BA-4250-B5EF-DB982A3F5774}" type="slidenum">
              <a:rPr lang="zh-CN" altLang="en-US"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dirty="0">
                <a:solidFill>
                  <a:schemeClr val="tx1"/>
                </a:solidFill>
                <a:latin typeface="+mn-lt"/>
                <a:ea typeface="+mn-ea"/>
                <a:cs typeface="+mn-cs"/>
              </a:rPr>
              <a:t>封装隐藏了内部实现，继承实现了现有代码的复用，多态在代码复用的基础上可以改写对象的行为，这些性质使软件具有良好的可重用性，降低了开发和维护的成本。</a:t>
            </a:r>
          </a:p>
          <a:p>
            <a:endParaRPr lang="zh-CN" altLang="en-US" dirty="0"/>
          </a:p>
        </p:txBody>
      </p:sp>
      <p:sp>
        <p:nvSpPr>
          <p:cNvPr id="4" name="灯片编号占位符 3"/>
          <p:cNvSpPr>
            <a:spLocks noGrp="1"/>
          </p:cNvSpPr>
          <p:nvPr>
            <p:ph type="sldNum" sz="quarter" idx="10"/>
          </p:nvPr>
        </p:nvSpPr>
        <p:spPr/>
        <p:txBody>
          <a:bodyPr/>
          <a:lstStyle/>
          <a:p>
            <a:fld id="{996AA74B-10BA-4250-B5EF-DB982A3F5774}" type="slidenum">
              <a:rPr lang="zh-CN" altLang="en-US" smtClean="0"/>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C9613EB-2AE5-4871-BCAC-FC68105EDB57}" type="slidenum">
              <a:rPr lang="zh-CN" altLang="en-US"/>
              <a:t>14</a:t>
            </a:fld>
            <a:endParaRPr lang="en-US" altLang="zh-CN"/>
          </a:p>
        </p:txBody>
      </p:sp>
      <p:sp>
        <p:nvSpPr>
          <p:cNvPr id="251906" name="Rectangle 2"/>
          <p:cNvSpPr>
            <a:spLocks noGrp="1" noRot="1" noChangeAspect="1" noChangeArrowheads="1" noTextEdit="1"/>
          </p:cNvSpPr>
          <p:nvPr>
            <p:ph type="sldImg"/>
          </p:nvPr>
        </p:nvSpPr>
        <p:spPr/>
      </p:sp>
      <p:sp>
        <p:nvSpPr>
          <p:cNvPr id="2519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9581A-734E-4B38-859A-0B62D96C389E}" type="slidenum">
              <a:rPr lang="zh-CN" altLang="en-US"/>
              <a:t>15</a:t>
            </a:fld>
            <a:endParaRPr lang="en-US" altLang="zh-CN"/>
          </a:p>
        </p:txBody>
      </p:sp>
      <p:sp>
        <p:nvSpPr>
          <p:cNvPr id="253954" name="Rectangle 2"/>
          <p:cNvSpPr>
            <a:spLocks noGrp="1" noRot="1" noChangeAspect="1" noChangeArrowheads="1" noTextEdit="1"/>
          </p:cNvSpPr>
          <p:nvPr>
            <p:ph type="sldImg"/>
          </p:nvPr>
        </p:nvSpPr>
        <p:spPr/>
      </p:sp>
      <p:sp>
        <p:nvSpPr>
          <p:cNvPr id="253955"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fld id="{AB1662B0-EBF0-4A50-81C7-D550DA395D85}" type="datetimeFigureOut">
              <a:rPr lang="zh-CN" altLang="en-US" smtClean="0"/>
              <a:t>2024/4/15</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43542783-593D-49AD-B073-DF5DED022E0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AB1662B0-EBF0-4A50-81C7-D550DA395D85}" type="datetimeFigureOut">
              <a:rPr lang="zh-CN" altLang="en-US" smtClean="0"/>
              <a:t>2024/4/15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42783-593D-49AD-B073-DF5DED022E0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AB1662B0-EBF0-4A50-81C7-D550DA395D85}" type="datetimeFigureOut">
              <a:rPr lang="zh-CN" altLang="en-US" smtClean="0"/>
              <a:t>2024/4/15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42783-593D-49AD-B073-DF5DED022E0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AB1662B0-EBF0-4A50-81C7-D550DA395D85}" type="datetimeFigureOut">
              <a:rPr lang="zh-CN" altLang="en-US" smtClean="0"/>
              <a:t>2024/4/15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42783-593D-49AD-B073-DF5DED022E0E}" type="slidenum">
              <a:rPr lang="zh-CN" altLang="en-US" smtClean="0"/>
              <a:t>‹#›</a:t>
            </a:fld>
            <a:endParaRPr lang="zh-CN" alt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AB1662B0-EBF0-4A50-81C7-D550DA395D85}" type="datetimeFigureOut">
              <a:rPr lang="zh-CN" altLang="en-US" smtClean="0"/>
              <a:t>2024/4/15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42783-593D-49AD-B073-DF5DED022E0E}"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AB1662B0-EBF0-4A50-81C7-D550DA395D85}" type="datetimeFigureOut">
              <a:rPr lang="zh-CN" altLang="en-US" smtClean="0"/>
              <a:t>2024/4/15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542783-593D-49AD-B073-DF5DED022E0E}" type="slidenum">
              <a:rPr lang="zh-CN" altLang="en-US" smtClean="0"/>
              <a:t>‹#›</a:t>
            </a:fld>
            <a:endParaRPr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AB1662B0-EBF0-4A50-81C7-D550DA395D85}" type="datetimeFigureOut">
              <a:rPr lang="zh-CN" altLang="en-US" smtClean="0"/>
              <a:t>2024/4/15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3542783-593D-49AD-B073-DF5DED022E0E}"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B1662B0-EBF0-4A50-81C7-D550DA395D85}" type="datetimeFigureOut">
              <a:rPr lang="zh-CN" altLang="en-US" smtClean="0"/>
              <a:t>2024/4/15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542783-593D-49AD-B073-DF5DED022E0E}" type="slidenum">
              <a:rPr lang="zh-CN" altLang="en-US" smtClean="0"/>
              <a:t>‹#›</a:t>
            </a:fld>
            <a:endParaRPr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1662B0-EBF0-4A50-81C7-D550DA395D85}" type="datetimeFigureOut">
              <a:rPr lang="zh-CN" altLang="en-US" smtClean="0"/>
              <a:t>2024/4/15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3542783-593D-49AD-B073-DF5DED022E0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AB1662B0-EBF0-4A50-81C7-D550DA395D85}" type="datetimeFigureOut">
              <a:rPr lang="zh-CN" altLang="en-US" smtClean="0"/>
              <a:t>2024/4/15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542783-593D-49AD-B073-DF5DED022E0E}"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fld id="{AB1662B0-EBF0-4A50-81C7-D550DA395D85}" type="datetimeFigureOut">
              <a:rPr lang="zh-CN" altLang="en-US" smtClean="0"/>
              <a:t>2024/4/15</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43542783-593D-49AD-B073-DF5DED022E0E}"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a:t>单击此处编辑母版标题样式</a:t>
            </a:r>
            <a:endParaRPr kumimoji="0" lang="en-US"/>
          </a:p>
        </p:txBody>
      </p:sp>
      <p:sp>
        <p:nvSpPr>
          <p:cNvPr id="8" name="任意多边形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AB1662B0-EBF0-4A50-81C7-D550DA395D85}" type="datetimeFigureOut">
              <a:rPr lang="zh-CN" altLang="en-US" smtClean="0"/>
              <a:t>2024/4/15</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43542783-593D-49AD-B073-DF5DED022E0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image" Target="../media/image17.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image" Target="../media/image18.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5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6.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28.png"/><Relationship Id="rId4" Type="http://schemas.openxmlformats.org/officeDocument/2006/relationships/image" Target="../media/image27.png"/></Relationships>
</file>

<file path=ppt/slides/_rels/slide7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68313" y="1773238"/>
            <a:ext cx="7772400" cy="1462087"/>
          </a:xfrm>
        </p:spPr>
        <p:txBody>
          <a:bodyPr>
            <a:normAutofit/>
          </a:bodyPr>
          <a:lstStyle/>
          <a:p>
            <a:pPr algn="ctr"/>
            <a:r>
              <a:rPr kumimoji="1" lang="zh-CN" altLang="en-US" sz="4400" b="1" dirty="0">
                <a:latin typeface="仿宋_GB2312" pitchFamily="49" charset="-122"/>
              </a:rPr>
              <a:t>第4章   </a:t>
            </a:r>
            <a:r>
              <a:rPr kumimoji="1" lang="en-US" altLang="zh-CN" sz="4400" b="1" dirty="0">
                <a:latin typeface="仿宋_GB2312" pitchFamily="49" charset="-122"/>
              </a:rPr>
              <a:t>Java</a:t>
            </a:r>
            <a:r>
              <a:rPr kumimoji="1" lang="zh-CN" altLang="en-US" sz="4400" b="1" dirty="0">
                <a:latin typeface="仿宋_GB2312" pitchFamily="49" charset="-122"/>
              </a:rPr>
              <a:t>的面向对象编程</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a:t>
            </a:r>
            <a:r>
              <a:rPr lang="zh-CN" altLang="en-US" dirty="0"/>
              <a:t>二者关系</a:t>
            </a:r>
          </a:p>
        </p:txBody>
      </p:sp>
      <p:sp>
        <p:nvSpPr>
          <p:cNvPr id="5" name="内容占位符 4"/>
          <p:cNvSpPr>
            <a:spLocks noGrp="1"/>
          </p:cNvSpPr>
          <p:nvPr>
            <p:ph idx="1"/>
          </p:nvPr>
        </p:nvSpPr>
        <p:spPr/>
        <p:txBody>
          <a:bodyPr>
            <a:normAutofit/>
          </a:bodyPr>
          <a:lstStyle/>
          <a:p>
            <a:pPr>
              <a:lnSpc>
                <a:spcPct val="140000"/>
              </a:lnSpc>
            </a:pPr>
            <a:r>
              <a:rPr lang="zh-CN" altLang="en-US" sz="2800" dirty="0"/>
              <a:t>不要将面向对象和面向过程对立起来，这两种思想是相辅相成的，特别的，面向对象离不开面向过程</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zh-CN" dirty="0"/>
              <a:t>类（</a:t>
            </a:r>
            <a:r>
              <a:rPr lang="en-US" altLang="zh-CN" dirty="0"/>
              <a:t>class</a:t>
            </a:r>
            <a:r>
              <a:rPr lang="zh-CN" altLang="zh-CN" dirty="0"/>
              <a:t>）和对象（</a:t>
            </a:r>
            <a:r>
              <a:rPr lang="en-US" altLang="zh-CN" dirty="0"/>
              <a:t>object</a:t>
            </a:r>
            <a:r>
              <a:rPr lang="zh-CN" altLang="zh-CN" dirty="0"/>
              <a:t>）是面向对象思想中的核心概念。</a:t>
            </a:r>
          </a:p>
          <a:p>
            <a:r>
              <a:rPr lang="zh-CN" altLang="zh-CN" dirty="0"/>
              <a:t>类</a:t>
            </a:r>
          </a:p>
          <a:p>
            <a:pPr marL="567055" lvl="1" indent="0">
              <a:buFont typeface="Wingdings 3" panose="05040102010807070707" charset="0"/>
              <a:buNone/>
            </a:pPr>
            <a:r>
              <a:rPr lang="zh-CN" altLang="zh-CN" sz="2700" dirty="0">
                <a:solidFill>
                  <a:schemeClr val="tx1"/>
                </a:solidFill>
              </a:rPr>
              <a:t>具有相同特征的事物的抽象描述，是</a:t>
            </a:r>
            <a:r>
              <a:rPr lang="zh-CN" altLang="zh-CN" sz="2700" dirty="0">
                <a:solidFill>
                  <a:srgbClr val="FF0000"/>
                </a:solidFill>
              </a:rPr>
              <a:t>抽象的、概念上</a:t>
            </a:r>
            <a:r>
              <a:rPr lang="zh-CN" altLang="zh-CN" sz="2700" dirty="0">
                <a:solidFill>
                  <a:schemeClr val="tx1"/>
                </a:solidFill>
              </a:rPr>
              <a:t>的。</a:t>
            </a:r>
          </a:p>
          <a:p>
            <a:pPr marL="365760" lvl="0" indent="-255905">
              <a:buFont typeface="Wingdings 3" panose="05040102010807070707" charset="0"/>
              <a:buChar char=""/>
            </a:pPr>
            <a:r>
              <a:rPr lang="zh-CN" altLang="zh-CN" dirty="0">
                <a:solidFill>
                  <a:schemeClr val="tx1"/>
                </a:solidFill>
              </a:rPr>
              <a:t>对象</a:t>
            </a:r>
          </a:p>
          <a:p>
            <a:pPr marL="567055" lvl="1" indent="0">
              <a:buFont typeface="Wingdings 3" panose="05040102010807070707" charset="0"/>
              <a:buNone/>
            </a:pPr>
            <a:r>
              <a:rPr lang="zh-CN" altLang="zh-CN" sz="2700" dirty="0">
                <a:solidFill>
                  <a:schemeClr val="tx1"/>
                </a:solidFill>
              </a:rPr>
              <a:t>实际存在的该类事物的</a:t>
            </a:r>
            <a:r>
              <a:rPr lang="zh-CN" altLang="zh-CN" sz="2700" dirty="0">
                <a:solidFill>
                  <a:srgbClr val="FF0000"/>
                </a:solidFill>
              </a:rPr>
              <a:t>具体个体</a:t>
            </a:r>
            <a:r>
              <a:rPr lang="zh-CN" altLang="zh-CN" sz="2700" dirty="0">
                <a:solidFill>
                  <a:schemeClr val="tx1"/>
                </a:solidFill>
              </a:rPr>
              <a:t>，因此也成为实例</a:t>
            </a:r>
            <a:r>
              <a:rPr lang="en-US" altLang="zh-CN" sz="2700" dirty="0">
                <a:solidFill>
                  <a:schemeClr val="tx1"/>
                </a:solidFill>
              </a:rPr>
              <a:t>(instance)</a:t>
            </a:r>
            <a:r>
              <a:rPr lang="zh-CN" altLang="en-US" sz="2700" dirty="0">
                <a:solidFill>
                  <a:schemeClr val="tx1"/>
                </a:solidFill>
              </a:rPr>
              <a:t>。</a:t>
            </a:r>
          </a:p>
          <a:p>
            <a:pPr marL="567055" lvl="1" indent="0">
              <a:buFont typeface="Wingdings 3" panose="05040102010807070707" charset="0"/>
              <a:buNone/>
            </a:pPr>
            <a:endParaRPr lang="zh-CN" altLang="en-US" sz="2700" dirty="0">
              <a:solidFill>
                <a:schemeClr val="tx1"/>
              </a:solidFill>
            </a:endParaRPr>
          </a:p>
          <a:p>
            <a:pPr marL="365760" lvl="0" indent="-255905">
              <a:lnSpc>
                <a:spcPct val="120000"/>
              </a:lnSpc>
              <a:buFont typeface="Wingdings 3" panose="05040102010807070707" charset="0"/>
              <a:buChar char=""/>
            </a:pPr>
            <a:r>
              <a:rPr lang="zh-CN" altLang="en-US" dirty="0">
                <a:solidFill>
                  <a:schemeClr val="tx1"/>
                </a:solidFill>
              </a:rPr>
              <a:t>举例：人类</a:t>
            </a:r>
            <a:r>
              <a:rPr lang="en-US" altLang="zh-CN" dirty="0">
                <a:solidFill>
                  <a:schemeClr val="tx1"/>
                </a:solidFill>
              </a:rPr>
              <a:t>——</a:t>
            </a:r>
            <a:r>
              <a:rPr lang="zh-CN" altLang="en-US" dirty="0">
                <a:solidFill>
                  <a:schemeClr val="tx1"/>
                </a:solidFill>
              </a:rPr>
              <a:t>抽象概念上的人</a:t>
            </a:r>
            <a:endParaRPr lang="en-US" altLang="zh-CN" dirty="0">
              <a:solidFill>
                <a:schemeClr val="tx1"/>
              </a:solidFill>
            </a:endParaRPr>
          </a:p>
          <a:p>
            <a:pPr marL="109855" lvl="0" indent="0" algn="l">
              <a:lnSpc>
                <a:spcPct val="120000"/>
              </a:lnSpc>
              <a:buFont typeface="Wingdings 3" panose="05040102010807070707" charset="0"/>
              <a:buNone/>
            </a:pPr>
            <a:r>
              <a:rPr lang="en-US" altLang="zh-CN" dirty="0">
                <a:solidFill>
                  <a:schemeClr val="tx1"/>
                </a:solidFill>
              </a:rPr>
              <a:t>  </a:t>
            </a:r>
            <a:r>
              <a:rPr lang="zh-CN" altLang="en-US" dirty="0">
                <a:solidFill>
                  <a:schemeClr val="tx1"/>
                </a:solidFill>
              </a:rPr>
              <a:t>   </a:t>
            </a:r>
            <a:r>
              <a:rPr lang="en-US" altLang="zh-CN" dirty="0">
                <a:solidFill>
                  <a:schemeClr val="tx1"/>
                </a:solidFill>
              </a:rPr>
              <a:t>      </a:t>
            </a:r>
            <a:r>
              <a:rPr lang="zh-CN" altLang="en-US" dirty="0">
                <a:solidFill>
                  <a:schemeClr val="tx1"/>
                </a:solidFill>
              </a:rPr>
              <a:t> 任正非</a:t>
            </a:r>
            <a:r>
              <a:rPr lang="en-US" altLang="zh-CN" dirty="0">
                <a:solidFill>
                  <a:schemeClr val="tx1"/>
                </a:solidFill>
              </a:rPr>
              <a:t>——</a:t>
            </a:r>
            <a:r>
              <a:rPr lang="zh-CN" altLang="en-US" dirty="0">
                <a:solidFill>
                  <a:schemeClr val="tx1"/>
                </a:solidFill>
              </a:rPr>
              <a:t>实实在在的的某个人</a:t>
            </a:r>
          </a:p>
        </p:txBody>
      </p:sp>
      <p:sp>
        <p:nvSpPr>
          <p:cNvPr id="3" name="标题 2"/>
          <p:cNvSpPr>
            <a:spLocks noGrp="1"/>
          </p:cNvSpPr>
          <p:nvPr>
            <p:ph type="title"/>
          </p:nvPr>
        </p:nvSpPr>
        <p:spPr/>
        <p:txBody>
          <a:bodyPr>
            <a:normAutofit/>
          </a:bodyPr>
          <a:lstStyle/>
          <a:p>
            <a:r>
              <a:rPr lang="en-US" altLang="zh-CN" dirty="0">
                <a:effectLst/>
              </a:rPr>
              <a:t>4.2  </a:t>
            </a:r>
            <a:r>
              <a:rPr lang="zh-CN" altLang="en-US" dirty="0">
                <a:effectLst/>
              </a:rPr>
              <a:t>面向对象的核心概念</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effectLst/>
              </a:rPr>
              <a:t>4.2.1  </a:t>
            </a:r>
            <a:r>
              <a:rPr lang="zh-CN" altLang="zh-CN" dirty="0">
                <a:effectLst/>
              </a:rPr>
              <a:t>类成员的分析</a:t>
            </a:r>
            <a:endParaRPr lang="zh-CN" altLang="en-US" dirty="0"/>
          </a:p>
        </p:txBody>
      </p:sp>
      <p:sp>
        <p:nvSpPr>
          <p:cNvPr id="16" name="内容占位符 15"/>
          <p:cNvSpPr>
            <a:spLocks noGrp="1"/>
          </p:cNvSpPr>
          <p:nvPr>
            <p:ph idx="1"/>
          </p:nvPr>
        </p:nvSpPr>
        <p:spPr/>
        <p:txBody>
          <a:bodyPr/>
          <a:lstStyle/>
          <a:p>
            <a:pPr>
              <a:lnSpc>
                <a:spcPct val="120000"/>
              </a:lnSpc>
            </a:pPr>
            <a:r>
              <a:rPr lang="en-US" altLang="zh-CN" dirty="0"/>
              <a:t>Java</a:t>
            </a:r>
            <a:r>
              <a:rPr lang="zh-CN" altLang="en-US" dirty="0"/>
              <a:t>中用类</a:t>
            </a:r>
            <a:r>
              <a:rPr lang="en-US" altLang="zh-CN" dirty="0">
                <a:solidFill>
                  <a:srgbClr val="FF0000"/>
                </a:solidFill>
              </a:rPr>
              <a:t>class</a:t>
            </a:r>
            <a:r>
              <a:rPr lang="zh-CN" altLang="en-US" dirty="0"/>
              <a:t>来描述事物的特征，包括属性特征和行为特征。这两个特征也是类最基本的两个成员。</a:t>
            </a:r>
          </a:p>
          <a:p>
            <a:pPr>
              <a:lnSpc>
                <a:spcPct val="120000"/>
              </a:lnSpc>
            </a:pPr>
            <a:r>
              <a:rPr lang="zh-CN" altLang="en-US" dirty="0"/>
              <a:t>属性：事物的状态信息。对应类中的</a:t>
            </a:r>
            <a:r>
              <a:rPr lang="zh-CN" altLang="en-US" dirty="0">
                <a:solidFill>
                  <a:srgbClr val="FF0000"/>
                </a:solidFill>
              </a:rPr>
              <a:t>成员变量</a:t>
            </a:r>
            <a:endParaRPr lang="zh-CN" altLang="en-US" dirty="0"/>
          </a:p>
          <a:p>
            <a:pPr>
              <a:lnSpc>
                <a:spcPct val="120000"/>
              </a:lnSpc>
            </a:pPr>
            <a:r>
              <a:rPr lang="zh-CN" altLang="en-US" dirty="0"/>
              <a:t>行为：事物要做的操作。对应类中的</a:t>
            </a:r>
            <a:r>
              <a:rPr lang="zh-CN" altLang="en-US" dirty="0">
                <a:solidFill>
                  <a:srgbClr val="FF0000"/>
                </a:solidFill>
              </a:rPr>
              <a:t>成员方法</a:t>
            </a:r>
            <a:endParaRPr lang="zh-CN" altLang="en-US" dirty="0"/>
          </a:p>
          <a:p>
            <a:pPr>
              <a:lnSpc>
                <a:spcPct val="120000"/>
              </a:lnSpc>
            </a:pPr>
            <a:r>
              <a:rPr lang="zh-CN" altLang="en-US" dirty="0"/>
              <a:t>举例：人</a:t>
            </a:r>
          </a:p>
          <a:p>
            <a:pPr>
              <a:lnSpc>
                <a:spcPct val="120000"/>
              </a:lnSpc>
            </a:pPr>
            <a:r>
              <a:rPr lang="zh-CN" altLang="en-US" dirty="0"/>
              <a:t>属性：姓名、年龄、性别、生日</a:t>
            </a:r>
          </a:p>
          <a:p>
            <a:pPr>
              <a:lnSpc>
                <a:spcPct val="120000"/>
              </a:lnSpc>
            </a:pPr>
            <a:r>
              <a:rPr lang="zh-CN" altLang="en-US" dirty="0"/>
              <a:t>行为：吃饭、睡觉、工作</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lnSpc>
                <a:spcPct val="90000"/>
              </a:lnSpc>
              <a:buFont typeface="Wingdings" panose="05000000000000000000" pitchFamily="2" charset="2"/>
              <a:buNone/>
            </a:pPr>
            <a:r>
              <a:rPr lang="en-US" altLang="zh-CN" sz="2800" dirty="0"/>
              <a:t>1</a:t>
            </a:r>
            <a:r>
              <a:rPr lang="zh-CN" altLang="en-US" sz="2800" dirty="0"/>
              <a:t>．</a:t>
            </a:r>
            <a:r>
              <a:rPr lang="zh-CN" altLang="en-US" sz="2800" dirty="0">
                <a:latin typeface="Book Antiqua" panose="02040602050305030304" pitchFamily="18" charset="0"/>
              </a:rPr>
              <a:t>定义类的语法格式</a:t>
            </a:r>
            <a:endParaRPr lang="en-US" altLang="zh-CN" sz="2800" dirty="0">
              <a:latin typeface="Book Antiqua" panose="02040602050305030304" pitchFamily="18" charset="0"/>
            </a:endParaRPr>
          </a:p>
          <a:p>
            <a:pPr marL="0" indent="0">
              <a:lnSpc>
                <a:spcPct val="90000"/>
              </a:lnSpc>
              <a:buFont typeface="Wingdings" panose="05000000000000000000" pitchFamily="2" charset="2"/>
              <a:buNone/>
            </a:pPr>
            <a:endParaRPr lang="zh-CN" altLang="en-US" sz="2800" dirty="0">
              <a:latin typeface="Book Antiqua" panose="02040602050305030304" pitchFamily="18" charset="0"/>
            </a:endParaRPr>
          </a:p>
          <a:p>
            <a:pPr marL="269875" lvl="1" indent="516255">
              <a:lnSpc>
                <a:spcPct val="90000"/>
              </a:lnSpc>
              <a:buFont typeface="Wingdings" panose="05000000000000000000" pitchFamily="2" charset="2"/>
              <a:buNone/>
            </a:pPr>
            <a:r>
              <a:rPr lang="en-US" altLang="zh-CN" sz="2800" dirty="0">
                <a:solidFill>
                  <a:schemeClr val="folHlink"/>
                </a:solidFill>
                <a:latin typeface="Book Antiqua" panose="02040602050305030304" pitchFamily="18" charset="0"/>
              </a:rPr>
              <a:t>[</a:t>
            </a:r>
            <a:r>
              <a:rPr lang="zh-CN" altLang="en-US" sz="2800" dirty="0">
                <a:solidFill>
                  <a:schemeClr val="folHlink"/>
                </a:solidFill>
                <a:latin typeface="Book Antiqua" panose="02040602050305030304" pitchFamily="18" charset="0"/>
              </a:rPr>
              <a:t>类的修饰符</a:t>
            </a:r>
            <a:r>
              <a:rPr lang="en-US" altLang="zh-CN" sz="2800" dirty="0">
                <a:solidFill>
                  <a:schemeClr val="folHlink"/>
                </a:solidFill>
                <a:latin typeface="Book Antiqua" panose="02040602050305030304" pitchFamily="18" charset="0"/>
              </a:rPr>
              <a:t>] </a:t>
            </a:r>
            <a:r>
              <a:rPr lang="en-US" altLang="zh-CN" sz="2800" b="1" dirty="0">
                <a:solidFill>
                  <a:schemeClr val="folHlink"/>
                </a:solidFill>
                <a:latin typeface="Book Antiqua" panose="02040602050305030304" pitchFamily="18" charset="0"/>
              </a:rPr>
              <a:t>class</a:t>
            </a:r>
            <a:r>
              <a:rPr lang="en-US" altLang="zh-CN" sz="2800" dirty="0">
                <a:solidFill>
                  <a:schemeClr val="folHlink"/>
                </a:solidFill>
                <a:latin typeface="Book Antiqua" panose="02040602050305030304" pitchFamily="18" charset="0"/>
              </a:rPr>
              <a:t> </a:t>
            </a:r>
            <a:r>
              <a:rPr lang="zh-CN" altLang="en-US" sz="2800" dirty="0">
                <a:latin typeface="Book Antiqua" panose="02040602050305030304" pitchFamily="18" charset="0"/>
              </a:rPr>
              <a:t>类名</a:t>
            </a:r>
            <a:r>
              <a:rPr lang="zh-CN" altLang="en-US" sz="2800" dirty="0">
                <a:solidFill>
                  <a:schemeClr val="folHlink"/>
                </a:solidFill>
                <a:latin typeface="Book Antiqua" panose="02040602050305030304" pitchFamily="18" charset="0"/>
              </a:rPr>
              <a:t> </a:t>
            </a:r>
            <a:r>
              <a:rPr lang="en-US" altLang="zh-CN" sz="2800" dirty="0">
                <a:solidFill>
                  <a:schemeClr val="folHlink"/>
                </a:solidFill>
                <a:latin typeface="Book Antiqua" panose="02040602050305030304" pitchFamily="18" charset="0"/>
              </a:rPr>
              <a:t>[extends </a:t>
            </a:r>
            <a:r>
              <a:rPr lang="zh-CN" altLang="en-US" sz="2800" dirty="0">
                <a:solidFill>
                  <a:schemeClr val="folHlink"/>
                </a:solidFill>
                <a:latin typeface="Book Antiqua" panose="02040602050305030304" pitchFamily="18" charset="0"/>
              </a:rPr>
              <a:t>父类名</a:t>
            </a:r>
            <a:r>
              <a:rPr lang="en-US" altLang="zh-CN" sz="2800" dirty="0">
                <a:solidFill>
                  <a:schemeClr val="folHlink"/>
                </a:solidFill>
                <a:latin typeface="Book Antiqua" panose="02040602050305030304" pitchFamily="18" charset="0"/>
              </a:rPr>
              <a:t>] </a:t>
            </a:r>
            <a:r>
              <a:rPr lang="en-US" altLang="zh-CN" sz="2800" dirty="0">
                <a:solidFill>
                  <a:schemeClr val="hlink"/>
                </a:solidFill>
                <a:latin typeface="Book Antiqua" panose="02040602050305030304" pitchFamily="18" charset="0"/>
              </a:rPr>
              <a:t>{</a:t>
            </a:r>
          </a:p>
          <a:p>
            <a:pPr marL="269875" lvl="1" indent="516255">
              <a:lnSpc>
                <a:spcPct val="90000"/>
              </a:lnSpc>
              <a:buFont typeface="Wingdings" panose="05000000000000000000" pitchFamily="2" charset="2"/>
              <a:buNone/>
            </a:pPr>
            <a:r>
              <a:rPr lang="en-US" altLang="zh-CN" sz="2800" dirty="0">
                <a:solidFill>
                  <a:schemeClr val="folHlink"/>
                </a:solidFill>
                <a:latin typeface="Book Antiqua" panose="02040602050305030304" pitchFamily="18" charset="0"/>
              </a:rPr>
              <a:t>       ……     //</a:t>
            </a:r>
            <a:r>
              <a:rPr lang="zh-CN" altLang="en-US" sz="2800" dirty="0">
                <a:solidFill>
                  <a:schemeClr val="folHlink"/>
                </a:solidFill>
                <a:latin typeface="Book Antiqua" panose="02040602050305030304" pitchFamily="18" charset="0"/>
              </a:rPr>
              <a:t>类体</a:t>
            </a:r>
          </a:p>
          <a:p>
            <a:pPr marL="269875" lvl="1" indent="516255">
              <a:lnSpc>
                <a:spcPct val="90000"/>
              </a:lnSpc>
              <a:buFont typeface="Wingdings" panose="05000000000000000000" pitchFamily="2" charset="2"/>
              <a:buNone/>
            </a:pPr>
            <a:r>
              <a:rPr lang="en-US" altLang="zh-CN" sz="2800" dirty="0">
                <a:solidFill>
                  <a:schemeClr val="hlink"/>
                </a:solidFill>
                <a:latin typeface="Book Antiqua" panose="02040602050305030304" pitchFamily="18" charset="0"/>
              </a:rPr>
              <a:t>}</a:t>
            </a:r>
          </a:p>
          <a:p>
            <a:pPr marL="269875" lvl="1" indent="516255">
              <a:lnSpc>
                <a:spcPct val="90000"/>
              </a:lnSpc>
              <a:buFont typeface="Wingdings" panose="05000000000000000000" pitchFamily="2" charset="2"/>
              <a:buNone/>
            </a:pPr>
            <a:endParaRPr lang="en-US" altLang="zh-CN" sz="2800" dirty="0">
              <a:solidFill>
                <a:schemeClr val="hlink"/>
              </a:solidFill>
              <a:latin typeface="Book Antiqua" panose="02040602050305030304" pitchFamily="18" charset="0"/>
            </a:endParaRPr>
          </a:p>
          <a:p>
            <a:pPr marL="0" indent="0">
              <a:lnSpc>
                <a:spcPct val="90000"/>
              </a:lnSpc>
            </a:pPr>
            <a:endParaRPr lang="zh-CN" altLang="en-US" sz="2400" dirty="0">
              <a:latin typeface="Book Antiqua" panose="02040602050305030304" pitchFamily="18" charset="0"/>
            </a:endParaRPr>
          </a:p>
        </p:txBody>
      </p:sp>
      <p:sp>
        <p:nvSpPr>
          <p:cNvPr id="3" name="标题 2"/>
          <p:cNvSpPr>
            <a:spLocks noGrp="1"/>
          </p:cNvSpPr>
          <p:nvPr>
            <p:ph type="title"/>
          </p:nvPr>
        </p:nvSpPr>
        <p:spPr/>
        <p:txBody>
          <a:bodyPr>
            <a:normAutofit/>
          </a:bodyPr>
          <a:lstStyle/>
          <a:p>
            <a:r>
              <a:rPr lang="en-US" altLang="zh-CN" dirty="0">
                <a:effectLst/>
              </a:rPr>
              <a:t>4.2.2  </a:t>
            </a:r>
            <a:r>
              <a:rPr lang="zh-CN" altLang="zh-CN" dirty="0">
                <a:effectLst/>
              </a:rPr>
              <a:t>使用</a:t>
            </a:r>
            <a:r>
              <a:rPr lang="en-US" altLang="zh-CN" dirty="0">
                <a:effectLst/>
              </a:rPr>
              <a:t>class</a:t>
            </a:r>
            <a:r>
              <a:rPr lang="zh-CN" altLang="zh-CN" dirty="0">
                <a:effectLst/>
              </a:rPr>
              <a:t>定义类</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3" name="Rectangle 3"/>
          <p:cNvSpPr>
            <a:spLocks noGrp="1" noChangeArrowheads="1"/>
          </p:cNvSpPr>
          <p:nvPr>
            <p:ph idx="1"/>
          </p:nvPr>
        </p:nvSpPr>
        <p:spPr>
          <a:xfrm>
            <a:off x="179512" y="1196752"/>
            <a:ext cx="8229600" cy="4525963"/>
          </a:xfrm>
        </p:spPr>
        <p:txBody>
          <a:bodyPr>
            <a:normAutofit/>
          </a:bodyPr>
          <a:lstStyle/>
          <a:p>
            <a:pPr marL="457200" indent="-457200"/>
            <a:r>
              <a:rPr lang="en-US" altLang="zh-CN" sz="2800" dirty="0"/>
              <a:t>2. </a:t>
            </a:r>
            <a:r>
              <a:rPr lang="zh-CN" altLang="en-US" sz="2800" dirty="0"/>
              <a:t>成员变量</a:t>
            </a:r>
            <a:endParaRPr lang="en-US" altLang="zh-CN" sz="3200" dirty="0"/>
          </a:p>
          <a:p>
            <a:pPr marL="0" lvl="1" indent="0">
              <a:spcBef>
                <a:spcPts val="400"/>
              </a:spcBef>
              <a:buSzPct val="68000"/>
              <a:buNone/>
            </a:pPr>
            <a:r>
              <a:rPr lang="zh-CN" altLang="en-US" sz="2800" dirty="0">
                <a:latin typeface="Book Antiqua" panose="02040602050305030304" pitchFamily="18" charset="0"/>
              </a:rPr>
              <a:t>        </a:t>
            </a:r>
            <a:r>
              <a:rPr lang="en-US" altLang="zh-CN" sz="2400" dirty="0"/>
              <a:t>[</a:t>
            </a:r>
            <a:r>
              <a:rPr lang="zh-CN" altLang="en-US" sz="2400" dirty="0"/>
              <a:t>访问权限</a:t>
            </a:r>
            <a:r>
              <a:rPr lang="zh-CN" altLang="zh-CN" sz="2400" dirty="0"/>
              <a:t>修饰符</a:t>
            </a:r>
            <a:r>
              <a:rPr lang="en-US" altLang="zh-CN" sz="2400" dirty="0"/>
              <a:t>] </a:t>
            </a:r>
            <a:r>
              <a:rPr lang="zh-CN" altLang="zh-CN" sz="2400" dirty="0"/>
              <a:t>数据类型</a:t>
            </a:r>
            <a:r>
              <a:rPr lang="en-US" altLang="zh-CN" sz="2400" dirty="0"/>
              <a:t>  </a:t>
            </a:r>
            <a:r>
              <a:rPr lang="zh-CN" altLang="zh-CN" sz="2400" dirty="0"/>
              <a:t>成员名</a:t>
            </a:r>
            <a:r>
              <a:rPr lang="en-US" altLang="zh-CN" sz="2400" dirty="0"/>
              <a:t>[=</a:t>
            </a:r>
            <a:r>
              <a:rPr lang="zh-CN" altLang="zh-CN" sz="2400" dirty="0"/>
              <a:t>默认值</a:t>
            </a:r>
            <a:r>
              <a:rPr lang="en-US" altLang="zh-CN" sz="2400" dirty="0"/>
              <a:t>];</a:t>
            </a:r>
          </a:p>
          <a:p>
            <a:pPr marL="0" lvl="1" indent="0">
              <a:spcBef>
                <a:spcPts val="400"/>
              </a:spcBef>
              <a:buSzPct val="68000"/>
              <a:buNone/>
            </a:pPr>
            <a:endParaRPr lang="en-US" altLang="zh-CN" sz="2400" dirty="0"/>
          </a:p>
          <a:p>
            <a:pPr marL="393065" lvl="1" indent="0">
              <a:buNone/>
            </a:pPr>
            <a:endParaRPr lang="zh-CN" altLang="en-US" sz="2400" dirty="0">
              <a:latin typeface="Book Antiqua" panose="02040602050305030304" pitchFamily="18" charset="0"/>
            </a:endParaRPr>
          </a:p>
          <a:p>
            <a:pPr marL="393065" lvl="1" indent="0">
              <a:buNone/>
            </a:pPr>
            <a:endParaRPr lang="zh-CN" altLang="en-US" sz="2400" dirty="0">
              <a:latin typeface="Book Antiqua" panose="02040602050305030304" pitchFamily="18" charset="0"/>
            </a:endParaRPr>
          </a:p>
          <a:p>
            <a:pPr marL="393065" lvl="1" indent="0">
              <a:buNone/>
            </a:pPr>
            <a:endParaRPr lang="zh-CN" altLang="en-US" sz="2400" dirty="0">
              <a:latin typeface="Book Antiqua" panose="02040602050305030304" pitchFamily="18" charset="0"/>
            </a:endParaRPr>
          </a:p>
          <a:p>
            <a:pPr marL="393065" lvl="1" indent="0">
              <a:buNone/>
            </a:pPr>
            <a:endParaRPr lang="zh-CN" altLang="en-US" sz="2400" dirty="0">
              <a:latin typeface="Book Antiqua" panose="02040602050305030304" pitchFamily="18" charset="0"/>
            </a:endParaRPr>
          </a:p>
          <a:p>
            <a:pPr marL="393065" lvl="1" indent="0">
              <a:buNone/>
            </a:pPr>
            <a:r>
              <a:rPr lang="en-US" altLang="zh-CN" sz="2400" dirty="0"/>
              <a:t>	</a:t>
            </a:r>
            <a:endParaRPr lang="zh-CN" altLang="en-US" sz="2400" dirty="0">
              <a:latin typeface="Book Antiqua" panose="02040602050305030304" pitchFamily="18" charset="0"/>
            </a:endParaRPr>
          </a:p>
        </p:txBody>
      </p:sp>
      <p:sp>
        <p:nvSpPr>
          <p:cNvPr id="158724" name="Rectangle 4"/>
          <p:cNvSpPr>
            <a:spLocks noGrp="1" noChangeArrowheads="1"/>
          </p:cNvSpPr>
          <p:nvPr>
            <p:ph type="title"/>
          </p:nvPr>
        </p:nvSpPr>
        <p:spPr>
          <a:noFill/>
          <a:extLst>
            <a:ext uri="{91240B29-F687-4F45-9708-019B960494DF}">
              <a14:hiddenLine xmlns:a14="http://schemas.microsoft.com/office/drawing/2010/main" w="9525">
                <a:solidFill>
                  <a:schemeClr val="tx1"/>
                </a:solidFill>
                <a:prstDash val="solid"/>
                <a:miter lim="800000"/>
                <a:headEnd/>
                <a:tailEnd/>
              </a14:hiddenLine>
            </a:ext>
          </a:extLst>
        </p:spPr>
        <p:txBody>
          <a:bodyPr>
            <a:normAutofit/>
          </a:bodyPr>
          <a:lstStyle/>
          <a:p>
            <a:r>
              <a:rPr lang="en-US" altLang="zh-CN" dirty="0">
                <a:effectLst/>
              </a:rPr>
              <a:t>4.2.2  </a:t>
            </a:r>
            <a:r>
              <a:rPr lang="zh-CN" altLang="zh-CN" dirty="0">
                <a:effectLst/>
              </a:rPr>
              <a:t>使用</a:t>
            </a:r>
            <a:r>
              <a:rPr lang="en-US" altLang="zh-CN" dirty="0">
                <a:effectLst/>
              </a:rPr>
              <a:t>class</a:t>
            </a:r>
            <a:r>
              <a:rPr lang="zh-CN" altLang="zh-CN" dirty="0">
                <a:effectLst/>
              </a:rPr>
              <a:t>定义类</a:t>
            </a:r>
            <a:endParaRPr kumimoji="1" lang="en-US" altLang="zh-CN" b="1" dirty="0">
              <a:ea typeface="仿宋_GB2312" pitchFamily="49" charset="-122"/>
            </a:endParaRPr>
          </a:p>
        </p:txBody>
      </p:sp>
      <p:graphicFrame>
        <p:nvGraphicFramePr>
          <p:cNvPr id="4" name="Group 1117"/>
          <p:cNvGraphicFramePr/>
          <p:nvPr/>
        </p:nvGraphicFramePr>
        <p:xfrm>
          <a:off x="971416" y="2132459"/>
          <a:ext cx="3886200" cy="4643441"/>
        </p:xfrm>
        <a:graphic>
          <a:graphicData uri="http://schemas.openxmlformats.org/drawingml/2006/table">
            <a:tbl>
              <a:tblPr/>
              <a:tblGrid>
                <a:gridCol w="1333500">
                  <a:extLst>
                    <a:ext uri="{9D8B030D-6E8A-4147-A177-3AD203B41FA5}">
                      <a16:colId xmlns:a16="http://schemas.microsoft.com/office/drawing/2014/main" val="20000"/>
                    </a:ext>
                  </a:extLst>
                </a:gridCol>
                <a:gridCol w="1179513">
                  <a:extLst>
                    <a:ext uri="{9D8B030D-6E8A-4147-A177-3AD203B41FA5}">
                      <a16:colId xmlns:a16="http://schemas.microsoft.com/office/drawing/2014/main" val="20001"/>
                    </a:ext>
                  </a:extLst>
                </a:gridCol>
                <a:gridCol w="1373187">
                  <a:extLst>
                    <a:ext uri="{9D8B030D-6E8A-4147-A177-3AD203B41FA5}">
                      <a16:colId xmlns:a16="http://schemas.microsoft.com/office/drawing/2014/main" val="20002"/>
                    </a:ext>
                  </a:extLst>
                </a:gridCol>
              </a:tblGrid>
              <a:tr h="419100">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数据类型</a:t>
                      </a:r>
                      <a:endPar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关键字</a:t>
                      </a:r>
                      <a:endPar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缺省数值</a:t>
                      </a:r>
                      <a:endParaRPr kumimoji="0" lang="zh-CN" altLang="en-US"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8625">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布尔型</a:t>
                      </a:r>
                      <a:endPar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boolean</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false</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8638">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字符型</a:t>
                      </a:r>
                      <a:endPar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char</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‘\u0000’</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5763">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字节型</a:t>
                      </a:r>
                      <a:endPar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byte</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5763">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短整型</a:t>
                      </a:r>
                      <a:endPar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short</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113">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整型</a:t>
                      </a:r>
                      <a:endPar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int</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2288">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长整型</a:t>
                      </a:r>
                      <a:endPar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long</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0375">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rPr>
                        <a:t>浮点型</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float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0.0F</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96888">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rPr>
                        <a:t>双精度型</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rPr>
                        <a:t>double</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0.0D</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96888">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rPr>
                        <a:t>引用类型</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rPr>
                        <a:t>类、接口</a:t>
                      </a:r>
                      <a:endParaRPr kumimoji="0" lang="en-US" altLang="zh-CN"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rPr>
                        <a:t>null</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3" name="文本框 2"/>
          <p:cNvSpPr txBox="1"/>
          <p:nvPr/>
        </p:nvSpPr>
        <p:spPr>
          <a:xfrm>
            <a:off x="5253990" y="2669540"/>
            <a:ext cx="3062605" cy="2984500"/>
          </a:xfrm>
          <a:prstGeom prst="rect">
            <a:avLst/>
          </a:prstGeom>
          <a:noFill/>
        </p:spPr>
        <p:txBody>
          <a:bodyPr wrap="square" rtlCol="0">
            <a:spAutoFit/>
          </a:bodyPr>
          <a:lstStyle/>
          <a:p>
            <a:r>
              <a:rPr lang="zh-CN" altLang="en-US" sz="2000" dirty="0"/>
              <a:t>访问修饰符：</a:t>
            </a:r>
          </a:p>
          <a:p>
            <a:pPr indent="457200">
              <a:lnSpc>
                <a:spcPct val="120000"/>
              </a:lnSpc>
            </a:pPr>
            <a:r>
              <a:rPr lang="en-US" altLang="zh-CN" sz="2000" dirty="0">
                <a:solidFill>
                  <a:srgbClr val="FF0000"/>
                </a:solidFill>
              </a:rPr>
              <a:t>public/protected/</a:t>
            </a:r>
          </a:p>
          <a:p>
            <a:pPr indent="457200">
              <a:lnSpc>
                <a:spcPct val="120000"/>
              </a:lnSpc>
            </a:pPr>
            <a:r>
              <a:rPr lang="zh-CN" altLang="en-US" sz="2000" dirty="0">
                <a:solidFill>
                  <a:srgbClr val="FF0000"/>
                </a:solidFill>
              </a:rPr>
              <a:t>默认</a:t>
            </a:r>
            <a:r>
              <a:rPr lang="en-US" altLang="zh-CN" sz="2000" dirty="0">
                <a:solidFill>
                  <a:srgbClr val="FF0000"/>
                </a:solidFill>
              </a:rPr>
              <a:t>/private</a:t>
            </a:r>
            <a:endParaRPr lang="zh-CN" altLang="en-US" sz="2000" dirty="0">
              <a:solidFill>
                <a:srgbClr val="FF0000"/>
              </a:solidFill>
            </a:endParaRPr>
          </a:p>
          <a:p>
            <a:pPr lvl="1"/>
            <a:endParaRPr lang="en-US" altLang="zh-CN" sz="2000" b="1" dirty="0">
              <a:sym typeface="+mn-ea"/>
            </a:endParaRPr>
          </a:p>
          <a:p>
            <a:pPr marL="0" lvl="0" indent="0">
              <a:buNone/>
            </a:pPr>
            <a:r>
              <a:rPr lang="zh-CN" altLang="en-US" sz="2000" dirty="0">
                <a:solidFill>
                  <a:schemeClr val="tx1"/>
                </a:solidFill>
                <a:sym typeface="+mn-ea"/>
              </a:rPr>
              <a:t>举例：</a:t>
            </a:r>
            <a:endParaRPr lang="en-US" altLang="zh-CN" sz="2000" dirty="0">
              <a:solidFill>
                <a:schemeClr val="tx1"/>
              </a:solidFill>
              <a:sym typeface="+mn-ea"/>
            </a:endParaRPr>
          </a:p>
          <a:p>
            <a:pPr marL="0" lvl="0" indent="0">
              <a:buNone/>
            </a:pPr>
            <a:r>
              <a:rPr lang="en-US" altLang="zh-CN" sz="2000" dirty="0">
                <a:sym typeface="+mn-ea"/>
              </a:rPr>
              <a:t>public String n</a:t>
            </a:r>
            <a:r>
              <a:rPr lang="en-US" altLang="zh-CN" sz="2000" dirty="0" err="1">
                <a:sym typeface="+mn-ea"/>
              </a:rPr>
              <a:t>ame</a:t>
            </a:r>
            <a:r>
              <a:rPr lang="en-US" altLang="zh-CN" sz="2000" dirty="0">
                <a:sym typeface="+mn-ea"/>
              </a:rPr>
              <a:t>; public int age;</a:t>
            </a:r>
          </a:p>
          <a:p>
            <a:pPr marL="0" lvl="0" indent="0">
              <a:buNone/>
            </a:pPr>
            <a:r>
              <a:rPr lang="en-US" altLang="zh-CN" sz="2000" dirty="0">
                <a:sym typeface="+mn-ea"/>
              </a:rPr>
              <a:t>public String gender;</a:t>
            </a:r>
            <a:endParaRPr lang="en-US" altLang="zh-CN" sz="2000" dirty="0">
              <a:solidFill>
                <a:schemeClr val="hlink"/>
              </a:solidFill>
              <a:latin typeface="Book Antiqua" panose="02040602050305030304" pitchFamily="18" charset="0"/>
            </a:endParaRPr>
          </a:p>
          <a:p>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5872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9" name="Rectangle 3"/>
          <p:cNvSpPr>
            <a:spLocks noGrp="1" noChangeArrowheads="1"/>
          </p:cNvSpPr>
          <p:nvPr>
            <p:ph idx="1"/>
          </p:nvPr>
        </p:nvSpPr>
        <p:spPr>
          <a:xfrm>
            <a:off x="457200" y="1194435"/>
            <a:ext cx="8229600" cy="5478145"/>
          </a:xfrm>
        </p:spPr>
        <p:txBody>
          <a:bodyPr>
            <a:normAutofit fontScale="57500" lnSpcReduction="20000"/>
          </a:bodyPr>
          <a:lstStyle/>
          <a:p>
            <a:pPr marL="457200" indent="-457200">
              <a:lnSpc>
                <a:spcPct val="110000"/>
              </a:lnSpc>
            </a:pPr>
            <a:r>
              <a:rPr lang="en-US" altLang="zh-CN" sz="5335" dirty="0">
                <a:latin typeface="Book Antiqua" panose="02040602050305030304" pitchFamily="18" charset="0"/>
              </a:rPr>
              <a:t>3. </a:t>
            </a:r>
            <a:r>
              <a:rPr lang="zh-CN" altLang="en-US" sz="5335" dirty="0">
                <a:latin typeface="Book Antiqua" panose="02040602050305030304" pitchFamily="18" charset="0"/>
              </a:rPr>
              <a:t>成员方法</a:t>
            </a:r>
            <a:endParaRPr lang="en-US" altLang="zh-CN" sz="5335" dirty="0">
              <a:latin typeface="Book Antiqua" panose="02040602050305030304" pitchFamily="18" charset="0"/>
            </a:endParaRPr>
          </a:p>
          <a:p>
            <a:pPr marL="255905" lvl="1" indent="0">
              <a:lnSpc>
                <a:spcPct val="110000"/>
              </a:lnSpc>
              <a:buNone/>
            </a:pPr>
            <a:r>
              <a:rPr lang="en-US" altLang="zh-CN" sz="4000" dirty="0"/>
              <a:t>  </a:t>
            </a:r>
            <a:r>
              <a:rPr lang="zh-CN" altLang="en-US" sz="4000" dirty="0"/>
              <a:t>访问权限修饰符</a:t>
            </a:r>
            <a:r>
              <a:rPr lang="en-US" altLang="zh-CN" sz="4000" dirty="0"/>
              <a:t>[</a:t>
            </a:r>
            <a:r>
              <a:rPr lang="zh-CN" altLang="en-US" sz="4000" dirty="0"/>
              <a:t>其他修饰符</a:t>
            </a:r>
            <a:r>
              <a:rPr lang="en-US" altLang="zh-CN" sz="4000" dirty="0"/>
              <a:t>] </a:t>
            </a:r>
            <a:r>
              <a:rPr lang="zh-CN" altLang="en-US" sz="4000" dirty="0"/>
              <a:t>返回值类型</a:t>
            </a:r>
            <a:r>
              <a:rPr lang="en-US" altLang="zh-CN" sz="4000" dirty="0"/>
              <a:t> </a:t>
            </a:r>
            <a:r>
              <a:rPr lang="zh-CN" altLang="en-US" sz="4000" dirty="0"/>
              <a:t>方法名</a:t>
            </a:r>
            <a:r>
              <a:rPr lang="en-US" altLang="zh-CN" sz="4000" dirty="0"/>
              <a:t>(</a:t>
            </a:r>
            <a:r>
              <a:rPr lang="zh-CN" altLang="en-US" sz="4000" dirty="0">
                <a:sym typeface="+mn-ea"/>
              </a:rPr>
              <a:t>形参</a:t>
            </a:r>
            <a:r>
              <a:rPr lang="zh-CN" altLang="en-US" sz="4000" dirty="0"/>
              <a:t>列表</a:t>
            </a:r>
            <a:r>
              <a:rPr lang="en-US" altLang="zh-CN" sz="4000" dirty="0"/>
              <a:t>){</a:t>
            </a:r>
          </a:p>
          <a:p>
            <a:pPr marL="1627505" lvl="4" indent="457200">
              <a:buNone/>
            </a:pPr>
            <a:r>
              <a:rPr lang="en-US" altLang="zh-CN" sz="4000" dirty="0"/>
              <a:t>//</a:t>
            </a:r>
            <a:r>
              <a:rPr lang="zh-CN" altLang="en-US" sz="4000" dirty="0"/>
              <a:t>方法体</a:t>
            </a:r>
            <a:endParaRPr lang="en-US" altLang="zh-CN" sz="4000" dirty="0"/>
          </a:p>
          <a:p>
            <a:pPr marL="255905" lvl="1" indent="0">
              <a:buNone/>
            </a:pPr>
            <a:r>
              <a:rPr lang="en-US" altLang="zh-CN" sz="4000" dirty="0"/>
              <a:t>   }</a:t>
            </a:r>
          </a:p>
          <a:p>
            <a:pPr marL="255905" lvl="1" indent="0">
              <a:lnSpc>
                <a:spcPct val="120000"/>
              </a:lnSpc>
              <a:buNone/>
            </a:pPr>
            <a:r>
              <a:rPr lang="en-US" altLang="zh-CN" sz="2220" dirty="0"/>
              <a:t>  </a:t>
            </a:r>
            <a:r>
              <a:rPr lang="zh-CN" altLang="en-US" sz="2855" dirty="0"/>
              <a:t> (1)权限修饰符：</a:t>
            </a:r>
            <a:r>
              <a:rPr lang="en-US" altLang="zh-CN" sz="2855" dirty="0">
                <a:sym typeface="+mn-ea"/>
              </a:rPr>
              <a:t>public/protected/</a:t>
            </a:r>
            <a:r>
              <a:rPr lang="zh-CN" altLang="en-US" sz="2855" dirty="0">
                <a:sym typeface="+mn-ea"/>
              </a:rPr>
              <a:t>默认</a:t>
            </a:r>
            <a:r>
              <a:rPr lang="en-US" altLang="zh-CN" sz="2855" dirty="0">
                <a:sym typeface="+mn-ea"/>
              </a:rPr>
              <a:t>/private</a:t>
            </a:r>
          </a:p>
          <a:p>
            <a:pPr marL="255905" lvl="1" indent="0">
              <a:lnSpc>
                <a:spcPct val="120000"/>
              </a:lnSpc>
              <a:buNone/>
            </a:pPr>
            <a:r>
              <a:rPr lang="en-US" altLang="zh-CN" sz="2220" dirty="0">
                <a:sym typeface="+mn-ea"/>
              </a:rPr>
              <a:t>  </a:t>
            </a:r>
            <a:r>
              <a:rPr lang="zh-CN" altLang="en-US" sz="2855" dirty="0">
                <a:sym typeface="+mn-ea"/>
              </a:rPr>
              <a:t> (2)返回值类型：描述当调用完此方法时，是否需要返回一个结果。</a:t>
            </a:r>
          </a:p>
          <a:p>
            <a:pPr marL="255905" lvl="1" indent="0">
              <a:lnSpc>
                <a:spcPct val="120000"/>
              </a:lnSpc>
              <a:buNone/>
            </a:pPr>
            <a:r>
              <a:rPr lang="zh-CN" altLang="en-US" sz="2855" dirty="0">
                <a:sym typeface="+mn-ea"/>
              </a:rPr>
              <a:t> </a:t>
            </a:r>
            <a:r>
              <a:rPr lang="en-US" altLang="zh-CN" sz="2855" dirty="0">
                <a:sym typeface="+mn-ea"/>
              </a:rPr>
              <a:t>       </a:t>
            </a:r>
            <a:r>
              <a:rPr lang="zh-CN" altLang="en-US" sz="2855" dirty="0">
                <a:sym typeface="+mn-ea"/>
              </a:rPr>
              <a:t>分类：</a:t>
            </a:r>
          </a:p>
          <a:p>
            <a:pPr marL="255905" lvl="1" indent="0">
              <a:lnSpc>
                <a:spcPct val="120000"/>
              </a:lnSpc>
              <a:buNone/>
            </a:pPr>
            <a:r>
              <a:rPr lang="zh-CN" altLang="en-US" sz="2220" dirty="0">
                <a:sym typeface="+mn-ea"/>
              </a:rPr>
              <a:t> </a:t>
            </a:r>
            <a:r>
              <a:rPr lang="en-US" altLang="zh-CN" sz="2220" dirty="0">
                <a:sym typeface="+mn-ea"/>
              </a:rPr>
              <a:t>           </a:t>
            </a:r>
            <a:r>
              <a:rPr lang="en-US" altLang="zh-CN" sz="2855" dirty="0">
                <a:sym typeface="+mn-ea"/>
              </a:rPr>
              <a:t>   &gt;</a:t>
            </a:r>
            <a:r>
              <a:rPr lang="zh-CN" altLang="en-US" sz="2855" dirty="0">
                <a:sym typeface="+mn-ea"/>
              </a:rPr>
              <a:t>无返回值类型：</a:t>
            </a:r>
            <a:r>
              <a:rPr lang="en-US" altLang="zh-CN" sz="2855" dirty="0">
                <a:sym typeface="+mn-ea"/>
              </a:rPr>
              <a:t>void</a:t>
            </a:r>
            <a:r>
              <a:rPr lang="zh-CN" altLang="en-US" sz="2855" dirty="0">
                <a:sym typeface="+mn-ea"/>
              </a:rPr>
              <a:t>。举例：</a:t>
            </a:r>
            <a:r>
              <a:rPr lang="en-US" altLang="zh-CN" sz="2855" dirty="0" err="1">
                <a:sym typeface="+mn-ea"/>
              </a:rPr>
              <a:t>System.out.println</a:t>
            </a:r>
            <a:r>
              <a:rPr lang="en-US" altLang="zh-CN" sz="2855" dirty="0">
                <a:sym typeface="+mn-ea"/>
              </a:rPr>
              <a:t>(x)</a:t>
            </a:r>
          </a:p>
          <a:p>
            <a:pPr marL="255905" lvl="1" indent="457200">
              <a:lnSpc>
                <a:spcPct val="120000"/>
              </a:lnSpc>
              <a:buNone/>
            </a:pPr>
            <a:r>
              <a:rPr lang="en-US" altLang="zh-CN" sz="2855" dirty="0">
                <a:sym typeface="+mn-ea"/>
              </a:rPr>
              <a:t>     </a:t>
            </a:r>
            <a:r>
              <a:rPr lang="en-US" altLang="zh-CN" sz="2855" dirty="0"/>
              <a:t>&gt;</a:t>
            </a:r>
            <a:r>
              <a:rPr lang="zh-CN" altLang="en-US" sz="2855" dirty="0"/>
              <a:t>有具体返回值类型：需指明返回的数据类型。可以是基本数据类型，也</a:t>
            </a:r>
            <a:r>
              <a:rPr lang="en-US" altLang="zh-CN" sz="2855" dirty="0"/>
              <a:t>   </a:t>
            </a:r>
          </a:p>
          <a:p>
            <a:pPr marL="255905" lvl="1" indent="457200">
              <a:lnSpc>
                <a:spcPct val="120000"/>
              </a:lnSpc>
              <a:buNone/>
            </a:pPr>
            <a:r>
              <a:rPr lang="en-US" altLang="zh-CN" sz="2855" dirty="0"/>
              <a:t>        </a:t>
            </a:r>
            <a:r>
              <a:rPr lang="zh-CN" altLang="en-US" sz="2855" dirty="0"/>
              <a:t>可以是引用数据类型。需要在方法内部配合</a:t>
            </a:r>
            <a:r>
              <a:rPr lang="en-US" altLang="zh-CN" sz="2855" dirty="0"/>
              <a:t>return</a:t>
            </a:r>
            <a:r>
              <a:rPr lang="zh-CN" altLang="en-US" sz="2855" dirty="0"/>
              <a:t>使用</a:t>
            </a:r>
            <a:r>
              <a:rPr lang="en-US" altLang="zh-CN" sz="2855" dirty="0"/>
              <a:t>,”return </a:t>
            </a:r>
            <a:r>
              <a:rPr lang="zh-CN" altLang="en-US" sz="2855" dirty="0"/>
              <a:t>返回值</a:t>
            </a:r>
            <a:r>
              <a:rPr lang="en-US" altLang="zh-CN" sz="2855" dirty="0"/>
              <a:t> </a:t>
            </a:r>
          </a:p>
          <a:p>
            <a:pPr marL="255905" lvl="1" indent="457200">
              <a:lnSpc>
                <a:spcPct val="120000"/>
              </a:lnSpc>
              <a:buNone/>
            </a:pPr>
            <a:r>
              <a:rPr lang="en-US" altLang="zh-CN" sz="2855" dirty="0"/>
              <a:t>        </a:t>
            </a:r>
            <a:r>
              <a:rPr lang="zh-CN" altLang="en-US" sz="2855" dirty="0"/>
              <a:t>类型的变量或常量</a:t>
            </a:r>
            <a:r>
              <a:rPr lang="en-US" altLang="zh-CN" sz="2855" dirty="0"/>
              <a:t>”</a:t>
            </a:r>
            <a:r>
              <a:rPr lang="zh-CN" altLang="en-US" sz="2855" dirty="0"/>
              <a:t>。举例：</a:t>
            </a:r>
            <a:r>
              <a:rPr lang="en-US" altLang="zh-CN" sz="2855" dirty="0" err="1"/>
              <a:t>Math.random</a:t>
            </a:r>
            <a:r>
              <a:rPr lang="en-US" altLang="zh-CN" sz="2855" dirty="0"/>
              <a:t>()</a:t>
            </a:r>
            <a:endParaRPr lang="zh-CN" altLang="en-US" sz="2220" dirty="0"/>
          </a:p>
          <a:p>
            <a:pPr marL="255905" lvl="1" indent="457200" algn="l">
              <a:lnSpc>
                <a:spcPct val="120000"/>
              </a:lnSpc>
              <a:buSzTx/>
              <a:buNone/>
            </a:pPr>
            <a:r>
              <a:rPr lang="zh-CN" altLang="en-US" sz="2220" dirty="0">
                <a:solidFill>
                  <a:schemeClr val="tx1"/>
                </a:solidFill>
              </a:rPr>
              <a:t>   </a:t>
            </a:r>
            <a:endParaRPr lang="zh-CN" altLang="en-US" sz="2855" dirty="0">
              <a:solidFill>
                <a:schemeClr val="tx1"/>
              </a:solidFill>
            </a:endParaRPr>
          </a:p>
          <a:p>
            <a:pPr marL="255905" lvl="1" indent="457200" algn="l">
              <a:lnSpc>
                <a:spcPct val="120000"/>
              </a:lnSpc>
              <a:buSzTx/>
              <a:buNone/>
            </a:pPr>
            <a:r>
              <a:rPr lang="zh-CN" altLang="en-US" sz="2855" dirty="0">
                <a:solidFill>
                  <a:schemeClr val="tx1"/>
                </a:solidFill>
              </a:rPr>
              <a:t> </a:t>
            </a:r>
            <a:r>
              <a:rPr lang="en-US" altLang="zh-CN" sz="2855" dirty="0">
                <a:solidFill>
                  <a:schemeClr val="tx1"/>
                </a:solidFill>
              </a:rPr>
              <a:t>       </a:t>
            </a:r>
            <a:r>
              <a:rPr lang="zh-CN" altLang="en-US" sz="2855" dirty="0">
                <a:solidFill>
                  <a:schemeClr val="tx1"/>
                </a:solidFill>
              </a:rPr>
              <a:t> </a:t>
            </a:r>
            <a:r>
              <a:rPr lang="zh-CN" altLang="en-US" sz="2855" dirty="0">
                <a:solidFill>
                  <a:srgbClr val="FF0000"/>
                </a:solidFill>
              </a:rPr>
              <a:t>声明方法时，如何确定方法的返回值类型？</a:t>
            </a:r>
            <a:endParaRPr lang="zh-CN" altLang="en-US" sz="2855" dirty="0">
              <a:solidFill>
                <a:schemeClr val="tx1"/>
              </a:solidFill>
            </a:endParaRPr>
          </a:p>
          <a:p>
            <a:pPr marL="255905" lvl="1" indent="457200" algn="l">
              <a:lnSpc>
                <a:spcPct val="120000"/>
              </a:lnSpc>
              <a:buSzTx/>
              <a:buNone/>
            </a:pPr>
            <a:r>
              <a:rPr lang="zh-CN" altLang="en-US" sz="2855" dirty="0">
                <a:solidFill>
                  <a:schemeClr val="tx1"/>
                </a:solidFill>
              </a:rPr>
              <a:t>         ①根据题目要求；②具体实现的功能决定</a:t>
            </a:r>
            <a:endParaRPr lang="zh-CN" altLang="en-US" sz="3335" dirty="0">
              <a:solidFill>
                <a:schemeClr val="tx1"/>
              </a:solidFill>
            </a:endParaRPr>
          </a:p>
          <a:p>
            <a:pPr marL="255905" lvl="1" indent="0">
              <a:buNone/>
            </a:pPr>
            <a:r>
              <a:rPr lang="zh-CN" altLang="en-US" sz="2400" dirty="0">
                <a:solidFill>
                  <a:schemeClr val="tx1"/>
                </a:solidFill>
              </a:rPr>
              <a:t> </a:t>
            </a:r>
            <a:r>
              <a:rPr lang="en-US" altLang="zh-CN" sz="2400" dirty="0">
                <a:solidFill>
                  <a:schemeClr val="tx1"/>
                </a:solidFill>
              </a:rPr>
              <a:t>  </a:t>
            </a:r>
            <a:endParaRPr lang="zh-CN" altLang="en-US" sz="2400" dirty="0">
              <a:solidFill>
                <a:schemeClr val="tx1"/>
              </a:solidFill>
            </a:endParaRPr>
          </a:p>
          <a:p>
            <a:pPr marL="255905" lvl="1" indent="0">
              <a:buNone/>
            </a:pPr>
            <a:endParaRPr lang="en-US" altLang="zh-CN" sz="1600" dirty="0"/>
          </a:p>
          <a:p>
            <a:pPr marL="255905" lvl="1" indent="0">
              <a:buNone/>
            </a:pPr>
            <a:endParaRPr lang="en-US" altLang="zh-CN" sz="1600" dirty="0"/>
          </a:p>
        </p:txBody>
      </p:sp>
      <p:sp>
        <p:nvSpPr>
          <p:cNvPr id="157700" name="Rectangle 4"/>
          <p:cNvSpPr>
            <a:spLocks noGrp="1" noChangeArrowheads="1"/>
          </p:cNvSpPr>
          <p:nvPr>
            <p:ph type="title"/>
          </p:nvPr>
        </p:nvSpPr>
        <p:spPr>
          <a:noFill/>
          <a:extLst>
            <a:ext uri="{91240B29-F687-4F45-9708-019B960494DF}">
              <a14:hiddenLine xmlns:a14="http://schemas.microsoft.com/office/drawing/2010/main" w="9525">
                <a:solidFill>
                  <a:schemeClr val="tx1"/>
                </a:solidFill>
                <a:prstDash val="solid"/>
                <a:miter lim="800000"/>
                <a:headEnd/>
                <a:tailEnd/>
              </a14:hiddenLine>
            </a:ext>
          </a:extLst>
        </p:spPr>
        <p:txBody>
          <a:bodyPr>
            <a:normAutofit/>
          </a:bodyPr>
          <a:lstStyle/>
          <a:p>
            <a:r>
              <a:rPr lang="en-US" altLang="zh-CN" dirty="0">
                <a:effectLst/>
              </a:rPr>
              <a:t>4.2.2  </a:t>
            </a:r>
            <a:r>
              <a:rPr lang="zh-CN" altLang="zh-CN" dirty="0">
                <a:effectLst/>
              </a:rPr>
              <a:t>使用</a:t>
            </a:r>
            <a:r>
              <a:rPr lang="en-US" altLang="zh-CN" dirty="0">
                <a:effectLst/>
              </a:rPr>
              <a:t>class</a:t>
            </a:r>
            <a:r>
              <a:rPr lang="zh-CN" altLang="zh-CN" dirty="0">
                <a:effectLst/>
              </a:rPr>
              <a:t>定义类</a:t>
            </a:r>
            <a:endParaRPr kumimoji="1" lang="en-US" altLang="zh-CN" b="1" dirty="0">
              <a:ea typeface="仿宋_GB2312"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9" name="Rectangle 3"/>
          <p:cNvSpPr>
            <a:spLocks noGrp="1" noChangeArrowheads="1"/>
          </p:cNvSpPr>
          <p:nvPr>
            <p:ph idx="1"/>
          </p:nvPr>
        </p:nvSpPr>
        <p:spPr>
          <a:xfrm>
            <a:off x="198755" y="1194435"/>
            <a:ext cx="8738235" cy="5207635"/>
          </a:xfrm>
        </p:spPr>
        <p:txBody>
          <a:bodyPr>
            <a:normAutofit/>
          </a:bodyPr>
          <a:lstStyle/>
          <a:p>
            <a:pPr marL="457200" indent="-457200">
              <a:lnSpc>
                <a:spcPct val="110000"/>
              </a:lnSpc>
            </a:pPr>
            <a:r>
              <a:rPr lang="en-US" altLang="zh-CN" sz="3200" dirty="0">
                <a:latin typeface="Book Antiqua" panose="02040602050305030304" pitchFamily="18" charset="0"/>
              </a:rPr>
              <a:t>3. </a:t>
            </a:r>
            <a:r>
              <a:rPr lang="zh-CN" altLang="en-US" sz="3200" dirty="0">
                <a:latin typeface="Book Antiqua" panose="02040602050305030304" pitchFamily="18" charset="0"/>
              </a:rPr>
              <a:t>成员方法</a:t>
            </a:r>
            <a:endParaRPr lang="en-US" altLang="zh-CN" sz="3200" dirty="0">
              <a:latin typeface="Book Antiqua" panose="02040602050305030304" pitchFamily="18" charset="0"/>
            </a:endParaRPr>
          </a:p>
          <a:p>
            <a:pPr marL="255905" lvl="1" indent="0">
              <a:lnSpc>
                <a:spcPct val="110000"/>
              </a:lnSpc>
              <a:buNone/>
            </a:pPr>
            <a:r>
              <a:rPr lang="en-US" altLang="zh-CN" sz="2400" dirty="0"/>
              <a:t>  </a:t>
            </a:r>
            <a:r>
              <a:rPr lang="zh-CN" altLang="en-US" sz="2400" dirty="0"/>
              <a:t>访问权限修饰符[其他修饰符] 返回值类型 方法名(形参列表){</a:t>
            </a:r>
          </a:p>
          <a:p>
            <a:pPr marL="1627505" lvl="4" indent="457200">
              <a:buNone/>
            </a:pPr>
            <a:r>
              <a:rPr lang="zh-CN" altLang="en-US" sz="2400" dirty="0"/>
              <a:t>//方法体</a:t>
            </a:r>
          </a:p>
          <a:p>
            <a:pPr marL="255905" lvl="1" indent="0">
              <a:buNone/>
            </a:pPr>
            <a:r>
              <a:rPr lang="zh-CN" altLang="en-US" sz="2400" dirty="0"/>
              <a:t>   }</a:t>
            </a:r>
          </a:p>
          <a:p>
            <a:pPr marL="255905" lvl="1" indent="0">
              <a:lnSpc>
                <a:spcPct val="120000"/>
              </a:lnSpc>
              <a:buNone/>
            </a:pPr>
            <a:r>
              <a:rPr lang="en-US" altLang="zh-CN" sz="2400" dirty="0"/>
              <a:t> </a:t>
            </a:r>
            <a:r>
              <a:rPr lang="en-US" altLang="zh-CN" sz="1780" dirty="0"/>
              <a:t> </a:t>
            </a:r>
            <a:r>
              <a:rPr lang="zh-CN" altLang="en-US" sz="2000" dirty="0"/>
              <a:t>（</a:t>
            </a:r>
            <a:r>
              <a:rPr lang="en-US" altLang="zh-CN" sz="2000" dirty="0"/>
              <a:t>3</a:t>
            </a:r>
            <a:r>
              <a:rPr lang="zh-CN" altLang="en-US" sz="2000" dirty="0"/>
              <a:t>）方法名：标识符。需要满足标识符命名规范，且见名知意</a:t>
            </a:r>
          </a:p>
          <a:p>
            <a:pPr marL="255905" lvl="1" indent="0">
              <a:lnSpc>
                <a:spcPct val="120000"/>
              </a:lnSpc>
              <a:buNone/>
            </a:pPr>
            <a:r>
              <a:rPr lang="zh-CN" altLang="en-US" sz="2000" dirty="0"/>
              <a:t> </a:t>
            </a:r>
            <a:r>
              <a:rPr lang="en-US" altLang="zh-CN" sz="2000" dirty="0"/>
              <a:t> </a:t>
            </a:r>
            <a:r>
              <a:rPr lang="zh-CN" altLang="en-US" sz="2000" dirty="0"/>
              <a:t>（</a:t>
            </a:r>
            <a:r>
              <a:rPr lang="en-US" altLang="zh-CN" sz="2000" dirty="0"/>
              <a:t>4</a:t>
            </a:r>
            <a:r>
              <a:rPr lang="zh-CN" altLang="en-US" sz="2000" dirty="0"/>
              <a:t>）</a:t>
            </a:r>
            <a:r>
              <a:rPr lang="zh-CN" altLang="en-US" sz="2000" dirty="0">
                <a:sym typeface="+mn-ea"/>
              </a:rPr>
              <a:t>形参</a:t>
            </a:r>
            <a:r>
              <a:rPr lang="zh-CN" altLang="en-US" sz="2000" dirty="0"/>
              <a:t>列表：属于局部变量，且可声明多个。</a:t>
            </a:r>
          </a:p>
          <a:p>
            <a:pPr marL="1170305" lvl="3" indent="457200">
              <a:lnSpc>
                <a:spcPct val="120000"/>
              </a:lnSpc>
              <a:buNone/>
            </a:pPr>
            <a:r>
              <a:rPr lang="zh-CN" altLang="en-US" sz="2000" dirty="0"/>
              <a:t>格式：（形参类型</a:t>
            </a:r>
            <a:r>
              <a:rPr lang="en-US" altLang="zh-CN" sz="2000" dirty="0"/>
              <a:t>1 </a:t>
            </a:r>
            <a:r>
              <a:rPr lang="zh-CN" altLang="en-US" sz="2000" dirty="0"/>
              <a:t>形参</a:t>
            </a:r>
            <a:r>
              <a:rPr lang="en-US" altLang="zh-CN" sz="2000" dirty="0"/>
              <a:t>1</a:t>
            </a:r>
            <a:r>
              <a:rPr lang="zh-CN" altLang="en-US" sz="2000" dirty="0"/>
              <a:t>，形参类型</a:t>
            </a:r>
            <a:r>
              <a:rPr lang="en-US" altLang="zh-CN" sz="2000" dirty="0"/>
              <a:t>2 </a:t>
            </a:r>
            <a:r>
              <a:rPr lang="zh-CN" altLang="en-US" sz="2000" dirty="0"/>
              <a:t>形参</a:t>
            </a:r>
            <a:r>
              <a:rPr lang="en-US" altLang="zh-CN" sz="2000" dirty="0"/>
              <a:t>2</a:t>
            </a:r>
            <a:r>
              <a:rPr lang="zh-CN" altLang="en-US" sz="2000" dirty="0"/>
              <a:t>，</a:t>
            </a:r>
            <a:r>
              <a:rPr lang="en-US" altLang="zh-CN" sz="2000" dirty="0"/>
              <a:t>,,,</a:t>
            </a:r>
            <a:r>
              <a:rPr lang="zh-CN" altLang="en-US" sz="2000" dirty="0"/>
              <a:t>）</a:t>
            </a:r>
          </a:p>
          <a:p>
            <a:pPr marL="1170305" lvl="3" indent="457200">
              <a:lnSpc>
                <a:spcPct val="120000"/>
              </a:lnSpc>
              <a:buNone/>
            </a:pPr>
            <a:r>
              <a:rPr lang="zh-CN" altLang="en-US" sz="2000" dirty="0"/>
              <a:t>分类：</a:t>
            </a:r>
          </a:p>
          <a:p>
            <a:pPr marL="1627505" lvl="4" indent="457200">
              <a:lnSpc>
                <a:spcPct val="120000"/>
              </a:lnSpc>
              <a:buNone/>
            </a:pPr>
            <a:r>
              <a:rPr lang="zh-CN" altLang="en-US" sz="2000" dirty="0"/>
              <a:t>无参：不能省略一对</a:t>
            </a:r>
            <a:r>
              <a:rPr lang="en-US" altLang="zh-CN" sz="2000" dirty="0"/>
              <a:t>()</a:t>
            </a:r>
            <a:r>
              <a:rPr lang="zh-CN" altLang="en-US" sz="2000" dirty="0"/>
              <a:t>。举例：</a:t>
            </a:r>
            <a:r>
              <a:rPr lang="en-US" altLang="zh-CN" sz="2000" dirty="0"/>
              <a:t>Math.random()</a:t>
            </a:r>
          </a:p>
          <a:p>
            <a:pPr marL="1627505" lvl="4" indent="457200">
              <a:lnSpc>
                <a:spcPct val="120000"/>
              </a:lnSpc>
              <a:buNone/>
            </a:pPr>
            <a:r>
              <a:rPr lang="zh-CN" altLang="en-US" sz="2000" dirty="0"/>
              <a:t>有参：根据方法调用时，需要提供的变量类型和个数，确定形参类</a:t>
            </a:r>
            <a:r>
              <a:rPr lang="en-US" altLang="zh-CN" sz="2000" dirty="0"/>
              <a:t>		</a:t>
            </a:r>
            <a:r>
              <a:rPr lang="zh-CN" altLang="en-US" sz="2000" dirty="0"/>
              <a:t>型和个数。举例：</a:t>
            </a:r>
            <a:r>
              <a:rPr lang="en-US" altLang="zh-CN" sz="2000" dirty="0" err="1"/>
              <a:t>Arrays.sort</a:t>
            </a:r>
            <a:r>
              <a:rPr lang="en-US" altLang="zh-CN" sz="2000" dirty="0"/>
              <a:t>(int[] x)</a:t>
            </a:r>
          </a:p>
          <a:p>
            <a:pPr marL="255905" lvl="1" indent="0">
              <a:lnSpc>
                <a:spcPct val="120000"/>
              </a:lnSpc>
              <a:buNone/>
            </a:pPr>
            <a:r>
              <a:rPr lang="en-US" altLang="zh-CN" sz="2000" dirty="0">
                <a:solidFill>
                  <a:schemeClr val="tx1"/>
                </a:solidFill>
              </a:rPr>
              <a:t> </a:t>
            </a:r>
            <a:r>
              <a:rPr lang="zh-CN" altLang="en-US" sz="2000" dirty="0">
                <a:solidFill>
                  <a:schemeClr val="tx1"/>
                </a:solidFill>
              </a:rPr>
              <a:t>   </a:t>
            </a:r>
            <a:r>
              <a:rPr lang="en-US" altLang="zh-CN" sz="2000" dirty="0">
                <a:solidFill>
                  <a:schemeClr val="tx1"/>
                </a:solidFill>
              </a:rPr>
              <a:t> </a:t>
            </a:r>
            <a:r>
              <a:rPr lang="zh-CN" altLang="en-US" sz="2000" dirty="0">
                <a:solidFill>
                  <a:schemeClr val="tx1"/>
                </a:solidFill>
              </a:rPr>
              <a:t>(5)方法体：真正提供功能、解决问题的可执行代码。</a:t>
            </a:r>
            <a:endParaRPr lang="en-US" altLang="zh-CN" sz="2400" dirty="0">
              <a:solidFill>
                <a:schemeClr val="tx1"/>
              </a:solidFill>
            </a:endParaRPr>
          </a:p>
          <a:p>
            <a:pPr marL="255905" lvl="1" indent="0">
              <a:buNone/>
            </a:pPr>
            <a:endParaRPr lang="en-US" altLang="zh-CN" sz="2400" dirty="0">
              <a:solidFill>
                <a:schemeClr val="tx1"/>
              </a:solidFill>
            </a:endParaRPr>
          </a:p>
        </p:txBody>
      </p:sp>
      <p:sp>
        <p:nvSpPr>
          <p:cNvPr id="157700" name="Rectangle 4"/>
          <p:cNvSpPr>
            <a:spLocks noGrp="1" noChangeArrowheads="1"/>
          </p:cNvSpPr>
          <p:nvPr>
            <p:ph type="title"/>
          </p:nvPr>
        </p:nvSpPr>
        <p:spPr>
          <a:noFill/>
          <a:extLst>
            <a:ext uri="{91240B29-F687-4F45-9708-019B960494DF}">
              <a14:hiddenLine xmlns:a14="http://schemas.microsoft.com/office/drawing/2010/main" w="9525">
                <a:solidFill>
                  <a:schemeClr val="tx1"/>
                </a:solidFill>
                <a:prstDash val="solid"/>
                <a:miter lim="800000"/>
                <a:headEnd/>
                <a:tailEnd/>
              </a14:hiddenLine>
            </a:ext>
          </a:extLst>
        </p:spPr>
        <p:txBody>
          <a:bodyPr>
            <a:normAutofit/>
          </a:bodyPr>
          <a:lstStyle/>
          <a:p>
            <a:r>
              <a:rPr lang="en-US" altLang="zh-CN" dirty="0">
                <a:effectLst/>
              </a:rPr>
              <a:t>4.2.2  </a:t>
            </a:r>
            <a:r>
              <a:rPr lang="zh-CN" altLang="zh-CN" dirty="0">
                <a:effectLst/>
              </a:rPr>
              <a:t>使用</a:t>
            </a:r>
            <a:r>
              <a:rPr lang="en-US" altLang="zh-CN" dirty="0">
                <a:effectLst/>
              </a:rPr>
              <a:t>class</a:t>
            </a:r>
            <a:r>
              <a:rPr lang="zh-CN" altLang="zh-CN" dirty="0">
                <a:effectLst/>
              </a:rPr>
              <a:t>定义类</a:t>
            </a:r>
            <a:endParaRPr kumimoji="1" lang="en-US" altLang="zh-CN" b="1" dirty="0">
              <a:ea typeface="仿宋_GB2312"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3690" y="1481455"/>
            <a:ext cx="8521700" cy="4526280"/>
          </a:xfrm>
        </p:spPr>
        <p:txBody>
          <a:bodyPr>
            <a:normAutofit lnSpcReduction="10000"/>
          </a:bodyPr>
          <a:lstStyle/>
          <a:p>
            <a:pPr marL="109855" indent="0">
              <a:buNone/>
            </a:pPr>
            <a:r>
              <a:rPr lang="zh-CN" altLang="en-US" sz="2800" dirty="0"/>
              <a:t>注意：</a:t>
            </a:r>
          </a:p>
          <a:p>
            <a:pPr marL="109855" indent="0">
              <a:buNone/>
            </a:pPr>
            <a:r>
              <a:rPr lang="zh-CN" altLang="en-US" sz="2800" dirty="0"/>
              <a:t>（</a:t>
            </a:r>
            <a:r>
              <a:rPr lang="en-US" altLang="zh-CN" sz="2800" dirty="0"/>
              <a:t>1</a:t>
            </a:r>
            <a:r>
              <a:rPr lang="zh-CN" altLang="en-US" sz="2800" dirty="0"/>
              <a:t>）</a:t>
            </a:r>
            <a:r>
              <a:rPr lang="en-US" altLang="zh-CN" sz="2800" dirty="0"/>
              <a:t>Java</a:t>
            </a:r>
            <a:r>
              <a:rPr lang="zh-CN" altLang="en-US" sz="2800" dirty="0"/>
              <a:t>中的方法不能独立存在，必须定义在类</a:t>
            </a:r>
            <a:r>
              <a:rPr lang="en-US" altLang="zh-CN" sz="2800" dirty="0"/>
              <a:t>	   	</a:t>
            </a:r>
            <a:r>
              <a:rPr lang="zh-CN" altLang="en-US" sz="2800" dirty="0"/>
              <a:t>中。</a:t>
            </a:r>
          </a:p>
          <a:p>
            <a:pPr marL="109855" indent="0">
              <a:buNone/>
            </a:pPr>
            <a:r>
              <a:rPr lang="zh-CN" altLang="en-US" sz="2800" dirty="0"/>
              <a:t>（</a:t>
            </a:r>
            <a:r>
              <a:rPr lang="en-US" altLang="zh-CN" sz="2800" dirty="0"/>
              <a:t>2</a:t>
            </a:r>
            <a:r>
              <a:rPr lang="zh-CN" altLang="en-US" sz="2800" dirty="0"/>
              <a:t>）</a:t>
            </a:r>
            <a:r>
              <a:rPr lang="en-US" altLang="zh-CN" sz="2800" dirty="0"/>
              <a:t>Java</a:t>
            </a:r>
            <a:r>
              <a:rPr lang="zh-CN" altLang="en-US" sz="2800" dirty="0"/>
              <a:t>中的方法不调用，不执行。调用一次，</a:t>
            </a:r>
            <a:r>
              <a:rPr lang="en-US" altLang="zh-CN" sz="2800" dirty="0"/>
              <a:t>	 	</a:t>
            </a:r>
            <a:r>
              <a:rPr lang="zh-CN" altLang="en-US" sz="2800" dirty="0"/>
              <a:t>执行一次。</a:t>
            </a:r>
          </a:p>
          <a:p>
            <a:pPr marL="109855" indent="0">
              <a:buNone/>
            </a:pPr>
            <a:r>
              <a:rPr lang="zh-CN" altLang="en-US" sz="2800" dirty="0"/>
              <a:t>（</a:t>
            </a:r>
            <a:r>
              <a:rPr lang="en-US" altLang="zh-CN" sz="2800" dirty="0"/>
              <a:t>3</a:t>
            </a:r>
            <a:r>
              <a:rPr lang="zh-CN" altLang="en-US" sz="2800" dirty="0"/>
              <a:t>）方法内可以调用本类中的其他方法或属性。</a:t>
            </a:r>
          </a:p>
          <a:p>
            <a:pPr marL="109855" indent="0">
              <a:buNone/>
            </a:pPr>
            <a:r>
              <a:rPr lang="zh-CN" altLang="en-US" sz="2800" dirty="0"/>
              <a:t>（</a:t>
            </a:r>
            <a:r>
              <a:rPr lang="en-US" altLang="zh-CN" sz="2800" dirty="0"/>
              <a:t>4</a:t>
            </a:r>
            <a:r>
              <a:rPr lang="zh-CN" altLang="en-US" sz="2800" dirty="0"/>
              <a:t>）方法内不能定义方法。</a:t>
            </a:r>
          </a:p>
          <a:p>
            <a:pPr marL="109855" indent="0">
              <a:buNone/>
            </a:pPr>
            <a:r>
              <a:rPr lang="zh-CN" altLang="en-US" sz="2800" dirty="0"/>
              <a:t>（</a:t>
            </a:r>
            <a:r>
              <a:rPr lang="en-US" altLang="zh-CN" sz="2800" dirty="0"/>
              <a:t>5</a:t>
            </a:r>
            <a:r>
              <a:rPr lang="zh-CN" altLang="en-US" sz="2800" dirty="0"/>
              <a:t>）</a:t>
            </a:r>
            <a:r>
              <a:rPr lang="en-US" altLang="zh-CN" sz="2800" dirty="0"/>
              <a:t>return</a:t>
            </a:r>
            <a:r>
              <a:rPr lang="zh-CN" altLang="en-US" sz="2800" dirty="0"/>
              <a:t>的作用：</a:t>
            </a:r>
            <a:r>
              <a:rPr lang="zh-CN" altLang="en-US" sz="2800" dirty="0">
                <a:latin typeface="Calibri" panose="020F0502020204030204" charset="0"/>
              </a:rPr>
              <a:t>①结束一个方法；②结束一</a:t>
            </a:r>
            <a:r>
              <a:rPr lang="en-US" altLang="zh-CN" sz="2800" dirty="0">
                <a:latin typeface="Calibri" panose="020F0502020204030204" charset="0"/>
              </a:rPr>
              <a:t>   </a:t>
            </a:r>
          </a:p>
          <a:p>
            <a:pPr marL="109855" indent="0">
              <a:buNone/>
            </a:pPr>
            <a:r>
              <a:rPr lang="en-US" altLang="zh-CN" sz="2800" dirty="0">
                <a:latin typeface="Calibri" panose="020F0502020204030204" charset="0"/>
              </a:rPr>
              <a:t>          </a:t>
            </a:r>
            <a:r>
              <a:rPr lang="zh-CN" altLang="en-US" sz="2800" dirty="0">
                <a:latin typeface="Calibri" panose="020F0502020204030204" charset="0"/>
              </a:rPr>
              <a:t>个方法的同时，可以返回数据给方法的调用者。</a:t>
            </a:r>
          </a:p>
          <a:p>
            <a:pPr marL="567055" lvl="1" indent="457200">
              <a:buNone/>
            </a:pPr>
            <a:r>
              <a:rPr lang="en-US" altLang="zh-CN" sz="2800" dirty="0">
                <a:latin typeface="Calibri" panose="020F0502020204030204" charset="0"/>
              </a:rPr>
              <a:t>return</a:t>
            </a:r>
            <a:r>
              <a:rPr lang="zh-CN" altLang="en-US" sz="2800" dirty="0">
                <a:latin typeface="Calibri" panose="020F0502020204030204" charset="0"/>
              </a:rPr>
              <a:t>后面不能声明执行语句。</a:t>
            </a:r>
          </a:p>
        </p:txBody>
      </p:sp>
      <p:sp>
        <p:nvSpPr>
          <p:cNvPr id="3" name="标题 2"/>
          <p:cNvSpPr>
            <a:spLocks noGrp="1"/>
          </p:cNvSpPr>
          <p:nvPr>
            <p:ph type="title"/>
          </p:nvPr>
        </p:nvSpPr>
        <p:spPr/>
        <p:txBody>
          <a:bodyPr/>
          <a:lstStyle/>
          <a:p>
            <a:r>
              <a:rPr lang="en-US" altLang="zh-CN" dirty="0">
                <a:effectLst/>
              </a:rPr>
              <a:t>4.2.2  </a:t>
            </a:r>
            <a:r>
              <a:rPr lang="zh-CN" altLang="zh-CN" dirty="0">
                <a:effectLst/>
              </a:rPr>
              <a:t>使用</a:t>
            </a:r>
            <a:r>
              <a:rPr lang="en-US" altLang="zh-CN" dirty="0">
                <a:effectLst/>
              </a:rPr>
              <a:t>class</a:t>
            </a:r>
            <a:r>
              <a:rPr lang="zh-CN" altLang="zh-CN" dirty="0">
                <a:effectLst/>
              </a:rPr>
              <a:t>定义类</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effectLst/>
              </a:rPr>
              <a:t>4.2.3  </a:t>
            </a:r>
            <a:r>
              <a:rPr lang="zh-CN" altLang="zh-CN" dirty="0">
                <a:effectLst/>
              </a:rPr>
              <a:t>类的实例化</a:t>
            </a:r>
            <a:endParaRPr lang="zh-CN" altLang="en-US" dirty="0"/>
          </a:p>
        </p:txBody>
      </p:sp>
      <p:sp>
        <p:nvSpPr>
          <p:cNvPr id="16" name="内容占位符 15"/>
          <p:cNvSpPr>
            <a:spLocks noGrp="1"/>
          </p:cNvSpPr>
          <p:nvPr>
            <p:ph idx="1"/>
          </p:nvPr>
        </p:nvSpPr>
        <p:spPr/>
        <p:txBody>
          <a:bodyPr/>
          <a:lstStyle/>
          <a:p>
            <a:pPr>
              <a:lnSpc>
                <a:spcPct val="120000"/>
              </a:lnSpc>
            </a:pPr>
            <a:r>
              <a:rPr lang="zh-CN" altLang="en-US" dirty="0"/>
              <a:t>类的实例化就是创建类的对象、创建类的实例</a:t>
            </a:r>
          </a:p>
          <a:p>
            <a:pPr>
              <a:lnSpc>
                <a:spcPct val="120000"/>
              </a:lnSpc>
            </a:pPr>
            <a:r>
              <a:rPr lang="zh-CN" altLang="en-US" dirty="0"/>
              <a:t>语法格式：</a:t>
            </a:r>
          </a:p>
          <a:p>
            <a:pPr marL="822960" lvl="1" indent="-255905">
              <a:lnSpc>
                <a:spcPct val="120000"/>
              </a:lnSpc>
              <a:buFont typeface="Wingdings 3" panose="05040102010807070707" charset="0"/>
              <a:buChar char=""/>
            </a:pPr>
            <a:r>
              <a:rPr lang="zh-CN" altLang="en-US" sz="2700" dirty="0">
                <a:solidFill>
                  <a:schemeClr val="tx1"/>
                </a:solidFill>
              </a:rPr>
              <a:t>类类型</a:t>
            </a:r>
            <a:r>
              <a:rPr lang="en-US" altLang="zh-CN" dirty="0"/>
              <a:t> </a:t>
            </a:r>
            <a:r>
              <a:rPr lang="zh-CN" altLang="en-US" dirty="0"/>
              <a:t>对象</a:t>
            </a:r>
            <a:r>
              <a:rPr lang="zh-CN" altLang="en-US" dirty="0" smtClean="0"/>
              <a:t>名</a:t>
            </a:r>
            <a:r>
              <a:rPr lang="en-US" altLang="zh-CN" dirty="0" smtClean="0"/>
              <a:t>=</a:t>
            </a:r>
            <a:r>
              <a:rPr lang="zh-CN" altLang="en-US" dirty="0" smtClean="0"/>
              <a:t>通过关键字</a:t>
            </a:r>
            <a:r>
              <a:rPr lang="en-US" altLang="zh-CN" dirty="0" smtClean="0"/>
              <a:t>new</a:t>
            </a:r>
            <a:r>
              <a:rPr lang="zh-CN" altLang="en-US" dirty="0" smtClean="0"/>
              <a:t>创建的对象实体</a:t>
            </a:r>
            <a:r>
              <a:rPr lang="en-US" altLang="zh-CN" dirty="0" smtClean="0"/>
              <a:t>;</a:t>
            </a:r>
            <a:endParaRPr lang="en-US" altLang="zh-CN" dirty="0"/>
          </a:p>
          <a:p>
            <a:pPr marL="822960" lvl="1" indent="-255905">
              <a:lnSpc>
                <a:spcPct val="120000"/>
              </a:lnSpc>
              <a:buFont typeface="Wingdings 3" panose="05040102010807070707" charset="0"/>
              <a:buChar char=""/>
            </a:pPr>
            <a:r>
              <a:rPr lang="zh-CN" altLang="en-US" dirty="0"/>
              <a:t>举例：</a:t>
            </a:r>
            <a:r>
              <a:rPr lang="en-US" altLang="zh-CN" dirty="0"/>
              <a:t>Scanner </a:t>
            </a:r>
            <a:r>
              <a:rPr lang="en-US" altLang="zh-CN" dirty="0" err="1"/>
              <a:t>sc</a:t>
            </a:r>
            <a:r>
              <a:rPr lang="en-US" altLang="zh-CN" dirty="0"/>
              <a:t>=new Scanner(System.in);</a:t>
            </a:r>
          </a:p>
          <a:p>
            <a:pPr marL="567055" lvl="1" indent="0">
              <a:lnSpc>
                <a:spcPct val="120000"/>
              </a:lnSpc>
              <a:buFont typeface="Wingdings 3" panose="05040102010807070707" charset="0"/>
              <a:buNone/>
            </a:pPr>
            <a:r>
              <a:rPr lang="en-US" altLang="zh-CN" dirty="0"/>
              <a:t>             Person  p1=new Person();</a:t>
            </a:r>
            <a:endParaRPr lang="zh-CN" altLang="en-US" dirty="0"/>
          </a:p>
          <a:p>
            <a:pPr marL="109855" indent="0">
              <a:lnSpc>
                <a:spcPct val="120000"/>
              </a:lnSpc>
              <a:buNone/>
            </a:pP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effectLst/>
              </a:rPr>
              <a:t>4.2.4  </a:t>
            </a:r>
            <a:r>
              <a:rPr lang="zh-CN" altLang="en-US" dirty="0">
                <a:effectLst/>
              </a:rPr>
              <a:t>面向对象完成具体功能的步骤</a:t>
            </a:r>
          </a:p>
        </p:txBody>
      </p:sp>
      <p:sp>
        <p:nvSpPr>
          <p:cNvPr id="16" name="内容占位符 15"/>
          <p:cNvSpPr>
            <a:spLocks noGrp="1"/>
          </p:cNvSpPr>
          <p:nvPr>
            <p:ph idx="1"/>
          </p:nvPr>
        </p:nvSpPr>
        <p:spPr>
          <a:xfrm>
            <a:off x="241935" y="1481455"/>
            <a:ext cx="8398510" cy="4526280"/>
          </a:xfrm>
        </p:spPr>
        <p:txBody>
          <a:bodyPr/>
          <a:lstStyle/>
          <a:p>
            <a:pPr>
              <a:lnSpc>
                <a:spcPct val="120000"/>
              </a:lnSpc>
            </a:pPr>
            <a:r>
              <a:rPr lang="zh-CN" altLang="en-US"/>
              <a:t>步骤</a:t>
            </a:r>
            <a:r>
              <a:rPr lang="en-US" altLang="zh-CN"/>
              <a:t>1</a:t>
            </a:r>
            <a:r>
              <a:rPr lang="zh-CN" altLang="en-US"/>
              <a:t>：创建类，并设计类的内部成员（属性、方法）步骤</a:t>
            </a:r>
            <a:r>
              <a:rPr lang="en-US" altLang="zh-CN"/>
              <a:t>2</a:t>
            </a:r>
            <a:r>
              <a:rPr lang="zh-CN" altLang="en-US"/>
              <a:t>：创建类的对象</a:t>
            </a:r>
          </a:p>
          <a:p>
            <a:pPr marL="109855" indent="0">
              <a:lnSpc>
                <a:spcPct val="120000"/>
              </a:lnSpc>
              <a:buNone/>
            </a:pPr>
            <a:r>
              <a:rPr lang="en-US" altLang="zh-CN"/>
              <a:t>              eg:</a:t>
            </a:r>
            <a:r>
              <a:rPr lang="en-US" altLang="zh-CN" sz="2700">
                <a:sym typeface="+mn-ea"/>
              </a:rPr>
              <a:t>Person  p1=new Person();</a:t>
            </a:r>
          </a:p>
          <a:p>
            <a:pPr marL="109855" indent="0">
              <a:lnSpc>
                <a:spcPct val="120000"/>
              </a:lnSpc>
              <a:buNone/>
            </a:pPr>
            <a:r>
              <a:rPr lang="en-US" altLang="zh-CN"/>
              <a:t>   </a:t>
            </a:r>
            <a:r>
              <a:rPr lang="zh-CN" altLang="en-US"/>
              <a:t>步骤</a:t>
            </a:r>
            <a:r>
              <a:rPr lang="en-US" altLang="zh-CN"/>
              <a:t>3</a:t>
            </a:r>
            <a:r>
              <a:rPr lang="zh-CN" altLang="en-US"/>
              <a:t>：通过对象，调用其内部声明的属性和方法，</a:t>
            </a:r>
            <a:r>
              <a:rPr lang="en-US" altLang="zh-CN"/>
              <a:t> </a:t>
            </a:r>
          </a:p>
          <a:p>
            <a:pPr marL="109855" indent="0">
              <a:lnSpc>
                <a:spcPct val="120000"/>
              </a:lnSpc>
              <a:buNone/>
            </a:pPr>
            <a:r>
              <a:rPr lang="en-US" altLang="zh-CN"/>
              <a:t>    	       </a:t>
            </a:r>
            <a:r>
              <a:rPr lang="zh-CN" altLang="en-US"/>
              <a:t>完成相关功能</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vert="horz" rtlCol="0" anchor="ctr">
            <a:normAutofit/>
            <a:scene3d>
              <a:camera prst="orthographicFront"/>
              <a:lightRig rig="soft" dir="t"/>
            </a:scene3d>
            <a:sp3d prstMaterial="softEdge">
              <a:bevelT w="25400" h="25400"/>
            </a:sp3d>
          </a:bodyPr>
          <a:lstStyle/>
          <a:p>
            <a:r>
              <a:rPr lang="zh-CN" altLang="en-US" dirty="0"/>
              <a:t>知识点</a:t>
            </a:r>
          </a:p>
        </p:txBody>
      </p:sp>
      <p:sp>
        <p:nvSpPr>
          <p:cNvPr id="3" name="文本框 2"/>
          <p:cNvSpPr txBox="1"/>
          <p:nvPr/>
        </p:nvSpPr>
        <p:spPr>
          <a:xfrm>
            <a:off x="539750" y="1340485"/>
            <a:ext cx="6896735" cy="4154170"/>
          </a:xfrm>
          <a:prstGeom prst="rect">
            <a:avLst/>
          </a:prstGeom>
          <a:noFill/>
        </p:spPr>
        <p:txBody>
          <a:bodyPr wrap="square" rtlCol="0">
            <a:spAutoFit/>
          </a:bodyPr>
          <a:lstStyle/>
          <a:p>
            <a:r>
              <a:rPr lang="en-US" altLang="zh-CN" sz="2400"/>
              <a:t>1</a:t>
            </a:r>
            <a:r>
              <a:rPr lang="zh-CN" altLang="en-US" sz="2400"/>
              <a:t>、</a:t>
            </a:r>
            <a:r>
              <a:rPr lang="en-US" altLang="zh-CN" sz="2400"/>
              <a:t>Java</a:t>
            </a:r>
            <a:r>
              <a:rPr lang="zh-CN" altLang="en-US" sz="2400"/>
              <a:t>类及类的成员</a:t>
            </a:r>
          </a:p>
          <a:p>
            <a:pPr marL="457200" lvl="1" indent="0">
              <a:buNone/>
            </a:pPr>
            <a:r>
              <a:rPr lang="zh-CN" altLang="en-US" sz="2400">
                <a:solidFill>
                  <a:schemeClr val="tx1"/>
                </a:solidFill>
              </a:rPr>
              <a:t>（重点）属性、方法、构造器</a:t>
            </a:r>
          </a:p>
          <a:p>
            <a:pPr marL="457200" lvl="1" indent="0">
              <a:buNone/>
            </a:pPr>
            <a:r>
              <a:rPr lang="zh-CN" altLang="en-US" sz="2400">
                <a:solidFill>
                  <a:schemeClr val="tx1"/>
                </a:solidFill>
              </a:rPr>
              <a:t>（熟悉）代码块、内部类</a:t>
            </a:r>
          </a:p>
          <a:p>
            <a:pPr marL="0" lvl="0" indent="0">
              <a:buNone/>
            </a:pPr>
            <a:endParaRPr lang="zh-CN" altLang="en-US" sz="2400">
              <a:solidFill>
                <a:schemeClr val="tx1"/>
              </a:solidFill>
            </a:endParaRPr>
          </a:p>
          <a:p>
            <a:pPr marL="0" lvl="0" indent="0">
              <a:buNone/>
            </a:pPr>
            <a:r>
              <a:rPr lang="en-US" altLang="zh-CN" sz="2400">
                <a:solidFill>
                  <a:schemeClr val="tx1"/>
                </a:solidFill>
              </a:rPr>
              <a:t>2</a:t>
            </a:r>
            <a:r>
              <a:rPr lang="zh-CN" altLang="en-US" sz="2400">
                <a:solidFill>
                  <a:schemeClr val="tx1"/>
                </a:solidFill>
              </a:rPr>
              <a:t>、面向对象的特征</a:t>
            </a:r>
          </a:p>
          <a:p>
            <a:pPr marL="457200" lvl="1" indent="0">
              <a:buNone/>
            </a:pPr>
            <a:r>
              <a:rPr lang="zh-CN" altLang="en-US" sz="2400">
                <a:solidFill>
                  <a:schemeClr val="tx1"/>
                </a:solidFill>
              </a:rPr>
              <a:t>封装、继承、多态</a:t>
            </a:r>
          </a:p>
          <a:p>
            <a:pPr marL="0" lvl="0" indent="0">
              <a:buNone/>
            </a:pPr>
            <a:endParaRPr lang="zh-CN" altLang="en-US" sz="2400">
              <a:solidFill>
                <a:schemeClr val="tx1"/>
              </a:solidFill>
            </a:endParaRPr>
          </a:p>
          <a:p>
            <a:pPr marL="0" lvl="0" indent="0">
              <a:buNone/>
            </a:pPr>
            <a:r>
              <a:rPr lang="en-US" altLang="zh-CN" sz="2400">
                <a:solidFill>
                  <a:schemeClr val="tx1"/>
                </a:solidFill>
              </a:rPr>
              <a:t>3</a:t>
            </a:r>
            <a:r>
              <a:rPr lang="zh-CN" altLang="en-US" sz="2400">
                <a:solidFill>
                  <a:schemeClr val="tx1"/>
                </a:solidFill>
              </a:rPr>
              <a:t>、关键字的使用</a:t>
            </a:r>
          </a:p>
          <a:p>
            <a:pPr marL="457200" lvl="1" indent="0">
              <a:buNone/>
            </a:pPr>
            <a:r>
              <a:rPr lang="en-US" altLang="zh-CN" sz="2400">
                <a:sym typeface="+mn-ea"/>
              </a:rPr>
              <a:t>package/import/</a:t>
            </a:r>
            <a:r>
              <a:rPr lang="en-US" altLang="zh-CN" sz="2400">
                <a:solidFill>
                  <a:schemeClr val="tx1"/>
                </a:solidFill>
              </a:rPr>
              <a:t>this/super/static/final/interface/</a:t>
            </a:r>
          </a:p>
          <a:p>
            <a:pPr marL="457200" lvl="1" indent="0">
              <a:buNone/>
            </a:pPr>
            <a:r>
              <a:rPr lang="en-US" altLang="zh-CN" sz="2400">
                <a:solidFill>
                  <a:schemeClr val="tx1"/>
                </a:solidFill>
              </a:rPr>
              <a:t>abstract</a:t>
            </a:r>
            <a:r>
              <a:rPr lang="zh-CN" altLang="en-US" sz="2400">
                <a:solidFill>
                  <a:schemeClr val="tx1"/>
                </a:solidFill>
              </a:rPr>
              <a:t>等</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855" indent="0">
              <a:buNone/>
            </a:pPr>
            <a:r>
              <a:rPr lang="en-US" altLang="zh-CN" sz="3200" dirty="0"/>
              <a:t>1</a:t>
            </a:r>
            <a:r>
              <a:rPr lang="zh-CN" altLang="en-US" sz="3200" dirty="0"/>
              <a:t>、对象在内存中分配涉及到的内存结构</a:t>
            </a:r>
          </a:p>
          <a:p>
            <a:pPr marL="109855" indent="0">
              <a:buNone/>
            </a:pPr>
            <a:r>
              <a:rPr lang="en-US" altLang="zh-CN" sz="3200" dirty="0"/>
              <a:t>-</a:t>
            </a:r>
            <a:r>
              <a:rPr lang="zh-CN" altLang="en-US" sz="3200" dirty="0"/>
              <a:t>栈：存储方法内定义的变量</a:t>
            </a:r>
          </a:p>
          <a:p>
            <a:pPr marL="109855" indent="0">
              <a:buNone/>
            </a:pPr>
            <a:r>
              <a:rPr lang="en-US" altLang="zh-CN" sz="3200" dirty="0"/>
              <a:t>-</a:t>
            </a:r>
            <a:r>
              <a:rPr lang="zh-CN" altLang="en-US" sz="3200" dirty="0"/>
              <a:t>堆：存储</a:t>
            </a:r>
            <a:r>
              <a:rPr lang="en-US" altLang="zh-CN" sz="3200" dirty="0">
                <a:solidFill>
                  <a:srgbClr val="FF0000"/>
                </a:solidFill>
              </a:rPr>
              <a:t>new</a:t>
            </a:r>
            <a:r>
              <a:rPr lang="zh-CN" altLang="en-US" sz="3200" dirty="0">
                <a:solidFill>
                  <a:srgbClr val="FF0000"/>
                </a:solidFill>
              </a:rPr>
              <a:t>出来的结构</a:t>
            </a:r>
            <a:r>
              <a:rPr lang="zh-CN" altLang="en-US" sz="3200" dirty="0"/>
              <a:t>（比如：数组实体、</a:t>
            </a:r>
            <a:r>
              <a:rPr lang="en-US" altLang="zh-CN" sz="3200" dirty="0"/>
              <a:t>	  </a:t>
            </a:r>
            <a:r>
              <a:rPr lang="zh-CN" altLang="en-US" sz="3200" dirty="0">
                <a:solidFill>
                  <a:srgbClr val="FF0000"/>
                </a:solidFill>
              </a:rPr>
              <a:t>对象</a:t>
            </a:r>
            <a:r>
              <a:rPr lang="zh-CN" altLang="en-US" sz="3200" dirty="0"/>
              <a:t>实体）。包括对象的属性</a:t>
            </a:r>
          </a:p>
          <a:p>
            <a:pPr marL="109855" indent="0">
              <a:buNone/>
            </a:pPr>
            <a:endParaRPr lang="zh-CN" altLang="en-US" sz="2400" dirty="0"/>
          </a:p>
        </p:txBody>
      </p:sp>
      <p:sp>
        <p:nvSpPr>
          <p:cNvPr id="3" name="标题 2"/>
          <p:cNvSpPr>
            <a:spLocks noGrp="1"/>
          </p:cNvSpPr>
          <p:nvPr>
            <p:ph type="title"/>
          </p:nvPr>
        </p:nvSpPr>
        <p:spPr/>
        <p:txBody>
          <a:bodyPr>
            <a:normAutofit/>
          </a:bodyPr>
          <a:lstStyle/>
          <a:p>
            <a:r>
              <a:rPr lang="en-US" altLang="zh-CN" dirty="0">
                <a:effectLst/>
              </a:rPr>
              <a:t>4.3  </a:t>
            </a:r>
            <a:r>
              <a:rPr lang="zh-CN" altLang="en-US" dirty="0">
                <a:effectLst/>
              </a:rPr>
              <a:t>内存解析</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855" indent="0">
              <a:buNone/>
            </a:pPr>
            <a:r>
              <a:rPr lang="en-US" altLang="zh-CN" sz="3200" dirty="0"/>
              <a:t>2</a:t>
            </a:r>
            <a:r>
              <a:rPr lang="zh-CN" altLang="en-US" sz="3200" dirty="0"/>
              <a:t>、类中对象的内存解析</a:t>
            </a:r>
          </a:p>
          <a:p>
            <a:pPr marL="109855" indent="0">
              <a:buNone/>
            </a:pPr>
            <a:r>
              <a:rPr lang="en-US" altLang="zh-CN" sz="3200" dirty="0"/>
              <a:t>2.1 </a:t>
            </a:r>
            <a:r>
              <a:rPr lang="zh-CN" altLang="en-US" sz="3200" dirty="0"/>
              <a:t>创建类的一个对象</a:t>
            </a:r>
          </a:p>
        </p:txBody>
      </p:sp>
      <p:sp>
        <p:nvSpPr>
          <p:cNvPr id="3" name="标题 2"/>
          <p:cNvSpPr>
            <a:spLocks noGrp="1"/>
          </p:cNvSpPr>
          <p:nvPr>
            <p:ph type="title"/>
          </p:nvPr>
        </p:nvSpPr>
        <p:spPr/>
        <p:txBody>
          <a:bodyPr>
            <a:normAutofit/>
          </a:bodyPr>
          <a:lstStyle/>
          <a:p>
            <a:r>
              <a:rPr lang="en-US" altLang="zh-CN" dirty="0">
                <a:effectLst/>
              </a:rPr>
              <a:t>4.3  </a:t>
            </a:r>
            <a:r>
              <a:rPr lang="zh-CN" altLang="en-US" dirty="0">
                <a:effectLst/>
              </a:rPr>
              <a:t>内存解析</a:t>
            </a:r>
          </a:p>
        </p:txBody>
      </p:sp>
      <p:pic>
        <p:nvPicPr>
          <p:cNvPr id="4" name="图片 3"/>
          <p:cNvPicPr>
            <a:picLocks noChangeAspect="1"/>
          </p:cNvPicPr>
          <p:nvPr/>
        </p:nvPicPr>
        <p:blipFill>
          <a:blip r:embed="rId2"/>
          <a:stretch>
            <a:fillRect/>
          </a:stretch>
        </p:blipFill>
        <p:spPr>
          <a:xfrm>
            <a:off x="755576" y="2276872"/>
            <a:ext cx="3552825" cy="32385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855" indent="0">
              <a:buNone/>
            </a:pPr>
            <a:r>
              <a:rPr lang="en-US" altLang="zh-CN" sz="3200" dirty="0"/>
              <a:t>2</a:t>
            </a:r>
            <a:r>
              <a:rPr lang="zh-CN" altLang="en-US" sz="3200" dirty="0"/>
              <a:t>、类中对象的内存解析</a:t>
            </a:r>
          </a:p>
          <a:p>
            <a:pPr marL="109855" indent="0">
              <a:buNone/>
            </a:pPr>
            <a:r>
              <a:rPr lang="en-US" altLang="zh-CN" sz="3200" dirty="0"/>
              <a:t>2.2 </a:t>
            </a:r>
            <a:r>
              <a:rPr lang="zh-CN" altLang="en-US" sz="3200" dirty="0"/>
              <a:t>创建类的多个对象</a:t>
            </a:r>
          </a:p>
        </p:txBody>
      </p:sp>
      <p:sp>
        <p:nvSpPr>
          <p:cNvPr id="3" name="标题 2"/>
          <p:cNvSpPr>
            <a:spLocks noGrp="1"/>
          </p:cNvSpPr>
          <p:nvPr>
            <p:ph type="title"/>
          </p:nvPr>
        </p:nvSpPr>
        <p:spPr/>
        <p:txBody>
          <a:bodyPr>
            <a:normAutofit/>
          </a:bodyPr>
          <a:lstStyle/>
          <a:p>
            <a:r>
              <a:rPr lang="en-US" altLang="zh-CN" dirty="0">
                <a:effectLst/>
              </a:rPr>
              <a:t>4.3  </a:t>
            </a:r>
            <a:r>
              <a:rPr lang="zh-CN" altLang="en-US" dirty="0">
                <a:effectLst/>
              </a:rPr>
              <a:t>内存解析</a:t>
            </a:r>
          </a:p>
        </p:txBody>
      </p:sp>
      <p:pic>
        <p:nvPicPr>
          <p:cNvPr id="5" name="图片 4"/>
          <p:cNvPicPr>
            <a:picLocks noChangeAspect="1"/>
          </p:cNvPicPr>
          <p:nvPr/>
        </p:nvPicPr>
        <p:blipFill>
          <a:blip r:embed="rId2"/>
          <a:stretch>
            <a:fillRect/>
          </a:stretch>
        </p:blipFill>
        <p:spPr>
          <a:xfrm>
            <a:off x="4500245" y="2564765"/>
            <a:ext cx="4021455" cy="344868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855" indent="0">
              <a:buNone/>
            </a:pPr>
            <a:r>
              <a:rPr lang="en-US" altLang="zh-CN" sz="3200" dirty="0">
                <a:sym typeface="+mn-ea"/>
              </a:rPr>
              <a:t>3.</a:t>
            </a:r>
            <a:r>
              <a:rPr lang="zh-CN" altLang="en-US" sz="3200" dirty="0">
                <a:sym typeface="+mn-ea"/>
              </a:rPr>
              <a:t>对象和引用的关系</a:t>
            </a:r>
            <a:endParaRPr lang="zh-CN" altLang="zh-CN" dirty="0"/>
          </a:p>
          <a:p>
            <a:r>
              <a:rPr lang="zh-CN" altLang="zh-CN" dirty="0"/>
              <a:t>对象</a:t>
            </a:r>
            <a:r>
              <a:rPr lang="zh-CN" altLang="en-US" dirty="0"/>
              <a:t>：</a:t>
            </a:r>
            <a:r>
              <a:rPr lang="zh-CN" altLang="zh-CN" dirty="0"/>
              <a:t>通过</a:t>
            </a:r>
            <a:r>
              <a:rPr lang="en-US" altLang="zh-CN" dirty="0"/>
              <a:t>new</a:t>
            </a:r>
            <a:r>
              <a:rPr lang="zh-CN" altLang="zh-CN" dirty="0"/>
              <a:t>关键字调用某个构造方法创建，为该对象分配内存空间，并按照构造方法的方法体对对象的数据成员赋初值，创建好的对象在</a:t>
            </a:r>
            <a:r>
              <a:rPr lang="zh-CN" altLang="zh-CN" dirty="0">
                <a:solidFill>
                  <a:srgbClr val="FF0000"/>
                </a:solidFill>
              </a:rPr>
              <a:t>堆内存</a:t>
            </a:r>
            <a:r>
              <a:rPr lang="zh-CN" altLang="zh-CN" dirty="0"/>
              <a:t>中。</a:t>
            </a:r>
          </a:p>
          <a:p>
            <a:endParaRPr lang="en-US" altLang="zh-CN" dirty="0"/>
          </a:p>
          <a:p>
            <a:r>
              <a:rPr lang="zh-CN" altLang="en-US" dirty="0"/>
              <a:t>引用：</a:t>
            </a:r>
            <a:r>
              <a:rPr lang="en-US" altLang="zh-CN" dirty="0"/>
              <a:t>Java</a:t>
            </a:r>
            <a:r>
              <a:rPr lang="zh-CN" altLang="zh-CN" dirty="0"/>
              <a:t>不允许直接访问堆内存中的对象，只能通过对象的引用变量操作该对象，引用变量在</a:t>
            </a:r>
            <a:r>
              <a:rPr lang="zh-CN" altLang="zh-CN" dirty="0">
                <a:solidFill>
                  <a:srgbClr val="FF0000"/>
                </a:solidFill>
              </a:rPr>
              <a:t>栈内存</a:t>
            </a:r>
            <a:r>
              <a:rPr lang="zh-CN" altLang="zh-CN" dirty="0"/>
              <a:t>中</a:t>
            </a:r>
            <a:endParaRPr lang="zh-CN" altLang="en-US" dirty="0"/>
          </a:p>
        </p:txBody>
      </p:sp>
      <p:sp>
        <p:nvSpPr>
          <p:cNvPr id="3" name="标题 2"/>
          <p:cNvSpPr>
            <a:spLocks noGrp="1"/>
          </p:cNvSpPr>
          <p:nvPr>
            <p:ph type="title"/>
          </p:nvPr>
        </p:nvSpPr>
        <p:spPr/>
        <p:txBody>
          <a:bodyPr>
            <a:normAutofit/>
          </a:bodyPr>
          <a:lstStyle/>
          <a:p>
            <a:r>
              <a:rPr lang="en-US" altLang="zh-CN" dirty="0">
                <a:effectLst/>
              </a:rPr>
              <a:t>4.3 </a:t>
            </a:r>
            <a:r>
              <a:rPr lang="zh-CN" altLang="en-US" dirty="0">
                <a:effectLst/>
                <a:sym typeface="+mn-ea"/>
              </a:rPr>
              <a:t>内存解析</a:t>
            </a:r>
            <a:r>
              <a:rPr lang="en-US" altLang="zh-CN" dirty="0">
                <a:effectLst/>
              </a:rPr>
              <a:t> </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855" indent="0">
              <a:buNone/>
            </a:pPr>
            <a:r>
              <a:rPr lang="zh-CN" altLang="zh-CN" sz="2400" dirty="0"/>
              <a:t>【题目】编写一个学生</a:t>
            </a:r>
            <a:r>
              <a:rPr lang="en-US" altLang="zh-CN" sz="2400" dirty="0"/>
              <a:t>-</a:t>
            </a:r>
            <a:r>
              <a:rPr lang="zh-CN" altLang="en-US" sz="2400" dirty="0"/>
              <a:t>课程系统。该系统对应的一个数据库实例如下，请根据数据库实例使用面向对象思想完成以下要求：</a:t>
            </a:r>
            <a:endParaRPr lang="zh-CN" altLang="zh-CN" sz="2400" dirty="0"/>
          </a:p>
          <a:p>
            <a:pPr marL="109855" indent="0">
              <a:buNone/>
            </a:pPr>
            <a:r>
              <a:rPr lang="zh-CN" altLang="zh-CN" sz="2400" dirty="0"/>
              <a:t>（</a:t>
            </a:r>
            <a:r>
              <a:rPr lang="en-US" altLang="zh-CN" sz="2400" dirty="0"/>
              <a:t>1</a:t>
            </a:r>
            <a:r>
              <a:rPr lang="zh-CN" altLang="zh-CN" sz="2400" dirty="0"/>
              <a:t>）编写系统中使用到的类。</a:t>
            </a:r>
          </a:p>
          <a:p>
            <a:pPr marL="109855" indent="0">
              <a:buNone/>
            </a:pPr>
            <a:r>
              <a:rPr lang="zh-CN" altLang="zh-CN" sz="2400" dirty="0"/>
              <a:t>（</a:t>
            </a:r>
            <a:r>
              <a:rPr lang="en-US" altLang="zh-CN" sz="2400" dirty="0"/>
              <a:t>2</a:t>
            </a:r>
            <a:r>
              <a:rPr lang="zh-CN" altLang="zh-CN" sz="2400" dirty="0"/>
              <a:t>）在测试类中创建学生数组存储学生对象，打印数组中每个学生的信息。</a:t>
            </a:r>
          </a:p>
          <a:p>
            <a:pPr marL="109855" indent="0">
              <a:buNone/>
            </a:pPr>
            <a:r>
              <a:rPr lang="zh-CN" altLang="en-US" sz="2400" dirty="0"/>
              <a:t>（</a:t>
            </a:r>
            <a:r>
              <a:rPr lang="en-US" altLang="zh-CN" sz="2400" dirty="0"/>
              <a:t>3</a:t>
            </a:r>
            <a:r>
              <a:rPr lang="zh-CN" altLang="en-US" sz="2400" dirty="0"/>
              <a:t>）</a:t>
            </a:r>
            <a:r>
              <a:rPr lang="zh-CN" altLang="zh-CN" sz="2400" dirty="0">
                <a:sym typeface="+mn-ea"/>
              </a:rPr>
              <a:t>在测试类中创建课程数组存储课程对象，将数学的学分修改为</a:t>
            </a:r>
            <a:r>
              <a:rPr lang="en-US" altLang="zh-CN" sz="2400" dirty="0">
                <a:sym typeface="+mn-ea"/>
              </a:rPr>
              <a:t>3</a:t>
            </a:r>
            <a:r>
              <a:rPr lang="zh-CN" altLang="en-US" sz="2400" dirty="0">
                <a:sym typeface="+mn-ea"/>
              </a:rPr>
              <a:t>，然后</a:t>
            </a:r>
            <a:r>
              <a:rPr lang="zh-CN" altLang="zh-CN" sz="2400" dirty="0">
                <a:sym typeface="+mn-ea"/>
              </a:rPr>
              <a:t>打印数组中每门课程的信息。</a:t>
            </a:r>
          </a:p>
          <a:p>
            <a:pPr marL="109855" indent="0">
              <a:buNone/>
            </a:pPr>
            <a:r>
              <a:rPr lang="zh-CN" altLang="en-US" sz="2400" dirty="0">
                <a:sym typeface="+mn-ea"/>
              </a:rPr>
              <a:t>（</a:t>
            </a:r>
            <a:r>
              <a:rPr lang="en-US" altLang="zh-CN" sz="2400" dirty="0">
                <a:sym typeface="+mn-ea"/>
              </a:rPr>
              <a:t>4</a:t>
            </a:r>
            <a:r>
              <a:rPr lang="zh-CN" altLang="en-US" sz="2400" dirty="0">
                <a:sym typeface="+mn-ea"/>
              </a:rPr>
              <a:t>）</a:t>
            </a:r>
            <a:r>
              <a:rPr lang="zh-CN" altLang="zh-CN" sz="2400" dirty="0">
                <a:sym typeface="+mn-ea"/>
              </a:rPr>
              <a:t>在测试类中创建选修数组存储学生成绩对象，打印数组中每位同学的学号、姓名、课程号、课程名、成绩的信息。</a:t>
            </a:r>
            <a:endParaRPr lang="zh-CN" altLang="en-US" sz="2400" dirty="0"/>
          </a:p>
        </p:txBody>
      </p:sp>
      <p:sp>
        <p:nvSpPr>
          <p:cNvPr id="3" name="标题 2"/>
          <p:cNvSpPr>
            <a:spLocks noGrp="1"/>
          </p:cNvSpPr>
          <p:nvPr>
            <p:ph type="title"/>
          </p:nvPr>
        </p:nvSpPr>
        <p:spPr/>
        <p:txBody>
          <a:bodyPr/>
          <a:lstStyle/>
          <a:p>
            <a:pPr algn="ctr"/>
            <a:r>
              <a:rPr lang="zh-CN" altLang="en-US" dirty="0"/>
              <a:t>练习</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zh-CN" altLang="en-US" dirty="0"/>
              <a:t>练习</a:t>
            </a:r>
          </a:p>
        </p:txBody>
      </p:sp>
      <p:pic>
        <p:nvPicPr>
          <p:cNvPr id="5" name="图片 4"/>
          <p:cNvPicPr>
            <a:picLocks noChangeAspect="1"/>
          </p:cNvPicPr>
          <p:nvPr/>
        </p:nvPicPr>
        <p:blipFill>
          <a:blip r:embed="rId2"/>
          <a:stretch>
            <a:fillRect/>
          </a:stretch>
        </p:blipFill>
        <p:spPr>
          <a:xfrm>
            <a:off x="179705" y="1561465"/>
            <a:ext cx="4231640" cy="2037715"/>
          </a:xfrm>
          <a:prstGeom prst="rect">
            <a:avLst/>
          </a:prstGeom>
        </p:spPr>
      </p:pic>
      <p:pic>
        <p:nvPicPr>
          <p:cNvPr id="6" name="图片 5"/>
          <p:cNvPicPr>
            <a:picLocks noChangeAspect="1"/>
          </p:cNvPicPr>
          <p:nvPr/>
        </p:nvPicPr>
        <p:blipFill>
          <a:blip r:embed="rId3"/>
          <a:stretch>
            <a:fillRect/>
          </a:stretch>
        </p:blipFill>
        <p:spPr>
          <a:xfrm>
            <a:off x="5003800" y="1561465"/>
            <a:ext cx="3915410" cy="2692400"/>
          </a:xfrm>
          <a:prstGeom prst="rect">
            <a:avLst/>
          </a:prstGeom>
        </p:spPr>
      </p:pic>
      <p:pic>
        <p:nvPicPr>
          <p:cNvPr id="7" name="图片 6"/>
          <p:cNvPicPr>
            <a:picLocks noChangeAspect="1"/>
          </p:cNvPicPr>
          <p:nvPr/>
        </p:nvPicPr>
        <p:blipFill>
          <a:blip r:embed="rId4"/>
          <a:stretch>
            <a:fillRect/>
          </a:stretch>
        </p:blipFill>
        <p:spPr>
          <a:xfrm>
            <a:off x="179705" y="4290695"/>
            <a:ext cx="4176395" cy="2539365"/>
          </a:xfrm>
          <a:prstGeom prst="rect">
            <a:avLst/>
          </a:prstGeom>
        </p:spPr>
      </p:pic>
      <p:sp>
        <p:nvSpPr>
          <p:cNvPr id="8" name="文本框 7"/>
          <p:cNvSpPr txBox="1"/>
          <p:nvPr/>
        </p:nvSpPr>
        <p:spPr>
          <a:xfrm>
            <a:off x="220980" y="1245235"/>
            <a:ext cx="3048000" cy="368300"/>
          </a:xfrm>
          <a:prstGeom prst="rect">
            <a:avLst/>
          </a:prstGeom>
          <a:noFill/>
        </p:spPr>
        <p:txBody>
          <a:bodyPr wrap="square" rtlCol="0">
            <a:spAutoFit/>
          </a:bodyPr>
          <a:lstStyle/>
          <a:p>
            <a:r>
              <a:rPr lang="en-US" altLang="zh-CN"/>
              <a:t>Student</a:t>
            </a:r>
            <a:r>
              <a:rPr lang="zh-CN" altLang="en-US"/>
              <a:t>表</a:t>
            </a:r>
            <a:r>
              <a:rPr lang="en-US" altLang="zh-CN"/>
              <a:t>(</a:t>
            </a:r>
            <a:r>
              <a:rPr lang="zh-CN" altLang="en-US"/>
              <a:t>学生表</a:t>
            </a:r>
            <a:r>
              <a:rPr lang="en-US" altLang="zh-CN"/>
              <a:t>)</a:t>
            </a:r>
          </a:p>
        </p:txBody>
      </p:sp>
      <p:sp>
        <p:nvSpPr>
          <p:cNvPr id="9" name="文本框 8"/>
          <p:cNvSpPr txBox="1"/>
          <p:nvPr/>
        </p:nvSpPr>
        <p:spPr>
          <a:xfrm>
            <a:off x="4940300" y="1228725"/>
            <a:ext cx="3048000" cy="368300"/>
          </a:xfrm>
          <a:prstGeom prst="rect">
            <a:avLst/>
          </a:prstGeom>
          <a:noFill/>
        </p:spPr>
        <p:txBody>
          <a:bodyPr wrap="square" rtlCol="0">
            <a:spAutoFit/>
          </a:bodyPr>
          <a:lstStyle/>
          <a:p>
            <a:r>
              <a:rPr lang="en-US" altLang="zh-CN"/>
              <a:t>Course</a:t>
            </a:r>
            <a:r>
              <a:rPr lang="zh-CN" altLang="en-US"/>
              <a:t>表（课程表）</a:t>
            </a:r>
          </a:p>
        </p:txBody>
      </p:sp>
      <p:sp>
        <p:nvSpPr>
          <p:cNvPr id="10" name="文本框 9"/>
          <p:cNvSpPr txBox="1"/>
          <p:nvPr/>
        </p:nvSpPr>
        <p:spPr>
          <a:xfrm>
            <a:off x="204470" y="3955415"/>
            <a:ext cx="3048000" cy="368300"/>
          </a:xfrm>
          <a:prstGeom prst="rect">
            <a:avLst/>
          </a:prstGeom>
          <a:noFill/>
        </p:spPr>
        <p:txBody>
          <a:bodyPr wrap="square" rtlCol="0">
            <a:spAutoFit/>
          </a:bodyPr>
          <a:lstStyle/>
          <a:p>
            <a:r>
              <a:rPr lang="en-US" altLang="zh-CN"/>
              <a:t>SC</a:t>
            </a:r>
            <a:r>
              <a:rPr lang="zh-CN" altLang="en-US"/>
              <a:t>表（选修表）</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“包” 方式</a:t>
            </a:r>
            <a:r>
              <a:rPr lang="zh-CN" altLang="en-US" dirty="0"/>
              <a:t>：</a:t>
            </a:r>
            <a:r>
              <a:rPr lang="zh-CN" altLang="zh-CN" dirty="0"/>
              <a:t>包与磁盘的文件系统结构相对应，一个包就相当于一个文件夹，包中的类相当于文件夹下的文件。</a:t>
            </a:r>
            <a:endParaRPr lang="en-US" altLang="zh-CN" dirty="0"/>
          </a:p>
          <a:p>
            <a:endParaRPr lang="en-US" altLang="zh-CN" dirty="0"/>
          </a:p>
          <a:p>
            <a:r>
              <a:rPr lang="en-US" altLang="zh-CN" dirty="0"/>
              <a:t>Java</a:t>
            </a:r>
            <a:r>
              <a:rPr lang="zh-CN" altLang="zh-CN" dirty="0"/>
              <a:t>用为类定义不同的包，即定义不同的存储位置的方式解决同名类的冲突。同时包也提供了类的分类管理，使类可以按功能、来源等分为不同的集合，便于组织和使用。</a:t>
            </a:r>
          </a:p>
          <a:p>
            <a:endParaRPr lang="zh-CN" altLang="en-US" dirty="0"/>
          </a:p>
        </p:txBody>
      </p:sp>
      <p:sp>
        <p:nvSpPr>
          <p:cNvPr id="3" name="标题 2"/>
          <p:cNvSpPr>
            <a:spLocks noGrp="1"/>
          </p:cNvSpPr>
          <p:nvPr>
            <p:ph type="title"/>
          </p:nvPr>
        </p:nvSpPr>
        <p:spPr/>
        <p:txBody>
          <a:bodyPr>
            <a:normAutofit/>
          </a:bodyPr>
          <a:lstStyle/>
          <a:p>
            <a:r>
              <a:rPr lang="en-US" altLang="zh-CN" dirty="0">
                <a:effectLst/>
              </a:rPr>
              <a:t>  </a:t>
            </a:r>
            <a:r>
              <a:rPr lang="zh-CN" altLang="zh-CN" dirty="0">
                <a:effectLst/>
              </a:rPr>
              <a:t>包</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400" dirty="0" err="1"/>
              <a:t>java.lang</a:t>
            </a:r>
            <a:r>
              <a:rPr lang="zh-CN" altLang="zh-CN" sz="2400" dirty="0"/>
              <a:t>：这个包下包含了</a:t>
            </a:r>
            <a:r>
              <a:rPr lang="en-US" altLang="zh-CN" sz="2400" dirty="0"/>
              <a:t>Java</a:t>
            </a:r>
            <a:r>
              <a:rPr lang="zh-CN" altLang="zh-CN" sz="2400" dirty="0"/>
              <a:t>语言的核心类，如</a:t>
            </a:r>
            <a:r>
              <a:rPr lang="en-US" altLang="zh-CN" sz="2400" dirty="0"/>
              <a:t>String</a:t>
            </a:r>
            <a:r>
              <a:rPr lang="zh-CN" altLang="zh-CN" sz="2400" dirty="0"/>
              <a:t>、</a:t>
            </a:r>
            <a:r>
              <a:rPr lang="en-US" altLang="zh-CN" sz="2400" dirty="0"/>
              <a:t>Math</a:t>
            </a:r>
            <a:r>
              <a:rPr lang="zh-CN" altLang="zh-CN" sz="2400" dirty="0"/>
              <a:t>、</a:t>
            </a:r>
            <a:r>
              <a:rPr lang="en-US" altLang="zh-CN" sz="2400" dirty="0"/>
              <a:t>System</a:t>
            </a:r>
            <a:r>
              <a:rPr lang="zh-CN" altLang="zh-CN" sz="2400" dirty="0"/>
              <a:t>等，这个包下的类在程序运行时自动导入。</a:t>
            </a:r>
          </a:p>
          <a:p>
            <a:r>
              <a:rPr lang="en-US" altLang="zh-CN" sz="2400" dirty="0" err="1"/>
              <a:t>java.util</a:t>
            </a:r>
            <a:r>
              <a:rPr lang="zh-CN" altLang="zh-CN" sz="2400" dirty="0"/>
              <a:t>：包含了大量实用的工具类和集合等，如</a:t>
            </a:r>
            <a:r>
              <a:rPr lang="en-US" altLang="zh-CN" sz="2400" dirty="0"/>
              <a:t>Scanner</a:t>
            </a:r>
            <a:r>
              <a:rPr lang="zh-CN" altLang="zh-CN" sz="2400" dirty="0"/>
              <a:t>、</a:t>
            </a:r>
            <a:r>
              <a:rPr lang="en-US" altLang="zh-CN" sz="2400" dirty="0"/>
              <a:t>Date</a:t>
            </a:r>
            <a:r>
              <a:rPr lang="zh-CN" altLang="zh-CN" sz="2400" dirty="0"/>
              <a:t>、</a:t>
            </a:r>
            <a:r>
              <a:rPr lang="en-US" altLang="zh-CN" sz="2400" dirty="0"/>
              <a:t>Arrays</a:t>
            </a:r>
            <a:r>
              <a:rPr lang="zh-CN" altLang="zh-CN" sz="2400" dirty="0"/>
              <a:t>、</a:t>
            </a:r>
            <a:r>
              <a:rPr lang="en-US" altLang="zh-CN" sz="2400" dirty="0"/>
              <a:t>List</a:t>
            </a:r>
            <a:r>
              <a:rPr lang="zh-CN" altLang="zh-CN" sz="2400" dirty="0"/>
              <a:t>等。</a:t>
            </a:r>
          </a:p>
          <a:p>
            <a:r>
              <a:rPr lang="en-US" altLang="zh-CN" sz="2400" dirty="0" err="1"/>
              <a:t>java.text</a:t>
            </a:r>
            <a:r>
              <a:rPr lang="zh-CN" altLang="zh-CN" sz="2400" dirty="0"/>
              <a:t>：包含了一些与</a:t>
            </a:r>
            <a:r>
              <a:rPr lang="en-US" altLang="zh-CN" sz="2400" dirty="0"/>
              <a:t>Java</a:t>
            </a:r>
            <a:r>
              <a:rPr lang="zh-CN" altLang="zh-CN" sz="2400" dirty="0"/>
              <a:t>格式化相关的类。</a:t>
            </a:r>
          </a:p>
          <a:p>
            <a:r>
              <a:rPr lang="en-US" altLang="zh-CN" sz="2400" dirty="0" err="1"/>
              <a:t>java.awt</a:t>
            </a:r>
            <a:r>
              <a:rPr lang="zh-CN" altLang="zh-CN" sz="2400" dirty="0"/>
              <a:t>：包含了构建图形用户界面的类。</a:t>
            </a:r>
          </a:p>
          <a:p>
            <a:r>
              <a:rPr lang="en-US" altLang="zh-CN" sz="2400" dirty="0"/>
              <a:t>java.io</a:t>
            </a:r>
            <a:r>
              <a:rPr lang="zh-CN" altLang="zh-CN" sz="2400" dirty="0"/>
              <a:t>：包含了输入</a:t>
            </a:r>
            <a:r>
              <a:rPr lang="en-US" altLang="zh-CN" sz="2400" dirty="0"/>
              <a:t>/</a:t>
            </a:r>
            <a:r>
              <a:rPr lang="zh-CN" altLang="zh-CN" sz="2400" dirty="0"/>
              <a:t>输出相关的类。</a:t>
            </a:r>
          </a:p>
          <a:p>
            <a:r>
              <a:rPr lang="en-US" altLang="zh-CN" sz="2400" dirty="0" err="1"/>
              <a:t>java.sql</a:t>
            </a:r>
            <a:r>
              <a:rPr lang="zh-CN" altLang="zh-CN" sz="2400" dirty="0"/>
              <a:t>：包含了</a:t>
            </a:r>
            <a:r>
              <a:rPr lang="en-US" altLang="zh-CN" sz="2400" dirty="0"/>
              <a:t>JDBC</a:t>
            </a:r>
            <a:r>
              <a:rPr lang="zh-CN" altLang="zh-CN" sz="2400" dirty="0"/>
              <a:t>数据库相关操作的类。</a:t>
            </a:r>
          </a:p>
          <a:p>
            <a:r>
              <a:rPr lang="en-US" altLang="zh-CN" sz="2400" dirty="0" err="1"/>
              <a:t>javax.swing</a:t>
            </a:r>
            <a:r>
              <a:rPr lang="zh-CN" altLang="zh-CN" sz="2400" dirty="0"/>
              <a:t>：包含了轻量级的构建图形用户界面的类。</a:t>
            </a:r>
          </a:p>
          <a:p>
            <a:endParaRPr lang="zh-CN" altLang="en-US" sz="2400" dirty="0"/>
          </a:p>
        </p:txBody>
      </p:sp>
      <p:sp>
        <p:nvSpPr>
          <p:cNvPr id="3" name="标题 2"/>
          <p:cNvSpPr>
            <a:spLocks noGrp="1"/>
          </p:cNvSpPr>
          <p:nvPr>
            <p:ph type="title"/>
          </p:nvPr>
        </p:nvSpPr>
        <p:spPr/>
        <p:txBody>
          <a:bodyPr/>
          <a:lstStyle/>
          <a:p>
            <a:r>
              <a:rPr lang="en-US" altLang="zh-CN" dirty="0">
                <a:effectLst/>
              </a:rPr>
              <a:t>  </a:t>
            </a:r>
            <a:r>
              <a:rPr lang="zh-CN" altLang="zh-CN" dirty="0">
                <a:effectLst/>
              </a:rPr>
              <a:t>包</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vert="horz" rtlCol="0" anchor="ctr">
            <a:normAutofit/>
            <a:scene3d>
              <a:camera prst="orthographicFront"/>
              <a:lightRig rig="soft" dir="t"/>
            </a:scene3d>
            <a:sp3d prstMaterial="softEdge">
              <a:bevelT w="25400" h="25400"/>
            </a:sp3d>
          </a:bodyPr>
          <a:lstStyle/>
          <a:p>
            <a:r>
              <a:rPr lang="zh-CN" altLang="en-US" dirty="0"/>
              <a:t>知识点</a:t>
            </a:r>
          </a:p>
        </p:txBody>
      </p:sp>
      <p:sp>
        <p:nvSpPr>
          <p:cNvPr id="3" name="文本框 2"/>
          <p:cNvSpPr txBox="1"/>
          <p:nvPr/>
        </p:nvSpPr>
        <p:spPr>
          <a:xfrm>
            <a:off x="539750" y="1340485"/>
            <a:ext cx="6896735" cy="4154170"/>
          </a:xfrm>
          <a:prstGeom prst="rect">
            <a:avLst/>
          </a:prstGeom>
          <a:noFill/>
        </p:spPr>
        <p:txBody>
          <a:bodyPr wrap="square" rtlCol="0">
            <a:spAutoFit/>
          </a:bodyPr>
          <a:lstStyle/>
          <a:p>
            <a:r>
              <a:rPr lang="en-US" altLang="zh-CN" sz="2400"/>
              <a:t>1</a:t>
            </a:r>
            <a:r>
              <a:rPr lang="zh-CN" altLang="en-US" sz="2400"/>
              <a:t>、</a:t>
            </a:r>
            <a:r>
              <a:rPr lang="en-US" altLang="zh-CN" sz="2400"/>
              <a:t>Java</a:t>
            </a:r>
            <a:r>
              <a:rPr lang="zh-CN" altLang="en-US" sz="2400"/>
              <a:t>类及类的成员</a:t>
            </a:r>
          </a:p>
          <a:p>
            <a:pPr marL="457200" lvl="1" indent="0">
              <a:buNone/>
            </a:pPr>
            <a:r>
              <a:rPr lang="zh-CN" altLang="en-US" sz="2400">
                <a:solidFill>
                  <a:schemeClr val="tx1"/>
                </a:solidFill>
              </a:rPr>
              <a:t>（重点）属性、方法、构造器</a:t>
            </a:r>
          </a:p>
          <a:p>
            <a:pPr marL="457200" lvl="1" indent="0">
              <a:buNone/>
            </a:pPr>
            <a:r>
              <a:rPr lang="zh-CN" altLang="en-US" sz="2400">
                <a:solidFill>
                  <a:schemeClr val="tx1"/>
                </a:solidFill>
              </a:rPr>
              <a:t>（熟悉）代码块、内部类</a:t>
            </a:r>
          </a:p>
          <a:p>
            <a:pPr marL="0" lvl="0" indent="0">
              <a:buNone/>
            </a:pPr>
            <a:endParaRPr lang="zh-CN" altLang="en-US" sz="2400">
              <a:solidFill>
                <a:schemeClr val="tx1"/>
              </a:solidFill>
            </a:endParaRPr>
          </a:p>
          <a:p>
            <a:pPr marL="0" lvl="0" indent="0">
              <a:buNone/>
            </a:pPr>
            <a:r>
              <a:rPr lang="en-US" altLang="zh-CN" sz="2400">
                <a:solidFill>
                  <a:schemeClr val="tx1"/>
                </a:solidFill>
              </a:rPr>
              <a:t>2</a:t>
            </a:r>
            <a:r>
              <a:rPr lang="zh-CN" altLang="en-US" sz="2400">
                <a:solidFill>
                  <a:schemeClr val="tx1"/>
                </a:solidFill>
              </a:rPr>
              <a:t>、面向对象的特征</a:t>
            </a:r>
          </a:p>
          <a:p>
            <a:pPr marL="457200" lvl="1" indent="0">
              <a:buNone/>
            </a:pPr>
            <a:r>
              <a:rPr lang="zh-CN" altLang="en-US" sz="2400">
                <a:solidFill>
                  <a:schemeClr val="tx1"/>
                </a:solidFill>
              </a:rPr>
              <a:t>封装、继承、多态</a:t>
            </a:r>
          </a:p>
          <a:p>
            <a:pPr marL="0" lvl="0" indent="0">
              <a:buNone/>
            </a:pPr>
            <a:endParaRPr lang="zh-CN" altLang="en-US" sz="2400">
              <a:solidFill>
                <a:schemeClr val="tx1"/>
              </a:solidFill>
            </a:endParaRPr>
          </a:p>
          <a:p>
            <a:pPr marL="0" lvl="0" indent="0">
              <a:buNone/>
            </a:pPr>
            <a:r>
              <a:rPr lang="en-US" altLang="zh-CN" sz="2400">
                <a:solidFill>
                  <a:schemeClr val="tx1"/>
                </a:solidFill>
              </a:rPr>
              <a:t>3</a:t>
            </a:r>
            <a:r>
              <a:rPr lang="zh-CN" altLang="en-US" sz="2400">
                <a:solidFill>
                  <a:schemeClr val="tx1"/>
                </a:solidFill>
              </a:rPr>
              <a:t>、关键字的使用</a:t>
            </a:r>
          </a:p>
          <a:p>
            <a:pPr marL="457200" lvl="1" indent="0">
              <a:buNone/>
            </a:pPr>
            <a:r>
              <a:rPr lang="en-US" altLang="zh-CN" sz="2400">
                <a:sym typeface="+mn-ea"/>
              </a:rPr>
              <a:t>package/import/</a:t>
            </a:r>
            <a:r>
              <a:rPr lang="en-US" altLang="zh-CN" sz="2400">
                <a:solidFill>
                  <a:schemeClr val="tx1"/>
                </a:solidFill>
              </a:rPr>
              <a:t>this/super/static/final/interface/</a:t>
            </a:r>
          </a:p>
          <a:p>
            <a:pPr marL="457200" lvl="1" indent="0">
              <a:buNone/>
            </a:pPr>
            <a:r>
              <a:rPr lang="en-US" altLang="zh-CN" sz="2400">
                <a:solidFill>
                  <a:schemeClr val="tx1"/>
                </a:solidFill>
              </a:rPr>
              <a:t>abstract</a:t>
            </a:r>
            <a:r>
              <a:rPr lang="zh-CN" altLang="en-US" sz="2400">
                <a:solidFill>
                  <a:schemeClr val="tx1"/>
                </a:solidFill>
              </a:rPr>
              <a:t>等</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9" name="Rectangle 3"/>
          <p:cNvSpPr>
            <a:spLocks noGrp="1" noChangeArrowheads="1"/>
          </p:cNvSpPr>
          <p:nvPr>
            <p:ph idx="1"/>
          </p:nvPr>
        </p:nvSpPr>
        <p:spPr>
          <a:xfrm>
            <a:off x="457200" y="1194435"/>
            <a:ext cx="8368030" cy="5478145"/>
          </a:xfrm>
        </p:spPr>
        <p:txBody>
          <a:bodyPr>
            <a:normAutofit fontScale="85000" lnSpcReduction="10000"/>
          </a:bodyPr>
          <a:lstStyle/>
          <a:p>
            <a:pPr marL="457200" indent="-457200">
              <a:lnSpc>
                <a:spcPct val="110000"/>
              </a:lnSpc>
            </a:pPr>
            <a:r>
              <a:rPr lang="en-US" altLang="zh-CN" sz="5335" dirty="0">
                <a:latin typeface="Book Antiqua" panose="02040602050305030304" pitchFamily="18" charset="0"/>
              </a:rPr>
              <a:t>4. </a:t>
            </a:r>
            <a:r>
              <a:rPr lang="zh-CN" altLang="en-US" sz="5335" dirty="0">
                <a:latin typeface="Book Antiqua" panose="02040602050305030304" pitchFamily="18" charset="0"/>
              </a:rPr>
              <a:t>构造器</a:t>
            </a:r>
            <a:endParaRPr lang="en-US" altLang="zh-CN" sz="5335" dirty="0">
              <a:latin typeface="Book Antiqua" panose="02040602050305030304" pitchFamily="18" charset="0"/>
            </a:endParaRPr>
          </a:p>
          <a:p>
            <a:pPr marL="255905" lvl="1" indent="0">
              <a:lnSpc>
                <a:spcPct val="110000"/>
              </a:lnSpc>
              <a:buNone/>
            </a:pPr>
            <a:r>
              <a:rPr lang="en-US" altLang="zh-CN" sz="4000" dirty="0"/>
              <a:t>  [</a:t>
            </a:r>
            <a:r>
              <a:rPr lang="zh-CN" altLang="en-US" sz="4000" dirty="0"/>
              <a:t>访问权限修饰符</a:t>
            </a:r>
            <a:r>
              <a:rPr lang="en-US" altLang="zh-CN" sz="4000" dirty="0"/>
              <a:t>]  </a:t>
            </a:r>
            <a:r>
              <a:rPr lang="zh-CN" altLang="en-US" sz="4000" dirty="0"/>
              <a:t>类名</a:t>
            </a:r>
            <a:r>
              <a:rPr lang="en-US" altLang="zh-CN" sz="4000" dirty="0"/>
              <a:t>(</a:t>
            </a:r>
            <a:r>
              <a:rPr lang="zh-CN" altLang="en-US" sz="4000" dirty="0">
                <a:sym typeface="+mn-ea"/>
              </a:rPr>
              <a:t>形参</a:t>
            </a:r>
            <a:r>
              <a:rPr lang="zh-CN" altLang="en-US" sz="4000" dirty="0"/>
              <a:t>列表</a:t>
            </a:r>
            <a:r>
              <a:rPr lang="en-US" altLang="zh-CN" sz="4000" dirty="0"/>
              <a:t>){</a:t>
            </a:r>
          </a:p>
          <a:p>
            <a:pPr marL="255905" lvl="1" indent="0">
              <a:lnSpc>
                <a:spcPct val="110000"/>
              </a:lnSpc>
              <a:buNone/>
            </a:pPr>
            <a:r>
              <a:rPr lang="en-US" altLang="zh-CN" sz="4000" dirty="0"/>
              <a:t>              // 实例初始化代码</a:t>
            </a:r>
          </a:p>
          <a:p>
            <a:pPr marL="255905" lvl="1" indent="0">
              <a:buNone/>
            </a:pPr>
            <a:r>
              <a:rPr lang="en-US" altLang="zh-CN" sz="4000" dirty="0"/>
              <a:t>   }</a:t>
            </a:r>
          </a:p>
          <a:p>
            <a:pPr marL="255905" lvl="1" indent="0">
              <a:lnSpc>
                <a:spcPct val="120000"/>
              </a:lnSpc>
              <a:buNone/>
            </a:pPr>
            <a:r>
              <a:rPr lang="en-US" altLang="zh-CN" sz="2220" dirty="0"/>
              <a:t>  </a:t>
            </a:r>
            <a:r>
              <a:rPr lang="zh-CN" altLang="en-US" sz="2855" dirty="0"/>
              <a:t> (1)构造器的修饰符只能是权限修饰符，不能被其他任何关键字</a:t>
            </a:r>
            <a:r>
              <a:rPr lang="en-US" altLang="zh-CN" sz="2855" dirty="0"/>
              <a:t>      </a:t>
            </a:r>
            <a:r>
              <a:rPr lang="zh-CN" altLang="en-US" sz="2855" dirty="0"/>
              <a:t>修饰。比如，不能被static、final、abstract、native等修饰。</a:t>
            </a:r>
          </a:p>
          <a:p>
            <a:pPr marL="255905" lvl="1" indent="0">
              <a:lnSpc>
                <a:spcPct val="120000"/>
              </a:lnSpc>
              <a:buNone/>
            </a:pPr>
            <a:r>
              <a:rPr lang="en-US" altLang="zh-CN" sz="2220" dirty="0">
                <a:sym typeface="+mn-ea"/>
              </a:rPr>
              <a:t>  </a:t>
            </a:r>
            <a:r>
              <a:rPr lang="zh-CN" altLang="en-US" sz="2855" dirty="0">
                <a:sym typeface="+mn-ea"/>
              </a:rPr>
              <a:t> (2)没有返回值类型，不能有return语句返回值，也不需要</a:t>
            </a:r>
            <a:r>
              <a:rPr lang="en-US" altLang="zh-CN" sz="2855" dirty="0">
                <a:sym typeface="+mn-ea"/>
              </a:rPr>
              <a:t>void</a:t>
            </a:r>
            <a:r>
              <a:rPr lang="zh-CN" altLang="en-US" sz="2855" dirty="0">
                <a:sym typeface="+mn-ea"/>
              </a:rPr>
              <a:t>。</a:t>
            </a:r>
          </a:p>
          <a:p>
            <a:pPr marL="255905" lvl="1" indent="0">
              <a:lnSpc>
                <a:spcPct val="120000"/>
              </a:lnSpc>
              <a:buNone/>
            </a:pPr>
            <a:r>
              <a:rPr lang="zh-CN" altLang="en-US" sz="2855" dirty="0">
                <a:sym typeface="+mn-ea"/>
              </a:rPr>
              <a:t> </a:t>
            </a:r>
            <a:r>
              <a:rPr lang="en-US" altLang="zh-CN" sz="2855" dirty="0">
                <a:sym typeface="+mn-ea"/>
              </a:rPr>
              <a:t>  </a:t>
            </a:r>
            <a:r>
              <a:rPr lang="zh-CN" altLang="en-US" sz="2855" dirty="0">
                <a:sym typeface="+mn-ea"/>
              </a:rPr>
              <a:t>(</a:t>
            </a:r>
            <a:r>
              <a:rPr lang="en-US" altLang="zh-CN" sz="2855" dirty="0">
                <a:sym typeface="+mn-ea"/>
              </a:rPr>
              <a:t>3</a:t>
            </a:r>
            <a:r>
              <a:rPr lang="zh-CN" altLang="en-US" sz="2855" dirty="0">
                <a:sym typeface="+mn-ea"/>
              </a:rPr>
              <a:t>)构造器名必须与它所在的类名必须相同。</a:t>
            </a:r>
          </a:p>
          <a:p>
            <a:pPr marL="255905" lvl="1" indent="0">
              <a:lnSpc>
                <a:spcPct val="120000"/>
              </a:lnSpc>
              <a:buNone/>
            </a:pPr>
            <a:r>
              <a:rPr lang="zh-CN" altLang="en-US" sz="2855" dirty="0">
                <a:sym typeface="+mn-ea"/>
              </a:rPr>
              <a:t> </a:t>
            </a:r>
            <a:r>
              <a:rPr lang="en-US" altLang="zh-CN" sz="2855" dirty="0">
                <a:sym typeface="+mn-ea"/>
              </a:rPr>
              <a:t>  (4)</a:t>
            </a:r>
            <a:r>
              <a:rPr lang="zh-CN" altLang="en-US" sz="2855" dirty="0">
                <a:sym typeface="+mn-ea"/>
              </a:rPr>
              <a:t>形参列表中可以有参数也可以无参数。若有参数，则该参数</a:t>
            </a:r>
            <a:r>
              <a:rPr lang="en-US" altLang="zh-CN" sz="2855" dirty="0">
                <a:sym typeface="+mn-ea"/>
              </a:rPr>
              <a:t> </a:t>
            </a:r>
          </a:p>
          <a:p>
            <a:pPr marL="255905" lvl="1" indent="0">
              <a:lnSpc>
                <a:spcPct val="120000"/>
              </a:lnSpc>
              <a:buNone/>
            </a:pPr>
            <a:r>
              <a:rPr lang="en-US" altLang="zh-CN" sz="2855" dirty="0">
                <a:sym typeface="+mn-ea"/>
              </a:rPr>
              <a:t>   </a:t>
            </a:r>
            <a:r>
              <a:rPr lang="zh-CN" altLang="en-US" sz="2855" dirty="0">
                <a:sym typeface="+mn-ea"/>
              </a:rPr>
              <a:t>则是成员变量的初始化值。</a:t>
            </a:r>
          </a:p>
          <a:p>
            <a:pPr marL="255905" lvl="1" indent="0">
              <a:lnSpc>
                <a:spcPct val="120000"/>
              </a:lnSpc>
              <a:buNone/>
            </a:pPr>
            <a:r>
              <a:rPr lang="zh-CN" altLang="en-US" sz="2855" dirty="0">
                <a:sym typeface="+mn-ea"/>
              </a:rPr>
              <a:t> </a:t>
            </a:r>
            <a:r>
              <a:rPr lang="en-US" altLang="zh-CN" sz="2855" dirty="0">
                <a:sym typeface="+mn-ea"/>
              </a:rPr>
              <a:t>       </a:t>
            </a:r>
            <a:r>
              <a:rPr lang="zh-CN" altLang="en-US" sz="2400" dirty="0">
                <a:solidFill>
                  <a:schemeClr val="tx1"/>
                </a:solidFill>
              </a:rPr>
              <a:t> </a:t>
            </a:r>
            <a:r>
              <a:rPr lang="en-US" altLang="zh-CN" sz="2400" dirty="0">
                <a:solidFill>
                  <a:schemeClr val="tx1"/>
                </a:solidFill>
              </a:rPr>
              <a:t>  </a:t>
            </a:r>
            <a:endParaRPr lang="zh-CN" altLang="en-US" sz="2400" dirty="0">
              <a:solidFill>
                <a:schemeClr val="tx1"/>
              </a:solidFill>
            </a:endParaRPr>
          </a:p>
          <a:p>
            <a:pPr marL="255905" lvl="1" indent="0">
              <a:buNone/>
            </a:pPr>
            <a:endParaRPr lang="en-US" altLang="zh-CN" sz="1600" dirty="0"/>
          </a:p>
          <a:p>
            <a:pPr marL="255905" lvl="1" indent="0">
              <a:buNone/>
            </a:pPr>
            <a:endParaRPr lang="en-US" altLang="zh-CN" sz="1600" dirty="0"/>
          </a:p>
        </p:txBody>
      </p:sp>
      <p:sp>
        <p:nvSpPr>
          <p:cNvPr id="157700" name="Rectangle 4"/>
          <p:cNvSpPr>
            <a:spLocks noGrp="1" noChangeArrowheads="1"/>
          </p:cNvSpPr>
          <p:nvPr>
            <p:ph type="title"/>
          </p:nvPr>
        </p:nvSpPr>
        <p:spPr>
          <a:noFill/>
          <a:extLst>
            <a:ext uri="{91240B29-F687-4F45-9708-019B960494DF}">
              <a14:hiddenLine xmlns:a14="http://schemas.microsoft.com/office/drawing/2010/main" w="9525">
                <a:solidFill>
                  <a:schemeClr val="tx1"/>
                </a:solidFill>
                <a:prstDash val="solid"/>
                <a:miter lim="800000"/>
                <a:headEnd/>
                <a:tailEnd/>
              </a14:hiddenLine>
            </a:ext>
          </a:extLst>
        </p:spPr>
        <p:txBody>
          <a:bodyPr>
            <a:normAutofit/>
          </a:bodyPr>
          <a:lstStyle/>
          <a:p>
            <a:r>
              <a:rPr lang="en-US" altLang="zh-CN" dirty="0">
                <a:effectLst/>
              </a:rPr>
              <a:t>4.2.2  </a:t>
            </a:r>
            <a:r>
              <a:rPr lang="zh-CN" altLang="zh-CN" dirty="0">
                <a:effectLst/>
              </a:rPr>
              <a:t>使用</a:t>
            </a:r>
            <a:r>
              <a:rPr lang="en-US" altLang="zh-CN" dirty="0">
                <a:effectLst/>
              </a:rPr>
              <a:t>class</a:t>
            </a:r>
            <a:r>
              <a:rPr lang="zh-CN" altLang="zh-CN" dirty="0">
                <a:effectLst/>
              </a:rPr>
              <a:t>定义类</a:t>
            </a:r>
            <a:endParaRPr kumimoji="1" lang="en-US" altLang="zh-CN" b="1" dirty="0">
              <a:ea typeface="仿宋_GB2312"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360" y="2348548"/>
            <a:ext cx="8229600" cy="1143000"/>
          </a:xfrm>
        </p:spPr>
        <p:txBody>
          <a:bodyPr/>
          <a:lstStyle/>
          <a:p>
            <a:pPr algn="ctr"/>
            <a:r>
              <a:rPr lang="zh-CN" altLang="en-US"/>
              <a:t>第一部分</a:t>
            </a:r>
            <a:r>
              <a:rPr lang="en-US" altLang="zh-CN"/>
              <a:t> Java</a:t>
            </a:r>
            <a:r>
              <a:rPr lang="zh-CN" altLang="en-US"/>
              <a:t>类及其成员</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9" name="Rectangle 3"/>
          <p:cNvSpPr>
            <a:spLocks noGrp="1" noChangeArrowheads="1"/>
          </p:cNvSpPr>
          <p:nvPr>
            <p:ph idx="1"/>
          </p:nvPr>
        </p:nvSpPr>
        <p:spPr>
          <a:xfrm>
            <a:off x="457200" y="1194435"/>
            <a:ext cx="8368030" cy="6374765"/>
          </a:xfrm>
        </p:spPr>
        <p:txBody>
          <a:bodyPr>
            <a:normAutofit fontScale="77500" lnSpcReduction="10000"/>
          </a:bodyPr>
          <a:lstStyle/>
          <a:p>
            <a:pPr marL="457200" indent="-457200">
              <a:lnSpc>
                <a:spcPct val="110000"/>
              </a:lnSpc>
            </a:pPr>
            <a:r>
              <a:rPr lang="en-US" altLang="zh-CN" sz="5335" dirty="0">
                <a:latin typeface="Book Antiqua" panose="02040602050305030304" pitchFamily="18" charset="0"/>
              </a:rPr>
              <a:t>4. </a:t>
            </a:r>
            <a:r>
              <a:rPr lang="zh-CN" altLang="en-US" sz="5335" dirty="0">
                <a:latin typeface="Book Antiqua" panose="02040602050305030304" pitchFamily="18" charset="0"/>
              </a:rPr>
              <a:t>构造器</a:t>
            </a:r>
            <a:endParaRPr lang="en-US" altLang="zh-CN" sz="5335" dirty="0">
              <a:latin typeface="Book Antiqua" panose="02040602050305030304" pitchFamily="18" charset="0"/>
            </a:endParaRPr>
          </a:p>
          <a:p>
            <a:pPr marL="255905" lvl="1" indent="0">
              <a:lnSpc>
                <a:spcPct val="110000"/>
              </a:lnSpc>
              <a:buNone/>
            </a:pPr>
            <a:r>
              <a:rPr lang="en-US" altLang="zh-CN" sz="4000" dirty="0"/>
              <a:t>  [</a:t>
            </a:r>
            <a:r>
              <a:rPr lang="zh-CN" altLang="en-US" sz="4000" dirty="0"/>
              <a:t>访问权限修饰符</a:t>
            </a:r>
            <a:r>
              <a:rPr lang="en-US" altLang="zh-CN" sz="4000" dirty="0"/>
              <a:t>]  </a:t>
            </a:r>
            <a:r>
              <a:rPr lang="zh-CN" altLang="en-US" sz="4000" dirty="0"/>
              <a:t>类名</a:t>
            </a:r>
            <a:r>
              <a:rPr lang="en-US" altLang="zh-CN" sz="4000" dirty="0"/>
              <a:t>(</a:t>
            </a:r>
            <a:r>
              <a:rPr lang="zh-CN" altLang="en-US" sz="4000" dirty="0">
                <a:sym typeface="+mn-ea"/>
              </a:rPr>
              <a:t>形参</a:t>
            </a:r>
            <a:r>
              <a:rPr lang="zh-CN" altLang="en-US" sz="4000" dirty="0"/>
              <a:t>列表</a:t>
            </a:r>
            <a:r>
              <a:rPr lang="en-US" altLang="zh-CN" sz="4000" dirty="0"/>
              <a:t>){</a:t>
            </a:r>
          </a:p>
          <a:p>
            <a:pPr marL="255905" lvl="1" indent="0">
              <a:lnSpc>
                <a:spcPct val="110000"/>
              </a:lnSpc>
              <a:buNone/>
            </a:pPr>
            <a:r>
              <a:rPr lang="en-US" altLang="zh-CN" sz="4000" dirty="0"/>
              <a:t>              // 实例初始化代码</a:t>
            </a:r>
          </a:p>
          <a:p>
            <a:pPr marL="255905" lvl="1" indent="0">
              <a:buNone/>
            </a:pPr>
            <a:r>
              <a:rPr lang="en-US" altLang="zh-CN" sz="4000" dirty="0"/>
              <a:t>   }</a:t>
            </a:r>
          </a:p>
          <a:p>
            <a:pPr marL="255905" lvl="1" indent="0">
              <a:lnSpc>
                <a:spcPct val="120000"/>
              </a:lnSpc>
              <a:buNone/>
            </a:pPr>
            <a:r>
              <a:rPr lang="en-US" altLang="zh-CN" sz="2855" dirty="0"/>
              <a:t>(5)</a:t>
            </a:r>
            <a:r>
              <a:rPr lang="zh-CN" altLang="en-US" sz="2855" dirty="0"/>
              <a:t>创建类以后，当我们没有显式的声明类的构造器时，系统会默认提供一个空参的构造器并且该构造器的修饰符默认与类声明的修饰符相同。</a:t>
            </a:r>
          </a:p>
          <a:p>
            <a:pPr marL="255905" lvl="1" indent="0">
              <a:lnSpc>
                <a:spcPct val="120000"/>
              </a:lnSpc>
              <a:buNone/>
            </a:pPr>
            <a:r>
              <a:rPr lang="en-US" altLang="zh-CN" sz="2855" dirty="0"/>
              <a:t>(6)</a:t>
            </a:r>
            <a:r>
              <a:rPr lang="zh-CN" altLang="en-US" sz="2855" dirty="0"/>
              <a:t>一旦类中显示声明了构造器，则系统不再提供默认的空参的构造器。如果仍需要空参构造器，则需要自己创建。</a:t>
            </a:r>
            <a:endParaRPr lang="zh-CN" altLang="en-US" sz="2855" dirty="0">
              <a:solidFill>
                <a:srgbClr val="FF0000"/>
              </a:solidFill>
            </a:endParaRPr>
          </a:p>
          <a:p>
            <a:pPr marL="255905" lvl="1" indent="0">
              <a:lnSpc>
                <a:spcPct val="120000"/>
              </a:lnSpc>
              <a:buNone/>
            </a:pPr>
            <a:endParaRPr lang="zh-CN" altLang="en-US" sz="2855" dirty="0">
              <a:solidFill>
                <a:srgbClr val="FF0000"/>
              </a:solidFill>
            </a:endParaRPr>
          </a:p>
          <a:p>
            <a:pPr marL="255905" lvl="1" indent="0">
              <a:lnSpc>
                <a:spcPct val="120000"/>
              </a:lnSpc>
              <a:buNone/>
            </a:pPr>
            <a:r>
              <a:rPr lang="zh-CN" altLang="en-US" sz="2855" dirty="0">
                <a:solidFill>
                  <a:srgbClr val="FF0000"/>
                </a:solidFill>
              </a:rPr>
              <a:t>构造器的作用：</a:t>
            </a:r>
            <a:r>
              <a:rPr lang="zh-CN" altLang="en-US" sz="2855" dirty="0">
                <a:solidFill>
                  <a:srgbClr val="FF0000"/>
                </a:solidFill>
                <a:latin typeface="Calibri" panose="020F0502020204030204" charset="0"/>
              </a:rPr>
              <a:t>①搭配</a:t>
            </a:r>
            <a:r>
              <a:rPr lang="en-US" altLang="zh-CN" sz="2855" dirty="0">
                <a:solidFill>
                  <a:srgbClr val="FF0000"/>
                </a:solidFill>
                <a:latin typeface="Calibri" panose="020F0502020204030204" charset="0"/>
              </a:rPr>
              <a:t>new</a:t>
            </a:r>
            <a:r>
              <a:rPr lang="zh-CN" altLang="en-US" sz="2855" dirty="0">
                <a:solidFill>
                  <a:srgbClr val="FF0000"/>
                </a:solidFill>
                <a:latin typeface="Calibri" panose="020F0502020204030204" charset="0"/>
              </a:rPr>
              <a:t>关键字，创建类的对象；②在创建对象的同时，为对象的相关属性赋值。</a:t>
            </a:r>
            <a:endParaRPr lang="zh-CN" altLang="en-US" sz="2855" dirty="0">
              <a:solidFill>
                <a:srgbClr val="FF0000"/>
              </a:solidFill>
            </a:endParaRPr>
          </a:p>
          <a:p>
            <a:pPr marL="255905" lvl="1" indent="0">
              <a:lnSpc>
                <a:spcPct val="120000"/>
              </a:lnSpc>
              <a:buNone/>
            </a:pPr>
            <a:endParaRPr lang="zh-CN" altLang="en-US" sz="2855" dirty="0"/>
          </a:p>
          <a:p>
            <a:pPr marL="255905" lvl="1" indent="0">
              <a:lnSpc>
                <a:spcPct val="120000"/>
              </a:lnSpc>
              <a:buNone/>
            </a:pPr>
            <a:r>
              <a:rPr lang="zh-CN" altLang="en-US" sz="2855" dirty="0">
                <a:sym typeface="+mn-ea"/>
              </a:rPr>
              <a:t> </a:t>
            </a:r>
            <a:r>
              <a:rPr lang="en-US" altLang="zh-CN" sz="2855" dirty="0">
                <a:sym typeface="+mn-ea"/>
              </a:rPr>
              <a:t>  </a:t>
            </a:r>
            <a:r>
              <a:rPr lang="zh-CN" altLang="en-US" sz="2855" dirty="0">
                <a:sym typeface="+mn-ea"/>
              </a:rPr>
              <a:t> </a:t>
            </a:r>
            <a:r>
              <a:rPr lang="en-US" altLang="zh-CN" sz="2855" dirty="0">
                <a:sym typeface="+mn-ea"/>
              </a:rPr>
              <a:t>       </a:t>
            </a:r>
            <a:r>
              <a:rPr lang="zh-CN" altLang="en-US" sz="2400" dirty="0">
                <a:solidFill>
                  <a:schemeClr val="tx1"/>
                </a:solidFill>
              </a:rPr>
              <a:t> </a:t>
            </a:r>
            <a:r>
              <a:rPr lang="en-US" altLang="zh-CN" sz="2400" dirty="0">
                <a:solidFill>
                  <a:schemeClr val="tx1"/>
                </a:solidFill>
              </a:rPr>
              <a:t>  </a:t>
            </a:r>
            <a:endParaRPr lang="zh-CN" altLang="en-US" sz="2400" dirty="0">
              <a:solidFill>
                <a:schemeClr val="tx1"/>
              </a:solidFill>
            </a:endParaRPr>
          </a:p>
          <a:p>
            <a:pPr marL="255905" lvl="1" indent="0">
              <a:buNone/>
            </a:pPr>
            <a:endParaRPr lang="en-US" altLang="zh-CN" sz="1600" dirty="0"/>
          </a:p>
          <a:p>
            <a:pPr marL="255905" lvl="1" indent="0">
              <a:buNone/>
            </a:pPr>
            <a:endParaRPr lang="en-US" altLang="zh-CN" sz="1600" dirty="0"/>
          </a:p>
        </p:txBody>
      </p:sp>
      <p:sp>
        <p:nvSpPr>
          <p:cNvPr id="157700" name="Rectangle 4"/>
          <p:cNvSpPr>
            <a:spLocks noGrp="1" noChangeArrowheads="1"/>
          </p:cNvSpPr>
          <p:nvPr>
            <p:ph type="title"/>
          </p:nvPr>
        </p:nvSpPr>
        <p:spPr>
          <a:noFill/>
          <a:extLst>
            <a:ext uri="{91240B29-F687-4F45-9708-019B960494DF}">
              <a14:hiddenLine xmlns:a14="http://schemas.microsoft.com/office/drawing/2010/main" w="9525">
                <a:solidFill>
                  <a:schemeClr val="tx1"/>
                </a:solidFill>
                <a:prstDash val="solid"/>
                <a:miter lim="800000"/>
                <a:headEnd/>
                <a:tailEnd/>
              </a14:hiddenLine>
            </a:ext>
          </a:extLst>
        </p:spPr>
        <p:txBody>
          <a:bodyPr>
            <a:normAutofit/>
          </a:bodyPr>
          <a:lstStyle/>
          <a:p>
            <a:r>
              <a:rPr lang="en-US" altLang="zh-CN" dirty="0">
                <a:effectLst/>
              </a:rPr>
              <a:t>4.2.2  </a:t>
            </a:r>
            <a:r>
              <a:rPr lang="zh-CN" altLang="zh-CN" dirty="0">
                <a:effectLst/>
              </a:rPr>
              <a:t>使用</a:t>
            </a:r>
            <a:r>
              <a:rPr lang="en-US" altLang="zh-CN" dirty="0">
                <a:effectLst/>
              </a:rPr>
              <a:t>class</a:t>
            </a:r>
            <a:r>
              <a:rPr lang="zh-CN" altLang="zh-CN" dirty="0">
                <a:effectLst/>
              </a:rPr>
              <a:t>定义类</a:t>
            </a:r>
            <a:endParaRPr kumimoji="1" lang="en-US" altLang="zh-CN" b="1" dirty="0">
              <a:ea typeface="仿宋_GB2312"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7500" lnSpcReduction="10000"/>
          </a:bodyPr>
          <a:lstStyle/>
          <a:p>
            <a:r>
              <a:rPr lang="zh-CN" altLang="en-US"/>
              <a:t>(1)定义Student类,有4个属性：  String sno;String name;  String ssex; int age;   String sdept;  </a:t>
            </a:r>
          </a:p>
          <a:p>
            <a:r>
              <a:rPr lang="zh-CN" altLang="en-US"/>
              <a:t>(2)定义Student类的3个构造器:</a:t>
            </a:r>
          </a:p>
          <a:p>
            <a:r>
              <a:rPr lang="zh-CN" altLang="en-US"/>
              <a:t>•第一个构造器Student(String n, int a)设置类的name和age属性；</a:t>
            </a:r>
          </a:p>
          <a:p>
            <a:r>
              <a:rPr lang="zh-CN" altLang="en-US"/>
              <a:t>•第二个构造器Student(String n, int a, String </a:t>
            </a:r>
            <a:r>
              <a:rPr lang="en-US" altLang="zh-CN"/>
              <a:t>d</a:t>
            </a:r>
            <a:r>
              <a:rPr lang="zh-CN" altLang="en-US"/>
              <a:t>)设置类的name, age 和</a:t>
            </a:r>
            <a:r>
              <a:rPr lang="zh-CN" altLang="en-US">
                <a:sym typeface="+mn-ea"/>
              </a:rPr>
              <a:t>sdept</a:t>
            </a:r>
            <a:r>
              <a:rPr lang="zh-CN" altLang="en-US"/>
              <a:t>属性；</a:t>
            </a:r>
          </a:p>
          <a:p>
            <a:r>
              <a:rPr lang="zh-CN" altLang="en-US"/>
              <a:t>•第三个构造器Student(String n, int a, String </a:t>
            </a:r>
            <a:r>
              <a:rPr lang="en-US" altLang="zh-CN"/>
              <a:t>d,</a:t>
            </a:r>
            <a:r>
              <a:rPr lang="zh-CN" altLang="en-US">
                <a:sym typeface="+mn-ea"/>
              </a:rPr>
              <a:t>String s</a:t>
            </a:r>
            <a:r>
              <a:rPr lang="zh-CN" altLang="en-US"/>
              <a:t>)设置类的name, age ,</a:t>
            </a:r>
            <a:r>
              <a:rPr lang="zh-CN" altLang="en-US">
                <a:sym typeface="+mn-ea"/>
              </a:rPr>
              <a:t>sno</a:t>
            </a:r>
            <a:r>
              <a:rPr lang="zh-CN" altLang="en-US"/>
              <a:t>和</a:t>
            </a:r>
            <a:r>
              <a:rPr lang="zh-CN" altLang="en-US">
                <a:sym typeface="+mn-ea"/>
              </a:rPr>
              <a:t>sdept</a:t>
            </a:r>
            <a:r>
              <a:rPr lang="zh-CN" altLang="en-US"/>
              <a:t>属性；</a:t>
            </a:r>
          </a:p>
          <a:p>
            <a:r>
              <a:rPr lang="zh-CN" altLang="en-US"/>
              <a:t>(3)在main方法中分别调用不同的构造器创建的对象，并输出其属性值。</a:t>
            </a:r>
          </a:p>
        </p:txBody>
      </p:sp>
      <p:sp>
        <p:nvSpPr>
          <p:cNvPr id="3" name="标题 2"/>
          <p:cNvSpPr>
            <a:spLocks noGrp="1"/>
          </p:cNvSpPr>
          <p:nvPr>
            <p:ph type="title"/>
          </p:nvPr>
        </p:nvSpPr>
        <p:spPr/>
        <p:txBody>
          <a:bodyPr/>
          <a:lstStyle/>
          <a:p>
            <a:r>
              <a:rPr lang="zh-CN" altLang="en-US"/>
              <a:t>练习</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360" y="2348548"/>
            <a:ext cx="8229600" cy="1143000"/>
          </a:xfrm>
        </p:spPr>
        <p:txBody>
          <a:bodyPr>
            <a:normAutofit fontScale="90000"/>
          </a:bodyPr>
          <a:lstStyle/>
          <a:p>
            <a:pPr algn="ctr"/>
            <a:r>
              <a:rPr lang="zh-CN" altLang="en-US">
                <a:sym typeface="+mn-ea"/>
              </a:rPr>
              <a:t>第二部分</a:t>
            </a:r>
            <a:r>
              <a:rPr lang="en-US" altLang="zh-CN">
                <a:sym typeface="+mn-ea"/>
              </a:rPr>
              <a:t> Java</a:t>
            </a:r>
            <a:r>
              <a:rPr lang="zh-CN" altLang="en-US">
                <a:sym typeface="+mn-ea"/>
              </a:rPr>
              <a:t>的三大特性</a:t>
            </a:r>
            <a:br>
              <a:rPr lang="zh-CN" altLang="en-US">
                <a:sym typeface="+mn-ea"/>
              </a:rPr>
            </a:br>
            <a:r>
              <a:rPr lang="en-US" altLang="zh-CN">
                <a:sym typeface="+mn-ea"/>
              </a:rPr>
              <a:t>——</a:t>
            </a:r>
            <a:r>
              <a:rPr lang="zh-CN" altLang="en-US">
                <a:sym typeface="+mn-ea"/>
              </a:rPr>
              <a:t>封装性</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•使用洗衣机，只需要按一下开关和洗涤模式就可以了。有必要了解洗衣机内部的结构吗？有必要碰电动机吗？</a:t>
            </a:r>
          </a:p>
          <a:p>
            <a:r>
              <a:rPr lang="zh-CN" altLang="en-US"/>
              <a:t>•我要开车，我不需要懂离合、油门、制动等原理和维修也可以驾驶。</a:t>
            </a:r>
          </a:p>
          <a:p>
            <a:r>
              <a:rPr lang="zh-CN" altLang="en-US"/>
              <a:t>•客观世界里每一个事物的内部信息都隐藏在其内部，外界无法直接操作和修改，只能通过指定的方式进行访问和修改。</a:t>
            </a:r>
          </a:p>
        </p:txBody>
      </p:sp>
      <p:sp>
        <p:nvSpPr>
          <p:cNvPr id="3" name="标题 2"/>
          <p:cNvSpPr>
            <a:spLocks noGrp="1"/>
          </p:cNvSpPr>
          <p:nvPr>
            <p:ph type="title"/>
          </p:nvPr>
        </p:nvSpPr>
        <p:spPr>
          <a:xfrm>
            <a:off x="395605" y="260033"/>
            <a:ext cx="8229600" cy="1143000"/>
          </a:xfrm>
        </p:spPr>
        <p:txBody>
          <a:bodyPr/>
          <a:lstStyle/>
          <a:p>
            <a:r>
              <a:rPr lang="en-US" altLang="zh-CN"/>
              <a:t>1</a:t>
            </a:r>
            <a:r>
              <a:rPr lang="zh-CN" altLang="en-US"/>
              <a:t>、为什么要有封装性？</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781685"/>
            <a:ext cx="8229600" cy="5226050"/>
          </a:xfrm>
        </p:spPr>
        <p:txBody>
          <a:bodyPr>
            <a:normAutofit fontScale="90000"/>
          </a:bodyPr>
          <a:lstStyle/>
          <a:p>
            <a:r>
              <a:rPr lang="zh-CN" altLang="en-US"/>
              <a:t>随着我们系统越来越复杂，类会越来越多，那么类之间的访问边界必须把握好，面向对象的开发原则要遵循“高内聚、低耦合”。</a:t>
            </a:r>
          </a:p>
          <a:p>
            <a:r>
              <a:rPr lang="zh-CN" altLang="en-US"/>
              <a:t>高内聚、低耦合是软件工程中的概念，也是UNIX 操作系统设计的经典原则。</a:t>
            </a:r>
          </a:p>
          <a:p>
            <a:r>
              <a:rPr lang="zh-CN" altLang="en-US"/>
              <a:t>内聚，指一个模块内各个元素彼此结合的紧密程度；耦合指一个软件结构内不同模块之间互连程度的度量。内聚意味着重用和独立，耦合意味着多米诺效应牵一发动全身。</a:t>
            </a:r>
          </a:p>
          <a:p>
            <a:r>
              <a:rPr lang="zh-CN" altLang="en-US"/>
              <a:t>而“高内聚，低耦合”的体现之一：</a:t>
            </a:r>
          </a:p>
          <a:p>
            <a:r>
              <a:rPr lang="zh-CN" altLang="en-US"/>
              <a:t>•高内聚：类的内部数据操作细节自己完成，不允许外部干涉；</a:t>
            </a:r>
          </a:p>
          <a:p>
            <a:r>
              <a:rPr lang="zh-CN" altLang="en-US"/>
              <a:t>•低耦合：仅暴露少量的方法给外部使用，尽量方便外部调用。</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所谓封装，就是把客观事物封装成抽象概念的类，并且类可以把自己的数据和方法只向可信的类或者对象开放，向没必要开放的类或者对象隐藏信息。</a:t>
            </a:r>
          </a:p>
          <a:p>
            <a:r>
              <a:rPr lang="zh-CN" altLang="en-US"/>
              <a:t>通俗的讲，</a:t>
            </a:r>
            <a:r>
              <a:rPr lang="zh-CN" altLang="en-US">
                <a:solidFill>
                  <a:srgbClr val="FF0000"/>
                </a:solidFill>
              </a:rPr>
              <a:t>把该隐藏的隐藏起来，该暴露的暴露出来。这就是封装性的设计思想。</a:t>
            </a:r>
          </a:p>
        </p:txBody>
      </p:sp>
      <p:sp>
        <p:nvSpPr>
          <p:cNvPr id="3" name="标题 2"/>
          <p:cNvSpPr>
            <a:spLocks noGrp="1"/>
          </p:cNvSpPr>
          <p:nvPr>
            <p:ph type="title"/>
          </p:nvPr>
        </p:nvSpPr>
        <p:spPr/>
        <p:txBody>
          <a:bodyPr/>
          <a:lstStyle/>
          <a:p>
            <a:r>
              <a:rPr lang="en-US" altLang="zh-CN"/>
              <a:t>2</a:t>
            </a:r>
            <a:r>
              <a:rPr lang="zh-CN" altLang="en-US"/>
              <a:t>、何为封装性？</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a:t>•让使用者只能通过事先预定的方法来访问数据，从而可以在该方法里面加入控制逻辑，限制对成员变量的不合理访问。还可以进行数据检查，从而有利于保证对象信息的完整性。</a:t>
            </a:r>
          </a:p>
          <a:p>
            <a:r>
              <a:rPr lang="zh-CN" altLang="en-US"/>
              <a:t>•便于修改，提高代码的可维护性。主要说的是隐藏的部分，在内部修改了，如果其对外可以的访问方式不变的话，外部根本感觉不到它的修改。例如：Java8-&gt;Java9，String从char[]转为byte[]内部实现，而对外的方法不变，我们使用者根本感觉不到它内部的修改。</a:t>
            </a:r>
          </a:p>
        </p:txBody>
      </p:sp>
      <p:sp>
        <p:nvSpPr>
          <p:cNvPr id="3" name="标题 2"/>
          <p:cNvSpPr>
            <a:spLocks noGrp="1"/>
          </p:cNvSpPr>
          <p:nvPr>
            <p:ph type="title"/>
            <p:custDataLst>
              <p:tags r:id="rId1"/>
            </p:custDataLst>
          </p:nvPr>
        </p:nvSpPr>
        <p:spPr>
          <a:xfrm>
            <a:off x="395605" y="260033"/>
            <a:ext cx="8229600" cy="1143000"/>
          </a:xfrm>
        </p:spPr>
        <p:txBody>
          <a:bodyPr/>
          <a:lstStyle/>
          <a:p>
            <a:r>
              <a:rPr lang="zh-CN" altLang="en-US"/>
              <a:t>封装的好处：</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实现封装就是控制类或成员的可见性范围（体现可见性的大小）。这就需要依赖访问控制修饰符，也称为权限修饰符来控制。</a:t>
            </a:r>
          </a:p>
          <a:p>
            <a:r>
              <a:rPr lang="zh-CN" altLang="en-US"/>
              <a:t>权限修饰符：public、protected、缺省、private。具体访问范围如下：</a:t>
            </a:r>
          </a:p>
          <a:p>
            <a:pPr marL="109855" indent="0">
              <a:buNone/>
            </a:pPr>
            <a:endParaRPr lang="zh-CN" altLang="en-US"/>
          </a:p>
        </p:txBody>
      </p:sp>
      <p:sp>
        <p:nvSpPr>
          <p:cNvPr id="3" name="标题 2"/>
          <p:cNvSpPr>
            <a:spLocks noGrp="1"/>
          </p:cNvSpPr>
          <p:nvPr>
            <p:ph type="title"/>
          </p:nvPr>
        </p:nvSpPr>
        <p:spPr/>
        <p:txBody>
          <a:bodyPr/>
          <a:lstStyle/>
          <a:p>
            <a:r>
              <a:rPr lang="en-US" altLang="zh-CN"/>
              <a:t>3</a:t>
            </a:r>
            <a:r>
              <a:rPr lang="zh-CN" altLang="en-US"/>
              <a:t>、如何实现数据封装？</a:t>
            </a:r>
          </a:p>
        </p:txBody>
      </p:sp>
      <p:pic>
        <p:nvPicPr>
          <p:cNvPr id="4" name="内容占位符 3"/>
          <p:cNvPicPr>
            <a:picLocks noChangeAspect="1"/>
          </p:cNvPicPr>
          <p:nvPr>
            <p:custDataLst>
              <p:tags r:id="rId1"/>
            </p:custDataLst>
          </p:nvPr>
        </p:nvPicPr>
        <p:blipFill>
          <a:blip r:embed="rId3"/>
          <a:stretch>
            <a:fillRect/>
          </a:stretch>
        </p:blipFill>
        <p:spPr>
          <a:xfrm>
            <a:off x="899795" y="3788410"/>
            <a:ext cx="6682740" cy="198882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sym typeface="+mn-ea"/>
              </a:rPr>
              <a:t>3</a:t>
            </a:r>
            <a:r>
              <a:rPr lang="zh-CN" altLang="en-US">
                <a:sym typeface="+mn-ea"/>
              </a:rPr>
              <a:t>、如何实现数据封装？</a:t>
            </a:r>
            <a:endParaRPr lang="zh-CN" altLang="en-US"/>
          </a:p>
        </p:txBody>
      </p:sp>
      <p:sp>
        <p:nvSpPr>
          <p:cNvPr id="2" name="文本框 1"/>
          <p:cNvSpPr txBox="1"/>
          <p:nvPr/>
        </p:nvSpPr>
        <p:spPr>
          <a:xfrm>
            <a:off x="539750" y="1628775"/>
            <a:ext cx="7640955" cy="2889885"/>
          </a:xfrm>
          <a:prstGeom prst="rect">
            <a:avLst/>
          </a:prstGeom>
          <a:noFill/>
        </p:spPr>
        <p:txBody>
          <a:bodyPr wrap="square" rtlCol="0" anchor="t">
            <a:noAutofit/>
          </a:bodyPr>
          <a:lstStyle/>
          <a:p>
            <a:pPr marL="109855" indent="0">
              <a:buNone/>
            </a:pPr>
            <a:r>
              <a:rPr lang="zh-CN" altLang="en-US" sz="2700">
                <a:sym typeface="+mn-ea"/>
              </a:rPr>
              <a:t>•具体修饰的结构：</a:t>
            </a:r>
            <a:endParaRPr lang="zh-CN" altLang="en-US" sz="2700"/>
          </a:p>
          <a:p>
            <a:pPr marL="109855" indent="0">
              <a:buNone/>
            </a:pPr>
            <a:r>
              <a:rPr lang="zh-CN" altLang="en-US" sz="2700">
                <a:sym typeface="+mn-ea"/>
              </a:rPr>
              <a:t>–（外部）类：public、缺省</a:t>
            </a:r>
            <a:endParaRPr lang="zh-CN" altLang="en-US" sz="2700"/>
          </a:p>
          <a:p>
            <a:pPr marL="109855" indent="0">
              <a:buNone/>
            </a:pPr>
            <a:r>
              <a:rPr lang="zh-CN" altLang="en-US" sz="2700">
                <a:sym typeface="+mn-ea"/>
              </a:rPr>
              <a:t>–成员变量、成员方法、构造器、成员内部类：public、protected、缺省、private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场景</a:t>
            </a:r>
            <a:r>
              <a:rPr lang="en-US" altLang="zh-CN"/>
              <a:t>1</a:t>
            </a:r>
            <a:r>
              <a:rPr lang="zh-CN" altLang="en-US"/>
              <a:t>：</a:t>
            </a:r>
            <a:r>
              <a:rPr lang="en-US" altLang="zh-CN"/>
              <a:t>成员变量/属性私有化</a:t>
            </a:r>
          </a:p>
          <a:p>
            <a:pPr marL="109855" indent="0">
              <a:buNone/>
            </a:pPr>
            <a:r>
              <a:rPr lang="en-US" altLang="zh-CN"/>
              <a:t>概述：私有化类的成员变量，提供公共的get和set方法，对外暴露获取和修改属性的功能。</a:t>
            </a:r>
          </a:p>
          <a:p>
            <a:pPr marL="109855" indent="0">
              <a:buNone/>
            </a:pPr>
            <a:r>
              <a:rPr lang="en-US" altLang="zh-CN"/>
              <a:t>实现步骤：</a:t>
            </a:r>
          </a:p>
          <a:p>
            <a:pPr marL="109855" indent="0">
              <a:buNone/>
            </a:pPr>
            <a:r>
              <a:rPr lang="en-US" altLang="zh-CN"/>
              <a:t>① 使用 private 修饰成员变量</a:t>
            </a:r>
          </a:p>
          <a:p>
            <a:pPr marL="109855" indent="0">
              <a:buNone/>
            </a:pPr>
            <a:r>
              <a:rPr lang="en-US" altLang="zh-CN"/>
              <a:t>private 数据类型 变量名 ；</a:t>
            </a:r>
          </a:p>
          <a:p>
            <a:pPr marL="109855" indent="0">
              <a:buNone/>
            </a:pPr>
            <a:r>
              <a:rPr lang="en-US" altLang="zh-CN"/>
              <a:t>② 提供 getXxx方法 / setXxx 方法访问成员变量</a:t>
            </a:r>
          </a:p>
        </p:txBody>
      </p:sp>
      <p:sp>
        <p:nvSpPr>
          <p:cNvPr id="3" name="标题 2"/>
          <p:cNvSpPr>
            <a:spLocks noGrp="1"/>
          </p:cNvSpPr>
          <p:nvPr>
            <p:ph type="title"/>
          </p:nvPr>
        </p:nvSpPr>
        <p:spPr/>
        <p:txBody>
          <a:bodyPr/>
          <a:lstStyle/>
          <a:p>
            <a:r>
              <a:rPr lang="en-US" altLang="zh-CN"/>
              <a:t>4</a:t>
            </a:r>
            <a:r>
              <a:rPr lang="zh-CN" altLang="en-US"/>
              <a:t>、封装性的应用</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程序设计思想</a:t>
            </a:r>
          </a:p>
        </p:txBody>
      </p:sp>
      <p:sp>
        <p:nvSpPr>
          <p:cNvPr id="3" name="内容占位符 2"/>
          <p:cNvSpPr>
            <a:spLocks noGrp="1"/>
          </p:cNvSpPr>
          <p:nvPr>
            <p:ph idx="1"/>
          </p:nvPr>
        </p:nvSpPr>
        <p:spPr/>
        <p:txBody>
          <a:bodyPr>
            <a:normAutofit lnSpcReduction="10000"/>
          </a:bodyPr>
          <a:lstStyle/>
          <a:p>
            <a:pPr>
              <a:lnSpc>
                <a:spcPct val="130000"/>
              </a:lnSpc>
            </a:pPr>
            <a:r>
              <a:rPr lang="zh-CN" altLang="zh-CN" sz="2800" dirty="0">
                <a:solidFill>
                  <a:schemeClr val="tx1"/>
                </a:solidFill>
                <a:latin typeface="+mn-lt"/>
                <a:ea typeface="+mn-ea"/>
                <a:cs typeface="+mn-cs"/>
              </a:rPr>
              <a:t>程序设计思想</a:t>
            </a:r>
          </a:p>
          <a:p>
            <a:pPr marL="567055" lvl="1" indent="0">
              <a:lnSpc>
                <a:spcPct val="130000"/>
              </a:lnSpc>
              <a:buFont typeface="Wingdings 3" panose="05040102010807070707" charset="0"/>
              <a:buNone/>
            </a:pPr>
            <a:r>
              <a:rPr lang="zh-CN" altLang="zh-CN" sz="2800" dirty="0">
                <a:solidFill>
                  <a:schemeClr val="tx1"/>
                </a:solidFill>
                <a:latin typeface="+mn-lt"/>
                <a:ea typeface="+mn-ea"/>
                <a:cs typeface="+mn-cs"/>
              </a:rPr>
              <a:t>是软件开发的</a:t>
            </a:r>
            <a:r>
              <a:rPr lang="zh-CN" altLang="zh-CN" sz="2800" dirty="0">
                <a:sym typeface="+mn-ea"/>
              </a:rPr>
              <a:t>编程风格。除了面向对象，还有面向过程、指令式编程、函数式编程。在所有编程风格中，我们接触最多的是</a:t>
            </a:r>
            <a:r>
              <a:rPr lang="zh-CN" altLang="zh-CN" sz="2800" dirty="0">
                <a:solidFill>
                  <a:srgbClr val="FF0000"/>
                </a:solidFill>
                <a:sym typeface="+mn-ea"/>
              </a:rPr>
              <a:t>面向对象和面向过程</a:t>
            </a:r>
            <a:r>
              <a:rPr lang="zh-CN" altLang="zh-CN" sz="2800" dirty="0">
                <a:solidFill>
                  <a:schemeClr val="tx1"/>
                </a:solidFill>
                <a:sym typeface="+mn-ea"/>
              </a:rPr>
              <a:t>。</a:t>
            </a:r>
          </a:p>
          <a:p>
            <a:pPr marL="567055" lvl="1" indent="0">
              <a:lnSpc>
                <a:spcPct val="130000"/>
              </a:lnSpc>
              <a:buFont typeface="Wingdings 3" panose="05040102010807070707" charset="0"/>
              <a:buNone/>
            </a:pPr>
            <a:r>
              <a:rPr lang="zh-CN" altLang="zh-CN" sz="2800" dirty="0">
                <a:solidFill>
                  <a:schemeClr val="tx1"/>
                </a:solidFill>
                <a:sym typeface="+mn-ea"/>
              </a:rPr>
              <a:t>举例：在书架上放置书籍（计算机类、哲学类）</a:t>
            </a:r>
          </a:p>
          <a:p>
            <a:pPr marL="567055" lvl="1" indent="0">
              <a:lnSpc>
                <a:spcPct val="130000"/>
              </a:lnSpc>
              <a:buFont typeface="Wingdings 3" panose="05040102010807070707" charset="0"/>
              <a:buNone/>
            </a:pPr>
            <a:r>
              <a:rPr lang="zh-CN" altLang="en-US" sz="2800" dirty="0">
                <a:solidFill>
                  <a:schemeClr val="tx1"/>
                </a:solidFill>
                <a:latin typeface="+mn-lt"/>
                <a:ea typeface="+mn-ea"/>
                <a:cs typeface="+mn-cs"/>
              </a:rPr>
              <a:t>（</a:t>
            </a:r>
            <a:r>
              <a:rPr lang="en-US" altLang="zh-CN" sz="2800" dirty="0">
                <a:solidFill>
                  <a:schemeClr val="tx1"/>
                </a:solidFill>
                <a:latin typeface="+mn-lt"/>
                <a:ea typeface="+mn-ea"/>
                <a:cs typeface="+mn-cs"/>
              </a:rPr>
              <a:t>1</a:t>
            </a:r>
            <a:r>
              <a:rPr lang="zh-CN" altLang="en-US" sz="2800" dirty="0">
                <a:solidFill>
                  <a:schemeClr val="tx1"/>
                </a:solidFill>
                <a:latin typeface="+mn-lt"/>
                <a:ea typeface="+mn-ea"/>
                <a:cs typeface="+mn-cs"/>
              </a:rPr>
              <a:t>）随意放</a:t>
            </a:r>
          </a:p>
          <a:p>
            <a:pPr marL="567055" lvl="1" indent="0">
              <a:lnSpc>
                <a:spcPct val="130000"/>
              </a:lnSpc>
              <a:buFont typeface="Wingdings 3" panose="05040102010807070707" charset="0"/>
              <a:buNone/>
            </a:pPr>
            <a:r>
              <a:rPr lang="zh-CN" altLang="en-US" sz="2800" dirty="0">
                <a:solidFill>
                  <a:schemeClr val="tx1"/>
                </a:solidFill>
                <a:latin typeface="+mn-lt"/>
                <a:ea typeface="+mn-ea"/>
                <a:cs typeface="+mn-cs"/>
              </a:rPr>
              <a:t>（</a:t>
            </a:r>
            <a:r>
              <a:rPr lang="en-US" altLang="zh-CN" sz="2800" dirty="0">
                <a:solidFill>
                  <a:schemeClr val="tx1"/>
                </a:solidFill>
                <a:latin typeface="+mn-lt"/>
                <a:ea typeface="+mn-ea"/>
                <a:cs typeface="+mn-cs"/>
              </a:rPr>
              <a:t>2</a:t>
            </a:r>
            <a:r>
              <a:rPr lang="zh-CN" altLang="en-US" sz="2800" dirty="0">
                <a:solidFill>
                  <a:schemeClr val="tx1"/>
                </a:solidFill>
                <a:latin typeface="+mn-lt"/>
                <a:ea typeface="+mn-ea"/>
                <a:cs typeface="+mn-cs"/>
              </a:rPr>
              <a:t>）按照首字母放</a:t>
            </a:r>
          </a:p>
          <a:p>
            <a:pPr marL="567055" lvl="1" indent="0">
              <a:lnSpc>
                <a:spcPct val="130000"/>
              </a:lnSpc>
              <a:buFont typeface="Wingdings 3" panose="05040102010807070707" charset="0"/>
              <a:buNone/>
            </a:pPr>
            <a:r>
              <a:rPr lang="zh-CN" altLang="en-US" sz="2800" dirty="0">
                <a:solidFill>
                  <a:schemeClr val="tx1"/>
                </a:solidFill>
                <a:latin typeface="+mn-lt"/>
                <a:ea typeface="+mn-ea"/>
                <a:cs typeface="+mn-cs"/>
              </a:rPr>
              <a:t>（</a:t>
            </a:r>
            <a:r>
              <a:rPr lang="en-US" altLang="zh-CN" sz="2800" dirty="0">
                <a:solidFill>
                  <a:schemeClr val="tx1"/>
                </a:solidFill>
                <a:latin typeface="+mn-lt"/>
                <a:ea typeface="+mn-ea"/>
                <a:cs typeface="+mn-cs"/>
              </a:rPr>
              <a:t>3</a:t>
            </a:r>
            <a:r>
              <a:rPr lang="zh-CN" altLang="en-US" sz="2800" dirty="0">
                <a:solidFill>
                  <a:schemeClr val="tx1"/>
                </a:solidFill>
                <a:latin typeface="+mn-lt"/>
                <a:ea typeface="+mn-ea"/>
                <a:cs typeface="+mn-cs"/>
              </a:rPr>
              <a:t>）按照所属类目放</a:t>
            </a:r>
            <a:r>
              <a:rPr lang="en-US" altLang="zh-CN" sz="2800" dirty="0">
                <a:solidFill>
                  <a:schemeClr val="tx1"/>
                </a:solidFill>
                <a:latin typeface="+mn-lt"/>
                <a:ea typeface="+mn-ea"/>
                <a:cs typeface="+mn-cs"/>
              </a:rPr>
              <a:t> </a:t>
            </a:r>
            <a:r>
              <a:rPr lang="en-US" altLang="zh-CN" sz="2800" dirty="0">
                <a:solidFill>
                  <a:srgbClr val="FF0000"/>
                </a:solidFill>
                <a:latin typeface="+mn-lt"/>
                <a:ea typeface="+mn-ea"/>
                <a:cs typeface="+mn-cs"/>
              </a:rPr>
              <a:t>  </a:t>
            </a:r>
          </a:p>
          <a:p>
            <a:pPr marL="109855" indent="0">
              <a:buNone/>
            </a:pPr>
            <a:endParaRPr lang="zh-CN" altLang="zh-CN" sz="2800" dirty="0">
              <a:solidFill>
                <a:schemeClr val="tx1"/>
              </a:solidFill>
              <a:latin typeface="+mn-lt"/>
              <a:ea typeface="+mn-ea"/>
              <a:cs typeface="+mn-cs"/>
            </a:endParaRPr>
          </a:p>
          <a:p>
            <a:endParaRPr lang="zh-CN" altLang="en-US"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场景</a:t>
            </a:r>
            <a:r>
              <a:rPr lang="en-US" altLang="zh-CN"/>
              <a:t>2</a:t>
            </a:r>
            <a:r>
              <a:rPr lang="zh-CN" altLang="en-US"/>
              <a:t>：成员方法私有化</a:t>
            </a:r>
          </a:p>
          <a:p>
            <a:pPr marL="109855" indent="0">
              <a:buNone/>
            </a:pPr>
            <a:endParaRPr lang="zh-CN" altLang="en-US"/>
          </a:p>
        </p:txBody>
      </p:sp>
      <p:sp>
        <p:nvSpPr>
          <p:cNvPr id="3" name="标题 2"/>
          <p:cNvSpPr>
            <a:spLocks noGrp="1"/>
          </p:cNvSpPr>
          <p:nvPr>
            <p:ph type="title"/>
          </p:nvPr>
        </p:nvSpPr>
        <p:spPr/>
        <p:txBody>
          <a:bodyPr/>
          <a:lstStyle/>
          <a:p>
            <a:r>
              <a:rPr lang="en-US" altLang="zh-CN">
                <a:sym typeface="+mn-ea"/>
              </a:rPr>
              <a:t>4</a:t>
            </a:r>
            <a:r>
              <a:rPr lang="zh-CN" altLang="en-US">
                <a:sym typeface="+mn-ea"/>
              </a:rPr>
              <a:t>、封装性的应用</a:t>
            </a:r>
            <a:endParaRPr lang="zh-CN" altLang="en-US"/>
          </a:p>
        </p:txBody>
      </p:sp>
      <p:pic>
        <p:nvPicPr>
          <p:cNvPr id="4" name="图片 3"/>
          <p:cNvPicPr>
            <a:picLocks noChangeAspect="1"/>
          </p:cNvPicPr>
          <p:nvPr>
            <p:custDataLst>
              <p:tags r:id="rId1"/>
            </p:custDataLst>
          </p:nvPr>
        </p:nvPicPr>
        <p:blipFill>
          <a:blip r:embed="rId3"/>
          <a:stretch>
            <a:fillRect/>
          </a:stretch>
        </p:blipFill>
        <p:spPr>
          <a:xfrm>
            <a:off x="971550" y="2096770"/>
            <a:ext cx="6231255" cy="393890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0000" lnSpcReduction="10000"/>
          </a:bodyPr>
          <a:lstStyle/>
          <a:p>
            <a:r>
              <a:rPr lang="en-US" altLang="zh-CN" dirty="0"/>
              <a:t>1</a:t>
            </a:r>
            <a:r>
              <a:rPr lang="zh-CN" altLang="en-US" dirty="0"/>
              <a:t>、在其中定义两个类：Person和PersonTest类。定义如下</a:t>
            </a:r>
            <a:r>
              <a:rPr lang="zh-CN" altLang="en-US" dirty="0" smtClean="0"/>
              <a:t>：</a:t>
            </a:r>
            <a:endParaRPr lang="zh-CN" altLang="en-US" dirty="0"/>
          </a:p>
          <a:p>
            <a:r>
              <a:rPr lang="zh-CN" altLang="en-US" dirty="0" smtClean="0"/>
              <a:t>用setAge()设置人</a:t>
            </a:r>
            <a:r>
              <a:rPr lang="zh-CN" altLang="en-US" dirty="0"/>
              <a:t>的合法年龄(0~130)，用getAge()返回人的年龄。在PersonTest类中实例化Person类的对象b，调用setAge()和getAge()方法，体会Java的封装性。</a:t>
            </a:r>
          </a:p>
          <a:p>
            <a:r>
              <a:rPr lang="en-US" altLang="zh-CN" dirty="0"/>
              <a:t>2</a:t>
            </a:r>
            <a:r>
              <a:rPr lang="zh-CN" altLang="en-US" dirty="0"/>
              <a:t>、自定义图书类。设定属性包括：书名bookName，作者author，出版社名publisher，价格price；方法包括：相应属性的get/set方法，图书信息介绍等。</a:t>
            </a:r>
          </a:p>
          <a:p>
            <a:r>
              <a:rPr lang="en-US" altLang="zh-CN" dirty="0"/>
              <a:t>3</a:t>
            </a:r>
            <a:r>
              <a:rPr lang="zh-CN" altLang="en-US" dirty="0"/>
              <a:t>、自定义员工类Employee。（1）属性包括：姓名、年龄、性别、电话；提供get/set方法、String getInfor()方法。（2）在测试类的main方法中创建员工数组，并从键盘输入员工对象信息，最后遍历输出。</a:t>
            </a:r>
          </a:p>
        </p:txBody>
      </p:sp>
      <p:sp>
        <p:nvSpPr>
          <p:cNvPr id="3" name="标题 2"/>
          <p:cNvSpPr>
            <a:spLocks noGrp="1"/>
          </p:cNvSpPr>
          <p:nvPr>
            <p:ph type="title"/>
          </p:nvPr>
        </p:nvSpPr>
        <p:spPr/>
        <p:txBody>
          <a:bodyPr/>
          <a:lstStyle/>
          <a:p>
            <a:r>
              <a:rPr lang="zh-CN" altLang="en-US"/>
              <a:t>练习</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241935" y="1337945"/>
            <a:ext cx="8575675" cy="4526280"/>
          </a:xfrm>
        </p:spPr>
        <p:txBody>
          <a:bodyPr>
            <a:normAutofit/>
          </a:bodyPr>
          <a:lstStyle/>
          <a:p>
            <a:r>
              <a:rPr lang="zh-CN" altLang="en-US" dirty="0">
                <a:solidFill>
                  <a:srgbClr val="C00000"/>
                </a:solidFill>
              </a:rPr>
              <a:t>可以使用</a:t>
            </a:r>
            <a:r>
              <a:rPr lang="zh-CN" altLang="en-US" dirty="0">
                <a:solidFill>
                  <a:srgbClr val="C00000"/>
                </a:solidFill>
                <a:sym typeface="+mn-ea"/>
              </a:rPr>
              <a:t>this的位置</a:t>
            </a:r>
            <a:r>
              <a:rPr lang="zh-CN" altLang="en-US" dirty="0">
                <a:solidFill>
                  <a:srgbClr val="C00000"/>
                </a:solidFill>
              </a:rPr>
              <a:t>？</a:t>
            </a:r>
          </a:p>
          <a:p>
            <a:pPr marL="109855" lvl="0" indent="0">
              <a:lnSpc>
                <a:spcPct val="120000"/>
              </a:lnSpc>
              <a:buFont typeface="Wingdings 3" panose="05040102010807070707" charset="0"/>
              <a:buNone/>
            </a:pPr>
            <a:r>
              <a:rPr lang="zh-CN" altLang="en-US" sz="2400" dirty="0">
                <a:sym typeface="+mn-ea"/>
              </a:rPr>
              <a:t>（</a:t>
            </a:r>
            <a:r>
              <a:rPr lang="en-US" altLang="zh-CN" sz="2400" dirty="0">
                <a:sym typeface="+mn-ea"/>
              </a:rPr>
              <a:t>1</a:t>
            </a:r>
            <a:r>
              <a:rPr lang="zh-CN" altLang="en-US" sz="2400" dirty="0">
                <a:sym typeface="+mn-ea"/>
              </a:rPr>
              <a:t>）构造器内</a:t>
            </a:r>
            <a:endParaRPr lang="zh-CN" altLang="en-US" sz="2400" dirty="0">
              <a:solidFill>
                <a:schemeClr val="tx1"/>
              </a:solidFill>
            </a:endParaRPr>
          </a:p>
          <a:p>
            <a:pPr marL="1024255" lvl="2" indent="0">
              <a:lnSpc>
                <a:spcPct val="120000"/>
              </a:lnSpc>
              <a:buFont typeface="Wingdings 3" panose="05040102010807070707" charset="0"/>
              <a:buNone/>
            </a:pPr>
            <a:r>
              <a:rPr lang="zh-CN" altLang="en-US" sz="2400" dirty="0">
                <a:sym typeface="+mn-ea"/>
              </a:rPr>
              <a:t>此时this指当前正在创建的对象</a:t>
            </a:r>
            <a:endParaRPr lang="zh-CN" altLang="en-US" sz="2400" dirty="0">
              <a:solidFill>
                <a:schemeClr val="tx1"/>
              </a:solidFill>
            </a:endParaRPr>
          </a:p>
          <a:p>
            <a:pPr marL="109855" indent="0">
              <a:lnSpc>
                <a:spcPct val="120000"/>
              </a:lnSpc>
              <a:buNone/>
            </a:pPr>
            <a:r>
              <a:rPr lang="zh-CN" altLang="en-US" sz="2400" dirty="0">
                <a:solidFill>
                  <a:schemeClr val="tx1"/>
                </a:solidFill>
              </a:rPr>
              <a:t>（</a:t>
            </a:r>
            <a:r>
              <a:rPr lang="en-US" altLang="zh-CN" sz="2400" dirty="0">
                <a:solidFill>
                  <a:schemeClr val="tx1"/>
                </a:solidFill>
              </a:rPr>
              <a:t>2</a:t>
            </a:r>
            <a:r>
              <a:rPr lang="zh-CN" altLang="en-US" sz="2400" dirty="0">
                <a:solidFill>
                  <a:schemeClr val="tx1"/>
                </a:solidFill>
              </a:rPr>
              <a:t>）实例方法或非static的方法内</a:t>
            </a:r>
          </a:p>
          <a:p>
            <a:pPr marL="1024255" lvl="2" indent="0">
              <a:lnSpc>
                <a:spcPct val="120000"/>
              </a:lnSpc>
              <a:buFont typeface="Wingdings 3" panose="05040102010807070707" charset="0"/>
              <a:buNone/>
            </a:pPr>
            <a:r>
              <a:rPr lang="zh-CN" altLang="en-US" sz="2400" dirty="0">
                <a:solidFill>
                  <a:schemeClr val="tx1"/>
                </a:solidFill>
              </a:rPr>
              <a:t>此时this指调用该方法的当前对象</a:t>
            </a:r>
          </a:p>
          <a:p>
            <a:pPr marL="1024255" lvl="2" indent="0">
              <a:buFont typeface="Wingdings 3" panose="05040102010807070707" charset="0"/>
              <a:buNone/>
            </a:pPr>
            <a:endParaRPr lang="zh-CN" altLang="en-US" sz="2400" dirty="0">
              <a:solidFill>
                <a:schemeClr val="tx1"/>
              </a:solidFill>
            </a:endParaRPr>
          </a:p>
          <a:p>
            <a:pPr marL="365760" lvl="0" indent="-255905">
              <a:buFont typeface="Wingdings 3" panose="05040102010807070707" charset="0"/>
              <a:buChar char=""/>
            </a:pPr>
            <a:r>
              <a:rPr lang="en-US" altLang="zh-CN" dirty="0">
                <a:solidFill>
                  <a:srgbClr val="C00000"/>
                </a:solidFill>
              </a:rPr>
              <a:t>this</a:t>
            </a:r>
            <a:r>
              <a:rPr lang="zh-CN" altLang="en-US" dirty="0">
                <a:solidFill>
                  <a:srgbClr val="C00000"/>
                </a:solidFill>
              </a:rPr>
              <a:t>可以调用哪些结构？</a:t>
            </a:r>
          </a:p>
          <a:p>
            <a:pPr marL="109855" indent="0">
              <a:buNone/>
            </a:pPr>
            <a:r>
              <a:rPr lang="en-US" altLang="zh-CN" sz="2400" dirty="0"/>
              <a:t>   </a:t>
            </a:r>
            <a:r>
              <a:rPr lang="zh-CN" altLang="en-US" sz="2400" dirty="0"/>
              <a:t>成员变量、方法和构造器</a:t>
            </a:r>
          </a:p>
        </p:txBody>
      </p:sp>
      <p:sp>
        <p:nvSpPr>
          <p:cNvPr id="3" name="标题 2"/>
          <p:cNvSpPr>
            <a:spLocks noGrp="1"/>
          </p:cNvSpPr>
          <p:nvPr>
            <p:ph type="title"/>
          </p:nvPr>
        </p:nvSpPr>
        <p:spPr/>
        <p:txBody>
          <a:bodyPr/>
          <a:lstStyle/>
          <a:p>
            <a:r>
              <a:rPr lang="zh-CN" altLang="en-US"/>
              <a:t>关键字</a:t>
            </a:r>
            <a:r>
              <a:rPr lang="en-US" altLang="zh-CN"/>
              <a:t>this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241935" y="1337945"/>
            <a:ext cx="8575675" cy="4526280"/>
          </a:xfrm>
        </p:spPr>
        <p:txBody>
          <a:bodyPr>
            <a:normAutofit/>
          </a:bodyPr>
          <a:lstStyle/>
          <a:p>
            <a:pPr marL="365760" lvl="0" indent="-255905" algn="l">
              <a:lnSpc>
                <a:spcPct val="140000"/>
              </a:lnSpc>
              <a:buFont typeface="Wingdings 3" panose="05040102010807070707" charset="0"/>
              <a:buChar char=""/>
            </a:pPr>
            <a:r>
              <a:rPr lang="zh-CN" altLang="en-US">
                <a:solidFill>
                  <a:srgbClr val="C00000"/>
                </a:solidFill>
              </a:rPr>
              <a:t>this什么时候使用？</a:t>
            </a:r>
          </a:p>
          <a:p>
            <a:pPr lvl="0" algn="l">
              <a:lnSpc>
                <a:spcPct val="150000"/>
              </a:lnSpc>
              <a:buFont typeface="Wingdings 3" panose="05040102010807070707" charset="0"/>
              <a:buNone/>
            </a:pPr>
            <a:r>
              <a:rPr lang="zh-CN" altLang="en-US" sz="2400"/>
              <a:t>（1）在构造器</a:t>
            </a:r>
            <a:r>
              <a:rPr lang="zh-CN" altLang="en-US" sz="2400">
                <a:sym typeface="+mn-ea"/>
              </a:rPr>
              <a:t>或方法</a:t>
            </a:r>
            <a:r>
              <a:rPr lang="zh-CN" altLang="en-US" sz="2400"/>
              <a:t>中使用当前对象的成员变量或其他方法</a:t>
            </a:r>
          </a:p>
          <a:p>
            <a:pPr lvl="0" algn="l">
              <a:lnSpc>
                <a:spcPct val="120000"/>
              </a:lnSpc>
              <a:buFont typeface="Wingdings 3" panose="05040102010807070707" charset="0"/>
              <a:buNone/>
            </a:pPr>
            <a:r>
              <a:rPr lang="en-US" altLang="zh-CN" sz="2400"/>
              <a:t>         </a:t>
            </a:r>
            <a:r>
              <a:rPr lang="en-US" altLang="zh-CN" sz="2400">
                <a:latin typeface="Calibri" panose="020F0502020204030204" charset="0"/>
              </a:rPr>
              <a:t>①</a:t>
            </a:r>
            <a:r>
              <a:rPr lang="zh-CN" altLang="en-US" sz="2400">
                <a:sym typeface="+mn-ea"/>
              </a:rPr>
              <a:t>增强程序的可读性：</a:t>
            </a:r>
            <a:r>
              <a:rPr lang="zh-CN" altLang="en-US" sz="2400"/>
              <a:t>在</a:t>
            </a:r>
            <a:r>
              <a:rPr lang="zh-CN" altLang="en-US" sz="2400">
                <a:sym typeface="+mn-ea"/>
              </a:rPr>
              <a:t>成员变量或成员方法</a:t>
            </a:r>
            <a:r>
              <a:rPr lang="zh-CN" altLang="en-US" sz="2400"/>
              <a:t>前添加</a:t>
            </a:r>
            <a:r>
              <a:rPr lang="en-US" altLang="zh-CN" sz="2400"/>
              <a:t>“</a:t>
            </a:r>
            <a:r>
              <a:rPr lang="zh-CN" altLang="en-US" sz="2400"/>
              <a:t>this</a:t>
            </a:r>
            <a:r>
              <a:rPr lang="en-US" altLang="zh-CN" sz="2400"/>
              <a:t>.”</a:t>
            </a:r>
            <a:r>
              <a:rPr lang="zh-CN" altLang="en-US" sz="2400"/>
              <a:t>，表示</a:t>
            </a:r>
            <a:r>
              <a:rPr lang="en-US" altLang="zh-CN" sz="2400"/>
              <a:t>“</a:t>
            </a:r>
            <a:r>
              <a:rPr lang="zh-CN" altLang="en-US" sz="2400"/>
              <a:t>当前（正在创建的）对象的</a:t>
            </a:r>
            <a:r>
              <a:rPr lang="en-US" altLang="zh-CN" sz="2400"/>
              <a:t>”</a:t>
            </a:r>
            <a:r>
              <a:rPr lang="zh-CN" altLang="en-US" sz="2400"/>
              <a:t>。不过通常我们都习惯省略this。</a:t>
            </a:r>
          </a:p>
          <a:p>
            <a:pPr lvl="0" algn="l">
              <a:lnSpc>
                <a:spcPct val="120000"/>
              </a:lnSpc>
              <a:buFont typeface="Wingdings 3" panose="05040102010807070707" charset="0"/>
              <a:buNone/>
            </a:pPr>
            <a:r>
              <a:rPr lang="zh-CN" altLang="en-US" sz="2400"/>
              <a:t> </a:t>
            </a:r>
            <a:r>
              <a:rPr lang="en-US" altLang="zh-CN" sz="2400"/>
              <a:t>        </a:t>
            </a:r>
            <a:r>
              <a:rPr lang="en-US" altLang="zh-CN" sz="2400">
                <a:latin typeface="Calibri" panose="020F0502020204030204" charset="0"/>
              </a:rPr>
              <a:t>②</a:t>
            </a:r>
            <a:r>
              <a:rPr lang="zh-CN" altLang="en-US" sz="2400">
                <a:sym typeface="+mn-ea"/>
              </a:rPr>
              <a:t>区分成员变量和局部变量：</a:t>
            </a:r>
            <a:r>
              <a:rPr lang="zh-CN" altLang="en-US" sz="2400"/>
              <a:t>当构造器或方法的形参与成员变量同名时，在方法内或构造器内使用成员变量必须在变量名前添加this来表明该变量是类的成员变量。</a:t>
            </a:r>
          </a:p>
        </p:txBody>
      </p:sp>
      <p:sp>
        <p:nvSpPr>
          <p:cNvPr id="3" name="标题 2"/>
          <p:cNvSpPr>
            <a:spLocks noGrp="1"/>
          </p:cNvSpPr>
          <p:nvPr>
            <p:ph type="title"/>
          </p:nvPr>
        </p:nvSpPr>
        <p:spPr/>
        <p:txBody>
          <a:bodyPr/>
          <a:lstStyle/>
          <a:p>
            <a:r>
              <a:rPr lang="zh-CN" altLang="en-US"/>
              <a:t>关键字</a:t>
            </a:r>
            <a:r>
              <a:rPr lang="en-US" altLang="zh-CN"/>
              <a:t>this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241935" y="1337945"/>
            <a:ext cx="8575675" cy="4526280"/>
          </a:xfrm>
        </p:spPr>
        <p:txBody>
          <a:bodyPr>
            <a:normAutofit/>
          </a:bodyPr>
          <a:lstStyle/>
          <a:p>
            <a:pPr marL="365760" lvl="0" indent="-255905" algn="l">
              <a:lnSpc>
                <a:spcPct val="140000"/>
              </a:lnSpc>
              <a:buFont typeface="Wingdings 3" panose="05040102010807070707" charset="0"/>
              <a:buChar char=""/>
            </a:pPr>
            <a:r>
              <a:rPr lang="zh-CN" altLang="en-US">
                <a:solidFill>
                  <a:srgbClr val="C00000"/>
                </a:solidFill>
              </a:rPr>
              <a:t>this什么时候使用？</a:t>
            </a:r>
          </a:p>
          <a:p>
            <a:pPr lvl="0" algn="l">
              <a:lnSpc>
                <a:spcPct val="150000"/>
              </a:lnSpc>
              <a:buFont typeface="Wingdings 3" panose="05040102010807070707" charset="0"/>
              <a:buNone/>
            </a:pPr>
            <a:r>
              <a:rPr lang="zh-CN" altLang="en-US" sz="2400"/>
              <a:t>（</a:t>
            </a:r>
            <a:r>
              <a:rPr lang="en-US" altLang="zh-CN" sz="2400"/>
              <a:t>2</a:t>
            </a:r>
            <a:r>
              <a:rPr lang="zh-CN" altLang="en-US" sz="2400"/>
              <a:t>）同一个类中构造器间互相调用</a:t>
            </a:r>
          </a:p>
          <a:p>
            <a:pPr lvl="0" algn="l">
              <a:lnSpc>
                <a:spcPct val="120000"/>
              </a:lnSpc>
              <a:buFont typeface="Wingdings 3" panose="05040102010807070707" charset="0"/>
              <a:buNone/>
            </a:pPr>
            <a:r>
              <a:rPr lang="en-US" altLang="zh-CN" sz="2400"/>
              <a:t>         this可以作为一个类中构造器相互调用的特殊格式，用</a:t>
            </a:r>
          </a:p>
          <a:p>
            <a:pPr lvl="0" algn="l">
              <a:lnSpc>
                <a:spcPct val="120000"/>
              </a:lnSpc>
              <a:buFont typeface="Wingdings 3" panose="05040102010807070707" charset="0"/>
              <a:buNone/>
            </a:pPr>
            <a:r>
              <a:rPr lang="en-US" altLang="zh-CN" sz="2400"/>
              <a:t>  于减少初始</a:t>
            </a:r>
            <a:r>
              <a:rPr lang="zh-CN" altLang="en-US" sz="2400"/>
              <a:t>化信息代码的冗余，提升代码复用性。</a:t>
            </a:r>
            <a:endParaRPr lang="en-US" altLang="zh-CN" sz="2400"/>
          </a:p>
          <a:p>
            <a:pPr lvl="0" algn="l">
              <a:lnSpc>
                <a:spcPct val="120000"/>
              </a:lnSpc>
              <a:buFont typeface="Wingdings 3" panose="05040102010807070707" charset="0"/>
              <a:buNone/>
            </a:pPr>
            <a:r>
              <a:rPr lang="en-US" altLang="zh-CN" sz="2400"/>
              <a:t>        this()：调用本类的无参构造器</a:t>
            </a:r>
          </a:p>
          <a:p>
            <a:pPr lvl="0" algn="l">
              <a:lnSpc>
                <a:spcPct val="120000"/>
              </a:lnSpc>
              <a:buFont typeface="Wingdings 3" panose="05040102010807070707" charset="0"/>
              <a:buNone/>
            </a:pPr>
            <a:r>
              <a:rPr lang="en-US" altLang="zh-CN" sz="2400"/>
              <a:t>        this(实参列表)：调用本类的有参构造器</a:t>
            </a:r>
          </a:p>
          <a:p>
            <a:pPr lvl="0" algn="l">
              <a:lnSpc>
                <a:spcPct val="120000"/>
              </a:lnSpc>
              <a:buFont typeface="Wingdings 3" panose="05040102010807070707" charset="0"/>
              <a:buNone/>
            </a:pPr>
            <a:endParaRPr lang="en-US" altLang="zh-CN" sz="2400">
              <a:solidFill>
                <a:srgbClr val="C00000"/>
              </a:solidFill>
            </a:endParaRPr>
          </a:p>
        </p:txBody>
      </p:sp>
      <p:sp>
        <p:nvSpPr>
          <p:cNvPr id="3" name="标题 2"/>
          <p:cNvSpPr>
            <a:spLocks noGrp="1"/>
          </p:cNvSpPr>
          <p:nvPr>
            <p:ph type="title"/>
          </p:nvPr>
        </p:nvSpPr>
        <p:spPr/>
        <p:txBody>
          <a:bodyPr/>
          <a:lstStyle/>
          <a:p>
            <a:r>
              <a:rPr lang="zh-CN" altLang="en-US"/>
              <a:t>关键字</a:t>
            </a:r>
            <a:r>
              <a:rPr lang="en-US" altLang="zh-CN"/>
              <a:t>this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241935" y="1337945"/>
            <a:ext cx="8575675" cy="4526280"/>
          </a:xfrm>
        </p:spPr>
        <p:txBody>
          <a:bodyPr>
            <a:normAutofit/>
          </a:bodyPr>
          <a:lstStyle/>
          <a:p>
            <a:pPr marL="365760" lvl="0" indent="-255905" algn="l">
              <a:lnSpc>
                <a:spcPct val="140000"/>
              </a:lnSpc>
              <a:buFont typeface="Wingdings 3" panose="05040102010807070707" charset="0"/>
              <a:buChar char=""/>
            </a:pPr>
            <a:r>
              <a:rPr lang="zh-CN" altLang="en-US" sz="2800">
                <a:solidFill>
                  <a:srgbClr val="C00000"/>
                </a:solidFill>
              </a:rPr>
              <a:t>注意：</a:t>
            </a:r>
            <a:r>
              <a:rPr lang="en-US" altLang="zh-CN" sz="2800">
                <a:solidFill>
                  <a:srgbClr val="C00000"/>
                </a:solidFill>
              </a:rPr>
              <a:t> </a:t>
            </a:r>
          </a:p>
          <a:p>
            <a:pPr lvl="0" algn="l">
              <a:lnSpc>
                <a:spcPct val="150000"/>
              </a:lnSpc>
              <a:buFont typeface="Wingdings 3" panose="05040102010807070707" charset="0"/>
              <a:buNone/>
            </a:pPr>
            <a:r>
              <a:rPr lang="en-US" altLang="zh-CN" sz="2400">
                <a:solidFill>
                  <a:srgbClr val="C00000"/>
                </a:solidFill>
              </a:rPr>
              <a:t>•不能出现递归调用</a:t>
            </a:r>
            <a:r>
              <a:rPr lang="zh-CN" altLang="en-US" sz="2400">
                <a:solidFill>
                  <a:srgbClr val="C00000"/>
                </a:solidFill>
              </a:rPr>
              <a:t>，否则会形成环路，导致程序无法结束</a:t>
            </a:r>
            <a:r>
              <a:rPr lang="en-US" altLang="zh-CN" sz="2400">
                <a:solidFill>
                  <a:srgbClr val="C00000"/>
                </a:solidFill>
              </a:rPr>
              <a:t>。</a:t>
            </a:r>
          </a:p>
          <a:p>
            <a:pPr lvl="0" algn="l">
              <a:lnSpc>
                <a:spcPct val="120000"/>
              </a:lnSpc>
              <a:buFont typeface="Wingdings 3" panose="05040102010807070707" charset="0"/>
              <a:buNone/>
            </a:pPr>
            <a:r>
              <a:rPr lang="en-US" altLang="zh-CN" sz="2400">
                <a:solidFill>
                  <a:srgbClr val="C00000"/>
                </a:solidFill>
              </a:rPr>
              <a:t> –推论：如果一个类中声明了n个构造器，则最多有 n - 1个构造器中使用了"this(形参列表)"</a:t>
            </a:r>
          </a:p>
          <a:p>
            <a:pPr lvl="0" algn="l">
              <a:lnSpc>
                <a:spcPct val="170000"/>
              </a:lnSpc>
              <a:buFont typeface="Wingdings 3" panose="05040102010807070707" charset="0"/>
              <a:buNone/>
            </a:pPr>
            <a:r>
              <a:rPr lang="en-US" altLang="zh-CN" sz="2400">
                <a:solidFill>
                  <a:srgbClr val="C00000"/>
                </a:solidFill>
              </a:rPr>
              <a:t>•this()和this(实参列表)只能声明在构造器首行。</a:t>
            </a:r>
          </a:p>
          <a:p>
            <a:pPr lvl="0" algn="l">
              <a:lnSpc>
                <a:spcPct val="120000"/>
              </a:lnSpc>
              <a:buFont typeface="Wingdings 3" panose="05040102010807070707" charset="0"/>
              <a:buNone/>
            </a:pPr>
            <a:r>
              <a:rPr lang="en-US" altLang="zh-CN" sz="2400">
                <a:solidFill>
                  <a:srgbClr val="C00000"/>
                </a:solidFill>
                <a:sym typeface="+mn-ea"/>
              </a:rPr>
              <a:t> –</a:t>
            </a:r>
            <a:r>
              <a:rPr lang="en-US" altLang="zh-CN" sz="2400">
                <a:solidFill>
                  <a:srgbClr val="C00000"/>
                </a:solidFill>
              </a:rPr>
              <a:t>推论：在类的一个构造器中，最多只能声明一个"this(参数列表)"</a:t>
            </a:r>
          </a:p>
        </p:txBody>
      </p:sp>
      <p:sp>
        <p:nvSpPr>
          <p:cNvPr id="3" name="标题 2"/>
          <p:cNvSpPr>
            <a:spLocks noGrp="1"/>
          </p:cNvSpPr>
          <p:nvPr>
            <p:ph type="title"/>
          </p:nvPr>
        </p:nvSpPr>
        <p:spPr/>
        <p:txBody>
          <a:bodyPr/>
          <a:lstStyle/>
          <a:p>
            <a:r>
              <a:rPr lang="zh-CN" altLang="en-US"/>
              <a:t>关键字</a:t>
            </a:r>
            <a:r>
              <a:rPr lang="en-US" altLang="zh-CN"/>
              <a:t>this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360" y="2348548"/>
            <a:ext cx="8229600" cy="1143000"/>
          </a:xfrm>
        </p:spPr>
        <p:txBody>
          <a:bodyPr>
            <a:normAutofit fontScale="90000"/>
          </a:bodyPr>
          <a:lstStyle/>
          <a:p>
            <a:pPr algn="ctr"/>
            <a:r>
              <a:rPr lang="zh-CN" altLang="en-US">
                <a:sym typeface="+mn-ea"/>
              </a:rPr>
              <a:t>第二部分</a:t>
            </a:r>
            <a:r>
              <a:rPr lang="en-US" altLang="zh-CN">
                <a:sym typeface="+mn-ea"/>
              </a:rPr>
              <a:t> Java</a:t>
            </a:r>
            <a:r>
              <a:rPr lang="zh-CN" altLang="en-US">
                <a:sym typeface="+mn-ea"/>
              </a:rPr>
              <a:t>的三大特性</a:t>
            </a:r>
            <a:br>
              <a:rPr lang="zh-CN" altLang="en-US">
                <a:sym typeface="+mn-ea"/>
              </a:rPr>
            </a:br>
            <a:r>
              <a:rPr lang="en-US" altLang="zh-CN">
                <a:sym typeface="+mn-ea"/>
              </a:rPr>
              <a:t>——</a:t>
            </a:r>
            <a:r>
              <a:rPr lang="zh-CN" altLang="en-US">
                <a:sym typeface="+mn-ea"/>
              </a:rPr>
              <a:t>继承性</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生活中的继承</a:t>
            </a:r>
          </a:p>
          <a:p>
            <a:pPr marL="109855" indent="0">
              <a:buNone/>
            </a:pPr>
            <a:r>
              <a:rPr lang="en-US" altLang="zh-CN"/>
              <a:t>   </a:t>
            </a:r>
            <a:endParaRPr lang="zh-CN" altLang="en-US" sz="2000"/>
          </a:p>
        </p:txBody>
      </p:sp>
      <p:sp>
        <p:nvSpPr>
          <p:cNvPr id="3" name="标题 2"/>
          <p:cNvSpPr>
            <a:spLocks noGrp="1"/>
          </p:cNvSpPr>
          <p:nvPr>
            <p:ph type="title"/>
          </p:nvPr>
        </p:nvSpPr>
        <p:spPr/>
        <p:txBody>
          <a:bodyPr/>
          <a:lstStyle/>
          <a:p>
            <a:r>
              <a:rPr lang="en-US" altLang="zh-CN">
                <a:sym typeface="+mn-ea"/>
              </a:rPr>
              <a:t>1</a:t>
            </a:r>
            <a:r>
              <a:rPr lang="zh-CN" altLang="en-US">
                <a:sym typeface="+mn-ea"/>
              </a:rPr>
              <a:t>、何为继承？</a:t>
            </a:r>
            <a:endParaRPr lang="zh-CN" altLang="en-US"/>
          </a:p>
        </p:txBody>
      </p:sp>
      <p:pic>
        <p:nvPicPr>
          <p:cNvPr id="438" name="Picture" descr="image-20220323215921441"/>
          <p:cNvPicPr>
            <a:picLocks noChangeAspect="1" noChangeArrowheads="1"/>
          </p:cNvPicPr>
          <p:nvPr/>
        </p:nvPicPr>
        <p:blipFill>
          <a:blip r:embed="rId2"/>
          <a:stretch>
            <a:fillRect/>
          </a:stretch>
        </p:blipFill>
        <p:spPr>
          <a:xfrm>
            <a:off x="1331595" y="2440940"/>
            <a:ext cx="6824980" cy="2607310"/>
          </a:xfrm>
          <a:prstGeom prst="rect">
            <a:avLst/>
          </a:prstGeom>
          <a:noFill/>
          <a:ln w="9525">
            <a:noFill/>
          </a:ln>
        </p:spPr>
      </p:pic>
      <p:pic>
        <p:nvPicPr>
          <p:cNvPr id="440" name="Picture" descr="image-20220323220246746"/>
          <p:cNvPicPr>
            <a:picLocks noChangeAspect="1" noChangeArrowheads="1"/>
          </p:cNvPicPr>
          <p:nvPr/>
        </p:nvPicPr>
        <p:blipFill>
          <a:blip r:embed="rId3"/>
          <a:stretch>
            <a:fillRect/>
          </a:stretch>
        </p:blipFill>
        <p:spPr>
          <a:xfrm>
            <a:off x="1548130" y="2780665"/>
            <a:ext cx="6525895" cy="2036445"/>
          </a:xfrm>
          <a:prstGeom prst="rect">
            <a:avLst/>
          </a:prstGeom>
          <a:noFill/>
          <a:ln w="9525">
            <a:noFill/>
          </a:ln>
        </p:spPr>
      </p:pic>
      <p:pic>
        <p:nvPicPr>
          <p:cNvPr id="441" name="Picture" descr="image-20220323220537644"/>
          <p:cNvPicPr>
            <a:picLocks noChangeAspect="1" noChangeArrowheads="1"/>
          </p:cNvPicPr>
          <p:nvPr/>
        </p:nvPicPr>
        <p:blipFill>
          <a:blip r:embed="rId4"/>
          <a:stretch>
            <a:fillRect/>
          </a:stretch>
        </p:blipFill>
        <p:spPr>
          <a:xfrm>
            <a:off x="1764030" y="2419350"/>
            <a:ext cx="6117590" cy="293814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38"/>
                                        </p:tgtEl>
                                        <p:attrNameLst>
                                          <p:attrName>style.visibility</p:attrName>
                                        </p:attrNameLst>
                                      </p:cBhvr>
                                      <p:to>
                                        <p:strVal val="visible"/>
                                      </p:to>
                                    </p:set>
                                    <p:animEffect transition="in" filter="dissolve">
                                      <p:cBhvr>
                                        <p:cTn id="7" dur="500"/>
                                        <p:tgtEl>
                                          <p:spTgt spid="4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438"/>
                                        </p:tgtEl>
                                      </p:cBhvr>
                                    </p:animEffect>
                                    <p:set>
                                      <p:cBhvr>
                                        <p:cTn id="12" dur="1" fill="hold">
                                          <p:stCondLst>
                                            <p:cond delay="499"/>
                                          </p:stCondLst>
                                        </p:cTn>
                                        <p:tgtEl>
                                          <p:spTgt spid="43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40"/>
                                        </p:tgtEl>
                                        <p:attrNameLst>
                                          <p:attrName>style.visibility</p:attrName>
                                        </p:attrNameLst>
                                      </p:cBhvr>
                                      <p:to>
                                        <p:strVal val="visible"/>
                                      </p:to>
                                    </p:set>
                                    <p:animEffect transition="in" filter="dissolve">
                                      <p:cBhvr>
                                        <p:cTn id="17" dur="500"/>
                                        <p:tgtEl>
                                          <p:spTgt spid="44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440"/>
                                        </p:tgtEl>
                                      </p:cBhvr>
                                    </p:animEffect>
                                    <p:set>
                                      <p:cBhvr>
                                        <p:cTn id="22" dur="1" fill="hold">
                                          <p:stCondLst>
                                            <p:cond delay="499"/>
                                          </p:stCondLst>
                                        </p:cTn>
                                        <p:tgtEl>
                                          <p:spTgt spid="44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41"/>
                                        </p:tgtEl>
                                        <p:attrNameLst>
                                          <p:attrName>style.visibility</p:attrName>
                                        </p:attrNameLst>
                                      </p:cBhvr>
                                      <p:to>
                                        <p:strVal val="visible"/>
                                      </p:to>
                                    </p:set>
                                    <p:animEffect transition="in" filter="dissolve">
                                      <p:cBhvr>
                                        <p:cTn id="27" dur="500"/>
                                        <p:tgtEl>
                                          <p:spTgt spid="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800"/>
              <a:t>代码上的理解</a:t>
            </a:r>
          </a:p>
          <a:p>
            <a:pPr marL="822960" lvl="1" indent="-255905">
              <a:buFont typeface="Wingdings 3" panose="05040102010807070707" charset="0"/>
              <a:buChar char=""/>
            </a:pPr>
            <a:r>
              <a:rPr lang="zh-CN" altLang="en-US" sz="2700">
                <a:solidFill>
                  <a:schemeClr val="tx1"/>
                </a:solidFill>
              </a:rPr>
              <a:t>自上而下：定义了一个类</a:t>
            </a:r>
            <a:r>
              <a:rPr lang="en-US" altLang="zh-CN" sz="2700">
                <a:solidFill>
                  <a:schemeClr val="tx1"/>
                </a:solidFill>
              </a:rPr>
              <a:t>A</a:t>
            </a:r>
            <a:r>
              <a:rPr lang="zh-CN" altLang="en-US" sz="2700">
                <a:solidFill>
                  <a:schemeClr val="tx1"/>
                </a:solidFill>
              </a:rPr>
              <a:t>，在定义另一个类</a:t>
            </a:r>
            <a:r>
              <a:rPr lang="en-US" altLang="zh-CN" sz="2700">
                <a:solidFill>
                  <a:schemeClr val="tx1"/>
                </a:solidFill>
              </a:rPr>
              <a:t>B</a:t>
            </a:r>
          </a:p>
          <a:p>
            <a:pPr marL="567055" lvl="1" indent="0">
              <a:buFont typeface="Wingdings 3" panose="05040102010807070707" charset="0"/>
              <a:buNone/>
            </a:pPr>
            <a:r>
              <a:rPr lang="zh-CN" altLang="en-US" sz="2700">
                <a:solidFill>
                  <a:schemeClr val="tx1"/>
                </a:solidFill>
              </a:rPr>
              <a:t>时发现，</a:t>
            </a:r>
            <a:r>
              <a:rPr lang="en-US" altLang="zh-CN" sz="2700">
                <a:solidFill>
                  <a:schemeClr val="tx1"/>
                </a:solidFill>
              </a:rPr>
              <a:t>B</a:t>
            </a:r>
            <a:r>
              <a:rPr lang="zh-CN" altLang="en-US" sz="2700">
                <a:solidFill>
                  <a:schemeClr val="tx1"/>
                </a:solidFill>
              </a:rPr>
              <a:t>的功能与</a:t>
            </a:r>
            <a:r>
              <a:rPr lang="en-US" altLang="zh-CN" sz="2700">
                <a:solidFill>
                  <a:schemeClr val="tx1"/>
                </a:solidFill>
              </a:rPr>
              <a:t>A</a:t>
            </a:r>
            <a:r>
              <a:rPr lang="zh-CN" altLang="en-US" sz="2700">
                <a:solidFill>
                  <a:schemeClr val="tx1"/>
                </a:solidFill>
              </a:rPr>
              <a:t>相似，则可以考虑类</a:t>
            </a:r>
            <a:r>
              <a:rPr lang="en-US" altLang="zh-CN" sz="2700">
                <a:solidFill>
                  <a:schemeClr val="tx1"/>
                </a:solidFill>
              </a:rPr>
              <a:t>B</a:t>
            </a:r>
            <a:r>
              <a:rPr lang="zh-CN" altLang="en-US" sz="2700">
                <a:solidFill>
                  <a:schemeClr val="tx1"/>
                </a:solidFill>
              </a:rPr>
              <a:t>继承</a:t>
            </a:r>
            <a:r>
              <a:rPr lang="en-US" altLang="zh-CN" sz="2700">
                <a:solidFill>
                  <a:schemeClr val="tx1"/>
                </a:solidFill>
              </a:rPr>
              <a:t>A</a:t>
            </a:r>
            <a:r>
              <a:rPr lang="zh-CN" altLang="en-US" sz="2700">
                <a:solidFill>
                  <a:schemeClr val="tx1"/>
                </a:solidFill>
              </a:rPr>
              <a:t>。</a:t>
            </a:r>
          </a:p>
          <a:p>
            <a:pPr marL="567055" lvl="1" indent="0">
              <a:buFont typeface="Wingdings 3" panose="05040102010807070707" charset="0"/>
              <a:buNone/>
            </a:pPr>
            <a:r>
              <a:rPr lang="zh-CN" altLang="en-US" sz="2700">
                <a:solidFill>
                  <a:schemeClr val="tx1"/>
                </a:solidFill>
              </a:rPr>
              <a:t>例如：</a:t>
            </a:r>
            <a:r>
              <a:rPr lang="en-US" altLang="zh-CN" sz="2700">
                <a:solidFill>
                  <a:schemeClr val="tx1"/>
                </a:solidFill>
              </a:rPr>
              <a:t>Person</a:t>
            </a:r>
            <a:r>
              <a:rPr lang="zh-CN" altLang="en-US" sz="2700">
                <a:solidFill>
                  <a:schemeClr val="tx1"/>
                </a:solidFill>
              </a:rPr>
              <a:t>和</a:t>
            </a:r>
            <a:r>
              <a:rPr lang="en-US" altLang="zh-CN" sz="2700">
                <a:solidFill>
                  <a:schemeClr val="tx1"/>
                </a:solidFill>
              </a:rPr>
              <a:t>Student</a:t>
            </a:r>
          </a:p>
          <a:p>
            <a:pPr marL="567055" lvl="1" indent="0">
              <a:buFont typeface="Wingdings 3" panose="05040102010807070707" charset="0"/>
              <a:buNone/>
            </a:pPr>
            <a:endParaRPr lang="en-US" altLang="zh-CN" sz="2700">
              <a:solidFill>
                <a:schemeClr val="tx1"/>
              </a:solidFill>
            </a:endParaRPr>
          </a:p>
          <a:p>
            <a:pPr marL="822960" lvl="1" indent="-255905">
              <a:buFont typeface="Wingdings 3" panose="05040102010807070707" charset="0"/>
              <a:buChar char=""/>
            </a:pPr>
            <a:r>
              <a:rPr lang="zh-CN" altLang="en-US" sz="2700">
                <a:solidFill>
                  <a:schemeClr val="tx1"/>
                </a:solidFill>
              </a:rPr>
              <a:t>自下而上：定义了类</a:t>
            </a:r>
            <a:r>
              <a:rPr lang="en-US" altLang="zh-CN" sz="2700">
                <a:solidFill>
                  <a:schemeClr val="tx1"/>
                </a:solidFill>
              </a:rPr>
              <a:t>B</a:t>
            </a:r>
            <a:r>
              <a:rPr lang="zh-CN" altLang="en-US" sz="2700">
                <a:solidFill>
                  <a:schemeClr val="tx1"/>
                </a:solidFill>
              </a:rPr>
              <a:t>、</a:t>
            </a:r>
            <a:r>
              <a:rPr lang="en-US" altLang="zh-CN" sz="2700">
                <a:solidFill>
                  <a:schemeClr val="tx1"/>
                </a:solidFill>
              </a:rPr>
              <a:t>C</a:t>
            </a:r>
            <a:r>
              <a:rPr lang="zh-CN" altLang="en-US" sz="2700">
                <a:solidFill>
                  <a:schemeClr val="tx1"/>
                </a:solidFill>
              </a:rPr>
              <a:t>、</a:t>
            </a:r>
            <a:r>
              <a:rPr lang="en-US" altLang="zh-CN" sz="2700">
                <a:solidFill>
                  <a:schemeClr val="tx1"/>
                </a:solidFill>
              </a:rPr>
              <a:t>D</a:t>
            </a:r>
            <a:r>
              <a:rPr lang="zh-CN" altLang="en-US" sz="2700">
                <a:solidFill>
                  <a:schemeClr val="tx1"/>
                </a:solidFill>
              </a:rPr>
              <a:t>，发现这些类有相似的属性和方法，则可以考虑将相同属性和方法抽取出来并封装在一个新类</a:t>
            </a:r>
            <a:r>
              <a:rPr lang="en-US" altLang="zh-CN" sz="2700">
                <a:solidFill>
                  <a:schemeClr val="tx1"/>
                </a:solidFill>
              </a:rPr>
              <a:t>A</a:t>
            </a:r>
            <a:r>
              <a:rPr lang="zh-CN" altLang="en-US" sz="2700">
                <a:solidFill>
                  <a:schemeClr val="tx1"/>
                </a:solidFill>
              </a:rPr>
              <a:t>，让</a:t>
            </a:r>
            <a:r>
              <a:rPr lang="en-US" altLang="zh-CN" sz="2700">
                <a:solidFill>
                  <a:schemeClr val="tx1"/>
                </a:solidFill>
              </a:rPr>
              <a:t>B</a:t>
            </a:r>
            <a:r>
              <a:rPr lang="zh-CN" altLang="en-US" sz="2700">
                <a:solidFill>
                  <a:schemeClr val="tx1"/>
                </a:solidFill>
              </a:rPr>
              <a:t>、</a:t>
            </a:r>
            <a:r>
              <a:rPr lang="en-US" altLang="zh-CN" sz="2700">
                <a:solidFill>
                  <a:schemeClr val="tx1"/>
                </a:solidFill>
              </a:rPr>
              <a:t>C</a:t>
            </a:r>
            <a:r>
              <a:rPr lang="zh-CN" altLang="en-US" sz="2700">
                <a:solidFill>
                  <a:schemeClr val="tx1"/>
                </a:solidFill>
              </a:rPr>
              <a:t>、</a:t>
            </a:r>
            <a:r>
              <a:rPr lang="en-US" altLang="zh-CN" sz="2700">
                <a:solidFill>
                  <a:schemeClr val="tx1"/>
                </a:solidFill>
              </a:rPr>
              <a:t>D</a:t>
            </a:r>
            <a:r>
              <a:rPr lang="zh-CN" altLang="en-US" sz="2700">
                <a:solidFill>
                  <a:schemeClr val="tx1"/>
                </a:solidFill>
              </a:rPr>
              <a:t>继承</a:t>
            </a:r>
            <a:r>
              <a:rPr lang="en-US" altLang="zh-CN" sz="2700">
                <a:solidFill>
                  <a:schemeClr val="tx1"/>
                </a:solidFill>
              </a:rPr>
              <a:t>A</a:t>
            </a:r>
            <a:r>
              <a:rPr lang="zh-CN" altLang="en-US" sz="2700">
                <a:solidFill>
                  <a:schemeClr val="tx1"/>
                </a:solidFill>
              </a:rPr>
              <a:t>，同时删除掉类</a:t>
            </a:r>
            <a:r>
              <a:rPr lang="en-US" altLang="zh-CN" sz="2700">
                <a:solidFill>
                  <a:schemeClr val="tx1"/>
                </a:solidFill>
              </a:rPr>
              <a:t>B</a:t>
            </a:r>
            <a:r>
              <a:rPr lang="zh-CN" altLang="en-US" sz="2700">
                <a:solidFill>
                  <a:schemeClr val="tx1"/>
                </a:solidFill>
              </a:rPr>
              <a:t>、</a:t>
            </a:r>
            <a:r>
              <a:rPr lang="en-US" altLang="zh-CN" sz="2700">
                <a:solidFill>
                  <a:schemeClr val="tx1"/>
                </a:solidFill>
              </a:rPr>
              <a:t>C</a:t>
            </a:r>
            <a:r>
              <a:rPr lang="zh-CN" altLang="en-US" sz="2700">
                <a:solidFill>
                  <a:schemeClr val="tx1"/>
                </a:solidFill>
              </a:rPr>
              <a:t>、</a:t>
            </a:r>
            <a:r>
              <a:rPr lang="en-US" altLang="zh-CN" sz="2700">
                <a:solidFill>
                  <a:schemeClr val="tx1"/>
                </a:solidFill>
              </a:rPr>
              <a:t>D</a:t>
            </a:r>
            <a:r>
              <a:rPr lang="zh-CN" altLang="en-US" sz="2700">
                <a:solidFill>
                  <a:schemeClr val="tx1"/>
                </a:solidFill>
              </a:rPr>
              <a:t>中的相似功能。</a:t>
            </a:r>
            <a:endParaRPr lang="en-US" altLang="zh-CN" sz="2700">
              <a:solidFill>
                <a:schemeClr val="tx1"/>
              </a:solidFill>
            </a:endParaRPr>
          </a:p>
          <a:p>
            <a:pPr marL="567055" lvl="1" indent="0">
              <a:buFont typeface="Wingdings 3" panose="05040102010807070707" charset="0"/>
              <a:buNone/>
            </a:pPr>
            <a:r>
              <a:rPr lang="en-US" altLang="zh-CN" sz="2700">
                <a:solidFill>
                  <a:schemeClr val="tx1"/>
                </a:solidFill>
              </a:rPr>
              <a:t>  </a:t>
            </a:r>
          </a:p>
        </p:txBody>
      </p:sp>
      <p:sp>
        <p:nvSpPr>
          <p:cNvPr id="3" name="标题 2"/>
          <p:cNvSpPr>
            <a:spLocks noGrp="1"/>
          </p:cNvSpPr>
          <p:nvPr>
            <p:ph type="title"/>
          </p:nvPr>
        </p:nvSpPr>
        <p:spPr/>
        <p:txBody>
          <a:bodyPr/>
          <a:lstStyle/>
          <a:p>
            <a:r>
              <a:rPr lang="en-US" altLang="zh-CN">
                <a:sym typeface="+mn-ea"/>
              </a:rPr>
              <a:t>1</a:t>
            </a:r>
            <a:r>
              <a:rPr lang="zh-CN" altLang="en-US">
                <a:sym typeface="+mn-ea"/>
              </a:rPr>
              <a:t>、何为继承？</a:t>
            </a:r>
            <a:endParaRPr lang="zh-CN" altLang="en-US"/>
          </a:p>
        </p:txBody>
      </p:sp>
      <p:pic>
        <p:nvPicPr>
          <p:cNvPr id="4" name="图片 3"/>
          <p:cNvPicPr>
            <a:picLocks noChangeAspect="1"/>
          </p:cNvPicPr>
          <p:nvPr/>
        </p:nvPicPr>
        <p:blipFill>
          <a:blip r:embed="rId2"/>
          <a:stretch>
            <a:fillRect/>
          </a:stretch>
        </p:blipFill>
        <p:spPr>
          <a:xfrm>
            <a:off x="1330960" y="3429000"/>
            <a:ext cx="7527290" cy="1941830"/>
          </a:xfrm>
          <a:prstGeom prst="rect">
            <a:avLst/>
          </a:prstGeom>
        </p:spPr>
      </p:pic>
      <p:pic>
        <p:nvPicPr>
          <p:cNvPr id="5" name="图片 4"/>
          <p:cNvPicPr>
            <a:picLocks noChangeAspect="1"/>
          </p:cNvPicPr>
          <p:nvPr/>
        </p:nvPicPr>
        <p:blipFill>
          <a:blip r:embed="rId3"/>
          <a:stretch>
            <a:fillRect/>
          </a:stretch>
        </p:blipFill>
        <p:spPr>
          <a:xfrm>
            <a:off x="1619885" y="3213100"/>
            <a:ext cx="6400800" cy="3333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0000" lnSpcReduction="10000"/>
          </a:bodyPr>
          <a:lstStyle/>
          <a:p>
            <a:pPr>
              <a:lnSpc>
                <a:spcPct val="130000"/>
              </a:lnSpc>
            </a:pPr>
            <a:r>
              <a:rPr lang="en-US" altLang="zh-CN" sz="2700">
                <a:solidFill>
                  <a:schemeClr val="tx1"/>
                </a:solidFill>
              </a:rPr>
              <a:t>继承的出现</a:t>
            </a:r>
            <a:r>
              <a:rPr lang="zh-CN" altLang="en-US" sz="2700">
                <a:solidFill>
                  <a:schemeClr val="tx1"/>
                </a:solidFill>
              </a:rPr>
              <a:t>表达了类与类之间的关系：即</a:t>
            </a:r>
            <a:r>
              <a:rPr lang="en-US" altLang="zh-CN" sz="2700">
                <a:solidFill>
                  <a:schemeClr val="tx1"/>
                </a:solidFill>
              </a:rPr>
              <a:t>让类与类之间产生了is-a的关系</a:t>
            </a:r>
            <a:r>
              <a:rPr lang="zh-CN" altLang="en-US" sz="2700">
                <a:solidFill>
                  <a:schemeClr val="tx1"/>
                </a:solidFill>
              </a:rPr>
              <a:t>。</a:t>
            </a:r>
          </a:p>
          <a:p>
            <a:pPr>
              <a:lnSpc>
                <a:spcPct val="130000"/>
              </a:lnSpc>
            </a:pPr>
            <a:r>
              <a:rPr lang="zh-CN" altLang="en-US">
                <a:sym typeface="+mn-ea"/>
              </a:rPr>
              <a:t>为多态的使用提供了前提</a:t>
            </a:r>
            <a:r>
              <a:rPr lang="zh-CN" altLang="en-US" sz="2700">
                <a:solidFill>
                  <a:schemeClr val="tx1"/>
                </a:solidFill>
              </a:rPr>
              <a:t>。</a:t>
            </a:r>
          </a:p>
          <a:p>
            <a:pPr>
              <a:lnSpc>
                <a:spcPct val="130000"/>
              </a:lnSpc>
            </a:pPr>
            <a:r>
              <a:rPr lang="en-US" altLang="zh-CN" sz="2700">
                <a:solidFill>
                  <a:schemeClr val="tx1"/>
                </a:solidFill>
              </a:rPr>
              <a:t>继承的出现减少了代码冗余，提高了代码的复用性。</a:t>
            </a:r>
          </a:p>
          <a:p>
            <a:pPr>
              <a:lnSpc>
                <a:spcPct val="130000"/>
              </a:lnSpc>
            </a:pPr>
            <a:r>
              <a:rPr lang="en-US" altLang="zh-CN" sz="2700">
                <a:solidFill>
                  <a:schemeClr val="tx1"/>
                </a:solidFill>
              </a:rPr>
              <a:t>继承的出现，更有利于功能的扩展。</a:t>
            </a:r>
          </a:p>
          <a:p>
            <a:pPr>
              <a:lnSpc>
                <a:spcPct val="130000"/>
              </a:lnSpc>
            </a:pPr>
            <a:endParaRPr lang="en-US" altLang="zh-CN" sz="2700">
              <a:solidFill>
                <a:schemeClr val="tx1"/>
              </a:solidFill>
            </a:endParaRPr>
          </a:p>
          <a:p>
            <a:pPr marL="109855" indent="0">
              <a:lnSpc>
                <a:spcPct val="130000"/>
              </a:lnSpc>
              <a:buNone/>
            </a:pPr>
            <a:r>
              <a:rPr lang="zh-CN" altLang="en-US" sz="2700">
                <a:solidFill>
                  <a:schemeClr val="tx1"/>
                </a:solidFill>
              </a:rPr>
              <a:t>注意：</a:t>
            </a:r>
          </a:p>
          <a:p>
            <a:pPr marL="109855" indent="0">
              <a:lnSpc>
                <a:spcPct val="130000"/>
              </a:lnSpc>
              <a:buNone/>
            </a:pPr>
            <a:r>
              <a:rPr lang="zh-CN" altLang="en-US" sz="2700">
                <a:solidFill>
                  <a:schemeClr val="tx1"/>
                </a:solidFill>
              </a:rPr>
              <a:t>（</a:t>
            </a:r>
            <a:r>
              <a:rPr lang="en-US" altLang="zh-CN" sz="2700">
                <a:solidFill>
                  <a:schemeClr val="tx1"/>
                </a:solidFill>
              </a:rPr>
              <a:t>1</a:t>
            </a:r>
            <a:r>
              <a:rPr lang="zh-CN" altLang="en-US" sz="2700">
                <a:solidFill>
                  <a:schemeClr val="tx1"/>
                </a:solidFill>
              </a:rPr>
              <a:t>）父类更通用、更一般，子类更具体</a:t>
            </a:r>
          </a:p>
          <a:p>
            <a:pPr marL="109855" indent="0">
              <a:lnSpc>
                <a:spcPct val="130000"/>
              </a:lnSpc>
              <a:buNone/>
            </a:pPr>
            <a:r>
              <a:rPr lang="zh-CN" altLang="en-US" sz="2700">
                <a:solidFill>
                  <a:schemeClr val="tx1"/>
                </a:solidFill>
              </a:rPr>
              <a:t>（</a:t>
            </a:r>
            <a:r>
              <a:rPr lang="en-US" altLang="zh-CN" sz="2700">
                <a:solidFill>
                  <a:schemeClr val="tx1"/>
                </a:solidFill>
              </a:rPr>
              <a:t>2</a:t>
            </a:r>
            <a:r>
              <a:rPr lang="zh-CN" altLang="en-US" sz="2700">
                <a:solidFill>
                  <a:schemeClr val="tx1"/>
                </a:solidFill>
              </a:rPr>
              <a:t>）不要仅为了获取其他类中某个功能而去继承！</a:t>
            </a:r>
          </a:p>
        </p:txBody>
      </p:sp>
      <p:sp>
        <p:nvSpPr>
          <p:cNvPr id="3" name="标题 2"/>
          <p:cNvSpPr>
            <a:spLocks noGrp="1"/>
          </p:cNvSpPr>
          <p:nvPr>
            <p:ph type="title"/>
          </p:nvPr>
        </p:nvSpPr>
        <p:spPr/>
        <p:txBody>
          <a:bodyPr/>
          <a:lstStyle/>
          <a:p>
            <a:r>
              <a:rPr lang="en-US" altLang="zh-CN">
                <a:sym typeface="+mn-ea"/>
              </a:rPr>
              <a:t>2</a:t>
            </a:r>
            <a:r>
              <a:rPr lang="zh-CN" altLang="en-US">
                <a:sym typeface="+mn-ea"/>
              </a:rPr>
              <a:t>、继承的好处</a:t>
            </a:r>
            <a:endParaRPr lang="zh-CN" altLang="en-US"/>
          </a:p>
        </p:txBody>
      </p:sp>
      <p:pic>
        <p:nvPicPr>
          <p:cNvPr id="7" name="图片 6"/>
          <p:cNvPicPr>
            <a:picLocks noChangeAspect="1"/>
          </p:cNvPicPr>
          <p:nvPr/>
        </p:nvPicPr>
        <p:blipFill>
          <a:blip r:embed="rId2"/>
          <a:stretch>
            <a:fillRect/>
          </a:stretch>
        </p:blipFill>
        <p:spPr>
          <a:xfrm>
            <a:off x="2124075" y="2277110"/>
            <a:ext cx="4977130" cy="23037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7"/>
                                        </p:tgtEl>
                                        <p:attrNameLst>
                                          <p:attrName>ppt_x</p:attrName>
                                        </p:attrNameLst>
                                      </p:cBhvr>
                                      <p:tavLst>
                                        <p:tav tm="0">
                                          <p:val>
                                            <p:strVal val="ppt_x"/>
                                          </p:val>
                                        </p:tav>
                                        <p:tav tm="100000">
                                          <p:val>
                                            <p:strVal val="ppt_x"/>
                                          </p:val>
                                        </p:tav>
                                      </p:tavLst>
                                    </p:anim>
                                    <p:anim calcmode="lin" valueType="num">
                                      <p:cBhvr additive="base">
                                        <p:cTn id="11" dur="500"/>
                                        <p:tgtEl>
                                          <p:spTgt spid="7"/>
                                        </p:tgtEl>
                                        <p:attrNameLst>
                                          <p:attrName>ppt_y</p:attrName>
                                        </p:attrNameLst>
                                      </p:cBhvr>
                                      <p:tavLst>
                                        <p:tav tm="0">
                                          <p:val>
                                            <p:strVal val="ppt_y"/>
                                          </p:val>
                                        </p:tav>
                                        <p:tav tm="100000">
                                          <p:val>
                                            <p:strVal val="1+ppt_h/2"/>
                                          </p:val>
                                        </p:tav>
                                      </p:tavLst>
                                    </p:anim>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a:t>
            </a:r>
            <a:r>
              <a:rPr lang="zh-CN" altLang="en-US" dirty="0"/>
              <a:t>面向过程的程序设计思想</a:t>
            </a:r>
          </a:p>
        </p:txBody>
      </p:sp>
      <p:sp>
        <p:nvSpPr>
          <p:cNvPr id="3" name="内容占位符 2"/>
          <p:cNvSpPr>
            <a:spLocks noGrp="1"/>
          </p:cNvSpPr>
          <p:nvPr>
            <p:ph idx="1"/>
          </p:nvPr>
        </p:nvSpPr>
        <p:spPr/>
        <p:txBody>
          <a:bodyPr>
            <a:normAutofit fontScale="92500"/>
          </a:bodyPr>
          <a:lstStyle/>
          <a:p>
            <a:pPr>
              <a:lnSpc>
                <a:spcPct val="140000"/>
              </a:lnSpc>
            </a:pPr>
            <a:r>
              <a:rPr lang="zh-CN" altLang="zh-CN" sz="2800" dirty="0">
                <a:solidFill>
                  <a:schemeClr val="tx1"/>
                </a:solidFill>
                <a:latin typeface="+mn-lt"/>
                <a:ea typeface="+mn-ea"/>
                <a:cs typeface="+mn-cs"/>
              </a:rPr>
              <a:t>关注</a:t>
            </a:r>
            <a:r>
              <a:rPr lang="zh-CN" altLang="zh-CN" sz="2800" dirty="0">
                <a:solidFill>
                  <a:srgbClr val="FF0000"/>
                </a:solidFill>
                <a:latin typeface="+mn-lt"/>
                <a:ea typeface="+mn-ea"/>
                <a:cs typeface="+mn-cs"/>
              </a:rPr>
              <a:t>焦点</a:t>
            </a:r>
            <a:r>
              <a:rPr lang="zh-CN" altLang="zh-CN" sz="2800" dirty="0">
                <a:solidFill>
                  <a:schemeClr val="tx1"/>
                </a:solidFill>
                <a:latin typeface="+mn-lt"/>
                <a:ea typeface="+mn-ea"/>
                <a:cs typeface="+mn-cs"/>
              </a:rPr>
              <a:t>是</a:t>
            </a:r>
            <a:r>
              <a:rPr lang="zh-CN" altLang="zh-CN" sz="2800" dirty="0">
                <a:solidFill>
                  <a:srgbClr val="FF0000"/>
                </a:solidFill>
                <a:latin typeface="+mn-lt"/>
                <a:ea typeface="+mn-ea"/>
                <a:cs typeface="+mn-cs"/>
              </a:rPr>
              <a:t>过程，</a:t>
            </a:r>
            <a:r>
              <a:rPr lang="zh-CN" altLang="zh-CN" sz="2800" dirty="0">
                <a:solidFill>
                  <a:schemeClr val="tx1"/>
                </a:solidFill>
                <a:latin typeface="+mn-lt"/>
                <a:ea typeface="+mn-ea"/>
                <a:cs typeface="+mn-cs"/>
              </a:rPr>
              <a:t>也就是解决问题的步骤。如果在某个过程中的实现代码重复出现，则把重复出现的代码抽取为一个函数。简化冗余代码、便于维护。</a:t>
            </a:r>
          </a:p>
          <a:p>
            <a:pPr>
              <a:lnSpc>
                <a:spcPct val="140000"/>
              </a:lnSpc>
            </a:pPr>
            <a:r>
              <a:rPr lang="zh-CN" altLang="zh-CN" sz="2800" dirty="0">
                <a:solidFill>
                  <a:schemeClr val="tx1"/>
                </a:solidFill>
                <a:latin typeface="+mn-lt"/>
                <a:ea typeface="+mn-ea"/>
                <a:cs typeface="+mn-cs"/>
              </a:rPr>
              <a:t>代码结构：以</a:t>
            </a:r>
            <a:r>
              <a:rPr lang="zh-CN" altLang="zh-CN" sz="2800" dirty="0">
                <a:solidFill>
                  <a:srgbClr val="FF0000"/>
                </a:solidFill>
                <a:latin typeface="+mn-lt"/>
                <a:ea typeface="+mn-ea"/>
                <a:cs typeface="+mn-cs"/>
              </a:rPr>
              <a:t>函数为最小组织单位</a:t>
            </a:r>
            <a:endParaRPr lang="zh-CN" altLang="zh-CN" sz="2800" dirty="0">
              <a:solidFill>
                <a:schemeClr val="tx1"/>
              </a:solidFill>
              <a:latin typeface="+mn-lt"/>
              <a:ea typeface="+mn-ea"/>
              <a:cs typeface="+mn-cs"/>
            </a:endParaRPr>
          </a:p>
          <a:p>
            <a:pPr>
              <a:lnSpc>
                <a:spcPct val="140000"/>
              </a:lnSpc>
            </a:pPr>
            <a:r>
              <a:rPr lang="zh-CN" altLang="zh-CN" sz="2800" dirty="0">
                <a:solidFill>
                  <a:schemeClr val="tx1"/>
                </a:solidFill>
                <a:latin typeface="+mn-lt"/>
                <a:ea typeface="+mn-ea"/>
                <a:cs typeface="+mn-cs"/>
              </a:rPr>
              <a:t>典型语言：</a:t>
            </a:r>
            <a:r>
              <a:rPr lang="en-US" altLang="zh-CN" sz="2800" dirty="0">
                <a:solidFill>
                  <a:schemeClr val="tx1"/>
                </a:solidFill>
                <a:latin typeface="+mn-lt"/>
                <a:ea typeface="+mn-ea"/>
                <a:cs typeface="+mn-cs"/>
              </a:rPr>
              <a:t>C</a:t>
            </a:r>
            <a:r>
              <a:rPr lang="zh-CN" altLang="en-US" sz="2800" dirty="0">
                <a:solidFill>
                  <a:schemeClr val="tx1"/>
                </a:solidFill>
                <a:latin typeface="+mn-lt"/>
                <a:ea typeface="+mn-ea"/>
                <a:cs typeface="+mn-cs"/>
              </a:rPr>
              <a:t>语言</a:t>
            </a:r>
          </a:p>
          <a:p>
            <a:pPr>
              <a:lnSpc>
                <a:spcPct val="140000"/>
              </a:lnSpc>
            </a:pPr>
            <a:r>
              <a:rPr lang="zh-CN" altLang="zh-CN" sz="2800" dirty="0">
                <a:solidFill>
                  <a:schemeClr val="tx1"/>
                </a:solidFill>
                <a:latin typeface="+mn-lt"/>
                <a:ea typeface="+mn-ea"/>
                <a:cs typeface="+mn-cs"/>
              </a:rPr>
              <a:t>适合解决简单问题，是一种</a:t>
            </a:r>
            <a:r>
              <a:rPr lang="en-US" altLang="zh-CN" sz="2800" dirty="0">
                <a:solidFill>
                  <a:schemeClr val="tx1"/>
                </a:solidFill>
                <a:latin typeface="+mn-lt"/>
                <a:ea typeface="+mn-ea"/>
                <a:cs typeface="+mn-cs"/>
              </a:rPr>
              <a:t>“</a:t>
            </a:r>
            <a:r>
              <a:rPr lang="zh-CN" altLang="en-US" sz="2800" dirty="0">
                <a:solidFill>
                  <a:srgbClr val="FF0000"/>
                </a:solidFill>
                <a:latin typeface="+mn-lt"/>
                <a:ea typeface="+mn-ea"/>
                <a:cs typeface="+mn-cs"/>
              </a:rPr>
              <a:t>执行者思维</a:t>
            </a:r>
            <a:r>
              <a:rPr lang="en-US" altLang="zh-CN" sz="2800" dirty="0">
                <a:solidFill>
                  <a:schemeClr val="tx1"/>
                </a:solidFill>
                <a:latin typeface="+mn-lt"/>
                <a:ea typeface="+mn-ea"/>
                <a:cs typeface="+mn-cs"/>
              </a:rPr>
              <a:t>”</a:t>
            </a:r>
            <a:r>
              <a:rPr lang="zh-CN" altLang="en-US" sz="2800" dirty="0">
                <a:solidFill>
                  <a:schemeClr val="tx1"/>
                </a:solidFill>
                <a:latin typeface="+mn-lt"/>
                <a:ea typeface="+mn-ea"/>
                <a:cs typeface="+mn-cs"/>
              </a:rPr>
              <a:t>。扩展能力差、后期维护难度较大。</a:t>
            </a:r>
            <a:endParaRPr lang="zh-CN" altLang="zh-CN" sz="2800" dirty="0">
              <a:solidFill>
                <a:schemeClr val="tx1"/>
              </a:solidFill>
              <a:latin typeface="+mn-lt"/>
              <a:ea typeface="+mn-ea"/>
              <a:cs typeface="+mn-cs"/>
            </a:endParaRPr>
          </a:p>
          <a:p>
            <a:endParaRPr lang="zh-CN" altLang="en-US" sz="28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337818"/>
            <a:ext cx="8229600" cy="4525963"/>
          </a:xfrm>
        </p:spPr>
        <p:txBody>
          <a:bodyPr>
            <a:normAutofit lnSpcReduction="10000"/>
          </a:bodyPr>
          <a:lstStyle/>
          <a:p>
            <a:pPr>
              <a:lnSpc>
                <a:spcPct val="110000"/>
              </a:lnSpc>
            </a:pPr>
            <a:r>
              <a:rPr lang="zh-CN" altLang="en-US"/>
              <a:t>[修饰符] class 类A {</a:t>
            </a:r>
          </a:p>
          <a:p>
            <a:pPr marL="109855" indent="0">
              <a:lnSpc>
                <a:spcPct val="110000"/>
              </a:lnSpc>
              <a:buNone/>
            </a:pPr>
            <a:r>
              <a:rPr lang="zh-CN" altLang="en-US"/>
              <a:t>	...</a:t>
            </a:r>
          </a:p>
          <a:p>
            <a:pPr marL="109855" indent="0">
              <a:lnSpc>
                <a:spcPct val="110000"/>
              </a:lnSpc>
              <a:buNone/>
            </a:pPr>
            <a:r>
              <a:rPr lang="en-US" altLang="zh-CN"/>
              <a:t>  </a:t>
            </a:r>
            <a:r>
              <a:rPr lang="zh-CN" altLang="en-US"/>
              <a:t>}</a:t>
            </a:r>
          </a:p>
          <a:p>
            <a:pPr marL="109855" indent="0">
              <a:lnSpc>
                <a:spcPct val="110000"/>
              </a:lnSpc>
              <a:buNone/>
            </a:pPr>
            <a:r>
              <a:rPr lang="en-US" altLang="zh-CN"/>
              <a:t>   </a:t>
            </a:r>
            <a:r>
              <a:rPr lang="zh-CN" altLang="en-US"/>
              <a:t>[修饰符] class 类B </a:t>
            </a:r>
            <a:r>
              <a:rPr lang="zh-CN" altLang="en-US">
                <a:solidFill>
                  <a:srgbClr val="C00000"/>
                </a:solidFill>
              </a:rPr>
              <a:t>extends</a:t>
            </a:r>
            <a:r>
              <a:rPr lang="zh-CN" altLang="en-US"/>
              <a:t> 类A {</a:t>
            </a:r>
          </a:p>
          <a:p>
            <a:pPr marL="109855" indent="0">
              <a:lnSpc>
                <a:spcPct val="110000"/>
              </a:lnSpc>
              <a:buNone/>
            </a:pPr>
            <a:r>
              <a:rPr lang="zh-CN" altLang="en-US"/>
              <a:t>	...</a:t>
            </a:r>
          </a:p>
          <a:p>
            <a:pPr marL="109855" indent="0">
              <a:lnSpc>
                <a:spcPct val="110000"/>
              </a:lnSpc>
              <a:buNone/>
            </a:pPr>
            <a:r>
              <a:rPr lang="zh-CN" altLang="en-US"/>
              <a:t> </a:t>
            </a:r>
            <a:r>
              <a:rPr lang="en-US" altLang="zh-CN"/>
              <a:t>  </a:t>
            </a:r>
            <a:r>
              <a:rPr lang="zh-CN" altLang="en-US"/>
              <a:t>}</a:t>
            </a:r>
          </a:p>
          <a:p>
            <a:pPr>
              <a:lnSpc>
                <a:spcPct val="120000"/>
              </a:lnSpc>
            </a:pPr>
            <a:r>
              <a:rPr lang="zh-CN" altLang="en-US"/>
              <a:t>继承中的基本概念</a:t>
            </a:r>
          </a:p>
          <a:p>
            <a:pPr marL="822960" lvl="1" indent="-255905">
              <a:lnSpc>
                <a:spcPct val="120000"/>
              </a:lnSpc>
              <a:buFont typeface="Wingdings 3" panose="05040102010807070707" charset="0"/>
              <a:buChar char=""/>
            </a:pPr>
            <a:r>
              <a:rPr lang="zh-CN" altLang="en-US" sz="2700">
                <a:solidFill>
                  <a:schemeClr val="tx1"/>
                </a:solidFill>
              </a:rPr>
              <a:t>类</a:t>
            </a:r>
            <a:r>
              <a:rPr lang="en-US" altLang="zh-CN" sz="2700">
                <a:solidFill>
                  <a:schemeClr val="tx1"/>
                </a:solidFill>
              </a:rPr>
              <a:t>A</a:t>
            </a:r>
            <a:r>
              <a:rPr lang="zh-CN" altLang="en-US" sz="2700">
                <a:solidFill>
                  <a:schemeClr val="tx1"/>
                </a:solidFill>
              </a:rPr>
              <a:t>：父类、</a:t>
            </a:r>
            <a:r>
              <a:rPr lang="en-US" altLang="zh-CN" sz="2700">
                <a:solidFill>
                  <a:schemeClr val="tx1"/>
                </a:solidFill>
              </a:rPr>
              <a:t>superClass</a:t>
            </a:r>
            <a:r>
              <a:rPr lang="zh-CN" altLang="en-US" sz="2700">
                <a:solidFill>
                  <a:schemeClr val="tx1"/>
                </a:solidFill>
              </a:rPr>
              <a:t>、超类</a:t>
            </a:r>
          </a:p>
          <a:p>
            <a:pPr marL="822960" lvl="1" indent="-255905">
              <a:lnSpc>
                <a:spcPct val="120000"/>
              </a:lnSpc>
              <a:buFont typeface="Wingdings 3" panose="05040102010807070707" charset="0"/>
              <a:buChar char=""/>
            </a:pPr>
            <a:r>
              <a:rPr lang="zh-CN" altLang="en-US" sz="2700">
                <a:solidFill>
                  <a:schemeClr val="tx1"/>
                </a:solidFill>
              </a:rPr>
              <a:t>类</a:t>
            </a:r>
            <a:r>
              <a:rPr lang="en-US" altLang="zh-CN" sz="2700">
                <a:solidFill>
                  <a:schemeClr val="tx1"/>
                </a:solidFill>
              </a:rPr>
              <a:t>B</a:t>
            </a:r>
            <a:r>
              <a:rPr lang="zh-CN" altLang="en-US" sz="2700">
                <a:solidFill>
                  <a:schemeClr val="tx1"/>
                </a:solidFill>
              </a:rPr>
              <a:t>：子类、</a:t>
            </a:r>
            <a:r>
              <a:rPr lang="en-US" altLang="zh-CN" sz="2700">
                <a:solidFill>
                  <a:schemeClr val="tx1"/>
                </a:solidFill>
              </a:rPr>
              <a:t>subClass</a:t>
            </a:r>
            <a:r>
              <a:rPr lang="zh-CN" altLang="en-US" sz="2700">
                <a:solidFill>
                  <a:schemeClr val="tx1"/>
                </a:solidFill>
              </a:rPr>
              <a:t>、派生类</a:t>
            </a:r>
            <a:endParaRPr lang="en-US" altLang="zh-CN" sz="2700">
              <a:solidFill>
                <a:schemeClr val="tx1"/>
              </a:solidFill>
            </a:endParaRPr>
          </a:p>
          <a:p>
            <a:pPr marL="822960" lvl="1" indent="-255905">
              <a:buFont typeface="Wingdings 3" panose="05040102010807070707" charset="0"/>
              <a:buChar char=""/>
            </a:pPr>
            <a:endParaRPr lang="en-US" altLang="zh-CN">
              <a:solidFill>
                <a:schemeClr val="tx1"/>
              </a:solidFill>
            </a:endParaRPr>
          </a:p>
        </p:txBody>
      </p:sp>
      <p:sp>
        <p:nvSpPr>
          <p:cNvPr id="3" name="标题 2"/>
          <p:cNvSpPr>
            <a:spLocks noGrp="1"/>
          </p:cNvSpPr>
          <p:nvPr>
            <p:ph type="title"/>
          </p:nvPr>
        </p:nvSpPr>
        <p:spPr/>
        <p:txBody>
          <a:bodyPr/>
          <a:lstStyle/>
          <a:p>
            <a:r>
              <a:rPr lang="en-US" altLang="zh-CN">
                <a:sym typeface="+mn-ea"/>
              </a:rPr>
              <a:t>3</a:t>
            </a:r>
            <a:r>
              <a:rPr lang="zh-CN" altLang="en-US">
                <a:sym typeface="+mn-ea"/>
              </a:rPr>
              <a:t>、如何实现继承？</a:t>
            </a:r>
            <a:endParaRPr lang="zh-CN" altLang="en-US"/>
          </a:p>
        </p:txBody>
      </p:sp>
      <p:sp>
        <p:nvSpPr>
          <p:cNvPr id="4" name="文本框 3"/>
          <p:cNvSpPr txBox="1"/>
          <p:nvPr/>
        </p:nvSpPr>
        <p:spPr>
          <a:xfrm>
            <a:off x="324485" y="5445760"/>
            <a:ext cx="8742045" cy="829945"/>
          </a:xfrm>
          <a:prstGeom prst="rect">
            <a:avLst/>
          </a:prstGeom>
          <a:noFill/>
        </p:spPr>
        <p:txBody>
          <a:bodyPr wrap="square" rtlCol="0">
            <a:spAutoFit/>
          </a:bodyPr>
          <a:lstStyle/>
          <a:p>
            <a:r>
              <a:rPr lang="zh-CN" altLang="en-US" sz="2400" b="1" dirty="0">
                <a:solidFill>
                  <a:srgbClr val="C00000"/>
                </a:solidFill>
                <a:sym typeface="+mn-ea"/>
              </a:rPr>
              <a:t>在子类的定义中，用关键字</a:t>
            </a:r>
            <a:r>
              <a:rPr lang="en-US" altLang="zh-CN" sz="2400" b="1" dirty="0">
                <a:solidFill>
                  <a:srgbClr val="C00000"/>
                </a:solidFill>
                <a:sym typeface="+mn-ea"/>
              </a:rPr>
              <a:t>extends</a:t>
            </a:r>
            <a:r>
              <a:rPr lang="zh-CN" altLang="en-US" sz="2400" b="1" dirty="0">
                <a:solidFill>
                  <a:srgbClr val="C00000"/>
                </a:solidFill>
                <a:sym typeface="+mn-ea"/>
              </a:rPr>
              <a:t>明确指出它所继承的父类！</a:t>
            </a:r>
            <a:endParaRPr lang="en-US" altLang="zh-CN" sz="2400" b="1">
              <a:solidFill>
                <a:schemeClr val="tx1"/>
              </a:solidFill>
            </a:endParaRPr>
          </a:p>
          <a:p>
            <a:endParaRPr lang="zh-CN" altLang="en-US" sz="2400" b="1"/>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实现下图中类的代码</a:t>
            </a:r>
          </a:p>
        </p:txBody>
      </p:sp>
      <p:pic>
        <p:nvPicPr>
          <p:cNvPr id="6" name="图片 5"/>
          <p:cNvPicPr>
            <a:picLocks noChangeAspect="1"/>
          </p:cNvPicPr>
          <p:nvPr>
            <p:custDataLst>
              <p:tags r:id="rId1"/>
            </p:custDataLst>
          </p:nvPr>
        </p:nvPicPr>
        <p:blipFill>
          <a:blip r:embed="rId3"/>
          <a:stretch>
            <a:fillRect/>
          </a:stretch>
        </p:blipFill>
        <p:spPr>
          <a:xfrm>
            <a:off x="756285" y="1629410"/>
            <a:ext cx="7644130" cy="3981450"/>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455"/>
            <a:ext cx="8438515" cy="4526280"/>
          </a:xfrm>
        </p:spPr>
        <p:txBody>
          <a:bodyPr>
            <a:normAutofit fontScale="90000" lnSpcReduction="20000"/>
          </a:bodyPr>
          <a:lstStyle/>
          <a:p>
            <a:r>
              <a:rPr lang="en-US" altLang="zh-CN" sz="3110" b="1" dirty="0"/>
              <a:t>1</a:t>
            </a:r>
            <a:r>
              <a:rPr lang="zh-CN" altLang="en-US" sz="3110" b="1" dirty="0"/>
              <a:t>、子类会继承父类所有的实例变量和实例方法</a:t>
            </a:r>
          </a:p>
          <a:p>
            <a:pPr marL="109855" indent="0">
              <a:lnSpc>
                <a:spcPct val="120000"/>
              </a:lnSpc>
              <a:buNone/>
            </a:pPr>
            <a:r>
              <a:rPr lang="en-US" altLang="zh-CN" sz="2000" dirty="0">
                <a:solidFill>
                  <a:schemeClr val="tx1"/>
                </a:solidFill>
              </a:rPr>
              <a:t>       </a:t>
            </a:r>
            <a:r>
              <a:rPr lang="zh-CN" altLang="en-US" sz="2400" dirty="0">
                <a:solidFill>
                  <a:schemeClr val="tx1"/>
                </a:solidFill>
              </a:rPr>
              <a:t>父类是所有子类共同特征的抽象描述。而实例变量和实例方法就是事物的特征，那么父类中声明的实例变量和实例方法代表子类事物也有这个特征。</a:t>
            </a:r>
          </a:p>
          <a:p>
            <a:pPr marL="109855" indent="0">
              <a:lnSpc>
                <a:spcPct val="120000"/>
              </a:lnSpc>
              <a:buNone/>
            </a:pPr>
            <a:r>
              <a:rPr lang="zh-CN" altLang="en-US" sz="2400" dirty="0">
                <a:solidFill>
                  <a:schemeClr val="tx1"/>
                </a:solidFill>
              </a:rPr>
              <a:t>（</a:t>
            </a:r>
            <a:r>
              <a:rPr lang="en-US" altLang="zh-CN" sz="2400" dirty="0">
                <a:solidFill>
                  <a:schemeClr val="tx1"/>
                </a:solidFill>
              </a:rPr>
              <a:t>1</a:t>
            </a:r>
            <a:r>
              <a:rPr lang="zh-CN" altLang="en-US" sz="2400" dirty="0">
                <a:solidFill>
                  <a:schemeClr val="tx1"/>
                </a:solidFill>
              </a:rPr>
              <a:t>）子类创建对象时，子类和父类中的实例变量都会被分配内存空间。</a:t>
            </a:r>
          </a:p>
          <a:p>
            <a:pPr marL="109855" indent="0">
              <a:lnSpc>
                <a:spcPct val="120000"/>
              </a:lnSpc>
              <a:buNone/>
            </a:pPr>
            <a:r>
              <a:rPr lang="zh-CN" altLang="en-US" sz="2400" dirty="0">
                <a:solidFill>
                  <a:schemeClr val="tx1"/>
                </a:solidFill>
              </a:rPr>
              <a:t>（</a:t>
            </a:r>
            <a:r>
              <a:rPr lang="en-US" altLang="zh-CN" sz="2400" dirty="0">
                <a:solidFill>
                  <a:schemeClr val="tx1"/>
                </a:solidFill>
              </a:rPr>
              <a:t>2</a:t>
            </a:r>
            <a:r>
              <a:rPr lang="zh-CN" altLang="en-US" sz="2400" dirty="0">
                <a:solidFill>
                  <a:schemeClr val="tx1"/>
                </a:solidFill>
              </a:rPr>
              <a:t>）子类对象调用方法时，编译器会先在子类中看该类是否有这个方法，如果没找到，会看它的父类甚至父类的父类是否声明了这个方法，遵循从下往上找的顺序，找到了就停止，一直到根父</a:t>
            </a:r>
            <a:r>
              <a:rPr lang="zh-CN" altLang="en-US" sz="2400" dirty="0" smtClean="0">
                <a:solidFill>
                  <a:schemeClr val="tx1"/>
                </a:solidFill>
              </a:rPr>
              <a:t>类（</a:t>
            </a:r>
            <a:r>
              <a:rPr lang="en-US" altLang="zh-CN" sz="2400" smtClean="0">
                <a:solidFill>
                  <a:schemeClr val="tx1"/>
                </a:solidFill>
              </a:rPr>
              <a:t>Object</a:t>
            </a:r>
            <a:r>
              <a:rPr lang="zh-CN" altLang="en-US" sz="2400" smtClean="0">
                <a:solidFill>
                  <a:schemeClr val="tx1"/>
                </a:solidFill>
              </a:rPr>
              <a:t>）都</a:t>
            </a:r>
            <a:r>
              <a:rPr lang="zh-CN" altLang="en-US" sz="2400">
                <a:solidFill>
                  <a:schemeClr val="tx1"/>
                </a:solidFill>
              </a:rPr>
              <a:t>没有找到，就会报编译错误。</a:t>
            </a:r>
          </a:p>
          <a:p>
            <a:pPr marL="109855" indent="0">
              <a:lnSpc>
                <a:spcPct val="120000"/>
              </a:lnSpc>
              <a:buNone/>
            </a:pPr>
            <a:r>
              <a:rPr lang="zh-CN" altLang="en-US" sz="2400" dirty="0">
                <a:solidFill>
                  <a:schemeClr val="tx1"/>
                </a:solidFill>
              </a:rPr>
              <a:t> </a:t>
            </a:r>
            <a:r>
              <a:rPr lang="en-US" altLang="zh-CN" sz="2400" dirty="0">
                <a:solidFill>
                  <a:schemeClr val="tx1"/>
                </a:solidFill>
              </a:rPr>
              <a:t>     </a:t>
            </a:r>
            <a:r>
              <a:rPr lang="en-US" altLang="zh-CN" sz="2400" dirty="0" err="1">
                <a:solidFill>
                  <a:srgbClr val="C00000"/>
                </a:solidFill>
              </a:rPr>
              <a:t>继承意味着子类的对象除了看子类的类模板还要看父类的类模板</a:t>
            </a:r>
            <a:r>
              <a:rPr lang="en-US" altLang="zh-CN" sz="2400" dirty="0">
                <a:solidFill>
                  <a:srgbClr val="C00000"/>
                </a:solidFill>
              </a:rPr>
              <a:t>!!!</a:t>
            </a:r>
          </a:p>
        </p:txBody>
      </p:sp>
      <p:sp>
        <p:nvSpPr>
          <p:cNvPr id="3" name="标题 2"/>
          <p:cNvSpPr>
            <a:spLocks noGrp="1"/>
          </p:cNvSpPr>
          <p:nvPr>
            <p:ph type="title"/>
          </p:nvPr>
        </p:nvSpPr>
        <p:spPr/>
        <p:txBody>
          <a:bodyPr/>
          <a:lstStyle/>
          <a:p>
            <a:r>
              <a:rPr lang="en-US" altLang="zh-CN"/>
              <a:t>4</a:t>
            </a:r>
            <a:r>
              <a:rPr lang="zh-CN" altLang="en-US"/>
              <a:t>、继承的细节说明</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800" b="1">
                <a:latin typeface="+mn-ea"/>
                <a:cs typeface="+mn-ea"/>
              </a:rPr>
              <a:t>2、子类不能直接访问父类中私有的(private)成员变量和方法</a:t>
            </a:r>
            <a:endParaRPr lang="zh-CN" altLang="en-US"/>
          </a:p>
          <a:p>
            <a:pPr marL="109855" indent="0">
              <a:lnSpc>
                <a:spcPct val="130000"/>
              </a:lnSpc>
              <a:buNone/>
            </a:pPr>
            <a:r>
              <a:rPr lang="en-US" altLang="zh-CN" sz="2400"/>
              <a:t>      </a:t>
            </a:r>
            <a:r>
              <a:rPr lang="zh-CN" altLang="en-US" sz="2400"/>
              <a:t>子类虽会继承父类私有(private)的成员变量，但子类不能对继承的私有成员变量直接进行访问，可通过继承的get/set方法进行访问。</a:t>
            </a:r>
          </a:p>
          <a:p>
            <a:pPr marL="109855" indent="0">
              <a:buNone/>
            </a:pPr>
            <a:endParaRPr lang="zh-CN" altLang="en-US" sz="2400"/>
          </a:p>
        </p:txBody>
      </p:sp>
      <p:sp>
        <p:nvSpPr>
          <p:cNvPr id="4" name="标题 3"/>
          <p:cNvSpPr>
            <a:spLocks noGrp="1"/>
          </p:cNvSpPr>
          <p:nvPr>
            <p:ph type="title"/>
            <p:custDataLst>
              <p:tags r:id="rId1"/>
            </p:custDataLst>
          </p:nvPr>
        </p:nvSpPr>
        <p:spPr/>
        <p:txBody>
          <a:bodyPr/>
          <a:lstStyle/>
          <a:p>
            <a:r>
              <a:rPr lang="en-US" altLang="zh-CN"/>
              <a:t>4</a:t>
            </a:r>
            <a:r>
              <a:rPr lang="zh-CN" altLang="en-US"/>
              <a:t>、继承的细节说明</a:t>
            </a:r>
          </a:p>
        </p:txBody>
      </p:sp>
      <p:pic>
        <p:nvPicPr>
          <p:cNvPr id="5" name="图片 4"/>
          <p:cNvPicPr>
            <a:picLocks noChangeAspect="1"/>
          </p:cNvPicPr>
          <p:nvPr>
            <p:custDataLst>
              <p:tags r:id="rId2"/>
            </p:custDataLst>
          </p:nvPr>
        </p:nvPicPr>
        <p:blipFill>
          <a:blip r:embed="rId4"/>
          <a:stretch>
            <a:fillRect/>
          </a:stretch>
        </p:blipFill>
        <p:spPr>
          <a:xfrm>
            <a:off x="1186180" y="3862705"/>
            <a:ext cx="6826250" cy="217170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800">
                <a:latin typeface="+mn-ea"/>
                <a:cs typeface="+mn-ea"/>
              </a:rPr>
              <a:t>3</a:t>
            </a:r>
            <a:r>
              <a:rPr lang="zh-CN" altLang="en-US" sz="2800">
                <a:latin typeface="+mn-ea"/>
                <a:cs typeface="+mn-ea"/>
              </a:rPr>
              <a:t>、子类不是父类的子集，而是对父类的“扩展”</a:t>
            </a:r>
          </a:p>
          <a:p>
            <a:pPr marL="109855" indent="0">
              <a:lnSpc>
                <a:spcPct val="130000"/>
              </a:lnSpc>
              <a:buNone/>
            </a:pPr>
            <a:r>
              <a:rPr lang="en-US" altLang="zh-CN" sz="2400">
                <a:latin typeface="+mn-ea"/>
                <a:cs typeface="+mn-ea"/>
              </a:rPr>
              <a:t>    </a:t>
            </a:r>
            <a:r>
              <a:rPr lang="zh-CN" altLang="en-US" sz="2400">
                <a:latin typeface="+mn-ea"/>
                <a:cs typeface="+mn-ea"/>
              </a:rPr>
              <a:t>子类在继承父类以后，还可以定义自己特有的方法，这就可以看做是对父类功能上的扩展。</a:t>
            </a:r>
          </a:p>
        </p:txBody>
      </p:sp>
      <p:sp>
        <p:nvSpPr>
          <p:cNvPr id="4" name="标题 3"/>
          <p:cNvSpPr>
            <a:spLocks noGrp="1"/>
          </p:cNvSpPr>
          <p:nvPr>
            <p:ph type="title"/>
            <p:custDataLst>
              <p:tags r:id="rId1"/>
            </p:custDataLst>
          </p:nvPr>
        </p:nvSpPr>
        <p:spPr/>
        <p:txBody>
          <a:bodyPr/>
          <a:lstStyle/>
          <a:p>
            <a:r>
              <a:rPr lang="en-US" altLang="zh-CN"/>
              <a:t>4</a:t>
            </a:r>
            <a:r>
              <a:rPr lang="zh-CN" altLang="en-US"/>
              <a:t>、继承的细节说明</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50925"/>
            <a:ext cx="8229600" cy="4568825"/>
          </a:xfrm>
        </p:spPr>
        <p:txBody>
          <a:bodyPr/>
          <a:lstStyle/>
          <a:p>
            <a:r>
              <a:rPr lang="en-US" altLang="zh-CN"/>
              <a:t>4</a:t>
            </a:r>
            <a:r>
              <a:rPr lang="zh-CN" altLang="en-US"/>
              <a:t>、Java支持多层继承(继承体系)。一个父类可以同时拥有多个子类，但一个子类只能有一个直接父类（即</a:t>
            </a:r>
            <a:r>
              <a:rPr lang="en-US" altLang="zh-CN"/>
              <a:t>Java</a:t>
            </a:r>
            <a:r>
              <a:rPr lang="zh-CN" altLang="en-US"/>
              <a:t>支持单继承）</a:t>
            </a:r>
          </a:p>
          <a:p>
            <a:endParaRPr lang="zh-CN" altLang="en-US"/>
          </a:p>
        </p:txBody>
      </p:sp>
      <p:sp>
        <p:nvSpPr>
          <p:cNvPr id="4" name="标题 3"/>
          <p:cNvSpPr>
            <a:spLocks noGrp="1"/>
          </p:cNvSpPr>
          <p:nvPr>
            <p:ph type="title"/>
            <p:custDataLst>
              <p:tags r:id="rId1"/>
            </p:custDataLst>
          </p:nvPr>
        </p:nvSpPr>
        <p:spPr/>
        <p:txBody>
          <a:bodyPr/>
          <a:lstStyle/>
          <a:p>
            <a:r>
              <a:rPr lang="en-US" altLang="zh-CN"/>
              <a:t>4</a:t>
            </a:r>
            <a:r>
              <a:rPr lang="zh-CN" altLang="en-US"/>
              <a:t>、继承的细节说明</a:t>
            </a:r>
          </a:p>
        </p:txBody>
      </p:sp>
      <p:pic>
        <p:nvPicPr>
          <p:cNvPr id="5" name="图片 4"/>
          <p:cNvPicPr>
            <a:picLocks noChangeAspect="1"/>
          </p:cNvPicPr>
          <p:nvPr>
            <p:custDataLst>
              <p:tags r:id="rId2"/>
            </p:custDataLst>
          </p:nvPr>
        </p:nvPicPr>
        <p:blipFill>
          <a:blip r:embed="rId4"/>
          <a:stretch>
            <a:fillRect/>
          </a:stretch>
        </p:blipFill>
        <p:spPr>
          <a:xfrm>
            <a:off x="939800" y="2279015"/>
            <a:ext cx="7264400" cy="3340100"/>
          </a:xfrm>
          <a:prstGeom prst="rect">
            <a:avLst/>
          </a:prstGeom>
        </p:spPr>
      </p:pic>
      <p:sp>
        <p:nvSpPr>
          <p:cNvPr id="6" name="文本框 5"/>
          <p:cNvSpPr txBox="1"/>
          <p:nvPr/>
        </p:nvSpPr>
        <p:spPr>
          <a:xfrm>
            <a:off x="485775" y="5655310"/>
            <a:ext cx="8404225" cy="829945"/>
          </a:xfrm>
          <a:prstGeom prst="rect">
            <a:avLst/>
          </a:prstGeom>
          <a:noFill/>
        </p:spPr>
        <p:txBody>
          <a:bodyPr wrap="square" rtlCol="0">
            <a:spAutoFit/>
          </a:bodyPr>
          <a:lstStyle/>
          <a:p>
            <a:pPr algn="ctr"/>
            <a:r>
              <a:rPr lang="zh-CN" altLang="en-US" sz="2400">
                <a:solidFill>
                  <a:srgbClr val="C00000"/>
                </a:solidFill>
              </a:rPr>
              <a:t>顶层父类是Object类，所有的类在不指明父类的情况下，</a:t>
            </a:r>
          </a:p>
          <a:p>
            <a:pPr algn="ctr"/>
            <a:r>
              <a:rPr lang="zh-CN" altLang="en-US" sz="2400">
                <a:solidFill>
                  <a:srgbClr val="C00000"/>
                </a:solidFill>
              </a:rPr>
              <a:t>默认继承Object。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1</a:t>
            </a:r>
            <a:r>
              <a:rPr lang="zh-CN" altLang="en-US"/>
              <a:t>、定义一个学生类Student，它继承自Person类</a:t>
            </a:r>
          </a:p>
          <a:p>
            <a:endParaRPr lang="zh-CN" altLang="en-US"/>
          </a:p>
        </p:txBody>
      </p:sp>
      <p:sp>
        <p:nvSpPr>
          <p:cNvPr id="4" name="标题 3"/>
          <p:cNvSpPr>
            <a:spLocks noGrp="1"/>
          </p:cNvSpPr>
          <p:nvPr>
            <p:ph type="title"/>
            <p:custDataLst>
              <p:tags r:id="rId1"/>
            </p:custDataLst>
          </p:nvPr>
        </p:nvSpPr>
        <p:spPr/>
        <p:txBody>
          <a:bodyPr/>
          <a:lstStyle/>
          <a:p>
            <a:r>
              <a:rPr lang="zh-CN" altLang="en-US"/>
              <a:t>练习</a:t>
            </a:r>
          </a:p>
        </p:txBody>
      </p:sp>
      <p:pic>
        <p:nvPicPr>
          <p:cNvPr id="5" name="图片 4"/>
          <p:cNvPicPr>
            <a:picLocks noChangeAspect="1"/>
          </p:cNvPicPr>
          <p:nvPr>
            <p:custDataLst>
              <p:tags r:id="rId2"/>
            </p:custDataLst>
          </p:nvPr>
        </p:nvPicPr>
        <p:blipFill>
          <a:blip r:embed="rId4"/>
          <a:stretch>
            <a:fillRect/>
          </a:stretch>
        </p:blipFill>
        <p:spPr>
          <a:xfrm>
            <a:off x="1079500" y="2421255"/>
            <a:ext cx="6985000" cy="287655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455"/>
            <a:ext cx="8229600" cy="4984115"/>
          </a:xfrm>
        </p:spPr>
        <p:txBody>
          <a:bodyPr>
            <a:normAutofit fontScale="75000" lnSpcReduction="10000"/>
          </a:bodyPr>
          <a:lstStyle/>
          <a:p>
            <a:r>
              <a:rPr lang="en-US" altLang="zh-CN" sz="4000" b="1"/>
              <a:t>2</a:t>
            </a:r>
            <a:r>
              <a:rPr lang="zh-CN" altLang="en-US" sz="4000" b="1"/>
              <a:t>、定义</a:t>
            </a:r>
            <a:r>
              <a:rPr lang="en-US" altLang="zh-CN" sz="4000" b="1"/>
              <a:t>Mankind</a:t>
            </a:r>
            <a:r>
              <a:rPr lang="zh-CN" altLang="en-US" sz="4000" b="1"/>
              <a:t>和</a:t>
            </a:r>
            <a:r>
              <a:rPr lang="en-US" altLang="zh-CN" sz="4000" b="1"/>
              <a:t>Kids</a:t>
            </a:r>
            <a:r>
              <a:rPr lang="zh-CN" altLang="en-US" sz="4000" b="1"/>
              <a:t>类，实现二者之间的关系。</a:t>
            </a:r>
          </a:p>
          <a:p>
            <a:pPr marL="109855" indent="0">
              <a:lnSpc>
                <a:spcPct val="110000"/>
              </a:lnSpc>
              <a:buNone/>
            </a:pPr>
            <a:r>
              <a:rPr lang="en-US" altLang="zh-CN"/>
              <a:t>  (1)</a:t>
            </a:r>
            <a:r>
              <a:rPr lang="zh-CN" altLang="en-US"/>
              <a:t>定义一个ManKind类，包括</a:t>
            </a:r>
          </a:p>
          <a:p>
            <a:pPr marL="109855" indent="0">
              <a:lnSpc>
                <a:spcPct val="110000"/>
              </a:lnSpc>
              <a:buNone/>
            </a:pPr>
            <a:r>
              <a:rPr lang="en-US" altLang="zh-CN"/>
              <a:t>  </a:t>
            </a:r>
            <a:r>
              <a:rPr lang="zh-CN" altLang="en-US"/>
              <a:t>•成员变量int sex和int salary；</a:t>
            </a:r>
          </a:p>
          <a:p>
            <a:pPr marL="109855" indent="0">
              <a:lnSpc>
                <a:spcPct val="110000"/>
              </a:lnSpc>
              <a:buNone/>
            </a:pPr>
            <a:r>
              <a:rPr lang="en-US" altLang="zh-CN"/>
              <a:t>  </a:t>
            </a:r>
            <a:r>
              <a:rPr lang="zh-CN" altLang="en-US"/>
              <a:t>•方法void manOrWoman()：根据sex的值显示“man”(sex==1)或者“woman”(sex==0)；</a:t>
            </a:r>
          </a:p>
          <a:p>
            <a:pPr marL="109855" indent="0">
              <a:lnSpc>
                <a:spcPct val="110000"/>
              </a:lnSpc>
              <a:buNone/>
            </a:pPr>
            <a:r>
              <a:rPr lang="en-US" altLang="zh-CN"/>
              <a:t>  </a:t>
            </a:r>
            <a:r>
              <a:rPr lang="zh-CN" altLang="en-US"/>
              <a:t>•方法void employeed()：根据salary的值显示“no</a:t>
            </a:r>
            <a:r>
              <a:rPr lang="en-US" altLang="zh-CN"/>
              <a:t>  </a:t>
            </a:r>
          </a:p>
          <a:p>
            <a:pPr marL="109855" indent="0">
              <a:lnSpc>
                <a:spcPct val="110000"/>
              </a:lnSpc>
              <a:buNone/>
            </a:pPr>
            <a:r>
              <a:rPr lang="en-US" altLang="zh-CN"/>
              <a:t>   </a:t>
            </a:r>
            <a:r>
              <a:rPr lang="zh-CN" altLang="en-US"/>
              <a:t>job”(salary==0)或者“ job”(salary!=0)。</a:t>
            </a:r>
          </a:p>
          <a:p>
            <a:pPr marL="109855" indent="0">
              <a:lnSpc>
                <a:spcPct val="110000"/>
              </a:lnSpc>
              <a:buNone/>
            </a:pPr>
            <a:r>
              <a:rPr lang="en-US" altLang="zh-CN"/>
              <a:t>  </a:t>
            </a:r>
            <a:r>
              <a:rPr lang="zh-CN" altLang="en-US"/>
              <a:t>(2)定义类Kids继承ManKind，并包括</a:t>
            </a:r>
          </a:p>
          <a:p>
            <a:pPr marL="109855" indent="0">
              <a:lnSpc>
                <a:spcPct val="110000"/>
              </a:lnSpc>
              <a:buNone/>
            </a:pPr>
            <a:r>
              <a:rPr lang="en-US" altLang="zh-CN"/>
              <a:t>  </a:t>
            </a:r>
            <a:r>
              <a:rPr lang="zh-CN" altLang="en-US"/>
              <a:t>•成员变量int yearsOld；</a:t>
            </a:r>
          </a:p>
          <a:p>
            <a:pPr marL="109855" indent="0">
              <a:lnSpc>
                <a:spcPct val="110000"/>
              </a:lnSpc>
              <a:buNone/>
            </a:pPr>
            <a:r>
              <a:rPr lang="en-US" altLang="zh-CN"/>
              <a:t>  </a:t>
            </a:r>
            <a:r>
              <a:rPr lang="zh-CN" altLang="en-US"/>
              <a:t>•方法printAge()打印yearsOld的值。</a:t>
            </a:r>
          </a:p>
          <a:p>
            <a:pPr marL="109855" indent="0">
              <a:lnSpc>
                <a:spcPct val="110000"/>
              </a:lnSpc>
              <a:buNone/>
            </a:pPr>
            <a:r>
              <a:rPr lang="en-US" altLang="zh-CN"/>
              <a:t>  </a:t>
            </a:r>
            <a:r>
              <a:rPr lang="zh-CN" altLang="en-US"/>
              <a:t>(3)定义类KidsTest，在类的main方法中实例化Kids的对</a:t>
            </a:r>
          </a:p>
          <a:p>
            <a:pPr marL="109855" indent="0">
              <a:lnSpc>
                <a:spcPct val="110000"/>
              </a:lnSpc>
              <a:buNone/>
            </a:pPr>
            <a:r>
              <a:rPr lang="zh-CN" altLang="en-US"/>
              <a:t> </a:t>
            </a:r>
            <a:r>
              <a:rPr lang="en-US" altLang="zh-CN"/>
              <a:t> </a:t>
            </a:r>
            <a:r>
              <a:rPr lang="zh-CN" altLang="en-US"/>
              <a:t>象someKid，用该对象访问其父类的成员变量及方法。</a:t>
            </a:r>
          </a:p>
        </p:txBody>
      </p:sp>
      <p:sp>
        <p:nvSpPr>
          <p:cNvPr id="4" name="标题 3"/>
          <p:cNvSpPr>
            <a:spLocks noGrp="1"/>
          </p:cNvSpPr>
          <p:nvPr>
            <p:ph type="title"/>
            <p:custDataLst>
              <p:tags r:id="rId1"/>
            </p:custDataLst>
          </p:nvPr>
        </p:nvSpPr>
        <p:spPr/>
        <p:txBody>
          <a:bodyPr/>
          <a:lstStyle/>
          <a:p>
            <a:r>
              <a:rPr lang="zh-CN" altLang="en-US"/>
              <a:t>练习</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30000"/>
              </a:lnSpc>
            </a:pPr>
            <a:r>
              <a:rPr lang="zh-CN" altLang="en-US" sz="2400">
                <a:sym typeface="+mn-ea"/>
              </a:rPr>
              <a:t>子类会继承</a:t>
            </a:r>
            <a:r>
              <a:rPr lang="zh-CN" altLang="en-US" sz="2400"/>
              <a:t>父类的所有方法，但当子类觉得父类原来的方法实现并不适合于自己当前的类时，该怎么办呢？</a:t>
            </a:r>
          </a:p>
          <a:p>
            <a:pPr marL="109855" indent="0">
              <a:lnSpc>
                <a:spcPct val="130000"/>
              </a:lnSpc>
              <a:buNone/>
            </a:pPr>
            <a:r>
              <a:rPr lang="en-US" altLang="zh-CN" sz="2400"/>
              <a:t>      </a:t>
            </a:r>
            <a:r>
              <a:rPr lang="zh-CN" altLang="en-US" sz="2400"/>
              <a:t>子类可以对从父类中继承来的方法进行改造，我们称为</a:t>
            </a:r>
            <a:r>
              <a:rPr lang="zh-CN" altLang="en-US" sz="2400">
                <a:solidFill>
                  <a:srgbClr val="C00000"/>
                </a:solidFill>
              </a:rPr>
              <a:t>方法的重写 (override、overwrite)</a:t>
            </a:r>
            <a:r>
              <a:rPr lang="zh-CN" altLang="en-US" sz="2400"/>
              <a:t>。也称为</a:t>
            </a:r>
            <a:r>
              <a:rPr lang="zh-CN" altLang="en-US" sz="2400">
                <a:solidFill>
                  <a:srgbClr val="C00000"/>
                </a:solidFill>
              </a:rPr>
              <a:t>方法的重置、覆盖</a:t>
            </a:r>
            <a:r>
              <a:rPr lang="zh-CN" altLang="en-US" sz="2400"/>
              <a:t>。</a:t>
            </a:r>
          </a:p>
          <a:p>
            <a:pPr>
              <a:lnSpc>
                <a:spcPct val="130000"/>
              </a:lnSpc>
            </a:pPr>
            <a:r>
              <a:rPr lang="zh-CN" altLang="en-US" sz="2400"/>
              <a:t>方法重写后，在程序执行时，子类的方法将覆盖父类的方法。</a:t>
            </a:r>
          </a:p>
        </p:txBody>
      </p:sp>
      <p:sp>
        <p:nvSpPr>
          <p:cNvPr id="4" name="标题 3"/>
          <p:cNvSpPr>
            <a:spLocks noGrp="1"/>
          </p:cNvSpPr>
          <p:nvPr>
            <p:ph type="title"/>
            <p:custDataLst>
              <p:tags r:id="rId1"/>
            </p:custDataLst>
          </p:nvPr>
        </p:nvSpPr>
        <p:spPr/>
        <p:txBody>
          <a:bodyPr>
            <a:normAutofit fontScale="90000"/>
          </a:bodyPr>
          <a:lstStyle/>
          <a:p>
            <a:r>
              <a:rPr lang="en-US" altLang="zh-CN"/>
              <a:t>5</a:t>
            </a:r>
            <a:r>
              <a:rPr lang="zh-CN" altLang="en-US"/>
              <a:t>、方法的重写（override/overwrite）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比如</a:t>
            </a:r>
            <a:r>
              <a:rPr lang="en-US" altLang="zh-CN"/>
              <a:t>AI</a:t>
            </a:r>
            <a:r>
              <a:rPr lang="zh-CN" altLang="en-US"/>
              <a:t>手机在智能手机的基础上增加大模型，从而实现</a:t>
            </a:r>
            <a:r>
              <a:rPr lang="en-US" altLang="zh-CN"/>
              <a:t>AI</a:t>
            </a:r>
            <a:r>
              <a:rPr lang="zh-CN" altLang="en-US"/>
              <a:t>消除、</a:t>
            </a:r>
            <a:r>
              <a:rPr lang="en-US" altLang="zh-CN"/>
              <a:t>AI</a:t>
            </a:r>
            <a:r>
              <a:rPr lang="zh-CN" altLang="en-US"/>
              <a:t>通话摘要等功能。</a:t>
            </a:r>
          </a:p>
          <a:p>
            <a:pPr marL="109855" indent="0">
              <a:buNone/>
            </a:pPr>
            <a:endParaRPr lang="zh-CN" altLang="en-US"/>
          </a:p>
        </p:txBody>
      </p:sp>
      <p:sp>
        <p:nvSpPr>
          <p:cNvPr id="3" name="标题 2"/>
          <p:cNvSpPr>
            <a:spLocks noGrp="1"/>
          </p:cNvSpPr>
          <p:nvPr>
            <p:ph type="title"/>
          </p:nvPr>
        </p:nvSpPr>
        <p:spPr/>
        <p:txBody>
          <a:bodyPr/>
          <a:lstStyle/>
          <a:p>
            <a:r>
              <a:rPr lang="zh-CN" altLang="en-US"/>
              <a:t>举例</a:t>
            </a:r>
          </a:p>
        </p:txBody>
      </p:sp>
      <p:pic>
        <p:nvPicPr>
          <p:cNvPr id="4" name="图片 3" descr="微信图片_20240414185215"/>
          <p:cNvPicPr>
            <a:picLocks noChangeAspect="1"/>
          </p:cNvPicPr>
          <p:nvPr/>
        </p:nvPicPr>
        <p:blipFill>
          <a:blip r:embed="rId2"/>
          <a:stretch>
            <a:fillRect/>
          </a:stretch>
        </p:blipFill>
        <p:spPr>
          <a:xfrm>
            <a:off x="5003165" y="2493645"/>
            <a:ext cx="3771265" cy="4075430"/>
          </a:xfrm>
          <a:prstGeom prst="rect">
            <a:avLst/>
          </a:prstGeom>
        </p:spPr>
      </p:pic>
      <p:pic>
        <p:nvPicPr>
          <p:cNvPr id="5" name="图片 4" descr="微信图片_20240414185536"/>
          <p:cNvPicPr>
            <a:picLocks noChangeAspect="1"/>
          </p:cNvPicPr>
          <p:nvPr/>
        </p:nvPicPr>
        <p:blipFill>
          <a:blip r:embed="rId3"/>
          <a:stretch>
            <a:fillRect/>
          </a:stretch>
        </p:blipFill>
        <p:spPr>
          <a:xfrm>
            <a:off x="466725" y="2852420"/>
            <a:ext cx="4435475" cy="3092450"/>
          </a:xfrm>
          <a:prstGeom prst="rect">
            <a:avLst/>
          </a:prstGeom>
        </p:spPr>
      </p:pic>
      <p:pic>
        <p:nvPicPr>
          <p:cNvPr id="6" name="图片 5"/>
          <p:cNvPicPr>
            <a:picLocks noChangeAspect="1"/>
          </p:cNvPicPr>
          <p:nvPr/>
        </p:nvPicPr>
        <p:blipFill>
          <a:blip r:embed="rId4"/>
          <a:stretch>
            <a:fillRect/>
          </a:stretch>
        </p:blipFill>
        <p:spPr>
          <a:xfrm>
            <a:off x="252095" y="3068955"/>
            <a:ext cx="4286250" cy="2178050"/>
          </a:xfrm>
          <a:prstGeom prst="rect">
            <a:avLst/>
          </a:prstGeom>
        </p:spPr>
      </p:pic>
      <p:pic>
        <p:nvPicPr>
          <p:cNvPr id="9" name="图片 8"/>
          <p:cNvPicPr>
            <a:picLocks noChangeAspect="1"/>
          </p:cNvPicPr>
          <p:nvPr/>
        </p:nvPicPr>
        <p:blipFill>
          <a:blip r:embed="rId5"/>
          <a:stretch>
            <a:fillRect/>
          </a:stretch>
        </p:blipFill>
        <p:spPr>
          <a:xfrm>
            <a:off x="4300855" y="2493010"/>
            <a:ext cx="4741545" cy="41776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a:t>
            </a:r>
            <a:r>
              <a:rPr lang="zh-CN" altLang="en-US" dirty="0"/>
              <a:t>面向对象的程序设计思想</a:t>
            </a:r>
          </a:p>
        </p:txBody>
      </p:sp>
      <p:sp>
        <p:nvSpPr>
          <p:cNvPr id="5" name="内容占位符 4"/>
          <p:cNvSpPr>
            <a:spLocks noGrp="1"/>
          </p:cNvSpPr>
          <p:nvPr>
            <p:ph idx="1"/>
          </p:nvPr>
        </p:nvSpPr>
        <p:spPr/>
        <p:txBody>
          <a:bodyPr>
            <a:normAutofit/>
          </a:bodyPr>
          <a:lstStyle/>
          <a:p>
            <a:pPr>
              <a:lnSpc>
                <a:spcPct val="140000"/>
              </a:lnSpc>
            </a:pPr>
            <a:r>
              <a:rPr lang="zh-CN" altLang="zh-CN" sz="2800" dirty="0">
                <a:solidFill>
                  <a:schemeClr val="tx1"/>
                </a:solidFill>
                <a:latin typeface="+mn-lt"/>
                <a:ea typeface="+mn-ea"/>
                <a:cs typeface="+mn-cs"/>
              </a:rPr>
              <a:t>关注</a:t>
            </a:r>
            <a:r>
              <a:rPr lang="zh-CN" altLang="zh-CN" sz="2800" dirty="0">
                <a:solidFill>
                  <a:srgbClr val="FF0000"/>
                </a:solidFill>
                <a:latin typeface="+mn-lt"/>
                <a:ea typeface="+mn-ea"/>
                <a:cs typeface="+mn-cs"/>
              </a:rPr>
              <a:t>焦点</a:t>
            </a:r>
            <a:r>
              <a:rPr lang="zh-CN" altLang="zh-CN" sz="2800" dirty="0">
                <a:solidFill>
                  <a:schemeClr val="tx1"/>
                </a:solidFill>
                <a:latin typeface="+mn-lt"/>
                <a:ea typeface="+mn-ea"/>
                <a:cs typeface="+mn-cs"/>
              </a:rPr>
              <a:t>是</a:t>
            </a:r>
            <a:r>
              <a:rPr lang="zh-CN" altLang="zh-CN" sz="2800" dirty="0">
                <a:solidFill>
                  <a:srgbClr val="FF0000"/>
                </a:solidFill>
                <a:latin typeface="+mn-lt"/>
                <a:ea typeface="+mn-ea"/>
                <a:cs typeface="+mn-cs"/>
              </a:rPr>
              <a:t>类</a:t>
            </a:r>
            <a:r>
              <a:rPr lang="zh-CN" altLang="zh-CN" sz="2800" dirty="0">
                <a:solidFill>
                  <a:schemeClr val="tx1"/>
                </a:solidFill>
                <a:latin typeface="+mn-lt"/>
                <a:ea typeface="+mn-ea"/>
                <a:cs typeface="+mn-cs"/>
              </a:rPr>
              <a:t>，在计算机程序设计过程中，参照现实中事物，将事物的属性特征、行为特征抽取出来，用类表示。</a:t>
            </a:r>
          </a:p>
          <a:p>
            <a:pPr>
              <a:lnSpc>
                <a:spcPct val="140000"/>
              </a:lnSpc>
            </a:pPr>
            <a:r>
              <a:rPr lang="zh-CN" altLang="zh-CN" sz="2800" dirty="0">
                <a:solidFill>
                  <a:schemeClr val="tx1"/>
                </a:solidFill>
                <a:latin typeface="+mn-lt"/>
                <a:ea typeface="+mn-ea"/>
                <a:cs typeface="+mn-cs"/>
              </a:rPr>
              <a:t>代码结构：以</a:t>
            </a:r>
            <a:r>
              <a:rPr lang="zh-CN" altLang="zh-CN" sz="2800" dirty="0">
                <a:solidFill>
                  <a:srgbClr val="FF0000"/>
                </a:solidFill>
                <a:latin typeface="+mn-lt"/>
                <a:ea typeface="+mn-ea"/>
                <a:cs typeface="+mn-cs"/>
              </a:rPr>
              <a:t>类为最小组织单位</a:t>
            </a:r>
            <a:r>
              <a:rPr lang="zh-CN" altLang="zh-CN" sz="2800" dirty="0">
                <a:solidFill>
                  <a:schemeClr val="tx1"/>
                </a:solidFill>
                <a:latin typeface="+mn-lt"/>
                <a:ea typeface="+mn-ea"/>
                <a:cs typeface="+mn-cs"/>
              </a:rPr>
              <a:t>。</a:t>
            </a:r>
          </a:p>
          <a:p>
            <a:pPr>
              <a:lnSpc>
                <a:spcPct val="140000"/>
              </a:lnSpc>
            </a:pPr>
            <a:r>
              <a:rPr lang="zh-CN" altLang="zh-CN" sz="2800" dirty="0">
                <a:solidFill>
                  <a:schemeClr val="tx1"/>
                </a:solidFill>
                <a:latin typeface="+mn-lt"/>
                <a:ea typeface="+mn-ea"/>
                <a:cs typeface="+mn-cs"/>
              </a:rPr>
              <a:t>典型语言：</a:t>
            </a:r>
            <a:r>
              <a:rPr lang="en-US" altLang="zh-CN" sz="2800" dirty="0">
                <a:solidFill>
                  <a:schemeClr val="tx1"/>
                </a:solidFill>
                <a:latin typeface="+mn-lt"/>
                <a:ea typeface="+mn-ea"/>
                <a:cs typeface="+mn-cs"/>
              </a:rPr>
              <a:t>Java</a:t>
            </a:r>
            <a:r>
              <a:rPr lang="zh-CN" altLang="en-US" sz="2800" dirty="0">
                <a:solidFill>
                  <a:schemeClr val="tx1"/>
                </a:solidFill>
                <a:latin typeface="+mn-lt"/>
                <a:ea typeface="+mn-ea"/>
                <a:cs typeface="+mn-cs"/>
              </a:rPr>
              <a:t>、</a:t>
            </a:r>
            <a:r>
              <a:rPr lang="en-US" altLang="zh-CN" sz="2800" dirty="0">
                <a:solidFill>
                  <a:schemeClr val="tx1"/>
                </a:solidFill>
                <a:latin typeface="+mn-lt"/>
                <a:ea typeface="+mn-ea"/>
                <a:cs typeface="+mn-cs"/>
              </a:rPr>
              <a:t>C#</a:t>
            </a:r>
            <a:r>
              <a:rPr lang="zh-CN" altLang="en-US" sz="2800" dirty="0">
                <a:solidFill>
                  <a:schemeClr val="tx1"/>
                </a:solidFill>
                <a:latin typeface="+mn-lt"/>
                <a:ea typeface="+mn-ea"/>
                <a:cs typeface="+mn-cs"/>
              </a:rPr>
              <a:t>、</a:t>
            </a:r>
            <a:r>
              <a:rPr lang="en-US" altLang="zh-CN" sz="2800" dirty="0">
                <a:solidFill>
                  <a:schemeClr val="tx1"/>
                </a:solidFill>
                <a:latin typeface="+mn-lt"/>
                <a:ea typeface="+mn-ea"/>
                <a:cs typeface="+mn-cs"/>
              </a:rPr>
              <a:t>C++</a:t>
            </a:r>
            <a:r>
              <a:rPr lang="zh-CN" altLang="en-US" sz="2800" dirty="0">
                <a:solidFill>
                  <a:schemeClr val="tx1"/>
                </a:solidFill>
                <a:latin typeface="+mn-lt"/>
                <a:ea typeface="+mn-ea"/>
                <a:cs typeface="+mn-cs"/>
              </a:rPr>
              <a:t>、</a:t>
            </a:r>
            <a:r>
              <a:rPr lang="en-US" altLang="zh-CN" sz="2800" dirty="0">
                <a:solidFill>
                  <a:schemeClr val="tx1"/>
                </a:solidFill>
                <a:latin typeface="+mn-lt"/>
                <a:ea typeface="+mn-ea"/>
                <a:cs typeface="+mn-cs"/>
              </a:rPr>
              <a:t>Python</a:t>
            </a:r>
            <a:r>
              <a:rPr lang="zh-CN" altLang="en-US" sz="2800" dirty="0">
                <a:solidFill>
                  <a:schemeClr val="tx1"/>
                </a:solidFill>
                <a:latin typeface="+mn-lt"/>
                <a:ea typeface="+mn-ea"/>
                <a:cs typeface="+mn-cs"/>
              </a:rPr>
              <a:t>等</a:t>
            </a:r>
          </a:p>
          <a:p>
            <a:pPr>
              <a:lnSpc>
                <a:spcPct val="140000"/>
              </a:lnSpc>
            </a:pPr>
            <a:r>
              <a:rPr lang="zh-CN" altLang="zh-CN" sz="2800" dirty="0">
                <a:solidFill>
                  <a:schemeClr val="tx1"/>
                </a:solidFill>
                <a:latin typeface="+mn-lt"/>
                <a:ea typeface="+mn-ea"/>
                <a:cs typeface="+mn-cs"/>
              </a:rPr>
              <a:t>适合解决复杂问题，是一种</a:t>
            </a:r>
            <a:r>
              <a:rPr lang="en-US" altLang="zh-CN" sz="2800" dirty="0">
                <a:solidFill>
                  <a:schemeClr val="tx1"/>
                </a:solidFill>
                <a:latin typeface="+mn-lt"/>
                <a:ea typeface="+mn-ea"/>
                <a:cs typeface="+mn-cs"/>
              </a:rPr>
              <a:t>“</a:t>
            </a:r>
            <a:r>
              <a:rPr lang="zh-CN" altLang="en-US" sz="2800" dirty="0">
                <a:solidFill>
                  <a:srgbClr val="FF0000"/>
                </a:solidFill>
                <a:latin typeface="+mn-lt"/>
                <a:ea typeface="+mn-ea"/>
                <a:cs typeface="+mn-cs"/>
              </a:rPr>
              <a:t>设计者思维</a:t>
            </a:r>
            <a:r>
              <a:rPr lang="en-US" altLang="zh-CN" sz="2800" dirty="0">
                <a:solidFill>
                  <a:schemeClr val="tx1"/>
                </a:solidFill>
                <a:latin typeface="+mn-lt"/>
                <a:ea typeface="+mn-ea"/>
                <a:cs typeface="+mn-cs"/>
              </a:rPr>
              <a:t>”</a:t>
            </a:r>
            <a:r>
              <a:rPr lang="zh-CN" altLang="en-US" sz="2800" dirty="0">
                <a:solidFill>
                  <a:schemeClr val="tx1"/>
                </a:solidFill>
                <a:latin typeface="+mn-lt"/>
                <a:ea typeface="+mn-ea"/>
                <a:cs typeface="+mn-cs"/>
              </a:rPr>
              <a:t>。扩展型强、可维护性高。</a:t>
            </a:r>
            <a:endParaRPr lang="zh-CN" altLang="zh-CN" sz="2800" dirty="0">
              <a:solidFill>
                <a:schemeClr val="tx1"/>
              </a:solidFill>
              <a:latin typeface="+mn-lt"/>
              <a:ea typeface="+mn-ea"/>
              <a:cs typeface="+mn-cs"/>
            </a:endParaRPr>
          </a:p>
          <a:p>
            <a:endParaRPr lang="zh-CN" altLang="en-US" sz="28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方法重写的要求</a:t>
            </a:r>
          </a:p>
        </p:txBody>
      </p:sp>
      <p:sp>
        <p:nvSpPr>
          <p:cNvPr id="5" name="内容占位符 4"/>
          <p:cNvSpPr>
            <a:spLocks noGrp="1"/>
          </p:cNvSpPr>
          <p:nvPr>
            <p:ph idx="1"/>
            <p:custDataLst>
              <p:tags r:id="rId1"/>
            </p:custDataLst>
          </p:nvPr>
        </p:nvSpPr>
        <p:spPr/>
        <p:txBody>
          <a:bodyPr>
            <a:normAutofit fontScale="87500" lnSpcReduction="20000"/>
          </a:bodyPr>
          <a:lstStyle/>
          <a:p>
            <a:pPr>
              <a:lnSpc>
                <a:spcPct val="140000"/>
              </a:lnSpc>
            </a:pPr>
            <a:r>
              <a:rPr lang="zh-CN" altLang="en-US"/>
              <a:t>子类重写的方法必须和父类被重写的方法具有</a:t>
            </a:r>
            <a:r>
              <a:rPr lang="zh-CN" altLang="en-US">
                <a:solidFill>
                  <a:srgbClr val="C00000"/>
                </a:solidFill>
              </a:rPr>
              <a:t>相同的方法名称、参数列表</a:t>
            </a:r>
          </a:p>
          <a:p>
            <a:pPr>
              <a:lnSpc>
                <a:spcPct val="140000"/>
              </a:lnSpc>
            </a:pPr>
            <a:r>
              <a:rPr lang="zh-CN" altLang="en-US">
                <a:solidFill>
                  <a:schemeClr val="tx1"/>
                </a:solidFill>
              </a:rPr>
              <a:t>子类重写的方法的返回值类型不能大于父类被重写的方法的返回值类型（例如：Student &lt; Person）</a:t>
            </a:r>
          </a:p>
          <a:p>
            <a:pPr>
              <a:lnSpc>
                <a:spcPct val="140000"/>
              </a:lnSpc>
            </a:pPr>
            <a:r>
              <a:rPr lang="zh-CN" altLang="en-US">
                <a:solidFill>
                  <a:schemeClr val="tx1"/>
                </a:solidFill>
              </a:rPr>
              <a:t>子类方法抛出的异常不能大于父类被重写方法的异常</a:t>
            </a:r>
          </a:p>
          <a:p>
            <a:pPr>
              <a:lnSpc>
                <a:spcPct val="140000"/>
              </a:lnSpc>
            </a:pPr>
            <a:r>
              <a:rPr lang="zh-CN" altLang="en-US">
                <a:sym typeface="+mn-ea"/>
              </a:rPr>
              <a:t>子类重写的方法使用的访问权限不能小于父类被重写的方法的访问权限</a:t>
            </a:r>
            <a:endParaRPr lang="zh-CN" altLang="en-US">
              <a:solidFill>
                <a:schemeClr val="tx1"/>
              </a:solidFill>
            </a:endParaRPr>
          </a:p>
          <a:p>
            <a:pPr>
              <a:lnSpc>
                <a:spcPct val="140000"/>
              </a:lnSpc>
            </a:pPr>
            <a:r>
              <a:rPr lang="zh-CN" altLang="en-US">
                <a:solidFill>
                  <a:schemeClr val="tx1"/>
                </a:solidFill>
              </a:rPr>
              <a:t>父类私有方法不能重写，跨包的父类缺省的方法也不能重写</a:t>
            </a:r>
          </a:p>
          <a:p>
            <a:endParaRPr lang="zh-CN" altLang="en-US">
              <a:solidFill>
                <a:schemeClr val="tx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400"/>
              <a:t>概念：</a:t>
            </a:r>
            <a:r>
              <a:rPr lang="en-US" altLang="zh-CN" sz="2400"/>
              <a:t>在同一个类中，允许存在一个以上的同名方</a:t>
            </a:r>
          </a:p>
          <a:p>
            <a:pPr marL="109855" indent="0">
              <a:buNone/>
            </a:pPr>
            <a:r>
              <a:rPr lang="en-US" altLang="zh-CN" sz="2400"/>
              <a:t>法，只要它们的参数列表不同即可</a:t>
            </a:r>
            <a:r>
              <a:rPr lang="zh-CN" altLang="en-US" sz="2400"/>
              <a:t>。意味着参数个数或参数类型的不同。</a:t>
            </a:r>
          </a:p>
          <a:p>
            <a:pPr marL="365760" lvl="0" indent="-255905">
              <a:buFont typeface="Wingdings 3" panose="05040102010807070707" charset="0"/>
              <a:buChar char=""/>
            </a:pPr>
            <a:r>
              <a:rPr lang="zh-CN" altLang="en-US" sz="2400">
                <a:solidFill>
                  <a:schemeClr val="tx1"/>
                </a:solidFill>
              </a:rPr>
              <a:t>特点：与修饰符、返回值类型无关，只看参数列表，且参数列表必须不同。调用时，根据方法参数列表的不同来区别各同名方法。</a:t>
            </a:r>
          </a:p>
          <a:p>
            <a:pPr marL="365760" lvl="0" indent="-255905">
              <a:buFont typeface="Wingdings 3" panose="05040102010807070707" charset="0"/>
              <a:buChar char=""/>
            </a:pPr>
            <a:r>
              <a:rPr lang="zh-CN" altLang="en-US" sz="2400">
                <a:solidFill>
                  <a:schemeClr val="tx1"/>
                </a:solidFill>
              </a:rPr>
              <a:t>举例：</a:t>
            </a:r>
          </a:p>
          <a:p>
            <a:pPr marL="109855" lvl="0" indent="0">
              <a:buFont typeface="Wingdings 3" panose="05040102010807070707" charset="0"/>
              <a:buNone/>
            </a:pPr>
            <a:r>
              <a:rPr lang="zh-CN" altLang="en-US" sz="2400">
                <a:solidFill>
                  <a:schemeClr val="tx1"/>
                </a:solidFill>
              </a:rPr>
              <a:t>（</a:t>
            </a:r>
            <a:r>
              <a:rPr lang="en-US" altLang="zh-CN" sz="2400">
                <a:solidFill>
                  <a:schemeClr val="tx1"/>
                </a:solidFill>
              </a:rPr>
              <a:t>1</a:t>
            </a:r>
            <a:r>
              <a:rPr lang="zh-CN" altLang="en-US" sz="2400">
                <a:solidFill>
                  <a:schemeClr val="tx1"/>
                </a:solidFill>
              </a:rPr>
              <a:t>）System.out.println()方法就是典型的重载方法</a:t>
            </a:r>
          </a:p>
          <a:p>
            <a:pPr marL="109855" lvl="0" indent="0">
              <a:buFont typeface="Wingdings 3" panose="05040102010807070707" charset="0"/>
              <a:buNone/>
            </a:pPr>
            <a:r>
              <a:rPr lang="zh-CN" altLang="en-US" sz="2400">
                <a:solidFill>
                  <a:schemeClr val="tx1"/>
                </a:solidFill>
              </a:rPr>
              <a:t>（</a:t>
            </a:r>
            <a:r>
              <a:rPr lang="en-US" altLang="zh-CN" sz="2400">
                <a:solidFill>
                  <a:schemeClr val="tx1"/>
                </a:solidFill>
              </a:rPr>
              <a:t>2</a:t>
            </a:r>
            <a:r>
              <a:rPr lang="zh-CN" altLang="en-US" sz="2400">
                <a:solidFill>
                  <a:schemeClr val="tx1"/>
                </a:solidFill>
              </a:rPr>
              <a:t>）</a:t>
            </a:r>
          </a:p>
        </p:txBody>
      </p:sp>
      <p:sp>
        <p:nvSpPr>
          <p:cNvPr id="3" name="标题 2"/>
          <p:cNvSpPr>
            <a:spLocks noGrp="1"/>
          </p:cNvSpPr>
          <p:nvPr>
            <p:ph type="title"/>
          </p:nvPr>
        </p:nvSpPr>
        <p:spPr/>
        <p:txBody>
          <a:bodyPr/>
          <a:lstStyle/>
          <a:p>
            <a:r>
              <a:rPr lang="en-US" altLang="zh-CN"/>
              <a:t>6</a:t>
            </a:r>
            <a:r>
              <a:rPr lang="zh-CN" altLang="en-US"/>
              <a:t>、方法重载（overload）</a:t>
            </a:r>
          </a:p>
        </p:txBody>
      </p:sp>
      <p:pic>
        <p:nvPicPr>
          <p:cNvPr id="5" name="图片 4"/>
          <p:cNvPicPr>
            <a:picLocks noChangeAspect="1"/>
          </p:cNvPicPr>
          <p:nvPr>
            <p:custDataLst>
              <p:tags r:id="rId1"/>
            </p:custDataLst>
          </p:nvPr>
        </p:nvPicPr>
        <p:blipFill>
          <a:blip r:embed="rId3"/>
          <a:stretch>
            <a:fillRect/>
          </a:stretch>
        </p:blipFill>
        <p:spPr>
          <a:xfrm>
            <a:off x="1403985" y="4796790"/>
            <a:ext cx="3155950" cy="192913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3"/>
          <a:stretch>
            <a:fillRect/>
          </a:stretch>
        </p:blipFill>
        <p:spPr>
          <a:xfrm>
            <a:off x="1120140" y="1417320"/>
            <a:ext cx="5156835" cy="324548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a:t>方法的重载</a:t>
            </a:r>
            <a:r>
              <a:rPr lang="en-US" altLang="zh-CN"/>
              <a:t>(overload)</a:t>
            </a:r>
            <a:r>
              <a:rPr lang="zh-CN" altLang="en-US"/>
              <a:t>：由</a:t>
            </a:r>
            <a:r>
              <a:rPr lang="zh-CN" altLang="en-US">
                <a:solidFill>
                  <a:srgbClr val="C00000"/>
                </a:solidFill>
              </a:rPr>
              <a:t>一个类</a:t>
            </a:r>
            <a:r>
              <a:rPr lang="zh-CN" altLang="en-US"/>
              <a:t>中的</a:t>
            </a:r>
            <a:r>
              <a:rPr lang="zh-CN" altLang="en-US">
                <a:solidFill>
                  <a:srgbClr val="C00000"/>
                </a:solidFill>
              </a:rPr>
              <a:t>多个同名方法</a:t>
            </a:r>
            <a:r>
              <a:rPr lang="zh-CN" altLang="en-US"/>
              <a:t>之间构成重载关系。这些方法方法名相同、形参列表不同、不看方法声明的其他成分</a:t>
            </a:r>
          </a:p>
          <a:p>
            <a:pPr>
              <a:lnSpc>
                <a:spcPct val="120000"/>
              </a:lnSpc>
            </a:pPr>
            <a:r>
              <a:rPr lang="zh-CN" altLang="en-US"/>
              <a:t>方法的重写</a:t>
            </a:r>
            <a:r>
              <a:rPr lang="en-US" altLang="zh-CN"/>
              <a:t>(override)</a:t>
            </a:r>
            <a:r>
              <a:rPr lang="zh-CN" altLang="en-US"/>
              <a:t>：是</a:t>
            </a:r>
            <a:r>
              <a:rPr lang="zh-CN" altLang="en-US">
                <a:solidFill>
                  <a:srgbClr val="C00000"/>
                </a:solidFill>
              </a:rPr>
              <a:t>子类对从父类</a:t>
            </a:r>
            <a:r>
              <a:rPr lang="zh-CN" altLang="en-US"/>
              <a:t>中继承到的方法的改造（覆盖）。子类中的方法名和形参列表必须和父类的相同、方法声明的其他成分见</a:t>
            </a:r>
            <a:r>
              <a:rPr lang="en-US" altLang="zh-CN"/>
              <a:t>“</a:t>
            </a:r>
            <a:r>
              <a:rPr lang="zh-CN" altLang="en-US"/>
              <a:t>方法重写的要求</a:t>
            </a:r>
            <a:r>
              <a:rPr lang="en-US" altLang="zh-CN"/>
              <a:t>”</a:t>
            </a:r>
          </a:p>
        </p:txBody>
      </p:sp>
      <p:sp>
        <p:nvSpPr>
          <p:cNvPr id="3" name="标题 2"/>
          <p:cNvSpPr>
            <a:spLocks noGrp="1"/>
          </p:cNvSpPr>
          <p:nvPr>
            <p:ph type="title"/>
          </p:nvPr>
        </p:nvSpPr>
        <p:spPr/>
        <p:txBody>
          <a:bodyPr/>
          <a:lstStyle/>
          <a:p>
            <a:r>
              <a:rPr lang="zh-CN" altLang="en-US"/>
              <a:t>重载和重写的区别</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110000"/>
              </a:lnSpc>
            </a:pPr>
            <a:r>
              <a:rPr lang="zh-CN" altLang="en-US" sz="2800"/>
              <a:t>super的作用：调用父类中的指定操作</a:t>
            </a:r>
          </a:p>
          <a:p>
            <a:pPr marL="822960" lvl="1" indent="-255905">
              <a:lnSpc>
                <a:spcPct val="110000"/>
              </a:lnSpc>
              <a:buFont typeface="Wingdings 3" panose="05040102010807070707" charset="0"/>
              <a:buChar char=""/>
            </a:pPr>
            <a:r>
              <a:rPr lang="zh-CN" altLang="en-US" sz="2400">
                <a:solidFill>
                  <a:schemeClr val="tx1"/>
                </a:solidFill>
              </a:rPr>
              <a:t>访问父类中定义的属性</a:t>
            </a:r>
          </a:p>
          <a:p>
            <a:pPr marL="822960" lvl="1" indent="-255905">
              <a:lnSpc>
                <a:spcPct val="110000"/>
              </a:lnSpc>
              <a:buFont typeface="Wingdings 3" panose="05040102010807070707" charset="0"/>
              <a:buChar char=""/>
            </a:pPr>
            <a:r>
              <a:rPr lang="zh-CN" altLang="en-US" sz="2400">
                <a:solidFill>
                  <a:schemeClr val="tx1"/>
                </a:solidFill>
              </a:rPr>
              <a:t>调用父类中定义的成员方法</a:t>
            </a:r>
          </a:p>
          <a:p>
            <a:pPr marL="822960" lvl="1" indent="-255905">
              <a:lnSpc>
                <a:spcPct val="110000"/>
              </a:lnSpc>
              <a:buFont typeface="Wingdings 3" panose="05040102010807070707" charset="0"/>
              <a:buChar char=""/>
            </a:pPr>
            <a:r>
              <a:rPr lang="zh-CN" altLang="en-US" sz="2400">
                <a:solidFill>
                  <a:schemeClr val="tx1"/>
                </a:solidFill>
              </a:rPr>
              <a:t>在子类构造器中调用父类的构造器</a:t>
            </a:r>
          </a:p>
          <a:p>
            <a:pPr marL="567055" lvl="1" indent="0">
              <a:lnSpc>
                <a:spcPct val="110000"/>
              </a:lnSpc>
              <a:buFont typeface="Wingdings 3" panose="05040102010807070707" charset="0"/>
              <a:buNone/>
            </a:pPr>
            <a:endParaRPr lang="zh-CN" altLang="en-US">
              <a:solidFill>
                <a:schemeClr val="tx1"/>
              </a:solidFill>
            </a:endParaRPr>
          </a:p>
          <a:p>
            <a:pPr marL="109855" lvl="0" indent="0">
              <a:lnSpc>
                <a:spcPct val="110000"/>
              </a:lnSpc>
              <a:buFont typeface="Wingdings 3" panose="05040102010807070707" charset="0"/>
              <a:buNone/>
            </a:pPr>
            <a:r>
              <a:rPr lang="zh-CN" altLang="en-US" sz="2400">
                <a:solidFill>
                  <a:schemeClr val="tx1"/>
                </a:solidFill>
              </a:rPr>
              <a:t>注意：</a:t>
            </a:r>
          </a:p>
          <a:p>
            <a:pPr marL="109855" lvl="0" indent="0">
              <a:lnSpc>
                <a:spcPct val="110000"/>
              </a:lnSpc>
              <a:buFont typeface="Wingdings 3" panose="05040102010807070707" charset="0"/>
              <a:buNone/>
            </a:pPr>
            <a:r>
              <a:rPr lang="zh-CN" altLang="en-US" sz="2400">
                <a:solidFill>
                  <a:schemeClr val="tx1"/>
                </a:solidFill>
              </a:rPr>
              <a:t>（</a:t>
            </a:r>
            <a:r>
              <a:rPr lang="en-US" altLang="zh-CN" sz="2400">
                <a:solidFill>
                  <a:schemeClr val="tx1"/>
                </a:solidFill>
              </a:rPr>
              <a:t>1</a:t>
            </a:r>
            <a:r>
              <a:rPr lang="zh-CN" altLang="en-US" sz="2400">
                <a:solidFill>
                  <a:schemeClr val="tx1"/>
                </a:solidFill>
              </a:rPr>
              <a:t>）当子父类出现同名成员时，可以用super表明调用的是父类中的成员</a:t>
            </a:r>
          </a:p>
          <a:p>
            <a:pPr marL="109855" lvl="0" indent="0">
              <a:lnSpc>
                <a:spcPct val="110000"/>
              </a:lnSpc>
              <a:buFont typeface="Wingdings 3" panose="05040102010807070707" charset="0"/>
              <a:buNone/>
            </a:pPr>
            <a:r>
              <a:rPr lang="zh-CN" altLang="en-US" sz="2400">
                <a:solidFill>
                  <a:schemeClr val="tx1"/>
                </a:solidFill>
              </a:rPr>
              <a:t>（</a:t>
            </a:r>
            <a:r>
              <a:rPr lang="en-US" altLang="zh-CN" sz="2400">
                <a:solidFill>
                  <a:schemeClr val="tx1"/>
                </a:solidFill>
              </a:rPr>
              <a:t>2</a:t>
            </a:r>
            <a:r>
              <a:rPr lang="zh-CN" altLang="en-US" sz="2400">
                <a:solidFill>
                  <a:schemeClr val="tx1"/>
                </a:solidFill>
              </a:rPr>
              <a:t>）super的追溯不仅限于直接父类</a:t>
            </a:r>
          </a:p>
          <a:p>
            <a:pPr marL="109855" lvl="0" indent="0">
              <a:lnSpc>
                <a:spcPct val="110000"/>
              </a:lnSpc>
              <a:buFont typeface="Wingdings 3" panose="05040102010807070707" charset="0"/>
              <a:buNone/>
            </a:pPr>
            <a:r>
              <a:rPr lang="zh-CN" altLang="en-US" sz="2400">
                <a:solidFill>
                  <a:schemeClr val="tx1"/>
                </a:solidFill>
              </a:rPr>
              <a:t>（</a:t>
            </a:r>
            <a:r>
              <a:rPr lang="en-US" altLang="zh-CN" sz="2400">
                <a:solidFill>
                  <a:schemeClr val="tx1"/>
                </a:solidFill>
              </a:rPr>
              <a:t>3</a:t>
            </a:r>
            <a:r>
              <a:rPr lang="zh-CN" altLang="en-US" sz="2400">
                <a:solidFill>
                  <a:schemeClr val="tx1"/>
                </a:solidFill>
              </a:rPr>
              <a:t>）super和this的用法相像，this代表本类对象的引用，super代表父类的内存空间的标识</a:t>
            </a:r>
          </a:p>
          <a:p>
            <a:pPr marL="109855" indent="0">
              <a:lnSpc>
                <a:spcPct val="110000"/>
              </a:lnSpc>
              <a:buNone/>
            </a:pPr>
            <a:endParaRPr lang="zh-CN" altLang="en-US" sz="2400">
              <a:solidFill>
                <a:schemeClr val="tx1"/>
              </a:solidFill>
            </a:endParaRPr>
          </a:p>
        </p:txBody>
      </p:sp>
      <p:sp>
        <p:nvSpPr>
          <p:cNvPr id="3" name="标题 2"/>
          <p:cNvSpPr>
            <a:spLocks noGrp="1"/>
          </p:cNvSpPr>
          <p:nvPr>
            <p:ph type="title"/>
          </p:nvPr>
        </p:nvSpPr>
        <p:spPr/>
        <p:txBody>
          <a:bodyPr/>
          <a:lstStyle/>
          <a:p>
            <a:r>
              <a:rPr lang="en-US" altLang="zh-CN"/>
              <a:t>7</a:t>
            </a:r>
            <a:r>
              <a:rPr lang="zh-CN" altLang="en-US"/>
              <a:t>、关键字</a:t>
            </a:r>
            <a:r>
              <a:rPr lang="en-US" altLang="zh-CN"/>
              <a:t>super</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57500" lnSpcReduction="10000"/>
          </a:bodyPr>
          <a:lstStyle/>
          <a:p>
            <a:r>
              <a:rPr lang="en-US" altLang="zh-CN" sz="5600"/>
              <a:t>1</a:t>
            </a:r>
            <a:r>
              <a:rPr lang="zh-CN" altLang="en-US" sz="5600"/>
              <a:t>、子类中调用父类中同名的成员变量</a:t>
            </a:r>
          </a:p>
          <a:p>
            <a:pPr marL="109855" indent="0">
              <a:lnSpc>
                <a:spcPct val="140000"/>
              </a:lnSpc>
              <a:buNone/>
            </a:pPr>
            <a:r>
              <a:rPr lang="zh-CN" altLang="en-US" sz="4000"/>
              <a:t>（</a:t>
            </a:r>
            <a:r>
              <a:rPr lang="en-US" altLang="zh-CN" sz="4000"/>
              <a:t>1</a:t>
            </a:r>
            <a:r>
              <a:rPr lang="zh-CN" altLang="en-US" sz="4000"/>
              <a:t>）如果实例变量与局部变量重名，可以在实例变量前面加this.进行区别</a:t>
            </a:r>
          </a:p>
          <a:p>
            <a:pPr marL="109855" indent="0">
              <a:lnSpc>
                <a:spcPct val="140000"/>
              </a:lnSpc>
              <a:buNone/>
            </a:pPr>
            <a:r>
              <a:rPr lang="zh-CN" altLang="en-US" sz="4000"/>
              <a:t>（</a:t>
            </a:r>
            <a:r>
              <a:rPr lang="en-US" altLang="zh-CN" sz="4000"/>
              <a:t>2</a:t>
            </a:r>
            <a:r>
              <a:rPr lang="zh-CN" altLang="en-US" sz="4000"/>
              <a:t>）如果子类实例变量和父类实例变量重名，并且父类的该实例变量在子类仍然可见，在子类中要访问父类声明的实例变量需要在父类实例变量前加super.，否则默认访问的是子类自己声明的实例变量</a:t>
            </a:r>
          </a:p>
          <a:p>
            <a:pPr marL="109855" indent="0">
              <a:lnSpc>
                <a:spcPct val="140000"/>
              </a:lnSpc>
              <a:buNone/>
            </a:pPr>
            <a:r>
              <a:rPr lang="zh-CN" altLang="en-US" sz="4000"/>
              <a:t>（</a:t>
            </a:r>
            <a:r>
              <a:rPr lang="en-US" altLang="zh-CN" sz="4000"/>
              <a:t>3</a:t>
            </a:r>
            <a:r>
              <a:rPr lang="zh-CN" altLang="en-US" sz="4000"/>
              <a:t>）如果父子类实例变量没有重名，只要权限修饰符允许，在子类中完全可以直接访问父类中声明的实例变量，也可以用this.实例访问，也可以用super.实例变量访问</a:t>
            </a:r>
          </a:p>
          <a:p>
            <a:pPr marL="109855" indent="0">
              <a:lnSpc>
                <a:spcPct val="140000"/>
              </a:lnSpc>
              <a:buNone/>
            </a:pPr>
            <a:endParaRPr lang="zh-CN" altLang="en-US" sz="4000"/>
          </a:p>
        </p:txBody>
      </p:sp>
      <p:sp>
        <p:nvSpPr>
          <p:cNvPr id="3" name="标题 2"/>
          <p:cNvSpPr>
            <a:spLocks noGrp="1"/>
          </p:cNvSpPr>
          <p:nvPr>
            <p:ph type="title"/>
          </p:nvPr>
        </p:nvSpPr>
        <p:spPr/>
        <p:txBody>
          <a:bodyPr/>
          <a:lstStyle/>
          <a:p>
            <a:r>
              <a:rPr lang="en-US" altLang="zh-CN">
                <a:sym typeface="+mn-ea"/>
              </a:rPr>
              <a:t>super</a:t>
            </a:r>
            <a:r>
              <a:rPr lang="zh-CN" altLang="en-US">
                <a:sym typeface="+mn-ea"/>
              </a:rPr>
              <a:t>的使用场景</a:t>
            </a:r>
            <a:endParaRPr lang="zh-CN" altLang="en-US"/>
          </a:p>
        </p:txBody>
      </p:sp>
      <p:graphicFrame>
        <p:nvGraphicFramePr>
          <p:cNvPr id="4" name="对象 3">
            <a:hlinkClick r:id="" action="ppaction://ole?verb=0"/>
          </p:cNvPr>
          <p:cNvGraphicFramePr>
            <a:graphicFrameLocks noChangeAspect="1"/>
          </p:cNvGraphicFramePr>
          <p:nvPr/>
        </p:nvGraphicFramePr>
        <p:xfrm>
          <a:off x="4142740" y="5013960"/>
          <a:ext cx="971550" cy="952500"/>
        </p:xfrm>
        <a:graphic>
          <a:graphicData uri="http://schemas.openxmlformats.org/presentationml/2006/ole">
            <mc:AlternateContent xmlns:mc="http://schemas.openxmlformats.org/markup-compatibility/2006">
              <mc:Choice xmlns:v="urn:schemas-microsoft-com:vml" Requires="v">
                <p:oleObj spid="_x0000_s1028" showAsIcon="1" r:id="rId3" imgW="971550" imgH="952500" progId="Package">
                  <p:embed/>
                </p:oleObj>
              </mc:Choice>
              <mc:Fallback>
                <p:oleObj showAsIcon="1" r:id="rId3" imgW="971550" imgH="952500" progId="Package">
                  <p:embed/>
                  <p:pic>
                    <p:nvPicPr>
                      <p:cNvPr id="0" name="图片 1024"/>
                      <p:cNvPicPr/>
                      <p:nvPr/>
                    </p:nvPicPr>
                    <p:blipFill>
                      <a:blip r:embed="rId4"/>
                      <a:stretch>
                        <a:fillRect/>
                      </a:stretch>
                    </p:blipFill>
                    <p:spPr>
                      <a:xfrm>
                        <a:off x="4142740" y="5013960"/>
                        <a:ext cx="971550" cy="952500"/>
                      </a:xfrm>
                      <a:prstGeom prst="rect">
                        <a:avLst/>
                      </a:prstGeom>
                    </p:spPr>
                  </p:pic>
                </p:oleObj>
              </mc:Fallback>
            </mc:AlternateContent>
          </a:graphicData>
        </a:graphic>
      </p:graphicFrame>
      <p:sp>
        <p:nvSpPr>
          <p:cNvPr id="5" name="文本框 4"/>
          <p:cNvSpPr txBox="1"/>
          <p:nvPr/>
        </p:nvSpPr>
        <p:spPr>
          <a:xfrm>
            <a:off x="631190" y="5782945"/>
            <a:ext cx="8075930" cy="460375"/>
          </a:xfrm>
          <a:prstGeom prst="rect">
            <a:avLst/>
          </a:prstGeom>
          <a:noFill/>
        </p:spPr>
        <p:txBody>
          <a:bodyPr wrap="square" rtlCol="0">
            <a:spAutoFit/>
          </a:bodyPr>
          <a:lstStyle/>
          <a:p>
            <a:r>
              <a:rPr lang="zh-CN" altLang="en-US" sz="2400">
                <a:solidFill>
                  <a:srgbClr val="C00000"/>
                </a:solidFill>
              </a:rPr>
              <a:t>特别说明，应尽量避免子类声明和父类重名的成员变量！</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5445" y="1266190"/>
            <a:ext cx="8229600" cy="4912360"/>
          </a:xfrm>
        </p:spPr>
        <p:txBody>
          <a:bodyPr>
            <a:normAutofit fontScale="90000"/>
          </a:bodyPr>
          <a:lstStyle/>
          <a:p>
            <a:r>
              <a:rPr lang="en-US" altLang="zh-CN"/>
              <a:t>2</a:t>
            </a:r>
            <a:r>
              <a:rPr lang="zh-CN" altLang="en-US"/>
              <a:t>、子类中调用父类被重写的方法</a:t>
            </a:r>
          </a:p>
          <a:p>
            <a:pPr marL="109855" indent="0">
              <a:lnSpc>
                <a:spcPct val="140000"/>
              </a:lnSpc>
              <a:buNone/>
            </a:pPr>
            <a:r>
              <a:rPr lang="zh-CN" altLang="en-US" sz="2000"/>
              <a:t>（</a:t>
            </a:r>
            <a:r>
              <a:rPr lang="en-US" altLang="zh-CN" sz="2000"/>
              <a:t>1</a:t>
            </a:r>
            <a:r>
              <a:rPr lang="zh-CN" altLang="en-US" sz="2000"/>
              <a:t>）如果子类没有重写父类的方法，只要权限修饰符允许，在子类中完全可以直接调用父类的方法；</a:t>
            </a:r>
          </a:p>
          <a:p>
            <a:pPr marL="109855" indent="0">
              <a:lnSpc>
                <a:spcPct val="140000"/>
              </a:lnSpc>
              <a:buNone/>
            </a:pPr>
            <a:r>
              <a:rPr lang="zh-CN" altLang="en-US" sz="2000"/>
              <a:t>（</a:t>
            </a:r>
            <a:r>
              <a:rPr lang="en-US" altLang="zh-CN" sz="2000"/>
              <a:t>2</a:t>
            </a:r>
            <a:r>
              <a:rPr lang="zh-CN" altLang="en-US" sz="2000"/>
              <a:t>）如果子类重写了父类的方法，在子类中需要通过</a:t>
            </a:r>
            <a:r>
              <a:rPr lang="en-US" altLang="zh-CN" sz="2000"/>
              <a:t>“</a:t>
            </a:r>
            <a:r>
              <a:rPr lang="zh-CN" altLang="en-US" sz="2000"/>
              <a:t>super.</a:t>
            </a:r>
            <a:r>
              <a:rPr lang="en-US" altLang="zh-CN" sz="2000"/>
              <a:t>”</a:t>
            </a:r>
            <a:r>
              <a:rPr lang="zh-CN" altLang="en-US" sz="2000"/>
              <a:t>才能调用父类被重写的方法，否则默认调用的子类重写的方法</a:t>
            </a:r>
          </a:p>
          <a:p>
            <a:pPr marL="109855" indent="0">
              <a:lnSpc>
                <a:spcPct val="140000"/>
              </a:lnSpc>
              <a:buNone/>
            </a:pPr>
            <a:r>
              <a:rPr lang="zh-CN" altLang="en-US" sz="2000"/>
              <a:t>总结：</a:t>
            </a:r>
          </a:p>
          <a:p>
            <a:pPr marL="109855" indent="0">
              <a:lnSpc>
                <a:spcPct val="140000"/>
              </a:lnSpc>
              <a:buNone/>
            </a:pPr>
            <a:r>
              <a:rPr lang="zh-CN" altLang="en-US" sz="2000">
                <a:solidFill>
                  <a:srgbClr val="0070C0"/>
                </a:solidFill>
              </a:rPr>
              <a:t>方法前面没有super.和this.：</a:t>
            </a:r>
            <a:r>
              <a:rPr lang="zh-CN" altLang="en-US" sz="2000"/>
              <a:t>先从子类找匹配方法，如果没有，再从直接父类找，再没有，继续往上追溯</a:t>
            </a:r>
          </a:p>
          <a:p>
            <a:pPr marL="109855" indent="0">
              <a:lnSpc>
                <a:spcPct val="140000"/>
              </a:lnSpc>
              <a:buNone/>
            </a:pPr>
            <a:r>
              <a:rPr lang="zh-CN" altLang="en-US" sz="2000">
                <a:solidFill>
                  <a:srgbClr val="0070C0"/>
                </a:solidFill>
              </a:rPr>
              <a:t>方法前面有this.：</a:t>
            </a:r>
            <a:r>
              <a:rPr lang="zh-CN" altLang="en-US" sz="2000"/>
              <a:t>先从子类找匹配方法，如果没有，再从直接父类找，再没有，继续往上追溯</a:t>
            </a:r>
          </a:p>
          <a:p>
            <a:pPr marL="109855" indent="0">
              <a:lnSpc>
                <a:spcPct val="140000"/>
              </a:lnSpc>
              <a:buNone/>
            </a:pPr>
            <a:r>
              <a:rPr lang="zh-CN" altLang="en-US" sz="2000">
                <a:solidFill>
                  <a:srgbClr val="0070C0"/>
                </a:solidFill>
              </a:rPr>
              <a:t>方法前面有super.：</a:t>
            </a:r>
            <a:r>
              <a:rPr lang="zh-CN" altLang="en-US" sz="2000"/>
              <a:t>从当前子类的直接父类找，如果没有，继续往上追溯</a:t>
            </a:r>
          </a:p>
        </p:txBody>
      </p:sp>
      <p:sp>
        <p:nvSpPr>
          <p:cNvPr id="3" name="标题 2"/>
          <p:cNvSpPr>
            <a:spLocks noGrp="1"/>
          </p:cNvSpPr>
          <p:nvPr>
            <p:ph type="title"/>
          </p:nvPr>
        </p:nvSpPr>
        <p:spPr/>
        <p:txBody>
          <a:bodyPr/>
          <a:lstStyle/>
          <a:p>
            <a:r>
              <a:rPr lang="en-US" altLang="zh-CN">
                <a:sym typeface="+mn-ea"/>
              </a:rPr>
              <a:t>super</a:t>
            </a:r>
            <a:r>
              <a:rPr lang="zh-CN" altLang="en-US">
                <a:sym typeface="+mn-ea"/>
              </a:rPr>
              <a:t>的使用场景</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0000"/>
          </a:bodyPr>
          <a:lstStyle/>
          <a:p>
            <a:r>
              <a:rPr lang="en-US" altLang="zh-CN"/>
              <a:t>3</a:t>
            </a:r>
            <a:r>
              <a:rPr lang="zh-CN" altLang="en-US"/>
              <a:t>、子类构造器中调用父类构造器</a:t>
            </a:r>
          </a:p>
          <a:p>
            <a:pPr marL="109855" indent="0">
              <a:buNone/>
            </a:pPr>
            <a:r>
              <a:rPr lang="zh-CN" altLang="en-US"/>
              <a:t>① 子类继承父类时，不会继承父类的构造器。只能通过“super(形参列表)”的方式调用父类指定的构造器。</a:t>
            </a:r>
          </a:p>
          <a:p>
            <a:pPr marL="109855" indent="0">
              <a:buNone/>
            </a:pPr>
            <a:r>
              <a:rPr lang="zh-CN" altLang="en-US"/>
              <a:t>② 规定：“super(形参列表)”，必须声明在构造器的首行。</a:t>
            </a:r>
          </a:p>
          <a:p>
            <a:pPr marL="109855" indent="0">
              <a:buNone/>
            </a:pPr>
            <a:r>
              <a:rPr lang="zh-CN" altLang="en-US"/>
              <a:t>③ 我们前面讲过，在构造器的首行可以使用"this(形参列表)"，调用本类中重载的构造器，  结合②，结论：在构造器的首行，"this(形参列表)" 和 "super(形参列表)"只能二选一。</a:t>
            </a:r>
          </a:p>
          <a:p>
            <a:pPr marL="109855" indent="0">
              <a:buNone/>
            </a:pPr>
            <a:r>
              <a:rPr lang="zh-CN" altLang="en-US"/>
              <a:t>④ 如果在子类构造器的首行既没有显示调用"this(形参列表)"，也没有显式调用"super(形参列表)"，  则子类此构造器默认调用"super()"，即调用父类中空参的构造器。</a:t>
            </a:r>
          </a:p>
        </p:txBody>
      </p:sp>
      <p:sp>
        <p:nvSpPr>
          <p:cNvPr id="3" name="标题 2"/>
          <p:cNvSpPr>
            <a:spLocks noGrp="1"/>
          </p:cNvSpPr>
          <p:nvPr>
            <p:ph type="title"/>
          </p:nvPr>
        </p:nvSpPr>
        <p:spPr/>
        <p:txBody>
          <a:bodyPr>
            <a:normAutofit/>
          </a:bodyPr>
          <a:lstStyle/>
          <a:p>
            <a:r>
              <a:rPr lang="en-US" altLang="zh-CN">
                <a:sym typeface="+mn-ea"/>
              </a:rPr>
              <a:t>super</a:t>
            </a:r>
            <a:r>
              <a:rPr lang="zh-CN" altLang="en-US">
                <a:sym typeface="+mn-ea"/>
              </a:rPr>
              <a:t>的使用场景</a:t>
            </a:r>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855" indent="0">
              <a:buNone/>
            </a:pPr>
            <a:r>
              <a:rPr lang="zh-CN" altLang="en-US"/>
              <a:t>⑤ 由③和④得到结论：子类的任何一个构造器中，要么会调用本类中重载的构造器，要么会调用父类的构造器。  只能是这两种情况之一。</a:t>
            </a:r>
          </a:p>
          <a:p>
            <a:pPr marL="109855" indent="0">
              <a:buNone/>
            </a:pPr>
            <a:r>
              <a:rPr lang="zh-CN" altLang="en-US"/>
              <a:t>⑥ 由⑤得到：一个类中声明有n个构造器，最多有n-1个构造器中使用了"this(形参列表)"，则剩下的那个一定使用"super(形参列表)"</a:t>
            </a:r>
          </a:p>
          <a:p>
            <a:pPr marL="109855" indent="0">
              <a:buNone/>
            </a:pPr>
            <a:r>
              <a:rPr lang="zh-CN" altLang="en-US"/>
              <a:t>开发中常见错误：</a:t>
            </a:r>
          </a:p>
          <a:p>
            <a:pPr marL="109855" indent="0">
              <a:buNone/>
            </a:pPr>
            <a:r>
              <a:rPr lang="zh-CN" altLang="en-US"/>
              <a:t>如果子类构造器中既未显式调用父类或本类的构造器，且父类中又没有空参的构造器，则编译出错。</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10310"/>
            <a:ext cx="8538210" cy="5749925"/>
          </a:xfrm>
        </p:spPr>
        <p:txBody>
          <a:bodyPr>
            <a:normAutofit/>
          </a:bodyPr>
          <a:lstStyle/>
          <a:p>
            <a:r>
              <a:rPr lang="en-US" altLang="zh-CN" sz="2800" b="1"/>
              <a:t>1</a:t>
            </a:r>
            <a:r>
              <a:rPr lang="zh-CN" altLang="en-US" sz="2800" b="1"/>
              <a:t>、</a:t>
            </a:r>
            <a:r>
              <a:rPr lang="en-US" altLang="zh-CN" sz="2800" b="1"/>
              <a:t>this</a:t>
            </a:r>
            <a:r>
              <a:rPr lang="zh-CN" altLang="en-US" sz="2800" b="1"/>
              <a:t>与</a:t>
            </a:r>
            <a:r>
              <a:rPr lang="en-US" altLang="zh-CN" sz="2800" b="1"/>
              <a:t>super</a:t>
            </a:r>
            <a:r>
              <a:rPr lang="zh-CN" altLang="en-US" sz="2800" b="1"/>
              <a:t>的意义：</a:t>
            </a:r>
          </a:p>
          <a:p>
            <a:pPr marL="109855" indent="0">
              <a:lnSpc>
                <a:spcPct val="120000"/>
              </a:lnSpc>
              <a:buNone/>
            </a:pPr>
            <a:r>
              <a:rPr lang="en-US" altLang="zh-CN"/>
              <a:t>  -</a:t>
            </a:r>
            <a:r>
              <a:rPr lang="zh-CN" altLang="en-US"/>
              <a:t>this：当前对象</a:t>
            </a:r>
          </a:p>
          <a:p>
            <a:pPr marL="109855" indent="0">
              <a:lnSpc>
                <a:spcPct val="120000"/>
              </a:lnSpc>
              <a:buNone/>
            </a:pPr>
            <a:r>
              <a:rPr lang="en-US" altLang="zh-CN"/>
              <a:t>  </a:t>
            </a:r>
            <a:r>
              <a:rPr lang="zh-CN" altLang="en-US"/>
              <a:t>•在构造器和非静态代码块中，表示正在new的对象</a:t>
            </a:r>
          </a:p>
          <a:p>
            <a:pPr marL="109855" indent="0">
              <a:lnSpc>
                <a:spcPct val="120000"/>
              </a:lnSpc>
              <a:buNone/>
            </a:pPr>
            <a:r>
              <a:rPr lang="en-US" altLang="zh-CN"/>
              <a:t>  </a:t>
            </a:r>
            <a:r>
              <a:rPr lang="zh-CN" altLang="en-US"/>
              <a:t>•在实例方法中，表示调用当前方法的对象</a:t>
            </a:r>
          </a:p>
          <a:p>
            <a:pPr marL="109855" indent="0">
              <a:lnSpc>
                <a:spcPct val="120000"/>
              </a:lnSpc>
              <a:buNone/>
            </a:pPr>
            <a:r>
              <a:rPr lang="en-US" altLang="zh-CN"/>
              <a:t>  -</a:t>
            </a:r>
            <a:r>
              <a:rPr lang="zh-CN" altLang="en-US"/>
              <a:t>super：引用父类声明的成员</a:t>
            </a:r>
          </a:p>
          <a:p>
            <a:pPr marL="109855" indent="0">
              <a:buNone/>
            </a:pPr>
            <a:endParaRPr lang="en-US" altLang="zh-CN"/>
          </a:p>
        </p:txBody>
      </p:sp>
      <p:sp>
        <p:nvSpPr>
          <p:cNvPr id="3" name="标题 2"/>
          <p:cNvSpPr>
            <a:spLocks noGrp="1"/>
          </p:cNvSpPr>
          <p:nvPr>
            <p:ph type="title"/>
          </p:nvPr>
        </p:nvSpPr>
        <p:spPr/>
        <p:txBody>
          <a:bodyPr/>
          <a:lstStyle/>
          <a:p>
            <a:r>
              <a:rPr lang="en-US" altLang="zh-CN"/>
              <a:t>this</a:t>
            </a:r>
            <a:r>
              <a:rPr lang="zh-CN" altLang="en-US"/>
              <a:t>与</a:t>
            </a:r>
            <a:r>
              <a:rPr lang="en-US" altLang="zh-CN"/>
              <a:t>super</a:t>
            </a:r>
            <a:r>
              <a:rPr lang="zh-CN" altLang="en-US"/>
              <a:t>的区别</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4.1 </a:t>
            </a:r>
            <a:r>
              <a:rPr lang="zh-CN" altLang="en-US" dirty="0"/>
              <a:t>从实际问题考虑如何设计程序</a:t>
            </a:r>
          </a:p>
        </p:txBody>
      </p:sp>
      <p:sp>
        <p:nvSpPr>
          <p:cNvPr id="5" name="内容占位符 4"/>
          <p:cNvSpPr>
            <a:spLocks noGrp="1"/>
          </p:cNvSpPr>
          <p:nvPr>
            <p:ph idx="1"/>
          </p:nvPr>
        </p:nvSpPr>
        <p:spPr/>
        <p:txBody>
          <a:bodyPr>
            <a:normAutofit/>
          </a:bodyPr>
          <a:lstStyle/>
          <a:p>
            <a:pPr>
              <a:lnSpc>
                <a:spcPct val="140000"/>
              </a:lnSpc>
            </a:pPr>
            <a:r>
              <a:rPr lang="zh-CN" altLang="en-US" sz="2800" b="1" dirty="0">
                <a:solidFill>
                  <a:srgbClr val="FF0000"/>
                </a:solidFill>
              </a:rPr>
              <a:t>思考</a:t>
            </a:r>
            <a:r>
              <a:rPr lang="en-US" altLang="zh-CN" sz="2800" b="1" dirty="0">
                <a:solidFill>
                  <a:srgbClr val="FF0000"/>
                </a:solidFill>
              </a:rPr>
              <a:t>1</a:t>
            </a:r>
            <a:r>
              <a:rPr lang="zh-CN" altLang="en-US" sz="2800" b="1" dirty="0">
                <a:solidFill>
                  <a:srgbClr val="FF0000"/>
                </a:solidFill>
              </a:rPr>
              <a:t>：如何开车？</a:t>
            </a:r>
          </a:p>
        </p:txBody>
      </p:sp>
      <p:grpSp>
        <p:nvGrpSpPr>
          <p:cNvPr id="12" name="组合 11"/>
          <p:cNvGrpSpPr/>
          <p:nvPr/>
        </p:nvGrpSpPr>
        <p:grpSpPr>
          <a:xfrm>
            <a:off x="1115695" y="2265680"/>
            <a:ext cx="3192145" cy="643890"/>
            <a:chOff x="1757" y="3568"/>
            <a:chExt cx="5027" cy="1014"/>
          </a:xfrm>
        </p:grpSpPr>
        <p:sp>
          <p:nvSpPr>
            <p:cNvPr id="6" name="圆角矩形 5"/>
            <p:cNvSpPr/>
            <p:nvPr/>
          </p:nvSpPr>
          <p:spPr>
            <a:xfrm>
              <a:off x="1757" y="3568"/>
              <a:ext cx="2236" cy="1014"/>
            </a:xfrm>
            <a:prstGeom prst="roundRect">
              <a:avLst/>
            </a:prstGeom>
            <a:solidFill>
              <a:srgbClr val="FFE1AA"/>
            </a:solidFill>
            <a:ln w="63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文本框 10"/>
            <p:cNvSpPr txBox="1"/>
            <p:nvPr/>
          </p:nvSpPr>
          <p:spPr>
            <a:xfrm>
              <a:off x="1984" y="3812"/>
              <a:ext cx="4800" cy="580"/>
            </a:xfrm>
            <a:prstGeom prst="rect">
              <a:avLst/>
            </a:prstGeom>
            <a:noFill/>
          </p:spPr>
          <p:txBody>
            <a:bodyPr wrap="square" rtlCol="0">
              <a:spAutoFit/>
            </a:bodyPr>
            <a:lstStyle/>
            <a:p>
              <a:r>
                <a:rPr lang="zh-CN" altLang="en-US"/>
                <a:t>点火启动</a:t>
              </a:r>
            </a:p>
          </p:txBody>
        </p:sp>
      </p:grpSp>
      <p:grpSp>
        <p:nvGrpSpPr>
          <p:cNvPr id="13" name="组合 12"/>
          <p:cNvGrpSpPr/>
          <p:nvPr/>
        </p:nvGrpSpPr>
        <p:grpSpPr>
          <a:xfrm>
            <a:off x="3420110" y="2265680"/>
            <a:ext cx="3120390" cy="643890"/>
            <a:chOff x="1757" y="3568"/>
            <a:chExt cx="4914" cy="1014"/>
          </a:xfrm>
        </p:grpSpPr>
        <p:sp>
          <p:nvSpPr>
            <p:cNvPr id="14" name="圆角矩形 13"/>
            <p:cNvSpPr/>
            <p:nvPr/>
          </p:nvSpPr>
          <p:spPr>
            <a:xfrm>
              <a:off x="1757" y="3568"/>
              <a:ext cx="2236" cy="1014"/>
            </a:xfrm>
            <a:prstGeom prst="roundRect">
              <a:avLst/>
            </a:prstGeom>
            <a:solidFill>
              <a:srgbClr val="FFE1AA"/>
            </a:solidFill>
            <a:ln w="63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nvSpPr>
          <p:spPr>
            <a:xfrm>
              <a:off x="1871" y="3812"/>
              <a:ext cx="4800" cy="580"/>
            </a:xfrm>
            <a:prstGeom prst="rect">
              <a:avLst/>
            </a:prstGeom>
            <a:noFill/>
          </p:spPr>
          <p:txBody>
            <a:bodyPr wrap="square" rtlCol="0">
              <a:spAutoFit/>
            </a:bodyPr>
            <a:lstStyle/>
            <a:p>
              <a:r>
                <a:rPr lang="zh-CN" altLang="en-US"/>
                <a:t>打左转向灯</a:t>
              </a:r>
            </a:p>
          </p:txBody>
        </p:sp>
      </p:grpSp>
      <p:grpSp>
        <p:nvGrpSpPr>
          <p:cNvPr id="16" name="组合 15"/>
          <p:cNvGrpSpPr/>
          <p:nvPr/>
        </p:nvGrpSpPr>
        <p:grpSpPr>
          <a:xfrm>
            <a:off x="5723255" y="2276475"/>
            <a:ext cx="3335655" cy="643890"/>
            <a:chOff x="1757" y="3568"/>
            <a:chExt cx="5253" cy="1014"/>
          </a:xfrm>
        </p:grpSpPr>
        <p:sp>
          <p:nvSpPr>
            <p:cNvPr id="17" name="圆角矩形 16"/>
            <p:cNvSpPr/>
            <p:nvPr/>
          </p:nvSpPr>
          <p:spPr>
            <a:xfrm>
              <a:off x="1757" y="3568"/>
              <a:ext cx="2236" cy="1014"/>
            </a:xfrm>
            <a:prstGeom prst="roundRect">
              <a:avLst/>
            </a:prstGeom>
            <a:solidFill>
              <a:srgbClr val="FFE1AA"/>
            </a:solidFill>
            <a:ln w="63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8" name="文本框 17"/>
            <p:cNvSpPr txBox="1"/>
            <p:nvPr/>
          </p:nvSpPr>
          <p:spPr>
            <a:xfrm>
              <a:off x="2210" y="3812"/>
              <a:ext cx="4800" cy="580"/>
            </a:xfrm>
            <a:prstGeom prst="rect">
              <a:avLst/>
            </a:prstGeom>
            <a:noFill/>
          </p:spPr>
          <p:txBody>
            <a:bodyPr wrap="square" rtlCol="0">
              <a:spAutoFit/>
            </a:bodyPr>
            <a:lstStyle/>
            <a:p>
              <a:r>
                <a:rPr lang="zh-CN" altLang="en-US"/>
                <a:t>挂挡</a:t>
              </a:r>
            </a:p>
          </p:txBody>
        </p:sp>
      </p:grpSp>
      <p:grpSp>
        <p:nvGrpSpPr>
          <p:cNvPr id="19" name="组合 18"/>
          <p:cNvGrpSpPr/>
          <p:nvPr/>
        </p:nvGrpSpPr>
        <p:grpSpPr>
          <a:xfrm>
            <a:off x="3419475" y="3314700"/>
            <a:ext cx="3192145" cy="643890"/>
            <a:chOff x="1757" y="3568"/>
            <a:chExt cx="5027" cy="1014"/>
          </a:xfrm>
        </p:grpSpPr>
        <p:sp>
          <p:nvSpPr>
            <p:cNvPr id="20" name="圆角矩形 19"/>
            <p:cNvSpPr/>
            <p:nvPr/>
          </p:nvSpPr>
          <p:spPr>
            <a:xfrm>
              <a:off x="1757" y="3568"/>
              <a:ext cx="2236" cy="1014"/>
            </a:xfrm>
            <a:prstGeom prst="roundRect">
              <a:avLst/>
            </a:prstGeom>
            <a:solidFill>
              <a:srgbClr val="FFE1AA"/>
            </a:solidFill>
            <a:ln w="63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文本框 20"/>
            <p:cNvSpPr txBox="1"/>
            <p:nvPr/>
          </p:nvSpPr>
          <p:spPr>
            <a:xfrm>
              <a:off x="1984" y="3812"/>
              <a:ext cx="4800" cy="580"/>
            </a:xfrm>
            <a:prstGeom prst="rect">
              <a:avLst/>
            </a:prstGeom>
            <a:noFill/>
          </p:spPr>
          <p:txBody>
            <a:bodyPr wrap="square" rtlCol="0">
              <a:spAutoFit/>
            </a:bodyPr>
            <a:lstStyle/>
            <a:p>
              <a:r>
                <a:rPr lang="zh-CN" altLang="en-US">
                  <a:sym typeface="+mn-ea"/>
                </a:rPr>
                <a:t>踩油门</a:t>
              </a:r>
              <a:endParaRPr lang="zh-CN" altLang="en-US"/>
            </a:p>
          </p:txBody>
        </p:sp>
      </p:grpSp>
      <p:grpSp>
        <p:nvGrpSpPr>
          <p:cNvPr id="22" name="组合 21"/>
          <p:cNvGrpSpPr/>
          <p:nvPr/>
        </p:nvGrpSpPr>
        <p:grpSpPr>
          <a:xfrm>
            <a:off x="5723255" y="3308350"/>
            <a:ext cx="3192145" cy="643890"/>
            <a:chOff x="1757" y="3568"/>
            <a:chExt cx="5027" cy="1014"/>
          </a:xfrm>
        </p:grpSpPr>
        <p:sp>
          <p:nvSpPr>
            <p:cNvPr id="23" name="圆角矩形 22"/>
            <p:cNvSpPr/>
            <p:nvPr/>
          </p:nvSpPr>
          <p:spPr>
            <a:xfrm>
              <a:off x="1757" y="3568"/>
              <a:ext cx="2236" cy="1014"/>
            </a:xfrm>
            <a:prstGeom prst="roundRect">
              <a:avLst/>
            </a:prstGeom>
            <a:solidFill>
              <a:srgbClr val="FFE1AA"/>
            </a:solidFill>
            <a:ln w="63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4" name="文本框 23"/>
            <p:cNvSpPr txBox="1"/>
            <p:nvPr/>
          </p:nvSpPr>
          <p:spPr>
            <a:xfrm>
              <a:off x="1984" y="3812"/>
              <a:ext cx="4800" cy="580"/>
            </a:xfrm>
            <a:prstGeom prst="rect">
              <a:avLst/>
            </a:prstGeom>
            <a:noFill/>
          </p:spPr>
          <p:txBody>
            <a:bodyPr wrap="square" rtlCol="0">
              <a:spAutoFit/>
            </a:bodyPr>
            <a:lstStyle/>
            <a:p>
              <a:r>
                <a:rPr lang="zh-CN" altLang="en-US">
                  <a:sym typeface="+mn-ea"/>
                </a:rPr>
                <a:t>松刹车</a:t>
              </a:r>
              <a:endParaRPr lang="zh-CN" altLang="en-US"/>
            </a:p>
          </p:txBody>
        </p:sp>
      </p:grpSp>
      <p:grpSp>
        <p:nvGrpSpPr>
          <p:cNvPr id="25" name="组合 24"/>
          <p:cNvGrpSpPr/>
          <p:nvPr/>
        </p:nvGrpSpPr>
        <p:grpSpPr>
          <a:xfrm>
            <a:off x="1115060" y="3284855"/>
            <a:ext cx="3192145" cy="643890"/>
            <a:chOff x="1757" y="3568"/>
            <a:chExt cx="5027" cy="1014"/>
          </a:xfrm>
        </p:grpSpPr>
        <p:sp>
          <p:nvSpPr>
            <p:cNvPr id="26" name="圆角矩形 25"/>
            <p:cNvSpPr/>
            <p:nvPr/>
          </p:nvSpPr>
          <p:spPr>
            <a:xfrm>
              <a:off x="1757" y="3568"/>
              <a:ext cx="2236" cy="1014"/>
            </a:xfrm>
            <a:prstGeom prst="roundRect">
              <a:avLst/>
            </a:prstGeom>
            <a:solidFill>
              <a:srgbClr val="FFE1AA"/>
            </a:solidFill>
            <a:ln w="63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 name="文本框 26"/>
            <p:cNvSpPr txBox="1"/>
            <p:nvPr/>
          </p:nvSpPr>
          <p:spPr>
            <a:xfrm>
              <a:off x="1984" y="3812"/>
              <a:ext cx="4800" cy="580"/>
            </a:xfrm>
            <a:prstGeom prst="rect">
              <a:avLst/>
            </a:prstGeom>
            <a:noFill/>
          </p:spPr>
          <p:txBody>
            <a:bodyPr wrap="square" rtlCol="0">
              <a:spAutoFit/>
            </a:bodyPr>
            <a:lstStyle/>
            <a:p>
              <a:r>
                <a:rPr lang="zh-CN" altLang="en-US"/>
                <a:t>左转前进</a:t>
              </a:r>
            </a:p>
          </p:txBody>
        </p:sp>
      </p:grpSp>
      <p:cxnSp>
        <p:nvCxnSpPr>
          <p:cNvPr id="28" name="直接箭头连接符 27"/>
          <p:cNvCxnSpPr/>
          <p:nvPr/>
        </p:nvCxnSpPr>
        <p:spPr>
          <a:xfrm>
            <a:off x="2534920" y="2564765"/>
            <a:ext cx="885190" cy="0"/>
          </a:xfrm>
          <a:prstGeom prst="straightConnector1">
            <a:avLst/>
          </a:prstGeom>
          <a:ln w="9525">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9" name="直接箭头连接符 28"/>
          <p:cNvCxnSpPr/>
          <p:nvPr/>
        </p:nvCxnSpPr>
        <p:spPr>
          <a:xfrm>
            <a:off x="4839970" y="2564765"/>
            <a:ext cx="885190" cy="0"/>
          </a:xfrm>
          <a:prstGeom prst="straightConnector1">
            <a:avLst/>
          </a:prstGeom>
          <a:ln w="9525">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0" name="直接箭头连接符 29"/>
          <p:cNvCxnSpPr/>
          <p:nvPr/>
        </p:nvCxnSpPr>
        <p:spPr>
          <a:xfrm>
            <a:off x="4839970" y="3653790"/>
            <a:ext cx="885190" cy="0"/>
          </a:xfrm>
          <a:prstGeom prst="straightConnector1">
            <a:avLst/>
          </a:prstGeom>
          <a:ln w="9525">
            <a:solidFill>
              <a:schemeClr val="tx1"/>
            </a:solidFill>
            <a:headEnd type="arrow" w="med" len="med"/>
            <a:tailEnd type="none"/>
          </a:ln>
        </p:spPr>
        <p:style>
          <a:lnRef idx="2">
            <a:schemeClr val="accent1"/>
          </a:lnRef>
          <a:fillRef idx="0">
            <a:srgbClr val="FFFFFF"/>
          </a:fillRef>
          <a:effectRef idx="0">
            <a:srgbClr val="FFFFFF"/>
          </a:effectRef>
          <a:fontRef idx="minor">
            <a:schemeClr val="tx1"/>
          </a:fontRef>
        </p:style>
      </p:cxnSp>
      <p:cxnSp>
        <p:nvCxnSpPr>
          <p:cNvPr id="31" name="直接箭头连接符 30"/>
          <p:cNvCxnSpPr/>
          <p:nvPr/>
        </p:nvCxnSpPr>
        <p:spPr>
          <a:xfrm>
            <a:off x="2527300" y="3637280"/>
            <a:ext cx="885190" cy="0"/>
          </a:xfrm>
          <a:prstGeom prst="straightConnector1">
            <a:avLst/>
          </a:prstGeom>
          <a:ln w="9525">
            <a:solidFill>
              <a:schemeClr val="tx1"/>
            </a:solidFill>
            <a:headEnd type="arrow" w="med" len="med"/>
            <a:tailEnd type="none"/>
          </a:ln>
        </p:spPr>
        <p:style>
          <a:lnRef idx="2">
            <a:schemeClr val="accent1"/>
          </a:lnRef>
          <a:fillRef idx="0">
            <a:srgbClr val="FFFFFF"/>
          </a:fillRef>
          <a:effectRef idx="0">
            <a:srgbClr val="FFFFFF"/>
          </a:effectRef>
          <a:fontRef idx="minor">
            <a:schemeClr val="tx1"/>
          </a:fontRef>
        </p:style>
      </p:cxnSp>
      <p:cxnSp>
        <p:nvCxnSpPr>
          <p:cNvPr id="32" name="直接箭头连接符 31"/>
          <p:cNvCxnSpPr/>
          <p:nvPr/>
        </p:nvCxnSpPr>
        <p:spPr>
          <a:xfrm flipH="1" flipV="1">
            <a:off x="6425565" y="2924810"/>
            <a:ext cx="18415" cy="360045"/>
          </a:xfrm>
          <a:prstGeom prst="straightConnector1">
            <a:avLst/>
          </a:prstGeom>
          <a:ln w="9525">
            <a:solidFill>
              <a:schemeClr val="tx1"/>
            </a:solidFill>
            <a:headEnd type="arrow" w="med" len="med"/>
            <a:tailEnd type="none"/>
          </a:ln>
        </p:spPr>
        <p:style>
          <a:lnRef idx="2">
            <a:schemeClr val="accent1"/>
          </a:lnRef>
          <a:fillRef idx="0">
            <a:srgbClr val="FFFFFF"/>
          </a:fillRef>
          <a:effectRef idx="0">
            <a:srgbClr val="FFFFFF"/>
          </a:effectRef>
          <a:fontRef idx="minor">
            <a:schemeClr val="tx1"/>
          </a:fontRef>
        </p:style>
      </p:cxnSp>
      <p:sp>
        <p:nvSpPr>
          <p:cNvPr id="33" name="文本框 32"/>
          <p:cNvSpPr txBox="1"/>
          <p:nvPr/>
        </p:nvSpPr>
        <p:spPr>
          <a:xfrm>
            <a:off x="1093470" y="4419600"/>
            <a:ext cx="6367145" cy="829945"/>
          </a:xfrm>
          <a:prstGeom prst="rect">
            <a:avLst/>
          </a:prstGeom>
          <a:noFill/>
          <a:ln>
            <a:solidFill>
              <a:schemeClr val="tx1"/>
            </a:solidFill>
          </a:ln>
        </p:spPr>
        <p:txBody>
          <a:bodyPr wrap="square" rtlCol="0">
            <a:spAutoFit/>
          </a:bodyPr>
          <a:lstStyle/>
          <a:p>
            <a:pPr>
              <a:lnSpc>
                <a:spcPct val="120000"/>
              </a:lnSpc>
            </a:pPr>
            <a:r>
              <a:rPr lang="zh-CN" altLang="en-US" sz="2000">
                <a:solidFill>
                  <a:srgbClr val="FF0000"/>
                </a:solidFill>
              </a:rPr>
              <a:t>过程简单、不需要与其他事务</a:t>
            </a:r>
            <a:r>
              <a:rPr lang="zh-CN" altLang="en-US" sz="2000">
                <a:solidFill>
                  <a:srgbClr val="FF0000"/>
                </a:solidFill>
                <a:sym typeface="+mn-ea"/>
              </a:rPr>
              <a:t>协作，重点关注如何执行</a:t>
            </a:r>
            <a:r>
              <a:rPr lang="zh-CN" altLang="en-US" sz="2000">
                <a:sym typeface="+mn-ea"/>
              </a:rPr>
              <a:t>，适合采用</a:t>
            </a:r>
            <a:r>
              <a:rPr lang="zh-CN" altLang="en-US" sz="2000">
                <a:solidFill>
                  <a:srgbClr val="FF0000"/>
                </a:solidFill>
                <a:sym typeface="+mn-ea"/>
              </a:rPr>
              <a:t>面向过程思想</a:t>
            </a:r>
            <a:r>
              <a:rPr lang="zh-CN" altLang="en-US" sz="2000">
                <a:sym typeface="+mn-ea"/>
              </a:rPr>
              <a:t>。</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66190"/>
            <a:ext cx="8229600" cy="5029835"/>
          </a:xfrm>
        </p:spPr>
        <p:txBody>
          <a:bodyPr>
            <a:normAutofit fontScale="77500" lnSpcReduction="10000"/>
          </a:bodyPr>
          <a:lstStyle/>
          <a:p>
            <a:pPr marL="109855" indent="0">
              <a:buNone/>
            </a:pPr>
            <a:r>
              <a:rPr lang="en-US" altLang="zh-CN" sz="4000" b="1">
                <a:sym typeface="+mn-ea"/>
              </a:rPr>
              <a:t>2</a:t>
            </a:r>
            <a:r>
              <a:rPr lang="zh-CN" altLang="en-US" sz="4000" b="1">
                <a:sym typeface="+mn-ea"/>
              </a:rPr>
              <a:t>、this和super的使用格式</a:t>
            </a:r>
            <a:endParaRPr lang="zh-CN" altLang="en-US" sz="4000" b="1"/>
          </a:p>
          <a:p>
            <a:pPr marL="109855" indent="0">
              <a:buNone/>
            </a:pPr>
            <a:r>
              <a:rPr lang="zh-CN" altLang="en-US" sz="2855" b="1">
                <a:sym typeface="+mn-ea"/>
              </a:rPr>
              <a:t>•</a:t>
            </a:r>
            <a:r>
              <a:rPr lang="en-US" altLang="zh-CN" sz="2855" b="1">
                <a:sym typeface="+mn-ea"/>
              </a:rPr>
              <a:t>this</a:t>
            </a:r>
            <a:endParaRPr lang="en-US" altLang="zh-CN" sz="2855"/>
          </a:p>
          <a:p>
            <a:pPr marL="109855" indent="0">
              <a:buNone/>
            </a:pPr>
            <a:r>
              <a:rPr lang="en-US" altLang="zh-CN" sz="2855">
                <a:sym typeface="+mn-ea"/>
              </a:rPr>
              <a:t>-this.成员变量：表示当前对象的某个成员变量，而不是局部变量</a:t>
            </a:r>
            <a:endParaRPr lang="en-US" altLang="zh-CN" sz="2855"/>
          </a:p>
          <a:p>
            <a:pPr marL="109855" indent="0">
              <a:buNone/>
            </a:pPr>
            <a:r>
              <a:rPr lang="en-US" altLang="zh-CN" sz="2855">
                <a:sym typeface="+mn-ea"/>
              </a:rPr>
              <a:t>–this.成员方法：表示当前对象的某个成员方法，完全可以省略this.</a:t>
            </a:r>
            <a:endParaRPr lang="en-US" altLang="zh-CN" sz="2855"/>
          </a:p>
          <a:p>
            <a:pPr marL="109855" indent="0">
              <a:buNone/>
            </a:pPr>
            <a:r>
              <a:rPr lang="en-US" altLang="zh-CN" sz="2855">
                <a:sym typeface="+mn-ea"/>
              </a:rPr>
              <a:t>–this()或this(实参列表)：调用另一个构造器协助当前对象的实例化，只能在构造器首行，只会找本类的构造器，找不到就报错</a:t>
            </a:r>
            <a:endParaRPr lang="en-US" altLang="zh-CN" sz="2855"/>
          </a:p>
          <a:p>
            <a:pPr marL="109855" indent="0">
              <a:buNone/>
            </a:pPr>
            <a:r>
              <a:rPr lang="en-US" altLang="zh-CN" sz="2855" b="1">
                <a:sym typeface="+mn-ea"/>
              </a:rPr>
              <a:t>•super</a:t>
            </a:r>
            <a:endParaRPr lang="en-US" altLang="zh-CN" sz="2855"/>
          </a:p>
          <a:p>
            <a:pPr marL="109855" indent="0">
              <a:buNone/>
            </a:pPr>
            <a:r>
              <a:rPr lang="en-US" altLang="zh-CN" sz="2855">
                <a:sym typeface="+mn-ea"/>
              </a:rPr>
              <a:t>–super.成员变量：表示当前对象的某个成员变量，该成员变量在父类中声明的</a:t>
            </a:r>
            <a:endParaRPr lang="en-US" altLang="zh-CN" sz="2855"/>
          </a:p>
          <a:p>
            <a:pPr marL="109855" indent="0">
              <a:buNone/>
            </a:pPr>
            <a:r>
              <a:rPr lang="en-US" altLang="zh-CN" sz="2855">
                <a:sym typeface="+mn-ea"/>
              </a:rPr>
              <a:t>–super.成员方法：表示当前对象的某个成员方法，该成员方法在父类中声明的</a:t>
            </a:r>
            <a:endParaRPr lang="en-US" altLang="zh-CN" sz="2855"/>
          </a:p>
          <a:p>
            <a:pPr marL="109855" indent="0">
              <a:buNone/>
            </a:pPr>
            <a:r>
              <a:rPr lang="en-US" altLang="zh-CN" sz="2855">
                <a:sym typeface="+mn-ea"/>
              </a:rPr>
              <a:t>–super()或super(实参列表)：调用父类的构造器协助当前对象的实例化，只能在构造器首行，只会找直接父类的对应构造器，找不到就报错</a:t>
            </a:r>
            <a:endParaRPr lang="en-US" altLang="zh-CN" sz="2855"/>
          </a:p>
          <a:p>
            <a:endParaRPr lang="zh-CN" altLang="en-US" sz="2855"/>
          </a:p>
        </p:txBody>
      </p:sp>
      <p:sp>
        <p:nvSpPr>
          <p:cNvPr id="3" name="标题 2"/>
          <p:cNvSpPr>
            <a:spLocks noGrp="1"/>
          </p:cNvSpPr>
          <p:nvPr>
            <p:ph type="title"/>
          </p:nvPr>
        </p:nvSpPr>
        <p:spPr/>
        <p:txBody>
          <a:bodyPr/>
          <a:lstStyle/>
          <a:p>
            <a:r>
              <a:rPr lang="en-US" altLang="zh-CN">
                <a:sym typeface="+mn-ea"/>
              </a:rPr>
              <a:t>this</a:t>
            </a:r>
            <a:r>
              <a:rPr lang="zh-CN" altLang="en-US">
                <a:sym typeface="+mn-ea"/>
              </a:rPr>
              <a:t>与</a:t>
            </a:r>
            <a:r>
              <a:rPr lang="en-US" altLang="zh-CN">
                <a:sym typeface="+mn-ea"/>
              </a:rPr>
              <a:t>super</a:t>
            </a:r>
            <a:r>
              <a:rPr lang="zh-CN" altLang="en-US">
                <a:sym typeface="+mn-ea"/>
              </a:rPr>
              <a:t>的区别</a:t>
            </a:r>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练习</a:t>
            </a:r>
            <a:r>
              <a:rPr lang="en-US" altLang="zh-CN"/>
              <a:t>1</a:t>
            </a:r>
            <a:r>
              <a:rPr lang="zh-CN" altLang="en-US"/>
              <a:t>：修改方法重写的练习2中定义的类Kids中employeed()方法，在该方法中调用父类ManKind的employeed()方法，然后再输出“but Kids should study and no job.”</a:t>
            </a:r>
          </a:p>
        </p:txBody>
      </p:sp>
      <p:sp>
        <p:nvSpPr>
          <p:cNvPr id="3" name="标题 2"/>
          <p:cNvSpPr>
            <a:spLocks noGrp="1"/>
          </p:cNvSpPr>
          <p:nvPr>
            <p:ph type="title"/>
          </p:nvPr>
        </p:nvSpPr>
        <p:spPr/>
        <p:txBody>
          <a:bodyPr/>
          <a:lstStyle/>
          <a:p>
            <a:r>
              <a:rPr lang="zh-CN" altLang="en-US"/>
              <a:t>练习</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391160"/>
            <a:ext cx="8229600" cy="5616575"/>
          </a:xfrm>
        </p:spPr>
        <p:txBody>
          <a:bodyPr>
            <a:normAutofit fontScale="87500"/>
          </a:bodyPr>
          <a:lstStyle/>
          <a:p>
            <a:r>
              <a:rPr lang="zh-CN" altLang="en-US" sz="3000"/>
              <a:t>练习</a:t>
            </a:r>
            <a:r>
              <a:rPr lang="en-US" altLang="zh-CN" sz="3000"/>
              <a:t>2</a:t>
            </a:r>
            <a:r>
              <a:rPr lang="zh-CN" altLang="en-US" sz="3000"/>
              <a:t>：</a:t>
            </a:r>
          </a:p>
          <a:p>
            <a:pPr marL="109855" indent="0">
              <a:lnSpc>
                <a:spcPct val="120000"/>
              </a:lnSpc>
              <a:buNone/>
            </a:pPr>
            <a:r>
              <a:rPr lang="zh-CN" altLang="en-US" sz="2500"/>
              <a:t>1、写一个名为Account的类模拟账户。该类的属性和方法如下图所示。该类包括的属性：账号id，余额balance，年利率annualInterestRate；包含的方法：访问器方法（getter和setter方法），返回月利率的方法getMonthlyInterest()，取款方法withdraw()，存款方法deposit()。</a:t>
            </a:r>
          </a:p>
          <a:p>
            <a:pPr marL="109855" indent="0">
              <a:lnSpc>
                <a:spcPct val="120000"/>
              </a:lnSpc>
              <a:buNone/>
            </a:pPr>
            <a:r>
              <a:rPr lang="zh-CN" altLang="en-US" sz="2500"/>
              <a:t>写一个用户程序测试Account类。在用户程序中，创建一个账号为1122、余额为20000、年利率4.5%的Account对象。使用withdraw方法提款30000元，并打印余额。 再使用withdraw方法提款2500元，使用deposit方法存款3000元，然后打印余额和月利率。提示：在提款方法withdraw中，需要判断用户余额是否能够满足提款数额的要求，如果不能，应给出提示。 运行结果如图所示：</a:t>
            </a:r>
          </a:p>
          <a:p>
            <a:pPr marL="109855" indent="0">
              <a:buNone/>
            </a:pPr>
            <a:endParaRPr lang="zh-CN" altLang="en-US"/>
          </a:p>
          <a:p>
            <a:pPr marL="109855" indent="0">
              <a:buNone/>
            </a:pPr>
            <a:endParaRPr lang="zh-CN" altLang="en-US"/>
          </a:p>
          <a:p>
            <a:pPr marL="109855" indent="0">
              <a:buNone/>
            </a:pPr>
            <a:endParaRPr lang="zh-CN" altLang="en-US"/>
          </a:p>
        </p:txBody>
      </p:sp>
      <p:pic>
        <p:nvPicPr>
          <p:cNvPr id="463" name="Picture"/>
          <p:cNvPicPr>
            <a:picLocks noChangeAspect="1" noChangeArrowheads="1"/>
          </p:cNvPicPr>
          <p:nvPr>
            <p:custDataLst>
              <p:tags r:id="rId1"/>
            </p:custDataLst>
          </p:nvPr>
        </p:nvPicPr>
        <p:blipFill>
          <a:blip r:embed="rId4"/>
          <a:stretch>
            <a:fillRect/>
          </a:stretch>
        </p:blipFill>
        <p:spPr>
          <a:xfrm>
            <a:off x="611505" y="4582160"/>
            <a:ext cx="5334000" cy="2068830"/>
          </a:xfrm>
          <a:prstGeom prst="rect">
            <a:avLst/>
          </a:prstGeom>
          <a:noFill/>
          <a:ln w="9525">
            <a:noFill/>
          </a:ln>
        </p:spPr>
      </p:pic>
      <p:pic>
        <p:nvPicPr>
          <p:cNvPr id="464" name="Picture"/>
          <p:cNvPicPr>
            <a:picLocks noChangeAspect="1" noChangeArrowheads="1"/>
          </p:cNvPicPr>
          <p:nvPr>
            <p:custDataLst>
              <p:tags r:id="rId2"/>
            </p:custDataLst>
          </p:nvPr>
        </p:nvPicPr>
        <p:blipFill>
          <a:blip r:embed="rId5"/>
          <a:stretch>
            <a:fillRect/>
          </a:stretch>
        </p:blipFill>
        <p:spPr>
          <a:xfrm>
            <a:off x="5291773" y="4743768"/>
            <a:ext cx="3507105" cy="1745615"/>
          </a:xfrm>
          <a:prstGeom prst="rect">
            <a:avLst/>
          </a:prstGeom>
          <a:noFill/>
          <a:ln w="9525">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468630"/>
            <a:ext cx="8229600" cy="5539105"/>
          </a:xfrm>
        </p:spPr>
        <p:txBody>
          <a:bodyPr>
            <a:normAutofit fontScale="57500" lnSpcReduction="10000"/>
          </a:bodyPr>
          <a:lstStyle/>
          <a:p>
            <a:pPr marL="109855" indent="0">
              <a:buNone/>
            </a:pPr>
            <a:r>
              <a:rPr lang="zh-CN" altLang="en-US"/>
              <a:t>2、创建Account类的一个子类CheckAccount代表可透支的账户，该账户中定义一个属性overdraft代表可透支限额。在CheckAccount类中重写withdraw方法，其算法如下：</a:t>
            </a:r>
          </a:p>
          <a:p>
            <a:pPr marL="109855" indent="0">
              <a:buNone/>
            </a:pPr>
            <a:r>
              <a:rPr lang="zh-CN" altLang="en-US"/>
              <a:t>如果（取款金额&lt;账户余额），</a:t>
            </a:r>
          </a:p>
          <a:p>
            <a:pPr marL="109855" indent="0">
              <a:buNone/>
            </a:pPr>
            <a:r>
              <a:rPr lang="zh-CN" altLang="en-US"/>
              <a:t>	可直接取款</a:t>
            </a:r>
          </a:p>
          <a:p>
            <a:pPr marL="109855" indent="0">
              <a:buNone/>
            </a:pPr>
            <a:r>
              <a:rPr lang="zh-CN" altLang="en-US"/>
              <a:t>如果（取款金额&gt;账户余额），</a:t>
            </a:r>
          </a:p>
          <a:p>
            <a:pPr marL="109855" indent="0">
              <a:buNone/>
            </a:pPr>
            <a:r>
              <a:rPr lang="zh-CN" altLang="en-US"/>
              <a:t>	计算需要透支的额度</a:t>
            </a:r>
          </a:p>
          <a:p>
            <a:pPr marL="109855" indent="0">
              <a:buNone/>
            </a:pPr>
            <a:r>
              <a:rPr lang="zh-CN" altLang="en-US"/>
              <a:t>	判断可透支额overdraft是否足够支付本次透支需要，如果可以</a:t>
            </a:r>
          </a:p>
          <a:p>
            <a:pPr marL="109855" indent="0">
              <a:buNone/>
            </a:pPr>
            <a:r>
              <a:rPr lang="zh-CN" altLang="en-US"/>
              <a:t>		将账户余额修改为0，冲减可透支金额</a:t>
            </a:r>
          </a:p>
          <a:p>
            <a:pPr marL="109855" indent="0">
              <a:buNone/>
            </a:pPr>
            <a:r>
              <a:rPr lang="zh-CN" altLang="en-US"/>
              <a:t>	如果不可以</a:t>
            </a:r>
          </a:p>
          <a:p>
            <a:pPr marL="109855" indent="0">
              <a:buNone/>
            </a:pPr>
            <a:r>
              <a:rPr lang="zh-CN" altLang="en-US"/>
              <a:t>		提示用户超过可透支额的限额</a:t>
            </a:r>
          </a:p>
          <a:p>
            <a:pPr marL="109855" indent="0">
              <a:buNone/>
            </a:pPr>
            <a:r>
              <a:rPr lang="zh-CN" altLang="en-US"/>
              <a:t>要求：写一个用户程序测试CheckAccount类。在用户程序中，创建一个账号为1122、余额为20000、年利率4.5%，可透支限额为5000元的CheckAccount对象。</a:t>
            </a:r>
          </a:p>
          <a:p>
            <a:pPr marL="109855" indent="0">
              <a:buNone/>
            </a:pPr>
            <a:r>
              <a:rPr lang="zh-CN" altLang="en-US"/>
              <a:t>使用withdraw方法提款5000元，并打印账户余额和可透支额。</a:t>
            </a:r>
          </a:p>
          <a:p>
            <a:pPr marL="109855" indent="0">
              <a:buNone/>
            </a:pPr>
            <a:r>
              <a:rPr lang="zh-CN" altLang="en-US"/>
              <a:t>再使用withdraw方法提款18000元，并打印账户余额和可透支额。</a:t>
            </a:r>
          </a:p>
          <a:p>
            <a:pPr marL="109855" indent="0">
              <a:buNone/>
            </a:pPr>
            <a:r>
              <a:rPr lang="zh-CN" altLang="en-US"/>
              <a:t>再使用withdraw方法提款3000元，并打印账户余额和可透支额。</a:t>
            </a:r>
          </a:p>
          <a:p>
            <a:pPr marL="109855" indent="0">
              <a:buNone/>
            </a:pPr>
            <a:r>
              <a:rPr lang="zh-CN" altLang="en-US"/>
              <a:t>提示：</a:t>
            </a:r>
          </a:p>
          <a:p>
            <a:pPr marL="109855" indent="0">
              <a:buNone/>
            </a:pPr>
            <a:r>
              <a:rPr lang="zh-CN" altLang="en-US"/>
              <a:t>（1）子类CheckAccount的构造方法需要将从父类继承的3个属性和子类自己的属性全部初始化。</a:t>
            </a:r>
          </a:p>
          <a:p>
            <a:pPr marL="109855" indent="0">
              <a:buNone/>
            </a:pPr>
            <a:r>
              <a:rPr lang="zh-CN" altLang="en-US"/>
              <a:t>（2）父类Account的属性balance被设置为private，但在子类CheckAccount的withdraw方法中需要修改它的值，因此应修改父类的balance属性，定义其为protected。</a:t>
            </a:r>
          </a:p>
          <a:p>
            <a:pPr marL="109855" indent="0">
              <a:buNone/>
            </a:pPr>
            <a:r>
              <a:rPr lang="zh-CN" altLang="en-US"/>
              <a:t>运行结果如下图所示：</a:t>
            </a:r>
          </a:p>
        </p:txBody>
      </p:sp>
      <p:pic>
        <p:nvPicPr>
          <p:cNvPr id="465" name="Picture"/>
          <p:cNvPicPr>
            <a:picLocks noChangeAspect="1" noChangeArrowheads="1"/>
          </p:cNvPicPr>
          <p:nvPr>
            <p:custDataLst>
              <p:tags r:id="rId1"/>
            </p:custDataLst>
          </p:nvPr>
        </p:nvPicPr>
        <p:blipFill>
          <a:blip r:embed="rId3"/>
          <a:stretch>
            <a:fillRect/>
          </a:stretch>
        </p:blipFill>
        <p:spPr>
          <a:xfrm>
            <a:off x="2828608" y="1467803"/>
            <a:ext cx="3486785" cy="3922395"/>
          </a:xfrm>
          <a:prstGeom prst="rect">
            <a:avLst/>
          </a:prstGeom>
          <a:noFill/>
          <a:ln w="9525">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4.1 </a:t>
            </a:r>
            <a:r>
              <a:rPr lang="zh-CN" altLang="en-US" dirty="0"/>
              <a:t>从实际问题考虑如何设计程序</a:t>
            </a:r>
          </a:p>
        </p:txBody>
      </p:sp>
      <p:sp>
        <p:nvSpPr>
          <p:cNvPr id="5" name="内容占位符 4"/>
          <p:cNvSpPr>
            <a:spLocks noGrp="1"/>
          </p:cNvSpPr>
          <p:nvPr>
            <p:ph idx="1"/>
          </p:nvPr>
        </p:nvSpPr>
        <p:spPr/>
        <p:txBody>
          <a:bodyPr>
            <a:normAutofit/>
          </a:bodyPr>
          <a:lstStyle/>
          <a:p>
            <a:pPr>
              <a:lnSpc>
                <a:spcPct val="140000"/>
              </a:lnSpc>
            </a:pPr>
            <a:r>
              <a:rPr lang="zh-CN" altLang="en-US" sz="2800" b="1" dirty="0">
                <a:solidFill>
                  <a:srgbClr val="FF0000"/>
                </a:solidFill>
              </a:rPr>
              <a:t>思考</a:t>
            </a:r>
            <a:r>
              <a:rPr lang="en-US" altLang="zh-CN" sz="2800" b="1" dirty="0">
                <a:solidFill>
                  <a:srgbClr val="FF0000"/>
                </a:solidFill>
              </a:rPr>
              <a:t>2</a:t>
            </a:r>
            <a:r>
              <a:rPr lang="zh-CN" altLang="en-US" sz="2800" b="1" dirty="0">
                <a:solidFill>
                  <a:srgbClr val="FF0000"/>
                </a:solidFill>
              </a:rPr>
              <a:t>：如何造车？</a:t>
            </a:r>
          </a:p>
        </p:txBody>
      </p:sp>
      <p:sp>
        <p:nvSpPr>
          <p:cNvPr id="33" name="文本框 32"/>
          <p:cNvSpPr txBox="1"/>
          <p:nvPr/>
        </p:nvSpPr>
        <p:spPr>
          <a:xfrm>
            <a:off x="5507990" y="3210560"/>
            <a:ext cx="2946400" cy="2306955"/>
          </a:xfrm>
          <a:prstGeom prst="rect">
            <a:avLst/>
          </a:prstGeom>
          <a:noFill/>
          <a:ln>
            <a:solidFill>
              <a:schemeClr val="tx1"/>
            </a:solidFill>
          </a:ln>
        </p:spPr>
        <p:txBody>
          <a:bodyPr wrap="square" rtlCol="0">
            <a:spAutoFit/>
          </a:bodyPr>
          <a:lstStyle/>
          <a:p>
            <a:pPr>
              <a:lnSpc>
                <a:spcPct val="120000"/>
              </a:lnSpc>
            </a:pPr>
            <a:r>
              <a:rPr lang="zh-CN" altLang="en-US" sz="2000">
                <a:solidFill>
                  <a:srgbClr val="FF0000"/>
                </a:solidFill>
              </a:rPr>
              <a:t>过程复杂、需要与其他事务</a:t>
            </a:r>
            <a:r>
              <a:rPr lang="zh-CN" altLang="en-US" sz="2000">
                <a:solidFill>
                  <a:srgbClr val="FF0000"/>
                </a:solidFill>
                <a:sym typeface="+mn-ea"/>
              </a:rPr>
              <a:t>协作完成，重点关注如何设计才能使多事务完美配合</a:t>
            </a:r>
            <a:r>
              <a:rPr lang="zh-CN" altLang="en-US" sz="2000">
                <a:sym typeface="+mn-ea"/>
              </a:rPr>
              <a:t>，从而达到解决问题的目的。适合采用</a:t>
            </a:r>
            <a:r>
              <a:rPr lang="zh-CN" altLang="en-US" sz="2000">
                <a:solidFill>
                  <a:srgbClr val="FF0000"/>
                </a:solidFill>
                <a:sym typeface="+mn-ea"/>
              </a:rPr>
              <a:t>面向对象思想</a:t>
            </a:r>
            <a:r>
              <a:rPr lang="zh-CN" altLang="en-US" sz="2000">
                <a:sym typeface="+mn-ea"/>
              </a:rPr>
              <a:t>。</a:t>
            </a:r>
            <a:endParaRPr lang="zh-CN" altLang="en-US" sz="2000"/>
          </a:p>
        </p:txBody>
      </p:sp>
      <p:pic>
        <p:nvPicPr>
          <p:cNvPr id="3" name="图片 2"/>
          <p:cNvPicPr>
            <a:picLocks noChangeAspect="1"/>
          </p:cNvPicPr>
          <p:nvPr/>
        </p:nvPicPr>
        <p:blipFill>
          <a:blip r:embed="rId3"/>
          <a:stretch>
            <a:fillRect/>
          </a:stretch>
        </p:blipFill>
        <p:spPr>
          <a:xfrm>
            <a:off x="540385" y="2060575"/>
            <a:ext cx="4367530" cy="2110105"/>
          </a:xfrm>
          <a:prstGeom prst="rect">
            <a:avLst/>
          </a:prstGeom>
        </p:spPr>
      </p:pic>
      <p:pic>
        <p:nvPicPr>
          <p:cNvPr id="4" name="图片 3"/>
          <p:cNvPicPr>
            <a:picLocks noChangeAspect="1"/>
          </p:cNvPicPr>
          <p:nvPr/>
        </p:nvPicPr>
        <p:blipFill>
          <a:blip r:embed="rId4"/>
          <a:stretch>
            <a:fillRect/>
          </a:stretch>
        </p:blipFill>
        <p:spPr>
          <a:xfrm>
            <a:off x="973455" y="4658995"/>
            <a:ext cx="3333750" cy="1276350"/>
          </a:xfrm>
          <a:prstGeom prst="rect">
            <a:avLst/>
          </a:prstGeom>
        </p:spPr>
      </p:pic>
      <p:sp>
        <p:nvSpPr>
          <p:cNvPr id="7" name="右箭头 6"/>
          <p:cNvSpPr/>
          <p:nvPr/>
        </p:nvSpPr>
        <p:spPr>
          <a:xfrm>
            <a:off x="4500245" y="4149090"/>
            <a:ext cx="864235" cy="28765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4.1 </a:t>
            </a:r>
            <a:r>
              <a:rPr lang="zh-CN" altLang="en-US" dirty="0"/>
              <a:t>从实际问题考虑如何设计程序</a:t>
            </a:r>
          </a:p>
        </p:txBody>
      </p:sp>
      <p:sp>
        <p:nvSpPr>
          <p:cNvPr id="5" name="内容占位符 4"/>
          <p:cNvSpPr>
            <a:spLocks noGrp="1"/>
          </p:cNvSpPr>
          <p:nvPr>
            <p:ph idx="1"/>
          </p:nvPr>
        </p:nvSpPr>
        <p:spPr/>
        <p:txBody>
          <a:bodyPr>
            <a:normAutofit/>
          </a:bodyPr>
          <a:lstStyle/>
          <a:p>
            <a:pPr>
              <a:lnSpc>
                <a:spcPct val="140000"/>
              </a:lnSpc>
            </a:pPr>
            <a:r>
              <a:rPr lang="zh-CN" altLang="en-US" sz="2800" b="1" dirty="0">
                <a:solidFill>
                  <a:srgbClr val="FF0000"/>
                </a:solidFill>
              </a:rPr>
              <a:t>思考</a:t>
            </a:r>
            <a:r>
              <a:rPr lang="en-US" altLang="zh-CN" sz="2800" b="1" dirty="0">
                <a:solidFill>
                  <a:srgbClr val="FF0000"/>
                </a:solidFill>
              </a:rPr>
              <a:t>3</a:t>
            </a:r>
            <a:r>
              <a:rPr lang="zh-CN" altLang="en-US" sz="2800" b="1" dirty="0">
                <a:solidFill>
                  <a:srgbClr val="FF0000"/>
                </a:solidFill>
              </a:rPr>
              <a:t>：人把大象装进冰箱</a:t>
            </a:r>
          </a:p>
        </p:txBody>
      </p:sp>
      <p:sp>
        <p:nvSpPr>
          <p:cNvPr id="33" name="文本框 32"/>
          <p:cNvSpPr txBox="1"/>
          <p:nvPr/>
        </p:nvSpPr>
        <p:spPr>
          <a:xfrm>
            <a:off x="971550" y="1989455"/>
            <a:ext cx="2802255" cy="3836670"/>
          </a:xfrm>
          <a:prstGeom prst="rect">
            <a:avLst/>
          </a:prstGeom>
          <a:noFill/>
          <a:ln>
            <a:solidFill>
              <a:schemeClr val="tx1"/>
            </a:solidFill>
          </a:ln>
        </p:spPr>
        <p:txBody>
          <a:bodyPr wrap="square" rtlCol="0">
            <a:noAutofit/>
          </a:bodyPr>
          <a:lstStyle/>
          <a:p>
            <a:pPr algn="ctr">
              <a:lnSpc>
                <a:spcPct val="120000"/>
              </a:lnSpc>
            </a:pPr>
            <a:r>
              <a:rPr lang="zh-CN" altLang="en-US"/>
              <a:t>面向过程</a:t>
            </a:r>
          </a:p>
          <a:p>
            <a:pPr algn="ctr">
              <a:lnSpc>
                <a:spcPct val="120000"/>
              </a:lnSpc>
            </a:pPr>
            <a:endParaRPr lang="zh-CN" altLang="en-US"/>
          </a:p>
          <a:p>
            <a:pPr algn="l">
              <a:lnSpc>
                <a:spcPct val="120000"/>
              </a:lnSpc>
            </a:pPr>
            <a:r>
              <a:rPr lang="en-US" altLang="zh-CN"/>
              <a:t>  step1</a:t>
            </a:r>
            <a:r>
              <a:rPr lang="zh-CN" altLang="en-US">
                <a:sym typeface="+mn-ea"/>
              </a:rPr>
              <a:t>：</a:t>
            </a:r>
            <a:r>
              <a:rPr lang="zh-CN" altLang="en-US"/>
              <a:t>打开冰箱</a:t>
            </a:r>
          </a:p>
          <a:p>
            <a:pPr algn="l">
              <a:lnSpc>
                <a:spcPct val="120000"/>
              </a:lnSpc>
            </a:pPr>
            <a:r>
              <a:rPr lang="en-US" altLang="zh-CN"/>
              <a:t>  steps</a:t>
            </a:r>
            <a:r>
              <a:rPr lang="zh-CN" altLang="en-US"/>
              <a:t>：把大象装进冰箱</a:t>
            </a:r>
          </a:p>
          <a:p>
            <a:pPr algn="l">
              <a:lnSpc>
                <a:spcPct val="120000"/>
              </a:lnSpc>
            </a:pPr>
            <a:r>
              <a:rPr lang="en-US" altLang="zh-CN"/>
              <a:t>  step3</a:t>
            </a:r>
            <a:r>
              <a:rPr lang="zh-CN" altLang="en-US">
                <a:sym typeface="+mn-ea"/>
              </a:rPr>
              <a:t>：</a:t>
            </a:r>
            <a:r>
              <a:rPr lang="zh-CN" altLang="en-US"/>
              <a:t>关上冰箱</a:t>
            </a:r>
          </a:p>
        </p:txBody>
      </p:sp>
      <p:sp>
        <p:nvSpPr>
          <p:cNvPr id="6" name="文本框 5"/>
          <p:cNvSpPr txBox="1"/>
          <p:nvPr/>
        </p:nvSpPr>
        <p:spPr>
          <a:xfrm>
            <a:off x="4214495" y="1989455"/>
            <a:ext cx="4104005" cy="4913630"/>
          </a:xfrm>
          <a:prstGeom prst="rect">
            <a:avLst/>
          </a:prstGeom>
          <a:noFill/>
          <a:ln>
            <a:solidFill>
              <a:schemeClr val="tx1"/>
            </a:solidFill>
          </a:ln>
        </p:spPr>
        <p:txBody>
          <a:bodyPr wrap="square" rtlCol="0">
            <a:noAutofit/>
          </a:bodyPr>
          <a:lstStyle/>
          <a:p>
            <a:pPr algn="ctr">
              <a:lnSpc>
                <a:spcPct val="120000"/>
              </a:lnSpc>
            </a:pPr>
            <a:r>
              <a:rPr lang="zh-CN" altLang="en-US"/>
              <a:t>面向对象</a:t>
            </a:r>
          </a:p>
          <a:p>
            <a:pPr algn="l">
              <a:lnSpc>
                <a:spcPct val="120000"/>
              </a:lnSpc>
            </a:pPr>
            <a:r>
              <a:rPr lang="zh-CN" altLang="en-US"/>
              <a:t>人</a:t>
            </a:r>
            <a:r>
              <a:rPr lang="en-US" altLang="zh-CN"/>
              <a:t>{</a:t>
            </a:r>
          </a:p>
          <a:p>
            <a:pPr indent="457200" algn="l">
              <a:lnSpc>
                <a:spcPct val="120000"/>
              </a:lnSpc>
            </a:pPr>
            <a:r>
              <a:rPr lang="zh-CN" altLang="en-US"/>
              <a:t>打开</a:t>
            </a:r>
            <a:r>
              <a:rPr lang="en-US" altLang="zh-CN"/>
              <a:t>(</a:t>
            </a:r>
            <a:r>
              <a:rPr lang="zh-CN" altLang="en-US"/>
              <a:t>冰箱</a:t>
            </a:r>
            <a:r>
              <a:rPr lang="en-US" altLang="zh-CN"/>
              <a:t>){</a:t>
            </a:r>
          </a:p>
          <a:p>
            <a:pPr marL="457200" lvl="1" indent="457200" algn="l">
              <a:lnSpc>
                <a:spcPct val="120000"/>
              </a:lnSpc>
            </a:pPr>
            <a:r>
              <a:rPr lang="zh-CN" altLang="en-US"/>
              <a:t>冰箱</a:t>
            </a:r>
            <a:r>
              <a:rPr lang="en-US" altLang="zh-CN"/>
              <a:t>.</a:t>
            </a:r>
            <a:r>
              <a:rPr lang="zh-CN" altLang="en-US"/>
              <a:t>开门</a:t>
            </a:r>
            <a:r>
              <a:rPr lang="en-US" altLang="zh-CN"/>
              <a:t>();</a:t>
            </a:r>
          </a:p>
          <a:p>
            <a:pPr indent="457200" algn="l">
              <a:lnSpc>
                <a:spcPct val="120000"/>
              </a:lnSpc>
            </a:pPr>
            <a:r>
              <a:rPr lang="en-US" altLang="zh-CN"/>
              <a:t>}</a:t>
            </a:r>
          </a:p>
          <a:p>
            <a:pPr indent="457200" algn="l">
              <a:lnSpc>
                <a:spcPct val="120000"/>
              </a:lnSpc>
            </a:pPr>
            <a:r>
              <a:rPr lang="zh-CN" altLang="en-US"/>
              <a:t>操作</a:t>
            </a:r>
            <a:r>
              <a:rPr lang="en-US" altLang="zh-CN"/>
              <a:t>(</a:t>
            </a:r>
            <a:r>
              <a:rPr lang="zh-CN" altLang="en-US"/>
              <a:t>大象</a:t>
            </a:r>
            <a:r>
              <a:rPr lang="en-US" altLang="zh-CN"/>
              <a:t>){</a:t>
            </a:r>
          </a:p>
          <a:p>
            <a:pPr marL="457200" lvl="1" indent="457200" algn="l">
              <a:lnSpc>
                <a:spcPct val="120000"/>
              </a:lnSpc>
            </a:pPr>
            <a:r>
              <a:rPr lang="zh-CN" altLang="en-US"/>
              <a:t>大象</a:t>
            </a:r>
            <a:r>
              <a:rPr lang="en-US" altLang="zh-CN"/>
              <a:t>.</a:t>
            </a:r>
            <a:r>
              <a:rPr lang="zh-CN" altLang="en-US"/>
              <a:t>进入</a:t>
            </a:r>
            <a:r>
              <a:rPr lang="en-US" altLang="zh-CN"/>
              <a:t>(</a:t>
            </a:r>
            <a:r>
              <a:rPr lang="zh-CN" altLang="en-US"/>
              <a:t>冰箱</a:t>
            </a:r>
            <a:r>
              <a:rPr lang="en-US" altLang="zh-CN"/>
              <a:t>);</a:t>
            </a:r>
          </a:p>
          <a:p>
            <a:pPr indent="457200" algn="l">
              <a:lnSpc>
                <a:spcPct val="120000"/>
              </a:lnSpc>
            </a:pPr>
            <a:r>
              <a:rPr lang="en-US" altLang="zh-CN"/>
              <a:t>}</a:t>
            </a:r>
          </a:p>
          <a:p>
            <a:pPr indent="457200" algn="l">
              <a:lnSpc>
                <a:spcPct val="120000"/>
              </a:lnSpc>
            </a:pPr>
            <a:r>
              <a:rPr lang="zh-CN" altLang="en-US"/>
              <a:t>关闭</a:t>
            </a:r>
            <a:r>
              <a:rPr lang="en-US" altLang="zh-CN"/>
              <a:t>(</a:t>
            </a:r>
            <a:r>
              <a:rPr lang="zh-CN" altLang="en-US"/>
              <a:t>冰箱</a:t>
            </a:r>
            <a:r>
              <a:rPr lang="en-US" altLang="zh-CN"/>
              <a:t>){</a:t>
            </a:r>
          </a:p>
          <a:p>
            <a:pPr marL="457200" lvl="1" indent="457200" algn="l">
              <a:lnSpc>
                <a:spcPct val="120000"/>
              </a:lnSpc>
            </a:pPr>
            <a:r>
              <a:rPr lang="zh-CN" altLang="en-US"/>
              <a:t>冰箱</a:t>
            </a:r>
            <a:r>
              <a:rPr lang="en-US" altLang="zh-CN"/>
              <a:t>.</a:t>
            </a:r>
            <a:r>
              <a:rPr lang="zh-CN" altLang="en-US"/>
              <a:t>关门</a:t>
            </a:r>
            <a:r>
              <a:rPr lang="en-US" altLang="zh-CN"/>
              <a:t>();</a:t>
            </a:r>
          </a:p>
          <a:p>
            <a:pPr indent="457200" algn="l">
              <a:lnSpc>
                <a:spcPct val="120000"/>
              </a:lnSpc>
            </a:pPr>
            <a:r>
              <a:rPr lang="en-US" altLang="zh-CN"/>
              <a:t>}</a:t>
            </a:r>
          </a:p>
          <a:p>
            <a:pPr algn="l">
              <a:lnSpc>
                <a:spcPct val="120000"/>
              </a:lnSpc>
            </a:pPr>
            <a:r>
              <a:rPr lang="en-US" altLang="zh-CN"/>
              <a:t>}</a:t>
            </a:r>
          </a:p>
          <a:p>
            <a:pPr algn="l">
              <a:lnSpc>
                <a:spcPct val="120000"/>
              </a:lnSpc>
            </a:pPr>
            <a:r>
              <a:rPr lang="zh-CN" altLang="en-US"/>
              <a:t>大象</a:t>
            </a:r>
            <a:r>
              <a:rPr lang="en-US" altLang="zh-CN"/>
              <a:t>{</a:t>
            </a:r>
          </a:p>
          <a:p>
            <a:pPr indent="457200" algn="l">
              <a:lnSpc>
                <a:spcPct val="120000"/>
              </a:lnSpc>
            </a:pPr>
            <a:r>
              <a:rPr lang="zh-CN" altLang="en-US"/>
              <a:t>进入</a:t>
            </a:r>
            <a:r>
              <a:rPr lang="en-US" altLang="zh-CN"/>
              <a:t>(</a:t>
            </a:r>
            <a:r>
              <a:rPr lang="zh-CN" altLang="en-US"/>
              <a:t>冰箱</a:t>
            </a:r>
            <a:r>
              <a:rPr lang="en-US" altLang="zh-CN"/>
              <a:t>){}</a:t>
            </a:r>
          </a:p>
          <a:p>
            <a:pPr algn="l">
              <a:lnSpc>
                <a:spcPct val="120000"/>
              </a:lnSpc>
            </a:pPr>
            <a:r>
              <a:rPr lang="en-US" altLang="zh-CN"/>
              <a:t>}</a:t>
            </a:r>
          </a:p>
        </p:txBody>
      </p:sp>
      <p:sp>
        <p:nvSpPr>
          <p:cNvPr id="8" name="文本框 7"/>
          <p:cNvSpPr txBox="1"/>
          <p:nvPr/>
        </p:nvSpPr>
        <p:spPr>
          <a:xfrm>
            <a:off x="6516370" y="5732780"/>
            <a:ext cx="2096770" cy="1476375"/>
          </a:xfrm>
          <a:prstGeom prst="rect">
            <a:avLst/>
          </a:prstGeom>
          <a:noFill/>
        </p:spPr>
        <p:txBody>
          <a:bodyPr wrap="square" rtlCol="0">
            <a:spAutoFit/>
          </a:bodyPr>
          <a:lstStyle/>
          <a:p>
            <a:r>
              <a:rPr lang="zh-CN" altLang="en-US"/>
              <a:t>冰箱</a:t>
            </a:r>
            <a:r>
              <a:rPr lang="en-US" altLang="zh-CN"/>
              <a:t>{</a:t>
            </a:r>
          </a:p>
          <a:p>
            <a:pPr indent="457200"/>
            <a:r>
              <a:rPr lang="zh-CN" altLang="en-US"/>
              <a:t>开门</a:t>
            </a:r>
            <a:r>
              <a:rPr lang="en-US" altLang="zh-CN"/>
              <a:t>{};</a:t>
            </a:r>
          </a:p>
          <a:p>
            <a:pPr indent="457200"/>
            <a:r>
              <a:rPr lang="zh-CN" altLang="en-US"/>
              <a:t>关门</a:t>
            </a:r>
            <a:r>
              <a:rPr lang="en-US" altLang="zh-CN"/>
              <a:t>{};</a:t>
            </a:r>
          </a:p>
          <a:p>
            <a:pPr marL="0" lvl="0" indent="0">
              <a:buNone/>
            </a:pPr>
            <a:r>
              <a:rPr lang="en-US" altLang="zh-CN">
                <a:solidFill>
                  <a:schemeClr val="tx1"/>
                </a:solidFill>
              </a:rPr>
              <a:t>}</a:t>
            </a:r>
          </a:p>
          <a:p>
            <a:pPr indent="457200"/>
            <a:endParaRPr lang="en-US" altLang="zh-CN">
              <a:solidFill>
                <a:schemeClr val="tx1"/>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TNhZjY2MTIwOWUzNzE2M2NlYmI4YzcxZDI1MDA1NWE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48</TotalTime>
  <Words>5735</Words>
  <Application>Microsoft Office PowerPoint</Application>
  <PresentationFormat>全屏显示(4:3)</PresentationFormat>
  <Paragraphs>504</Paragraphs>
  <Slides>107</Slides>
  <Notes>13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107</vt:i4>
      </vt:variant>
    </vt:vector>
  </HeadingPairs>
  <TitlesOfParts>
    <vt:vector size="120" baseType="lpstr">
      <vt:lpstr>仿宋_GB2312</vt:lpstr>
      <vt:lpstr>黑体</vt:lpstr>
      <vt:lpstr>宋体</vt:lpstr>
      <vt:lpstr>Book Antiqua</vt:lpstr>
      <vt:lpstr>Calibri</vt:lpstr>
      <vt:lpstr>Lucida Sans Unicode</vt:lpstr>
      <vt:lpstr>Times New Roman</vt:lpstr>
      <vt:lpstr>Verdana</vt:lpstr>
      <vt:lpstr>Wingdings</vt:lpstr>
      <vt:lpstr>Wingdings 2</vt:lpstr>
      <vt:lpstr>Wingdings 3</vt:lpstr>
      <vt:lpstr>聚合</vt:lpstr>
      <vt:lpstr>Package</vt:lpstr>
      <vt:lpstr>第4章   Java的面向对象编程</vt:lpstr>
      <vt:lpstr>知识点</vt:lpstr>
      <vt:lpstr>第一部分 Java类及其成员</vt:lpstr>
      <vt:lpstr>4.1 程序设计思想</vt:lpstr>
      <vt:lpstr>4.1 面向过程的程序设计思想</vt:lpstr>
      <vt:lpstr>4.1 面向对象的程序设计思想</vt:lpstr>
      <vt:lpstr>4.1 从实际问题考虑如何设计程序</vt:lpstr>
      <vt:lpstr>4.1 从实际问题考虑如何设计程序</vt:lpstr>
      <vt:lpstr>4.1 从实际问题考虑如何设计程序</vt:lpstr>
      <vt:lpstr>4.1 二者关系</vt:lpstr>
      <vt:lpstr>4.2  面向对象的核心概念</vt:lpstr>
      <vt:lpstr>4.2.1  类成员的分析</vt:lpstr>
      <vt:lpstr>4.2.2  使用class定义类</vt:lpstr>
      <vt:lpstr>4.2.2  使用class定义类</vt:lpstr>
      <vt:lpstr>4.2.2  使用class定义类</vt:lpstr>
      <vt:lpstr>4.2.2  使用class定义类</vt:lpstr>
      <vt:lpstr>4.2.2  使用class定义类</vt:lpstr>
      <vt:lpstr>4.2.3  类的实例化</vt:lpstr>
      <vt:lpstr>4.2.4  面向对象完成具体功能的步骤</vt:lpstr>
      <vt:lpstr>4.3  内存解析</vt:lpstr>
      <vt:lpstr>4.3  内存解析</vt:lpstr>
      <vt:lpstr>4.3  内存解析</vt:lpstr>
      <vt:lpstr>4.3 内存解析 </vt:lpstr>
      <vt:lpstr>练习</vt:lpstr>
      <vt:lpstr>练习</vt:lpstr>
      <vt:lpstr>  包</vt:lpstr>
      <vt:lpstr>  包</vt:lpstr>
      <vt:lpstr>知识点</vt:lpstr>
      <vt:lpstr>4.2.2  使用class定义类</vt:lpstr>
      <vt:lpstr>4.2.2  使用class定义类</vt:lpstr>
      <vt:lpstr>练习</vt:lpstr>
      <vt:lpstr>第二部分 Java的三大特性 ——封装性</vt:lpstr>
      <vt:lpstr>1、为什么要有封装性？</vt:lpstr>
      <vt:lpstr>PowerPoint 演示文稿</vt:lpstr>
      <vt:lpstr>2、何为封装性？</vt:lpstr>
      <vt:lpstr>封装的好处：</vt:lpstr>
      <vt:lpstr>3、如何实现数据封装？</vt:lpstr>
      <vt:lpstr>3、如何实现数据封装？</vt:lpstr>
      <vt:lpstr>4、封装性的应用</vt:lpstr>
      <vt:lpstr>4、封装性的应用</vt:lpstr>
      <vt:lpstr>练习</vt:lpstr>
      <vt:lpstr>关键字this</vt:lpstr>
      <vt:lpstr>关键字this</vt:lpstr>
      <vt:lpstr>关键字this</vt:lpstr>
      <vt:lpstr>关键字this</vt:lpstr>
      <vt:lpstr>第二部分 Java的三大特性 ——继承性</vt:lpstr>
      <vt:lpstr>1、何为继承？</vt:lpstr>
      <vt:lpstr>1、何为继承？</vt:lpstr>
      <vt:lpstr>2、继承的好处</vt:lpstr>
      <vt:lpstr>3、如何实现继承？</vt:lpstr>
      <vt:lpstr>实现下图中类的代码</vt:lpstr>
      <vt:lpstr>4、继承的细节说明</vt:lpstr>
      <vt:lpstr>4、继承的细节说明</vt:lpstr>
      <vt:lpstr>4、继承的细节说明</vt:lpstr>
      <vt:lpstr>4、继承的细节说明</vt:lpstr>
      <vt:lpstr>练习</vt:lpstr>
      <vt:lpstr>练习</vt:lpstr>
      <vt:lpstr>5、方法的重写（override/overwrite）</vt:lpstr>
      <vt:lpstr>举例</vt:lpstr>
      <vt:lpstr>方法重写的要求</vt:lpstr>
      <vt:lpstr>6、方法重载（overload）</vt:lpstr>
      <vt:lpstr>PowerPoint 演示文稿</vt:lpstr>
      <vt:lpstr>重载和重写的区别</vt:lpstr>
      <vt:lpstr>7、关键字super</vt:lpstr>
      <vt:lpstr>super的使用场景</vt:lpstr>
      <vt:lpstr>super的使用场景</vt:lpstr>
      <vt:lpstr>super的使用场景</vt:lpstr>
      <vt:lpstr>PowerPoint 演示文稿</vt:lpstr>
      <vt:lpstr>this与super的区别</vt:lpstr>
      <vt:lpstr>this与super的区别</vt:lpstr>
      <vt:lpstr>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 song</dc:creator>
  <cp:lastModifiedBy>Administrator</cp:lastModifiedBy>
  <cp:revision>210</cp:revision>
  <dcterms:created xsi:type="dcterms:W3CDTF">2016-03-09T01:10:00Z</dcterms:created>
  <dcterms:modified xsi:type="dcterms:W3CDTF">2024-04-15T02:57:53Z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CBC46F26D2F34FC489BC0C8268B3FDE2_12</vt:lpwstr>
  </property>
  <property fmtid="{D5CDD505-2E9C-101B-9397-08002B2CF9AE}" pid="3" name="KSOProductBuildVer">
    <vt:lpwstr>2052-12.1.0.15990</vt:lpwstr>
  </property>
</Properties>
</file>