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95"/>
  </p:notesMasterIdLst>
  <p:sldIdLst>
    <p:sldId id="258" r:id="rId2"/>
    <p:sldId id="260" r:id="rId3"/>
    <p:sldId id="353" r:id="rId4"/>
    <p:sldId id="354" r:id="rId5"/>
    <p:sldId id="355" r:id="rId6"/>
    <p:sldId id="357" r:id="rId7"/>
    <p:sldId id="358" r:id="rId8"/>
    <p:sldId id="269" r:id="rId9"/>
    <p:sldId id="434" r:id="rId10"/>
    <p:sldId id="359" r:id="rId11"/>
    <p:sldId id="362" r:id="rId12"/>
    <p:sldId id="271" r:id="rId13"/>
    <p:sldId id="363" r:id="rId14"/>
    <p:sldId id="361" r:id="rId15"/>
    <p:sldId id="364" r:id="rId16"/>
    <p:sldId id="277" r:id="rId17"/>
    <p:sldId id="366" r:id="rId18"/>
    <p:sldId id="279" r:id="rId19"/>
    <p:sldId id="280" r:id="rId20"/>
    <p:sldId id="283" r:id="rId21"/>
    <p:sldId id="284" r:id="rId22"/>
    <p:sldId id="368" r:id="rId23"/>
    <p:sldId id="286" r:id="rId24"/>
    <p:sldId id="367" r:id="rId25"/>
    <p:sldId id="380" r:id="rId26"/>
    <p:sldId id="381" r:id="rId27"/>
    <p:sldId id="382" r:id="rId28"/>
    <p:sldId id="383" r:id="rId29"/>
    <p:sldId id="384" r:id="rId30"/>
    <p:sldId id="369" r:id="rId31"/>
    <p:sldId id="370" r:id="rId32"/>
    <p:sldId id="371" r:id="rId33"/>
    <p:sldId id="372" r:id="rId34"/>
    <p:sldId id="437" r:id="rId35"/>
    <p:sldId id="373" r:id="rId36"/>
    <p:sldId id="374" r:id="rId37"/>
    <p:sldId id="375" r:id="rId38"/>
    <p:sldId id="438" r:id="rId39"/>
    <p:sldId id="376" r:id="rId40"/>
    <p:sldId id="377" r:id="rId41"/>
    <p:sldId id="378" r:id="rId42"/>
    <p:sldId id="436" r:id="rId43"/>
    <p:sldId id="379" r:id="rId44"/>
    <p:sldId id="295" r:id="rId45"/>
    <p:sldId id="385" r:id="rId46"/>
    <p:sldId id="386" r:id="rId47"/>
    <p:sldId id="299" r:id="rId48"/>
    <p:sldId id="300" r:id="rId49"/>
    <p:sldId id="301" r:id="rId50"/>
    <p:sldId id="302" r:id="rId51"/>
    <p:sldId id="303" r:id="rId52"/>
    <p:sldId id="388" r:id="rId53"/>
    <p:sldId id="389" r:id="rId54"/>
    <p:sldId id="390" r:id="rId55"/>
    <p:sldId id="391" r:id="rId56"/>
    <p:sldId id="392" r:id="rId57"/>
    <p:sldId id="393" r:id="rId58"/>
    <p:sldId id="394" r:id="rId59"/>
    <p:sldId id="395" r:id="rId60"/>
    <p:sldId id="396" r:id="rId61"/>
    <p:sldId id="397" r:id="rId62"/>
    <p:sldId id="402" r:id="rId63"/>
    <p:sldId id="398" r:id="rId64"/>
    <p:sldId id="403" r:id="rId65"/>
    <p:sldId id="404" r:id="rId66"/>
    <p:sldId id="405" r:id="rId67"/>
    <p:sldId id="406" r:id="rId68"/>
    <p:sldId id="407" r:id="rId69"/>
    <p:sldId id="408" r:id="rId70"/>
    <p:sldId id="409" r:id="rId71"/>
    <p:sldId id="410" r:id="rId72"/>
    <p:sldId id="411" r:id="rId73"/>
    <p:sldId id="412" r:id="rId74"/>
    <p:sldId id="415" r:id="rId75"/>
    <p:sldId id="414" r:id="rId76"/>
    <p:sldId id="416" r:id="rId77"/>
    <p:sldId id="417" r:id="rId78"/>
    <p:sldId id="427" r:id="rId79"/>
    <p:sldId id="431" r:id="rId80"/>
    <p:sldId id="418" r:id="rId81"/>
    <p:sldId id="428" r:id="rId82"/>
    <p:sldId id="419" r:id="rId83"/>
    <p:sldId id="420" r:id="rId84"/>
    <p:sldId id="430" r:id="rId85"/>
    <p:sldId id="426" r:id="rId86"/>
    <p:sldId id="423" r:id="rId87"/>
    <p:sldId id="429" r:id="rId88"/>
    <p:sldId id="346" r:id="rId89"/>
    <p:sldId id="347" r:id="rId90"/>
    <p:sldId id="348" r:id="rId91"/>
    <p:sldId id="349" r:id="rId92"/>
    <p:sldId id="432" r:id="rId93"/>
    <p:sldId id="433" r:id="rId9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B9"/>
    <a:srgbClr val="FFFF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000" autoAdjust="0"/>
  </p:normalViewPr>
  <p:slideViewPr>
    <p:cSldViewPr>
      <p:cViewPr varScale="1">
        <p:scale>
          <a:sx n="78" d="100"/>
          <a:sy n="78" d="100"/>
        </p:scale>
        <p:origin x="1920" y="90"/>
      </p:cViewPr>
      <p:guideLst>
        <p:guide orient="horz" pos="216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DECFD8-DD58-4B6F-8F87-E210371C820B}" type="datetimeFigureOut">
              <a:rPr lang="zh-CN" altLang="en-US" smtClean="0"/>
              <a:pPr/>
              <a:t>2022/3/18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AA74B-10BA-4250-B5EF-DB982A3F5774}" type="slidenum">
              <a:rPr lang="zh-CN" altLang="en-US" smtClean="0"/>
              <a:pPr/>
              <a:t>‹#›</a:t>
            </a:fld>
            <a:endParaRPr lang="zh-CN" altLang="en-US"/>
          </a:p>
        </p:txBody>
      </p:sp>
    </p:spTree>
    <p:extLst>
      <p:ext uri="{BB962C8B-B14F-4D97-AF65-F5344CB8AC3E}">
        <p14:creationId xmlns:p14="http://schemas.microsoft.com/office/powerpoint/2010/main" val="116180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07C9AC-D0EE-43BF-A62C-6D3627E18FFE}" type="slidenum">
              <a:rPr lang="zh-CN" altLang="en-US"/>
              <a:pPr/>
              <a:t>1</a:t>
            </a:fld>
            <a:endParaRPr lang="en-US" altLang="zh-CN"/>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280F7CB6-4ACD-4989-89C3-56AD9999F2CD}" type="slidenum">
              <a:rPr lang="zh-CN" altLang="en-US">
                <a:latin typeface="Tahoma" pitchFamily="34" charset="0"/>
              </a:rPr>
              <a:pPr eaLnBrk="1" hangingPunct="1"/>
              <a:t>26</a:t>
            </a:fld>
            <a:endParaRPr lang="en-US" altLang="zh-CN">
              <a:latin typeface="Tahoma"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0C9E619C-8D4D-4D28-B1AC-4E20D4E5B344}" type="slidenum">
              <a:rPr lang="zh-CN" altLang="en-US">
                <a:latin typeface="Tahoma" pitchFamily="34" charset="0"/>
              </a:rPr>
              <a:pPr eaLnBrk="1" hangingPunct="1"/>
              <a:t>44</a:t>
            </a:fld>
            <a:endParaRPr lang="en-US" altLang="zh-CN">
              <a:latin typeface="Tahoma"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B72C060E-F8DA-44CE-A20C-ED7F44DC3523}" type="slidenum">
              <a:rPr lang="zh-CN" altLang="en-US">
                <a:latin typeface="Tahoma" pitchFamily="34" charset="0"/>
              </a:rPr>
              <a:pPr eaLnBrk="1" hangingPunct="1"/>
              <a:t>48</a:t>
            </a:fld>
            <a:endParaRPr lang="en-US" altLang="zh-CN">
              <a:latin typeface="Tahoma"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04E0919F-B26A-4646-8AA9-1063251F764E}" type="slidenum">
              <a:rPr lang="zh-CN" altLang="en-US">
                <a:latin typeface="Tahoma" pitchFamily="34" charset="0"/>
              </a:rPr>
              <a:pPr eaLnBrk="1" hangingPunct="1"/>
              <a:t>49</a:t>
            </a:fld>
            <a:endParaRPr lang="en-US" altLang="zh-CN">
              <a:latin typeface="Tahoma"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pPr/>
              <a:t>65</a:t>
            </a:fld>
            <a:endParaRPr lang="zh-CN" altLang="en-US"/>
          </a:p>
        </p:txBody>
      </p:sp>
    </p:spTree>
    <p:extLst>
      <p:ext uri="{BB962C8B-B14F-4D97-AF65-F5344CB8AC3E}">
        <p14:creationId xmlns:p14="http://schemas.microsoft.com/office/powerpoint/2010/main" val="2973291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pPr/>
              <a:t>70</a:t>
            </a:fld>
            <a:endParaRPr lang="zh-CN" altLang="en-US"/>
          </a:p>
        </p:txBody>
      </p:sp>
    </p:spTree>
    <p:extLst>
      <p:ext uri="{BB962C8B-B14F-4D97-AF65-F5344CB8AC3E}">
        <p14:creationId xmlns:p14="http://schemas.microsoft.com/office/powerpoint/2010/main" val="1211914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96AA74B-10BA-4250-B5EF-DB982A3F5774}" type="slidenum">
              <a:rPr lang="zh-CN" altLang="en-US" smtClean="0"/>
              <a:pPr/>
              <a:t>74</a:t>
            </a:fld>
            <a:endParaRPr lang="zh-CN" altLang="en-US"/>
          </a:p>
        </p:txBody>
      </p:sp>
    </p:spTree>
    <p:extLst>
      <p:ext uri="{BB962C8B-B14F-4D97-AF65-F5344CB8AC3E}">
        <p14:creationId xmlns:p14="http://schemas.microsoft.com/office/powerpoint/2010/main" val="3486558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01EA1DEB-85B9-4B1F-AF91-D58B4154B587}" type="slidenum">
              <a:rPr lang="zh-CN" altLang="en-US">
                <a:latin typeface="Tahoma" pitchFamily="34" charset="0"/>
              </a:rPr>
              <a:pPr eaLnBrk="1" hangingPunct="1"/>
              <a:t>89</a:t>
            </a:fld>
            <a:endParaRPr lang="en-US" altLang="zh-CN">
              <a:latin typeface="Tahoma" pitchFamily="34"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A7201001-9BDF-4CCB-BCA5-7BA7EFDE76E3}" type="slidenum">
              <a:rPr lang="zh-CN" altLang="en-US">
                <a:latin typeface="Tahoma" pitchFamily="34" charset="0"/>
              </a:rPr>
              <a:pPr eaLnBrk="1" hangingPunct="1"/>
              <a:t>8</a:t>
            </a:fld>
            <a:endParaRPr lang="en-US" altLang="zh-CN">
              <a:latin typeface="Tahoma"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zh-CN" sz="800" b="1">
                <a:ea typeface="宋体" charset="-122"/>
              </a:rPr>
              <a:t>package</a:t>
            </a:r>
            <a:r>
              <a:rPr lang="en-US" altLang="zh-CN" sz="800">
                <a:ea typeface="宋体" charset="-122"/>
              </a:rPr>
              <a:t> chap7;</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class</a:t>
            </a:r>
            <a:r>
              <a:rPr lang="en-US" altLang="zh-CN" sz="800">
                <a:ea typeface="宋体" charset="-122"/>
              </a:rPr>
              <a:t> Animal {</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private</a:t>
            </a:r>
            <a:r>
              <a:rPr lang="en-US" altLang="zh-CN" sz="800">
                <a:ea typeface="宋体" charset="-122"/>
              </a:rPr>
              <a:t> String name;</a:t>
            </a:r>
          </a:p>
          <a:p>
            <a:pPr eaLnBrk="1" hangingPunct="1">
              <a:lnSpc>
                <a:spcPct val="80000"/>
              </a:lnSpc>
            </a:pPr>
            <a:r>
              <a:rPr lang="en-US" altLang="zh-CN" sz="800" b="1">
                <a:ea typeface="宋体" charset="-122"/>
              </a:rPr>
              <a:t>private</a:t>
            </a:r>
            <a:r>
              <a:rPr lang="en-US" altLang="zh-CN" sz="800">
                <a:ea typeface="宋体" charset="-122"/>
              </a:rPr>
              <a:t> </a:t>
            </a:r>
            <a:r>
              <a:rPr lang="en-US" altLang="zh-CN" sz="800" b="1">
                <a:ea typeface="宋体" charset="-122"/>
              </a:rPr>
              <a:t>int</a:t>
            </a:r>
            <a:r>
              <a:rPr lang="en-US" altLang="zh-CN" sz="800">
                <a:ea typeface="宋体" charset="-122"/>
              </a:rPr>
              <a:t> age;</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Animal(String name, </a:t>
            </a:r>
            <a:r>
              <a:rPr lang="en-US" altLang="zh-CN" sz="800" b="1">
                <a:ea typeface="宋体" charset="-122"/>
              </a:rPr>
              <a:t>int</a:t>
            </a:r>
            <a:r>
              <a:rPr lang="en-US" altLang="zh-CN" sz="800">
                <a:ea typeface="宋体" charset="-122"/>
              </a:rPr>
              <a:t> age){</a:t>
            </a:r>
          </a:p>
          <a:p>
            <a:pPr eaLnBrk="1" hangingPunct="1">
              <a:lnSpc>
                <a:spcPct val="80000"/>
              </a:lnSpc>
            </a:pPr>
            <a:r>
              <a:rPr lang="en-US" altLang="zh-CN" sz="800" b="1">
                <a:ea typeface="宋体" charset="-122"/>
              </a:rPr>
              <a:t>this</a:t>
            </a:r>
            <a:r>
              <a:rPr lang="en-US" altLang="zh-CN" sz="800">
                <a:ea typeface="宋体" charset="-122"/>
              </a:rPr>
              <a:t>.name=name;</a:t>
            </a:r>
          </a:p>
          <a:p>
            <a:pPr eaLnBrk="1" hangingPunct="1">
              <a:lnSpc>
                <a:spcPct val="80000"/>
              </a:lnSpc>
            </a:pPr>
            <a:r>
              <a:rPr lang="en-US" altLang="zh-CN" sz="800" b="1">
                <a:ea typeface="宋体" charset="-122"/>
              </a:rPr>
              <a:t>this</a:t>
            </a:r>
            <a:r>
              <a:rPr lang="en-US" altLang="zh-CN" sz="800">
                <a:ea typeface="宋体" charset="-122"/>
              </a:rPr>
              <a:t>.age = age;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int</a:t>
            </a:r>
            <a:r>
              <a:rPr lang="en-US" altLang="zh-CN" sz="800">
                <a:ea typeface="宋体" charset="-122"/>
              </a:rPr>
              <a:t> getAge() {</a:t>
            </a:r>
          </a:p>
          <a:p>
            <a:pPr eaLnBrk="1" hangingPunct="1">
              <a:lnSpc>
                <a:spcPct val="80000"/>
              </a:lnSpc>
            </a:pPr>
            <a:r>
              <a:rPr lang="en-US" altLang="zh-CN" sz="800" b="1">
                <a:ea typeface="宋体" charset="-122"/>
              </a:rPr>
              <a:t>return</a:t>
            </a:r>
            <a:r>
              <a:rPr lang="en-US" altLang="zh-CN" sz="800">
                <a:ea typeface="宋体" charset="-122"/>
              </a:rPr>
              <a:t> age;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void</a:t>
            </a:r>
            <a:r>
              <a:rPr lang="en-US" altLang="zh-CN" sz="800">
                <a:ea typeface="宋体" charset="-122"/>
              </a:rPr>
              <a:t> setAge(</a:t>
            </a:r>
            <a:r>
              <a:rPr lang="en-US" altLang="zh-CN" sz="800" b="1">
                <a:ea typeface="宋体" charset="-122"/>
              </a:rPr>
              <a:t>int</a:t>
            </a:r>
            <a:r>
              <a:rPr lang="en-US" altLang="zh-CN" sz="800">
                <a:ea typeface="宋体" charset="-122"/>
              </a:rPr>
              <a:t> age) {</a:t>
            </a:r>
          </a:p>
          <a:p>
            <a:pPr eaLnBrk="1" hangingPunct="1">
              <a:lnSpc>
                <a:spcPct val="80000"/>
              </a:lnSpc>
            </a:pPr>
            <a:r>
              <a:rPr lang="en-US" altLang="zh-CN" sz="800" b="1">
                <a:ea typeface="宋体" charset="-122"/>
              </a:rPr>
              <a:t>this</a:t>
            </a:r>
            <a:r>
              <a:rPr lang="en-US" altLang="zh-CN" sz="800">
                <a:ea typeface="宋体" charset="-122"/>
              </a:rPr>
              <a:t>.age = age;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String getName() {</a:t>
            </a:r>
          </a:p>
          <a:p>
            <a:pPr eaLnBrk="1" hangingPunct="1">
              <a:lnSpc>
                <a:spcPct val="80000"/>
              </a:lnSpc>
            </a:pPr>
            <a:r>
              <a:rPr lang="en-US" altLang="zh-CN" sz="800" b="1">
                <a:ea typeface="宋体" charset="-122"/>
              </a:rPr>
              <a:t>return</a:t>
            </a:r>
            <a:r>
              <a:rPr lang="en-US" altLang="zh-CN" sz="800">
                <a:ea typeface="宋体" charset="-122"/>
              </a:rPr>
              <a:t> name;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void</a:t>
            </a:r>
            <a:r>
              <a:rPr lang="en-US" altLang="zh-CN" sz="800">
                <a:ea typeface="宋体" charset="-122"/>
              </a:rPr>
              <a:t> setName(String name) {</a:t>
            </a:r>
          </a:p>
          <a:p>
            <a:pPr eaLnBrk="1" hangingPunct="1">
              <a:lnSpc>
                <a:spcPct val="80000"/>
              </a:lnSpc>
            </a:pPr>
            <a:r>
              <a:rPr lang="en-US" altLang="zh-CN" sz="800" b="1">
                <a:ea typeface="宋体" charset="-122"/>
              </a:rPr>
              <a:t>this</a:t>
            </a:r>
            <a:r>
              <a:rPr lang="en-US" altLang="zh-CN" sz="800">
                <a:ea typeface="宋体" charset="-122"/>
              </a:rPr>
              <a:t>.name = name;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void</a:t>
            </a:r>
            <a:r>
              <a:rPr lang="en-US" altLang="zh-CN" sz="800">
                <a:ea typeface="宋体" charset="-122"/>
              </a:rPr>
              <a:t> move(){</a:t>
            </a:r>
          </a:p>
          <a:p>
            <a:pPr eaLnBrk="1" hangingPunct="1">
              <a:lnSpc>
                <a:spcPct val="80000"/>
              </a:lnSpc>
            </a:pPr>
            <a:r>
              <a:rPr lang="en-US" altLang="zh-CN" sz="800">
                <a:ea typeface="宋体" charset="-122"/>
              </a:rPr>
              <a:t>System.</a:t>
            </a:r>
            <a:r>
              <a:rPr lang="en-US" altLang="zh-CN" sz="800" i="1">
                <a:ea typeface="宋体" charset="-122"/>
              </a:rPr>
              <a:t>out</a:t>
            </a:r>
            <a:r>
              <a:rPr lang="en-US" altLang="zh-CN" sz="800">
                <a:ea typeface="宋体" charset="-122"/>
              </a:rPr>
              <a:t>.println(name + " can move.");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void</a:t>
            </a:r>
            <a:r>
              <a:rPr lang="en-US" altLang="zh-CN" sz="800">
                <a:ea typeface="宋体" charset="-122"/>
              </a:rPr>
              <a:t> eat()</a:t>
            </a:r>
          </a:p>
          <a:p>
            <a:pPr eaLnBrk="1" hangingPunct="1">
              <a:lnSpc>
                <a:spcPct val="80000"/>
              </a:lnSpc>
            </a:pPr>
            <a:r>
              <a:rPr lang="en-US" altLang="zh-CN" sz="800">
                <a:ea typeface="宋体" charset="-122"/>
              </a:rPr>
              <a:t>{</a:t>
            </a:r>
          </a:p>
          <a:p>
            <a:pPr eaLnBrk="1" hangingPunct="1">
              <a:lnSpc>
                <a:spcPct val="80000"/>
              </a:lnSpc>
            </a:pPr>
            <a:r>
              <a:rPr lang="en-US" altLang="zh-CN" sz="800">
                <a:ea typeface="宋体" charset="-122"/>
              </a:rPr>
              <a:t>System.</a:t>
            </a:r>
            <a:r>
              <a:rPr lang="en-US" altLang="zh-CN" sz="800" i="1">
                <a:ea typeface="宋体" charset="-122"/>
              </a:rPr>
              <a:t>out</a:t>
            </a:r>
            <a:r>
              <a:rPr lang="en-US" altLang="zh-CN" sz="800">
                <a:ea typeface="宋体" charset="-122"/>
              </a:rPr>
              <a:t>.println(name+ " can eat.");</a:t>
            </a:r>
          </a:p>
          <a:p>
            <a:pPr eaLnBrk="1" hangingPunct="1">
              <a:lnSpc>
                <a:spcPct val="80000"/>
              </a:lnSpc>
            </a:pPr>
            <a:r>
              <a:rPr lang="en-US" altLang="zh-CN" sz="800">
                <a:ea typeface="宋体" charset="-122"/>
              </a:rPr>
              <a:t>}</a:t>
            </a:r>
          </a:p>
          <a:p>
            <a:pPr eaLnBrk="1" hangingPunct="1">
              <a:lnSpc>
                <a:spcPct val="80000"/>
              </a:lnSpc>
            </a:pPr>
            <a:r>
              <a:rPr lang="en-US" altLang="zh-CN" sz="800">
                <a:ea typeface="宋体" charset="-122"/>
              </a:rPr>
              <a:t>}</a:t>
            </a:r>
          </a:p>
          <a:p>
            <a:pPr eaLnBrk="1" hangingPunct="1">
              <a:lnSpc>
                <a:spcPct val="80000"/>
              </a:lnSpc>
            </a:pPr>
            <a:endParaRPr lang="zh-CN" altLang="en-US" sz="800">
              <a:ea typeface="宋体" charset="-122"/>
            </a:endParaRPr>
          </a:p>
          <a:p>
            <a:pPr eaLnBrk="1" hangingPunct="1">
              <a:lnSpc>
                <a:spcPct val="80000"/>
              </a:lnSpc>
            </a:pPr>
            <a:endParaRPr lang="zh-CN" altLang="en-US" sz="800">
              <a:ea typeface="宋体" charset="-122"/>
            </a:endParaRPr>
          </a:p>
          <a:p>
            <a:pPr eaLnBrk="1" hangingPunct="1">
              <a:lnSpc>
                <a:spcPct val="80000"/>
              </a:lnSpc>
            </a:pPr>
            <a:r>
              <a:rPr lang="en-US" altLang="zh-CN" sz="800" b="1">
                <a:ea typeface="宋体" charset="-122"/>
              </a:rPr>
              <a:t>package</a:t>
            </a:r>
            <a:r>
              <a:rPr lang="en-US" altLang="zh-CN" sz="800">
                <a:ea typeface="宋体" charset="-122"/>
              </a:rPr>
              <a:t> chap7;</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class</a:t>
            </a:r>
            <a:r>
              <a:rPr lang="en-US" altLang="zh-CN" sz="800">
                <a:ea typeface="宋体" charset="-122"/>
              </a:rPr>
              <a:t> Bird </a:t>
            </a:r>
            <a:r>
              <a:rPr lang="en-US" altLang="zh-CN" sz="800" b="1">
                <a:ea typeface="宋体" charset="-122"/>
              </a:rPr>
              <a:t>extends</a:t>
            </a:r>
            <a:r>
              <a:rPr lang="en-US" altLang="zh-CN" sz="800">
                <a:ea typeface="宋体" charset="-122"/>
              </a:rPr>
              <a:t> Animal{</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Bird(String name, </a:t>
            </a:r>
            <a:r>
              <a:rPr lang="en-US" altLang="zh-CN" sz="800" b="1">
                <a:ea typeface="宋体" charset="-122"/>
              </a:rPr>
              <a:t>int</a:t>
            </a:r>
            <a:r>
              <a:rPr lang="en-US" altLang="zh-CN" sz="800">
                <a:ea typeface="宋体" charset="-122"/>
              </a:rPr>
              <a:t> age){</a:t>
            </a:r>
          </a:p>
          <a:p>
            <a:pPr eaLnBrk="1" hangingPunct="1">
              <a:lnSpc>
                <a:spcPct val="80000"/>
              </a:lnSpc>
            </a:pPr>
            <a:r>
              <a:rPr lang="en-US" altLang="zh-CN" sz="800" b="1">
                <a:ea typeface="宋体" charset="-122"/>
              </a:rPr>
              <a:t>super</a:t>
            </a:r>
            <a:r>
              <a:rPr lang="en-US" altLang="zh-CN" sz="800">
                <a:ea typeface="宋体" charset="-122"/>
              </a:rPr>
              <a:t>(name, age);</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void</a:t>
            </a:r>
            <a:r>
              <a:rPr lang="en-US" altLang="zh-CN" sz="800">
                <a:ea typeface="宋体" charset="-122"/>
              </a:rPr>
              <a:t> move(){</a:t>
            </a:r>
          </a:p>
          <a:p>
            <a:pPr eaLnBrk="1" hangingPunct="1">
              <a:lnSpc>
                <a:spcPct val="80000"/>
              </a:lnSpc>
            </a:pPr>
            <a:r>
              <a:rPr lang="en-US" altLang="zh-CN" sz="800">
                <a:ea typeface="宋体" charset="-122"/>
              </a:rPr>
              <a:t>System.</a:t>
            </a:r>
            <a:r>
              <a:rPr lang="en-US" altLang="zh-CN" sz="800" i="1">
                <a:ea typeface="宋体" charset="-122"/>
              </a:rPr>
              <a:t>out</a:t>
            </a:r>
            <a:r>
              <a:rPr lang="en-US" altLang="zh-CN" sz="800">
                <a:ea typeface="宋体" charset="-122"/>
              </a:rPr>
              <a:t>.println(getName() + " is flying!");</a:t>
            </a:r>
          </a:p>
          <a:p>
            <a:pPr eaLnBrk="1" hangingPunct="1">
              <a:lnSpc>
                <a:spcPct val="80000"/>
              </a:lnSpc>
            </a:pP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void</a:t>
            </a:r>
            <a:r>
              <a:rPr lang="en-US" altLang="zh-CN" sz="800">
                <a:ea typeface="宋体" charset="-122"/>
              </a:rPr>
              <a:t> sing(){</a:t>
            </a:r>
          </a:p>
          <a:p>
            <a:pPr eaLnBrk="1" hangingPunct="1">
              <a:lnSpc>
                <a:spcPct val="80000"/>
              </a:lnSpc>
            </a:pPr>
            <a:r>
              <a:rPr lang="en-US" altLang="zh-CN" sz="800">
                <a:ea typeface="宋体" charset="-122"/>
              </a:rPr>
              <a:t>System.</a:t>
            </a:r>
            <a:r>
              <a:rPr lang="en-US" altLang="zh-CN" sz="800" i="1">
                <a:ea typeface="宋体" charset="-122"/>
              </a:rPr>
              <a:t>out</a:t>
            </a:r>
            <a:r>
              <a:rPr lang="en-US" altLang="zh-CN" sz="800">
                <a:ea typeface="宋体" charset="-122"/>
              </a:rPr>
              <a:t>.println(getName() + " is sing!");</a:t>
            </a:r>
          </a:p>
          <a:p>
            <a:pPr eaLnBrk="1" hangingPunct="1">
              <a:lnSpc>
                <a:spcPct val="80000"/>
              </a:lnSpc>
            </a:pPr>
            <a:r>
              <a:rPr lang="en-US" altLang="zh-CN" sz="800">
                <a:ea typeface="宋体" charset="-122"/>
              </a:rPr>
              <a:t>}</a:t>
            </a:r>
          </a:p>
          <a:p>
            <a:pPr eaLnBrk="1" hangingPunct="1">
              <a:lnSpc>
                <a:spcPct val="80000"/>
              </a:lnSpc>
            </a:pPr>
            <a:r>
              <a:rPr lang="en-US" altLang="zh-CN" sz="800">
                <a:ea typeface="宋体" charset="-122"/>
              </a:rPr>
              <a:t>}</a:t>
            </a:r>
          </a:p>
          <a:p>
            <a:pPr eaLnBrk="1" hangingPunct="1">
              <a:lnSpc>
                <a:spcPct val="80000"/>
              </a:lnSpc>
            </a:pPr>
            <a:endParaRPr lang="zh-CN" altLang="en-US" sz="800">
              <a:ea typeface="宋体" charset="-122"/>
            </a:endParaRPr>
          </a:p>
          <a:p>
            <a:pPr eaLnBrk="1" hangingPunct="1">
              <a:lnSpc>
                <a:spcPct val="80000"/>
              </a:lnSpc>
            </a:pPr>
            <a:endParaRPr lang="zh-CN" altLang="en-US" sz="800">
              <a:ea typeface="宋体" charset="-122"/>
            </a:endParaRPr>
          </a:p>
          <a:p>
            <a:pPr eaLnBrk="1" hangingPunct="1">
              <a:lnSpc>
                <a:spcPct val="80000"/>
              </a:lnSpc>
            </a:pPr>
            <a:r>
              <a:rPr lang="en-US" altLang="zh-CN" sz="800" b="1">
                <a:ea typeface="宋体" charset="-122"/>
              </a:rPr>
              <a:t>package</a:t>
            </a:r>
            <a:r>
              <a:rPr lang="en-US" altLang="zh-CN" sz="800">
                <a:ea typeface="宋体" charset="-122"/>
              </a:rPr>
              <a:t> chap7;</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class</a:t>
            </a:r>
            <a:r>
              <a:rPr lang="en-US" altLang="zh-CN" sz="800">
                <a:ea typeface="宋体" charset="-122"/>
              </a:rPr>
              <a:t> Test {</a:t>
            </a:r>
          </a:p>
          <a:p>
            <a:pPr eaLnBrk="1" hangingPunct="1">
              <a:lnSpc>
                <a:spcPct val="80000"/>
              </a:lnSpc>
            </a:pPr>
            <a:endParaRPr lang="en-US" altLang="zh-CN" sz="800">
              <a:ea typeface="宋体" charset="-122"/>
            </a:endParaRPr>
          </a:p>
          <a:p>
            <a:pPr eaLnBrk="1" hangingPunct="1">
              <a:lnSpc>
                <a:spcPct val="80000"/>
              </a:lnSpc>
            </a:pPr>
            <a:r>
              <a:rPr lang="en-US" altLang="zh-CN" sz="800" b="1">
                <a:ea typeface="宋体" charset="-122"/>
              </a:rPr>
              <a:t>public</a:t>
            </a:r>
            <a:r>
              <a:rPr lang="en-US" altLang="zh-CN" sz="800">
                <a:ea typeface="宋体" charset="-122"/>
              </a:rPr>
              <a:t> </a:t>
            </a:r>
            <a:r>
              <a:rPr lang="en-US" altLang="zh-CN" sz="800" b="1">
                <a:ea typeface="宋体" charset="-122"/>
              </a:rPr>
              <a:t>static</a:t>
            </a:r>
            <a:r>
              <a:rPr lang="en-US" altLang="zh-CN" sz="800">
                <a:ea typeface="宋体" charset="-122"/>
              </a:rPr>
              <a:t> </a:t>
            </a:r>
            <a:r>
              <a:rPr lang="en-US" altLang="zh-CN" sz="800" b="1">
                <a:ea typeface="宋体" charset="-122"/>
              </a:rPr>
              <a:t>void</a:t>
            </a:r>
            <a:r>
              <a:rPr lang="en-US" altLang="zh-CN" sz="800">
                <a:ea typeface="宋体" charset="-122"/>
              </a:rPr>
              <a:t> main(String args[]){           </a:t>
            </a:r>
          </a:p>
          <a:p>
            <a:pPr eaLnBrk="1" hangingPunct="1">
              <a:lnSpc>
                <a:spcPct val="80000"/>
              </a:lnSpc>
            </a:pPr>
            <a:r>
              <a:rPr lang="en-US" altLang="zh-CN" sz="800">
                <a:ea typeface="宋体" charset="-122"/>
              </a:rPr>
              <a:t>        </a:t>
            </a:r>
          </a:p>
          <a:p>
            <a:pPr eaLnBrk="1" hangingPunct="1">
              <a:lnSpc>
                <a:spcPct val="80000"/>
              </a:lnSpc>
            </a:pPr>
            <a:r>
              <a:rPr lang="en-US" altLang="zh-CN" sz="800">
                <a:ea typeface="宋体" charset="-122"/>
              </a:rPr>
              <a:t>      Bird b =</a:t>
            </a:r>
            <a:r>
              <a:rPr lang="en-US" altLang="zh-CN" sz="800" b="1">
                <a:ea typeface="宋体" charset="-122"/>
              </a:rPr>
              <a:t>new</a:t>
            </a:r>
            <a:r>
              <a:rPr lang="en-US" altLang="zh-CN" sz="800">
                <a:ea typeface="宋体" charset="-122"/>
              </a:rPr>
              <a:t> Bird("bird1",21);</a:t>
            </a:r>
          </a:p>
          <a:p>
            <a:pPr eaLnBrk="1" hangingPunct="1">
              <a:lnSpc>
                <a:spcPct val="80000"/>
              </a:lnSpc>
            </a:pPr>
            <a:r>
              <a:rPr lang="en-US" altLang="zh-CN" sz="800">
                <a:ea typeface="宋体" charset="-122"/>
              </a:rPr>
              <a:t>      b.move();</a:t>
            </a:r>
          </a:p>
          <a:p>
            <a:pPr eaLnBrk="1" hangingPunct="1">
              <a:lnSpc>
                <a:spcPct val="80000"/>
              </a:lnSpc>
            </a:pPr>
            <a:r>
              <a:rPr lang="en-US" altLang="zh-CN" sz="800">
                <a:ea typeface="宋体" charset="-122"/>
              </a:rPr>
              <a:t>            </a:t>
            </a:r>
          </a:p>
          <a:p>
            <a:pPr eaLnBrk="1" hangingPunct="1">
              <a:lnSpc>
                <a:spcPct val="80000"/>
              </a:lnSpc>
            </a:pPr>
            <a:r>
              <a:rPr lang="en-US" altLang="zh-CN" sz="800">
                <a:ea typeface="宋体" charset="-122"/>
              </a:rPr>
              <a:t>      Animal a1=</a:t>
            </a:r>
            <a:r>
              <a:rPr lang="en-US" altLang="zh-CN" sz="800" b="1">
                <a:ea typeface="宋体" charset="-122"/>
              </a:rPr>
              <a:t>new</a:t>
            </a:r>
            <a:r>
              <a:rPr lang="en-US" altLang="zh-CN" sz="800">
                <a:ea typeface="宋体" charset="-122"/>
              </a:rPr>
              <a:t> Animal("animal1",20);</a:t>
            </a:r>
          </a:p>
          <a:p>
            <a:pPr eaLnBrk="1" hangingPunct="1">
              <a:lnSpc>
                <a:spcPct val="80000"/>
              </a:lnSpc>
            </a:pPr>
            <a:r>
              <a:rPr lang="en-US" altLang="zh-CN" sz="800">
                <a:ea typeface="宋体" charset="-122"/>
              </a:rPr>
              <a:t>      a1.move();</a:t>
            </a:r>
          </a:p>
          <a:p>
            <a:pPr eaLnBrk="1" hangingPunct="1">
              <a:lnSpc>
                <a:spcPct val="80000"/>
              </a:lnSpc>
            </a:pPr>
            <a:r>
              <a:rPr lang="en-US" altLang="zh-CN" sz="800">
                <a:ea typeface="宋体" charset="-122"/>
              </a:rPr>
              <a:t>            </a:t>
            </a:r>
          </a:p>
          <a:p>
            <a:pPr eaLnBrk="1" hangingPunct="1">
              <a:lnSpc>
                <a:spcPct val="80000"/>
              </a:lnSpc>
            </a:pPr>
            <a:r>
              <a:rPr lang="en-US" altLang="zh-CN" sz="800">
                <a:ea typeface="宋体" charset="-122"/>
              </a:rPr>
              <a:t>      Animal a2=</a:t>
            </a:r>
            <a:r>
              <a:rPr lang="en-US" altLang="zh-CN" sz="800" b="1">
                <a:ea typeface="宋体" charset="-122"/>
              </a:rPr>
              <a:t>new</a:t>
            </a:r>
            <a:r>
              <a:rPr lang="en-US" altLang="zh-CN" sz="800">
                <a:ea typeface="宋体" charset="-122"/>
              </a:rPr>
              <a:t> Bird("bird2",22); //</a:t>
            </a:r>
            <a:r>
              <a:rPr lang="zh-CN" altLang="en-US" sz="800">
                <a:ea typeface="宋体" charset="-122"/>
              </a:rPr>
              <a:t>自动类型转换，从小范围到大范围</a:t>
            </a:r>
          </a:p>
          <a:p>
            <a:pPr eaLnBrk="1" hangingPunct="1">
              <a:lnSpc>
                <a:spcPct val="80000"/>
              </a:lnSpc>
            </a:pPr>
            <a:r>
              <a:rPr lang="zh-CN" altLang="en-US" sz="800">
                <a:ea typeface="宋体" charset="-122"/>
              </a:rPr>
              <a:t>      </a:t>
            </a:r>
            <a:r>
              <a:rPr lang="en-US" altLang="zh-CN" sz="800">
                <a:ea typeface="宋体" charset="-122"/>
              </a:rPr>
              <a:t>a2.move();   //</a:t>
            </a:r>
            <a:r>
              <a:rPr lang="zh-CN" altLang="en-US" sz="800">
                <a:ea typeface="宋体" charset="-122"/>
              </a:rPr>
              <a:t>可以调用，定理１</a:t>
            </a:r>
            <a:r>
              <a:rPr lang="en-US" altLang="zh-CN" sz="800">
                <a:ea typeface="宋体" charset="-122"/>
              </a:rPr>
              <a:t>,</a:t>
            </a:r>
            <a:r>
              <a:rPr lang="zh-CN" altLang="en-US" sz="800">
                <a:ea typeface="宋体" charset="-122"/>
              </a:rPr>
              <a:t>被重载</a:t>
            </a:r>
          </a:p>
          <a:p>
            <a:pPr eaLnBrk="1" hangingPunct="1">
              <a:lnSpc>
                <a:spcPct val="80000"/>
              </a:lnSpc>
            </a:pPr>
            <a:r>
              <a:rPr lang="zh-CN" altLang="en-US" sz="800">
                <a:ea typeface="宋体" charset="-122"/>
              </a:rPr>
              <a:t>      </a:t>
            </a:r>
            <a:r>
              <a:rPr lang="en-US" altLang="zh-CN" sz="800">
                <a:ea typeface="宋体" charset="-122"/>
              </a:rPr>
              <a:t>//a2.sing();   //</a:t>
            </a:r>
            <a:r>
              <a:rPr lang="zh-CN" altLang="en-US" sz="800">
                <a:ea typeface="宋体" charset="-122"/>
              </a:rPr>
              <a:t>不可以调用</a:t>
            </a:r>
          </a:p>
          <a:p>
            <a:pPr eaLnBrk="1" hangingPunct="1">
              <a:lnSpc>
                <a:spcPct val="80000"/>
              </a:lnSpc>
            </a:pPr>
            <a:r>
              <a:rPr lang="zh-CN" altLang="en-US" sz="800">
                <a:ea typeface="宋体" charset="-122"/>
              </a:rPr>
              <a:t>   </a:t>
            </a:r>
            <a:r>
              <a:rPr lang="en-US" altLang="zh-CN" sz="800">
                <a:ea typeface="宋体" charset="-122"/>
              </a:rPr>
              <a:t>}</a:t>
            </a:r>
          </a:p>
          <a:p>
            <a:pPr eaLnBrk="1" hangingPunct="1">
              <a:lnSpc>
                <a:spcPct val="80000"/>
              </a:lnSpc>
            </a:pPr>
            <a:endParaRPr lang="en-US" altLang="zh-CN" sz="800">
              <a:ea typeface="宋体" charset="-122"/>
            </a:endParaRPr>
          </a:p>
          <a:p>
            <a:pPr eaLnBrk="1" hangingPunct="1">
              <a:lnSpc>
                <a:spcPct val="80000"/>
              </a:lnSpc>
            </a:pPr>
            <a:r>
              <a:rPr lang="en-US" altLang="zh-CN" sz="800">
                <a:ea typeface="宋体" charset="-122"/>
              </a:rPr>
              <a:t>}</a:t>
            </a:r>
          </a:p>
          <a:p>
            <a:pPr eaLnBrk="1" hangingPunct="1">
              <a:lnSpc>
                <a:spcPct val="80000"/>
              </a:lnSpc>
            </a:pPr>
            <a:endParaRPr lang="zh-CN" altLang="en-US" sz="80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433F992A-984F-4451-8848-53BA26CE35B6}" type="slidenum">
              <a:rPr lang="zh-CN" altLang="en-US">
                <a:latin typeface="Tahoma" pitchFamily="34" charset="0"/>
              </a:rPr>
              <a:pPr eaLnBrk="1" hangingPunct="1"/>
              <a:t>12</a:t>
            </a:fld>
            <a:endParaRPr lang="en-US" altLang="zh-CN">
              <a:latin typeface="Tahoma"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ea typeface="宋体" charset="-122"/>
              </a:rPr>
              <a:t>class</a:t>
            </a:r>
            <a:r>
              <a:rPr lang="en-US" altLang="zh-CN">
                <a:ea typeface="宋体" charset="-122"/>
              </a:rPr>
              <a:t> TestAnimal {</a:t>
            </a:r>
          </a:p>
          <a:p>
            <a:pPr eaLnBrk="1" hangingPunct="1"/>
            <a:endParaRPr lang="en-US" altLang="zh-CN">
              <a:ea typeface="宋体" charset="-122"/>
            </a:endParaRPr>
          </a:p>
          <a:p>
            <a:pPr eaLnBrk="1" hangingPunct="1"/>
            <a:r>
              <a:rPr lang="en-US" altLang="zh-CN" b="1">
                <a:ea typeface="宋体" charset="-122"/>
              </a:rPr>
              <a:t>public</a:t>
            </a:r>
            <a:r>
              <a:rPr lang="en-US" altLang="zh-CN">
                <a:ea typeface="宋体" charset="-122"/>
              </a:rPr>
              <a:t> </a:t>
            </a:r>
            <a:r>
              <a:rPr lang="en-US" altLang="zh-CN" b="1">
                <a:ea typeface="宋体" charset="-122"/>
              </a:rPr>
              <a:t>static</a:t>
            </a:r>
            <a:r>
              <a:rPr lang="en-US" altLang="zh-CN">
                <a:ea typeface="宋体" charset="-122"/>
              </a:rPr>
              <a:t> </a:t>
            </a:r>
            <a:r>
              <a:rPr lang="en-US" altLang="zh-CN" b="1">
                <a:ea typeface="宋体" charset="-122"/>
              </a:rPr>
              <a:t>void</a:t>
            </a:r>
            <a:r>
              <a:rPr lang="en-US" altLang="zh-CN">
                <a:ea typeface="宋体" charset="-122"/>
              </a:rPr>
              <a:t> main(String args[]){</a:t>
            </a:r>
          </a:p>
          <a:p>
            <a:pPr eaLnBrk="1" hangingPunct="1"/>
            <a:r>
              <a:rPr lang="en-US" altLang="zh-CN">
                <a:ea typeface="宋体" charset="-122"/>
              </a:rPr>
              <a:t>        Bird bird =</a:t>
            </a:r>
            <a:r>
              <a:rPr lang="en-US" altLang="zh-CN" b="1">
                <a:ea typeface="宋体" charset="-122"/>
              </a:rPr>
              <a:t>new</a:t>
            </a:r>
            <a:r>
              <a:rPr lang="en-US" altLang="zh-CN">
                <a:ea typeface="宋体" charset="-122"/>
              </a:rPr>
              <a:t> Bird("bird1",21);</a:t>
            </a:r>
          </a:p>
          <a:p>
            <a:pPr eaLnBrk="1" hangingPunct="1"/>
            <a:r>
              <a:rPr lang="en-US" altLang="zh-CN">
                <a:ea typeface="宋体" charset="-122"/>
              </a:rPr>
              <a:t>        </a:t>
            </a:r>
            <a:r>
              <a:rPr lang="en-US" altLang="zh-CN" i="1">
                <a:ea typeface="宋体" charset="-122"/>
              </a:rPr>
              <a:t>test</a:t>
            </a:r>
            <a:r>
              <a:rPr lang="en-US" altLang="zh-CN">
                <a:ea typeface="宋体" charset="-122"/>
              </a:rPr>
              <a:t>(bird);</a:t>
            </a:r>
          </a:p>
          <a:p>
            <a:pPr eaLnBrk="1" hangingPunct="1"/>
            <a:r>
              <a:rPr lang="en-US" altLang="zh-CN">
                <a:ea typeface="宋体" charset="-122"/>
              </a:rPr>
              <a:t>        Horse horse=</a:t>
            </a:r>
            <a:r>
              <a:rPr lang="en-US" altLang="zh-CN" b="1">
                <a:ea typeface="宋体" charset="-122"/>
              </a:rPr>
              <a:t>new</a:t>
            </a:r>
            <a:r>
              <a:rPr lang="en-US" altLang="zh-CN">
                <a:ea typeface="宋体" charset="-122"/>
              </a:rPr>
              <a:t> Horse(</a:t>
            </a:r>
            <a:r>
              <a:rPr lang="en-US" altLang="zh-CN">
                <a:latin typeface="Arial" charset="0"/>
                <a:ea typeface="宋体" charset="-122"/>
              </a:rPr>
              <a:t>“</a:t>
            </a:r>
            <a:r>
              <a:rPr lang="en-US" altLang="zh-CN">
                <a:ea typeface="宋体" charset="-122"/>
              </a:rPr>
              <a:t>horse",3);</a:t>
            </a:r>
          </a:p>
          <a:p>
            <a:pPr eaLnBrk="1" hangingPunct="1"/>
            <a:r>
              <a:rPr lang="en-US" altLang="zh-CN">
                <a:ea typeface="宋体" charset="-122"/>
              </a:rPr>
              <a:t>        </a:t>
            </a:r>
            <a:r>
              <a:rPr lang="en-US" altLang="zh-CN" i="1">
                <a:ea typeface="宋体" charset="-122"/>
              </a:rPr>
              <a:t>test</a:t>
            </a:r>
            <a:r>
              <a:rPr lang="en-US" altLang="zh-CN">
                <a:ea typeface="宋体" charset="-122"/>
              </a:rPr>
              <a:t>(horse);</a:t>
            </a:r>
          </a:p>
          <a:p>
            <a:pPr eaLnBrk="1" hangingPunct="1"/>
            <a:r>
              <a:rPr lang="en-US" altLang="zh-CN">
                <a:ea typeface="宋体" charset="-122"/>
              </a:rPr>
              <a:t>   }</a:t>
            </a:r>
          </a:p>
          <a:p>
            <a:pPr eaLnBrk="1" hangingPunct="1"/>
            <a:endParaRPr lang="en-US" altLang="zh-CN">
              <a:ea typeface="宋体" charset="-122"/>
            </a:endParaRPr>
          </a:p>
          <a:p>
            <a:pPr eaLnBrk="1" hangingPunct="1"/>
            <a:r>
              <a:rPr lang="en-US" altLang="zh-CN" b="1">
                <a:ea typeface="宋体" charset="-122"/>
              </a:rPr>
              <a:t>public</a:t>
            </a:r>
            <a:r>
              <a:rPr lang="en-US" altLang="zh-CN">
                <a:ea typeface="宋体" charset="-122"/>
              </a:rPr>
              <a:t> </a:t>
            </a:r>
            <a:r>
              <a:rPr lang="en-US" altLang="zh-CN" b="1">
                <a:ea typeface="宋体" charset="-122"/>
              </a:rPr>
              <a:t>static</a:t>
            </a:r>
            <a:r>
              <a:rPr lang="en-US" altLang="zh-CN">
                <a:ea typeface="宋体" charset="-122"/>
              </a:rPr>
              <a:t> </a:t>
            </a:r>
            <a:r>
              <a:rPr lang="en-US" altLang="zh-CN" b="1">
                <a:ea typeface="宋体" charset="-122"/>
              </a:rPr>
              <a:t>void</a:t>
            </a:r>
            <a:r>
              <a:rPr lang="en-US" altLang="zh-CN">
                <a:ea typeface="宋体" charset="-122"/>
              </a:rPr>
              <a:t> test1(Bird animal){</a:t>
            </a:r>
          </a:p>
          <a:p>
            <a:pPr eaLnBrk="1" hangingPunct="1"/>
            <a:r>
              <a:rPr lang="en-US" altLang="zh-CN">
                <a:ea typeface="宋体" charset="-122"/>
              </a:rPr>
              <a:t>   animal.move(); //</a:t>
            </a:r>
            <a:r>
              <a:rPr lang="zh-CN" altLang="en-US">
                <a:ea typeface="宋体" charset="-122"/>
              </a:rPr>
              <a:t>可以调用，定理１</a:t>
            </a:r>
            <a:r>
              <a:rPr lang="en-US" altLang="zh-CN">
                <a:ea typeface="宋体" charset="-122"/>
              </a:rPr>
              <a:t>,</a:t>
            </a:r>
            <a:r>
              <a:rPr lang="zh-CN" altLang="en-US">
                <a:ea typeface="宋体" charset="-122"/>
              </a:rPr>
              <a:t>被重载</a:t>
            </a:r>
          </a:p>
          <a:p>
            <a:pPr eaLnBrk="1" hangingPunct="1"/>
            <a:r>
              <a:rPr lang="en-US" altLang="zh-CN">
                <a:ea typeface="宋体" charset="-122"/>
              </a:rPr>
              <a:t>}</a:t>
            </a:r>
          </a:p>
          <a:p>
            <a:pPr eaLnBrk="1" hangingPunct="1"/>
            <a:endParaRPr lang="en-US" altLang="zh-CN" b="1">
              <a:ea typeface="宋体" charset="-122"/>
            </a:endParaRPr>
          </a:p>
          <a:p>
            <a:pPr eaLnBrk="1" hangingPunct="1"/>
            <a:r>
              <a:rPr lang="en-US" altLang="zh-CN" b="1">
                <a:ea typeface="宋体" charset="-122"/>
              </a:rPr>
              <a:t>public</a:t>
            </a:r>
            <a:r>
              <a:rPr lang="en-US" altLang="zh-CN">
                <a:ea typeface="宋体" charset="-122"/>
              </a:rPr>
              <a:t> </a:t>
            </a:r>
            <a:r>
              <a:rPr lang="en-US" altLang="zh-CN" b="1">
                <a:ea typeface="宋体" charset="-122"/>
              </a:rPr>
              <a:t>static</a:t>
            </a:r>
            <a:r>
              <a:rPr lang="en-US" altLang="zh-CN">
                <a:ea typeface="宋体" charset="-122"/>
              </a:rPr>
              <a:t> </a:t>
            </a:r>
            <a:r>
              <a:rPr lang="en-US" altLang="zh-CN" b="1">
                <a:ea typeface="宋体" charset="-122"/>
              </a:rPr>
              <a:t>void</a:t>
            </a:r>
            <a:r>
              <a:rPr lang="en-US" altLang="zh-CN">
                <a:ea typeface="宋体" charset="-122"/>
              </a:rPr>
              <a:t> test2(Horse animal){</a:t>
            </a:r>
          </a:p>
          <a:p>
            <a:pPr eaLnBrk="1" hangingPunct="1"/>
            <a:r>
              <a:rPr lang="en-US" altLang="zh-CN">
                <a:ea typeface="宋体" charset="-122"/>
              </a:rPr>
              <a:t>   animal.move(); </a:t>
            </a:r>
            <a:endParaRPr lang="zh-CN" altLang="en-US">
              <a:ea typeface="宋体" charset="-122"/>
            </a:endParaRPr>
          </a:p>
          <a:p>
            <a:pPr eaLnBrk="1" hangingPunct="1"/>
            <a:r>
              <a:rPr lang="en-US" altLang="zh-CN">
                <a:ea typeface="宋体" charset="-122"/>
              </a:rPr>
              <a:t>}</a:t>
            </a:r>
          </a:p>
          <a:p>
            <a:pPr eaLnBrk="1" hangingPunct="1"/>
            <a:endParaRPr lang="en-US" altLang="zh-CN" b="1">
              <a:ea typeface="宋体" charset="-122"/>
            </a:endParaRPr>
          </a:p>
          <a:p>
            <a:pPr eaLnBrk="1" hangingPunct="1"/>
            <a:r>
              <a:rPr lang="en-US" altLang="zh-CN" b="1">
                <a:ea typeface="宋体" charset="-122"/>
              </a:rPr>
              <a:t>public</a:t>
            </a:r>
            <a:r>
              <a:rPr lang="en-US" altLang="zh-CN">
                <a:ea typeface="宋体" charset="-122"/>
              </a:rPr>
              <a:t> </a:t>
            </a:r>
            <a:r>
              <a:rPr lang="en-US" altLang="zh-CN" b="1">
                <a:ea typeface="宋体" charset="-122"/>
              </a:rPr>
              <a:t>static</a:t>
            </a:r>
            <a:r>
              <a:rPr lang="en-US" altLang="zh-CN">
                <a:ea typeface="宋体" charset="-122"/>
              </a:rPr>
              <a:t> </a:t>
            </a:r>
            <a:r>
              <a:rPr lang="en-US" altLang="zh-CN" b="1">
                <a:ea typeface="宋体" charset="-122"/>
              </a:rPr>
              <a:t>void</a:t>
            </a:r>
            <a:r>
              <a:rPr lang="en-US" altLang="zh-CN">
                <a:ea typeface="宋体" charset="-122"/>
              </a:rPr>
              <a:t> test3(Animal animal){</a:t>
            </a:r>
          </a:p>
          <a:p>
            <a:pPr eaLnBrk="1" hangingPunct="1"/>
            <a:r>
              <a:rPr lang="en-US" altLang="zh-CN">
                <a:ea typeface="宋体" charset="-122"/>
              </a:rPr>
              <a:t>   animal.move(); </a:t>
            </a:r>
            <a:endParaRPr lang="zh-CN" altLang="en-US">
              <a:ea typeface="宋体" charset="-122"/>
            </a:endParaRPr>
          </a:p>
          <a:p>
            <a:pPr eaLnBrk="1" hangingPunct="1"/>
            <a:r>
              <a:rPr lang="en-US" altLang="zh-CN">
                <a:ea typeface="宋体" charset="-122"/>
              </a:rPr>
              <a:t>}</a:t>
            </a:r>
          </a:p>
          <a:p>
            <a:pPr eaLnBrk="1" hangingPunct="1"/>
            <a:r>
              <a:rPr lang="en-US" altLang="zh-CN">
                <a:ea typeface="宋体" charset="-122"/>
              </a:rPr>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35DDF782-57B6-4616-B81A-059714A10454}" type="slidenum">
              <a:rPr lang="zh-CN" altLang="en-US">
                <a:latin typeface="Tahoma" pitchFamily="34" charset="0"/>
              </a:rPr>
              <a:pPr eaLnBrk="1" hangingPunct="1"/>
              <a:t>16</a:t>
            </a:fld>
            <a:endParaRPr lang="en-US" altLang="zh-CN">
              <a:latin typeface="Tahoma"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a typeface="宋体" charset="-122"/>
              </a:rPr>
              <a:t>Animal a=new Fish();</a:t>
            </a:r>
          </a:p>
          <a:p>
            <a:pPr eaLnBrk="1" hangingPunct="1"/>
            <a:r>
              <a:rPr lang="en-US" altLang="zh-CN">
                <a:ea typeface="宋体" charset="-122"/>
              </a:rPr>
              <a:t>Animal b=new Bird();</a:t>
            </a:r>
          </a:p>
          <a:p>
            <a:pPr eaLnBrk="1" hangingPunct="1"/>
            <a:r>
              <a:rPr lang="en-US" altLang="zh-CN">
                <a:ea typeface="宋体" charset="-122"/>
              </a:rPr>
              <a:t>Animal c=new Animal();</a:t>
            </a:r>
          </a:p>
          <a:p>
            <a:pPr eaLnBrk="1" hangingPunct="1"/>
            <a:r>
              <a:rPr lang="en-US" altLang="zh-CN">
                <a:ea typeface="宋体" charset="-122"/>
              </a:rPr>
              <a:t>if( a instance of Animal) true </a:t>
            </a:r>
            <a:r>
              <a:rPr lang="zh-CN" altLang="en-US">
                <a:ea typeface="宋体" charset="-122"/>
              </a:rPr>
              <a:t>自动转换</a:t>
            </a:r>
          </a:p>
          <a:p>
            <a:pPr eaLnBrk="1" hangingPunct="1"/>
            <a:r>
              <a:rPr lang="en-US" altLang="zh-CN">
                <a:ea typeface="宋体" charset="-122"/>
              </a:rPr>
              <a:t>if( b instance of Animal) true</a:t>
            </a:r>
          </a:p>
          <a:p>
            <a:pPr eaLnBrk="1" hangingPunct="1"/>
            <a:r>
              <a:rPr lang="en-US" altLang="zh-CN">
                <a:ea typeface="宋体" charset="-122"/>
              </a:rPr>
              <a:t>if( c instance of Animal) true</a:t>
            </a:r>
          </a:p>
          <a:p>
            <a:pPr eaLnBrk="1" hangingPunct="1"/>
            <a:r>
              <a:rPr lang="en-US" altLang="zh-CN">
                <a:ea typeface="宋体" charset="-122"/>
              </a:rPr>
              <a:t>if( a instance of Bird) false</a:t>
            </a:r>
          </a:p>
          <a:p>
            <a:pPr eaLnBrk="1" hangingPunct="1"/>
            <a:r>
              <a:rPr lang="en-US" altLang="zh-CN">
                <a:ea typeface="宋体" charset="-122"/>
              </a:rPr>
              <a:t>if( a instance of Fish) true</a:t>
            </a:r>
          </a:p>
          <a:p>
            <a:pPr eaLnBrk="1" hangingPunct="1"/>
            <a:r>
              <a:rPr lang="en-US" altLang="zh-CN">
                <a:ea typeface="宋体" charset="-122"/>
              </a:rPr>
              <a:t>if( c instance of Fish) false</a:t>
            </a:r>
            <a:endParaRPr lang="zh-CN" altLang="en-US">
              <a:ea typeface="宋体" charset="-122"/>
            </a:endParaRPr>
          </a:p>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70EC32E9-76CF-4F6F-968B-A6D31BFF2B1B}" type="slidenum">
              <a:rPr lang="zh-CN" altLang="en-US">
                <a:latin typeface="Tahoma" pitchFamily="34" charset="0"/>
              </a:rPr>
              <a:pPr eaLnBrk="1" hangingPunct="1"/>
              <a:t>19</a:t>
            </a:fld>
            <a:endParaRPr lang="en-US" altLang="zh-CN">
              <a:latin typeface="Tahoma"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a:ea typeface="宋体" charset="-122"/>
              </a:rPr>
              <a:t>public</a:t>
            </a:r>
            <a:r>
              <a:rPr lang="en-US" altLang="zh-CN">
                <a:ea typeface="宋体" charset="-122"/>
              </a:rPr>
              <a:t> </a:t>
            </a:r>
            <a:r>
              <a:rPr lang="en-US" altLang="zh-CN" b="1">
                <a:ea typeface="宋体" charset="-122"/>
              </a:rPr>
              <a:t>boolean</a:t>
            </a:r>
            <a:r>
              <a:rPr lang="en-US" altLang="zh-CN">
                <a:ea typeface="宋体" charset="-122"/>
              </a:rPr>
              <a:t> equals(Object obj){</a:t>
            </a:r>
          </a:p>
          <a:p>
            <a:pPr eaLnBrk="1" hangingPunct="1"/>
            <a:endParaRPr lang="en-US" altLang="zh-CN">
              <a:ea typeface="宋体" charset="-122"/>
            </a:endParaRPr>
          </a:p>
          <a:p>
            <a:pPr eaLnBrk="1" hangingPunct="1"/>
            <a:r>
              <a:rPr lang="en-US" altLang="zh-CN" b="1">
                <a:ea typeface="宋体" charset="-122"/>
              </a:rPr>
              <a:t>      if</a:t>
            </a:r>
            <a:r>
              <a:rPr lang="en-US" altLang="zh-CN">
                <a:ea typeface="宋体" charset="-122"/>
              </a:rPr>
              <a:t>(obj </a:t>
            </a:r>
            <a:r>
              <a:rPr lang="en-US" altLang="zh-CN" b="1">
                <a:ea typeface="宋体" charset="-122"/>
              </a:rPr>
              <a:t>instanceof</a:t>
            </a:r>
            <a:r>
              <a:rPr lang="en-US" altLang="zh-CN">
                <a:ea typeface="宋体" charset="-122"/>
              </a:rPr>
              <a:t> Person){ //</a:t>
            </a:r>
            <a:r>
              <a:rPr lang="zh-CN" altLang="en-US">
                <a:ea typeface="宋体" charset="-122"/>
              </a:rPr>
              <a:t>向下转型</a:t>
            </a:r>
          </a:p>
          <a:p>
            <a:pPr eaLnBrk="1" hangingPunct="1"/>
            <a:r>
              <a:rPr lang="en-US" altLang="zh-CN">
                <a:ea typeface="宋体" charset="-122"/>
              </a:rPr>
              <a:t>         Person p = (Person)obj;</a:t>
            </a:r>
          </a:p>
          <a:p>
            <a:pPr eaLnBrk="1" hangingPunct="1"/>
            <a:r>
              <a:rPr lang="en-US" altLang="zh-CN" b="1">
                <a:ea typeface="宋体" charset="-122"/>
              </a:rPr>
              <a:t>         return</a:t>
            </a:r>
            <a:r>
              <a:rPr lang="en-US" altLang="zh-CN">
                <a:ea typeface="宋体" charset="-122"/>
              </a:rPr>
              <a:t> this.name.equals(p.name) &amp;&amp; age==p.age;</a:t>
            </a:r>
          </a:p>
          <a:p>
            <a:pPr eaLnBrk="1" hangingPunct="1"/>
            <a:r>
              <a:rPr lang="en-US" altLang="zh-CN">
                <a:ea typeface="宋体" charset="-122"/>
              </a:rPr>
              <a:t>     }</a:t>
            </a:r>
            <a:r>
              <a:rPr lang="en-US" altLang="zh-CN" b="1">
                <a:ea typeface="宋体" charset="-122"/>
              </a:rPr>
              <a:t>else</a:t>
            </a:r>
            <a:r>
              <a:rPr lang="en-US" altLang="zh-CN">
                <a:ea typeface="宋体" charset="-122"/>
              </a:rPr>
              <a:t>{</a:t>
            </a:r>
          </a:p>
          <a:p>
            <a:pPr eaLnBrk="1" hangingPunct="1"/>
            <a:r>
              <a:rPr lang="en-US" altLang="zh-CN" b="1">
                <a:ea typeface="宋体" charset="-122"/>
              </a:rPr>
              <a:t>        return</a:t>
            </a:r>
            <a:r>
              <a:rPr lang="en-US" altLang="zh-CN">
                <a:ea typeface="宋体" charset="-122"/>
              </a:rPr>
              <a:t> </a:t>
            </a:r>
            <a:r>
              <a:rPr lang="en-US" altLang="zh-CN" b="1">
                <a:ea typeface="宋体" charset="-122"/>
              </a:rPr>
              <a:t>false</a:t>
            </a:r>
            <a:r>
              <a:rPr lang="en-US" altLang="zh-CN">
                <a:ea typeface="宋体" charset="-122"/>
              </a:rPr>
              <a:t>;</a:t>
            </a:r>
          </a:p>
          <a:p>
            <a:pPr eaLnBrk="1" hangingPunct="1"/>
            <a:r>
              <a:rPr lang="en-US" altLang="zh-CN">
                <a:ea typeface="宋体" charset="-122"/>
              </a:rPr>
              <a:t>     }</a:t>
            </a:r>
          </a:p>
          <a:p>
            <a:pPr eaLnBrk="1" hangingPunct="1"/>
            <a:r>
              <a:rPr lang="en-US" altLang="zh-CN">
                <a:ea typeface="宋体" charset="-122"/>
              </a:rPr>
              <a:t>}</a:t>
            </a:r>
          </a:p>
          <a:p>
            <a:pPr eaLnBrk="1" hangingPunct="1"/>
            <a:r>
              <a:rPr lang="zh-CN" altLang="en-US">
                <a:ea typeface="宋体" charset="-122"/>
              </a:rPr>
              <a:t>注意：当</a:t>
            </a:r>
            <a:r>
              <a:rPr lang="en-US" altLang="zh-CN">
                <a:ea typeface="宋体" charset="-122"/>
              </a:rPr>
              <a:t>equals</a:t>
            </a:r>
            <a:r>
              <a:rPr lang="zh-CN" altLang="en-US">
                <a:ea typeface="宋体" charset="-122"/>
              </a:rPr>
              <a:t>方法被重写时，通常有必要重写该类的 </a:t>
            </a:r>
            <a:r>
              <a:rPr lang="en-US" altLang="zh-CN">
                <a:ea typeface="宋体" charset="-122"/>
              </a:rPr>
              <a:t>hashCode() </a:t>
            </a:r>
            <a:r>
              <a:rPr lang="zh-CN" altLang="en-US">
                <a:ea typeface="宋体" charset="-122"/>
              </a:rPr>
              <a:t>方法，以维护 </a:t>
            </a:r>
            <a:r>
              <a:rPr lang="en-US" altLang="zh-CN">
                <a:ea typeface="宋体" charset="-122"/>
              </a:rPr>
              <a:t>hashCode() </a:t>
            </a:r>
            <a:r>
              <a:rPr lang="zh-CN" altLang="en-US">
                <a:ea typeface="宋体" charset="-122"/>
              </a:rPr>
              <a:t>方法的常规协定，该协定声明相等对象必须具有相等的哈希码。 </a:t>
            </a:r>
          </a:p>
          <a:p>
            <a:pPr eaLnBrk="1" hangingPunct="1"/>
            <a:r>
              <a:rPr lang="en-US" altLang="zh-CN">
                <a:ea typeface="宋体" charset="-122"/>
              </a:rPr>
              <a:t>********《</a:t>
            </a:r>
            <a:r>
              <a:rPr lang="zh-CN" altLang="en-US">
                <a:ea typeface="宋体" charset="-122"/>
              </a:rPr>
              <a:t>集合</a:t>
            </a:r>
            <a:r>
              <a:rPr lang="en-US" altLang="zh-CN">
                <a:ea typeface="宋体" charset="-122"/>
              </a:rPr>
              <a:t>》</a:t>
            </a:r>
            <a:r>
              <a:rPr lang="zh-CN" altLang="en-US">
                <a:ea typeface="宋体" charset="-122"/>
              </a:rPr>
              <a:t>中必须重写。************</a:t>
            </a:r>
          </a:p>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18E37CE0-06C6-4602-9DA4-19750732C0F1}" type="slidenum">
              <a:rPr lang="zh-CN" altLang="en-US">
                <a:latin typeface="Tahoma" pitchFamily="34" charset="0"/>
              </a:rPr>
              <a:pPr eaLnBrk="1" hangingPunct="1"/>
              <a:t>20</a:t>
            </a:fld>
            <a:endParaRPr lang="en-US" altLang="zh-CN">
              <a:latin typeface="Tahoma"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D7675CCF-0920-4CE1-B7D6-80D85E7C5DC2}" type="slidenum">
              <a:rPr lang="zh-CN" altLang="en-US">
                <a:latin typeface="Tahoma" pitchFamily="34" charset="0"/>
              </a:rPr>
              <a:pPr eaLnBrk="1" hangingPunct="1"/>
              <a:t>21</a:t>
            </a:fld>
            <a:endParaRPr lang="en-US" altLang="zh-CN">
              <a:latin typeface="Tahoma"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D7675CCF-0920-4CE1-B7D6-80D85E7C5DC2}" type="slidenum">
              <a:rPr lang="zh-CN" altLang="en-US">
                <a:latin typeface="Tahoma" pitchFamily="34" charset="0"/>
              </a:rPr>
              <a:pPr eaLnBrk="1" hangingPunct="1"/>
              <a:t>22</a:t>
            </a:fld>
            <a:endParaRPr lang="en-US" altLang="zh-CN">
              <a:latin typeface="Tahoma"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fld id="{B032ACAB-013E-4502-8866-A33152115615}" type="slidenum">
              <a:rPr lang="zh-CN" altLang="en-US">
                <a:latin typeface="Tahoma" pitchFamily="34" charset="0"/>
              </a:rPr>
              <a:pPr eaLnBrk="1" hangingPunct="1"/>
              <a:t>23</a:t>
            </a:fld>
            <a:endParaRPr lang="en-US" altLang="zh-CN">
              <a:latin typeface="Tahoma"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AB1662B0-EBF0-4A50-81C7-D550DA395D85}" type="datetimeFigureOut">
              <a:rPr lang="zh-CN" altLang="en-US" smtClean="0"/>
              <a:pPr/>
              <a:t>2022/3/18</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43542783-593D-49AD-B073-DF5DED022E0E}"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852487"/>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524000"/>
            <a:ext cx="40957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59338" y="1524000"/>
            <a:ext cx="4095750" cy="4608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651C36A-BA76-4EF0-95AD-C613DE5209A3}" type="slidenum">
              <a:rPr lang="zh-CN" altLang="en-US"/>
              <a:pPr>
                <a:defRPr/>
              </a:pPr>
              <a:t>‹#›</a:t>
            </a:fld>
            <a:endParaRPr lang="en-US" altLang="zh-CN"/>
          </a:p>
        </p:txBody>
      </p:sp>
    </p:spTree>
    <p:extLst>
      <p:ext uri="{BB962C8B-B14F-4D97-AF65-F5344CB8AC3E}">
        <p14:creationId xmlns:p14="http://schemas.microsoft.com/office/powerpoint/2010/main" val="22633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3542783-593D-49AD-B073-DF5DED022E0E}"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3542783-593D-49AD-B073-DF5DED022E0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3542783-593D-49AD-B073-DF5DED022E0E}"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B1662B0-EBF0-4A50-81C7-D550DA395D85}" type="datetimeFigureOut">
              <a:rPr lang="zh-CN" altLang="en-US" smtClean="0"/>
              <a:pPr/>
              <a:t>2022/3/18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3542783-593D-49AD-B073-DF5DED022E0E}"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AB1662B0-EBF0-4A50-81C7-D550DA395D85}" type="datetimeFigureOut">
              <a:rPr lang="zh-CN" altLang="en-US" smtClean="0"/>
              <a:pPr/>
              <a:t>2022/3/18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3542783-593D-49AD-B073-DF5DED022E0E}"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AB1662B0-EBF0-4A50-81C7-D550DA395D85}" type="datetimeFigureOut">
              <a:rPr lang="zh-CN" altLang="en-US" smtClean="0"/>
              <a:pPr/>
              <a:t>2022/3/18</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43542783-593D-49AD-B073-DF5DED022E0E}"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AB1662B0-EBF0-4A50-81C7-D550DA395D85}" type="datetimeFigureOut">
              <a:rPr lang="zh-CN" altLang="en-US" smtClean="0"/>
              <a:pPr/>
              <a:t>2022/3/18</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3542783-593D-49AD-B073-DF5DED022E0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468313" y="1773238"/>
            <a:ext cx="7772400" cy="1462087"/>
          </a:xfrm>
        </p:spPr>
        <p:txBody>
          <a:bodyPr>
            <a:normAutofit/>
          </a:bodyPr>
          <a:lstStyle/>
          <a:p>
            <a:pPr algn="ctr"/>
            <a:r>
              <a:rPr kumimoji="1" lang="zh-CN" altLang="en-US" sz="4400" b="1" dirty="0">
                <a:latin typeface="仿宋_GB2312" pitchFamily="49" charset="-122"/>
              </a:rPr>
              <a:t>第</a:t>
            </a:r>
            <a:r>
              <a:rPr kumimoji="1" lang="en-US" altLang="zh-CN" sz="4400" b="1" dirty="0">
                <a:latin typeface="仿宋_GB2312" pitchFamily="49" charset="-122"/>
              </a:rPr>
              <a:t>6</a:t>
            </a:r>
            <a:r>
              <a:rPr kumimoji="1" lang="zh-CN" altLang="en-US" sz="4400" b="1" dirty="0">
                <a:latin typeface="仿宋_GB2312" pitchFamily="49" charset="-122"/>
              </a:rPr>
              <a:t>章   多态性</a:t>
            </a:r>
          </a:p>
        </p:txBody>
      </p:sp>
    </p:spTree>
    <p:extLst>
      <p:ext uri="{BB962C8B-B14F-4D97-AF65-F5344CB8AC3E}">
        <p14:creationId xmlns:p14="http://schemas.microsoft.com/office/powerpoint/2010/main" val="981907606"/>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动态绑定技术</a:t>
            </a:r>
            <a:r>
              <a:rPr lang="zh-CN" altLang="en-US" dirty="0"/>
              <a:t>：</a:t>
            </a:r>
            <a:r>
              <a:rPr lang="en-US" altLang="zh-CN" dirty="0"/>
              <a:t> Java</a:t>
            </a:r>
            <a:r>
              <a:rPr lang="zh-CN" altLang="zh-CN" dirty="0"/>
              <a:t>虚拟机</a:t>
            </a:r>
            <a:r>
              <a:rPr lang="zh-CN" altLang="en-US" dirty="0"/>
              <a:t>实现，</a:t>
            </a:r>
            <a:r>
              <a:rPr lang="zh-CN" altLang="zh-CN" dirty="0"/>
              <a:t>多态</a:t>
            </a:r>
            <a:r>
              <a:rPr lang="zh-CN" altLang="en-US" dirty="0"/>
              <a:t>的基础</a:t>
            </a:r>
            <a:endParaRPr lang="en-US" altLang="zh-CN" dirty="0"/>
          </a:p>
          <a:p>
            <a:r>
              <a:rPr lang="zh-CN" altLang="zh-CN" dirty="0"/>
              <a:t>静态绑定技术</a:t>
            </a:r>
            <a:r>
              <a:rPr lang="zh-CN" altLang="en-US" dirty="0"/>
              <a:t>：</a:t>
            </a:r>
            <a:r>
              <a:rPr lang="zh-CN" altLang="zh-CN" dirty="0"/>
              <a:t>编译器</a:t>
            </a:r>
            <a:endParaRPr lang="zh-CN" altLang="en-US" dirty="0"/>
          </a:p>
        </p:txBody>
      </p:sp>
      <p:sp>
        <p:nvSpPr>
          <p:cNvPr id="3" name="标题 2"/>
          <p:cNvSpPr>
            <a:spLocks noGrp="1"/>
          </p:cNvSpPr>
          <p:nvPr>
            <p:ph type="title"/>
          </p:nvPr>
        </p:nvSpPr>
        <p:spPr/>
        <p:txBody>
          <a:bodyPr>
            <a:normAutofit/>
          </a:bodyPr>
          <a:lstStyle/>
          <a:p>
            <a:r>
              <a:rPr lang="en-US" altLang="zh-CN" dirty="0"/>
              <a:t>6.1.2  </a:t>
            </a:r>
            <a:r>
              <a:rPr lang="zh-CN" altLang="zh-CN" dirty="0"/>
              <a:t>静态绑定和动态绑定</a:t>
            </a:r>
            <a:endParaRPr lang="zh-CN" altLang="en-US" dirty="0"/>
          </a:p>
        </p:txBody>
      </p:sp>
    </p:spTree>
    <p:extLst>
      <p:ext uri="{BB962C8B-B14F-4D97-AF65-F5344CB8AC3E}">
        <p14:creationId xmlns:p14="http://schemas.microsoft.com/office/powerpoint/2010/main" val="2585352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609600" indent="-609600"/>
            <a:r>
              <a:rPr lang="en-US" altLang="zh-CN" sz="2800" dirty="0"/>
              <a:t>JVM</a:t>
            </a:r>
            <a:r>
              <a:rPr lang="zh-CN" altLang="en-US" sz="2800" dirty="0"/>
              <a:t>调用方法的过程</a:t>
            </a:r>
          </a:p>
          <a:p>
            <a:pPr marL="990600" lvl="1" indent="-533400">
              <a:buClr>
                <a:schemeClr val="tx1"/>
              </a:buClr>
              <a:buFontTx/>
              <a:buAutoNum type="arabicPeriod"/>
            </a:pPr>
            <a:r>
              <a:rPr lang="zh-CN" altLang="en-US" sz="2400" dirty="0"/>
              <a:t>编译器查看对象的声明类型和方法名，找出所有可能被调用的候选方法。</a:t>
            </a:r>
          </a:p>
          <a:p>
            <a:pPr marL="990600" lvl="1" indent="-533400">
              <a:buClr>
                <a:schemeClr val="tx1"/>
              </a:buClr>
              <a:buFontTx/>
              <a:buAutoNum type="arabicPeriod"/>
            </a:pPr>
            <a:r>
              <a:rPr lang="zh-CN" altLang="en-US" sz="2400" dirty="0"/>
              <a:t>编译器查看调用方法时提供的参数类型，如果存在一个参数类型和个数完全匹配的方法，则调用该方法</a:t>
            </a:r>
            <a:r>
              <a:rPr lang="en-US" altLang="zh-CN" sz="2400" dirty="0"/>
              <a:t>---</a:t>
            </a:r>
            <a:r>
              <a:rPr lang="zh-CN" altLang="en-US" sz="2400" dirty="0">
                <a:solidFill>
                  <a:schemeClr val="folHlink"/>
                </a:solidFill>
              </a:rPr>
              <a:t>重载解析</a:t>
            </a:r>
            <a:r>
              <a:rPr lang="zh-CN" altLang="en-US" sz="2400" dirty="0"/>
              <a:t>。</a:t>
            </a:r>
          </a:p>
          <a:p>
            <a:pPr marL="990600" lvl="1" indent="-533400">
              <a:buClr>
                <a:schemeClr val="tx1"/>
              </a:buClr>
              <a:buFontTx/>
              <a:buAutoNum type="arabicPeriod"/>
            </a:pPr>
            <a:r>
              <a:rPr lang="zh-CN" altLang="en-US" sz="2400" dirty="0"/>
              <a:t>如果方法是</a:t>
            </a:r>
            <a:r>
              <a:rPr lang="en-US" altLang="zh-CN" sz="2400" dirty="0"/>
              <a:t>private</a:t>
            </a:r>
            <a:r>
              <a:rPr lang="zh-CN" altLang="en-US" sz="2400" dirty="0"/>
              <a:t>、</a:t>
            </a:r>
            <a:r>
              <a:rPr lang="en-US" altLang="zh-CN" sz="2400" dirty="0"/>
              <a:t>static</a:t>
            </a:r>
            <a:r>
              <a:rPr lang="zh-CN" altLang="en-US" sz="2400" dirty="0"/>
              <a:t>、</a:t>
            </a:r>
            <a:r>
              <a:rPr lang="en-US" altLang="zh-CN" sz="2400" dirty="0"/>
              <a:t>final</a:t>
            </a:r>
            <a:r>
              <a:rPr lang="zh-CN" altLang="en-US" sz="2400" dirty="0"/>
              <a:t>、构造方法，则编译器可以准确地获悉应该调用哪个方法并进行调用</a:t>
            </a:r>
            <a:r>
              <a:rPr lang="en-US" altLang="zh-CN" sz="2400" dirty="0"/>
              <a:t>---</a:t>
            </a:r>
            <a:r>
              <a:rPr lang="zh-CN" altLang="en-US" sz="2400" dirty="0">
                <a:solidFill>
                  <a:schemeClr val="folHlink"/>
                </a:solidFill>
              </a:rPr>
              <a:t>静态绑定</a:t>
            </a:r>
            <a:r>
              <a:rPr lang="zh-CN" altLang="en-US" sz="2400" dirty="0"/>
              <a:t>。否则，将进行</a:t>
            </a:r>
            <a:r>
              <a:rPr lang="zh-CN" altLang="en-US" sz="2400" dirty="0">
                <a:solidFill>
                  <a:schemeClr val="folHlink"/>
                </a:solidFill>
              </a:rPr>
              <a:t>动态绑定</a:t>
            </a:r>
            <a:r>
              <a:rPr lang="zh-CN" altLang="en-US" sz="2400" dirty="0"/>
              <a:t>。</a:t>
            </a:r>
          </a:p>
          <a:p>
            <a:pPr marL="990600" lvl="1" indent="-533400">
              <a:buClr>
                <a:schemeClr val="tx1"/>
              </a:buClr>
              <a:buFontTx/>
              <a:buAutoNum type="arabicPeriod"/>
            </a:pPr>
            <a:r>
              <a:rPr lang="zh-CN" altLang="en-US" sz="2400" dirty="0"/>
              <a:t>当程序运行、并采用动态绑定调用方法时，</a:t>
            </a:r>
            <a:r>
              <a:rPr lang="en-US" altLang="zh-CN" sz="2400" dirty="0"/>
              <a:t>JVM</a:t>
            </a:r>
            <a:r>
              <a:rPr lang="zh-CN" altLang="en-US" sz="2400" dirty="0"/>
              <a:t>一定调用</a:t>
            </a:r>
            <a:r>
              <a:rPr lang="zh-CN" altLang="en-US" sz="2400" dirty="0">
                <a:solidFill>
                  <a:srgbClr val="990000"/>
                </a:solidFill>
              </a:rPr>
              <a:t>与当前对象的实际类型最合适</a:t>
            </a:r>
            <a:r>
              <a:rPr lang="zh-CN" altLang="en-US" sz="2400" dirty="0"/>
              <a:t>的那个类的方法。</a:t>
            </a:r>
          </a:p>
          <a:p>
            <a:endParaRPr lang="zh-CN" altLang="en-US" dirty="0"/>
          </a:p>
        </p:txBody>
      </p:sp>
      <p:sp>
        <p:nvSpPr>
          <p:cNvPr id="3" name="标题 2"/>
          <p:cNvSpPr>
            <a:spLocks noGrp="1"/>
          </p:cNvSpPr>
          <p:nvPr>
            <p:ph type="title"/>
          </p:nvPr>
        </p:nvSpPr>
        <p:spPr/>
        <p:txBody>
          <a:bodyPr/>
          <a:lstStyle/>
          <a:p>
            <a:r>
              <a:rPr lang="en-US" altLang="zh-CN" dirty="0"/>
              <a:t>6.1.2  </a:t>
            </a:r>
            <a:r>
              <a:rPr lang="zh-CN" altLang="zh-CN" dirty="0"/>
              <a:t>静态绑定和动态绑定</a:t>
            </a:r>
            <a:endParaRPr lang="zh-CN" altLang="en-US" dirty="0"/>
          </a:p>
        </p:txBody>
      </p:sp>
    </p:spTree>
    <p:extLst>
      <p:ext uri="{BB962C8B-B14F-4D97-AF65-F5344CB8AC3E}">
        <p14:creationId xmlns:p14="http://schemas.microsoft.com/office/powerpoint/2010/main" val="3777447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p:spPr>
        <p:txBody>
          <a:bodyPr/>
          <a:lstStyle/>
          <a:p>
            <a:r>
              <a:rPr lang="en-US" altLang="zh-CN" dirty="0"/>
              <a:t>6.1.2  </a:t>
            </a:r>
            <a:r>
              <a:rPr lang="zh-CN" altLang="zh-CN" dirty="0"/>
              <a:t>静态绑定和动态绑定</a:t>
            </a:r>
            <a:endParaRPr kumimoji="1" lang="zh-CN" altLang="en-US" b="1" dirty="0">
              <a:ea typeface="仿宋_GB2312" pitchFamily="49" charset="-122"/>
            </a:endParaRPr>
          </a:p>
        </p:txBody>
      </p:sp>
      <p:sp>
        <p:nvSpPr>
          <p:cNvPr id="203779" name="Rectangle 3"/>
          <p:cNvSpPr>
            <a:spLocks noGrp="1" noChangeArrowheads="1"/>
          </p:cNvSpPr>
          <p:nvPr>
            <p:ph type="body" idx="1"/>
          </p:nvPr>
        </p:nvSpPr>
        <p:spPr>
          <a:xfrm>
            <a:off x="611188" y="1524000"/>
            <a:ext cx="8137525" cy="1976438"/>
          </a:xfrm>
        </p:spPr>
        <p:txBody>
          <a:bodyPr/>
          <a:lstStyle/>
          <a:p>
            <a:pPr eaLnBrk="1" hangingPunct="1"/>
            <a:r>
              <a:rPr lang="zh-CN" altLang="en-US" sz="2800"/>
              <a:t>动态绑定的作用：无需对现存的代码进行修改，就可以对程序进行扩展。</a:t>
            </a:r>
          </a:p>
          <a:p>
            <a:pPr eaLnBrk="1" hangingPunct="1"/>
            <a:r>
              <a:rPr lang="zh-CN" altLang="en-US" sz="2800"/>
              <a:t>举例</a:t>
            </a:r>
          </a:p>
        </p:txBody>
      </p:sp>
      <p:grpSp>
        <p:nvGrpSpPr>
          <p:cNvPr id="2" name="Group 22"/>
          <p:cNvGrpSpPr>
            <a:grpSpLocks/>
          </p:cNvGrpSpPr>
          <p:nvPr/>
        </p:nvGrpSpPr>
        <p:grpSpPr bwMode="auto">
          <a:xfrm>
            <a:off x="3348038" y="2997200"/>
            <a:ext cx="1943100" cy="935038"/>
            <a:chOff x="4241" y="2251"/>
            <a:chExt cx="1224" cy="589"/>
          </a:xfrm>
        </p:grpSpPr>
        <p:sp>
          <p:nvSpPr>
            <p:cNvPr id="14349" name="Rectangle 23"/>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a:t>动物类</a:t>
              </a:r>
              <a:r>
                <a:rPr lang="en-US" altLang="zh-CN" sz="1600"/>
                <a:t>Animal</a:t>
              </a:r>
            </a:p>
            <a:p>
              <a:pPr algn="ctr" eaLnBrk="1" hangingPunct="1">
                <a:spcBef>
                  <a:spcPct val="20000"/>
                </a:spcBef>
                <a:buClr>
                  <a:schemeClr val="folHlink"/>
                </a:buClr>
                <a:buSzPct val="60000"/>
                <a:buFont typeface="Wingdings" pitchFamily="2" charset="2"/>
                <a:buNone/>
              </a:pPr>
              <a:r>
                <a:rPr lang="en-US" altLang="zh-CN" sz="1600"/>
                <a:t>move() </a:t>
              </a:r>
            </a:p>
            <a:p>
              <a:pPr algn="ctr" eaLnBrk="1" hangingPunct="1">
                <a:spcBef>
                  <a:spcPct val="20000"/>
                </a:spcBef>
                <a:buClr>
                  <a:schemeClr val="folHlink"/>
                </a:buClr>
                <a:buSzPct val="60000"/>
                <a:buFont typeface="Wingdings" pitchFamily="2" charset="2"/>
                <a:buNone/>
              </a:pPr>
              <a:r>
                <a:rPr lang="en-US" altLang="zh-CN" sz="1600"/>
                <a:t>eat()</a:t>
              </a:r>
            </a:p>
          </p:txBody>
        </p:sp>
        <p:sp>
          <p:nvSpPr>
            <p:cNvPr id="14350" name="Line 24"/>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25"/>
          <p:cNvGrpSpPr>
            <a:grpSpLocks/>
          </p:cNvGrpSpPr>
          <p:nvPr/>
        </p:nvGrpSpPr>
        <p:grpSpPr bwMode="auto">
          <a:xfrm>
            <a:off x="2051050" y="4437063"/>
            <a:ext cx="1943100" cy="863600"/>
            <a:chOff x="4241" y="3249"/>
            <a:chExt cx="1224" cy="544"/>
          </a:xfrm>
        </p:grpSpPr>
        <p:sp>
          <p:nvSpPr>
            <p:cNvPr id="14347" name="Rectangle 26"/>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a:t>鸟类</a:t>
              </a:r>
              <a:r>
                <a:rPr lang="en-US" altLang="zh-CN" sz="1600"/>
                <a:t>Bird</a:t>
              </a:r>
            </a:p>
            <a:p>
              <a:pPr algn="ctr" eaLnBrk="1" hangingPunct="1"/>
              <a:r>
                <a:rPr lang="en-US" altLang="zh-CN" sz="1600"/>
                <a:t>move() </a:t>
              </a:r>
            </a:p>
            <a:p>
              <a:pPr algn="ctr" eaLnBrk="1" hangingPunct="1"/>
              <a:r>
                <a:rPr lang="en-US" altLang="zh-CN" sz="1600"/>
                <a:t>sing()</a:t>
              </a:r>
              <a:endParaRPr lang="zh-CN" altLang="en-US" sz="1600"/>
            </a:p>
          </p:txBody>
        </p:sp>
        <p:sp>
          <p:nvSpPr>
            <p:cNvPr id="14348" name="Line 27"/>
            <p:cNvSpPr>
              <a:spLocks noChangeShapeType="1"/>
            </p:cNvSpPr>
            <p:nvPr/>
          </p:nvSpPr>
          <p:spPr bwMode="auto">
            <a:xfrm>
              <a:off x="4241" y="3430"/>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3804" name="Line 28"/>
          <p:cNvSpPr>
            <a:spLocks noChangeShapeType="1"/>
          </p:cNvSpPr>
          <p:nvPr/>
        </p:nvSpPr>
        <p:spPr bwMode="auto">
          <a:xfrm flipV="1">
            <a:off x="2987675" y="3933825"/>
            <a:ext cx="792163"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Group 29"/>
          <p:cNvGrpSpPr>
            <a:grpSpLocks/>
          </p:cNvGrpSpPr>
          <p:nvPr/>
        </p:nvGrpSpPr>
        <p:grpSpPr bwMode="auto">
          <a:xfrm>
            <a:off x="4500563" y="4437063"/>
            <a:ext cx="1943100" cy="863600"/>
            <a:chOff x="4241" y="3249"/>
            <a:chExt cx="1224" cy="544"/>
          </a:xfrm>
        </p:grpSpPr>
        <p:sp>
          <p:nvSpPr>
            <p:cNvPr id="14345" name="Rectangle 30"/>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30000"/>
                </a:lnSpc>
                <a:spcBef>
                  <a:spcPct val="20000"/>
                </a:spcBef>
                <a:buClr>
                  <a:schemeClr val="folHlink"/>
                </a:buClr>
                <a:buSzPct val="60000"/>
                <a:buFont typeface="Wingdings" pitchFamily="2" charset="2"/>
                <a:buNone/>
              </a:pPr>
              <a:r>
                <a:rPr lang="zh-CN" altLang="en-US" sz="1600"/>
                <a:t>鱼类 </a:t>
              </a:r>
              <a:r>
                <a:rPr lang="en-US" altLang="zh-CN" sz="1600"/>
                <a:t>Fish</a:t>
              </a:r>
            </a:p>
            <a:p>
              <a:pPr algn="ctr" eaLnBrk="1" hangingPunct="1">
                <a:lnSpc>
                  <a:spcPct val="130000"/>
                </a:lnSpc>
              </a:pPr>
              <a:r>
                <a:rPr lang="en-US" altLang="zh-CN" sz="1600">
                  <a:solidFill>
                    <a:srgbClr val="CC0000"/>
                  </a:solidFill>
                </a:rPr>
                <a:t>move()</a:t>
              </a:r>
              <a:endParaRPr lang="zh-CN" altLang="en-US" sz="1600">
                <a:solidFill>
                  <a:srgbClr val="CC0000"/>
                </a:solidFill>
              </a:endParaRPr>
            </a:p>
          </p:txBody>
        </p:sp>
        <p:sp>
          <p:nvSpPr>
            <p:cNvPr id="14346" name="Line 31"/>
            <p:cNvSpPr>
              <a:spLocks noChangeShapeType="1"/>
            </p:cNvSpPr>
            <p:nvPr/>
          </p:nvSpPr>
          <p:spPr bwMode="auto">
            <a:xfrm>
              <a:off x="4241" y="3474"/>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3808" name="Line 32"/>
          <p:cNvSpPr>
            <a:spLocks noChangeShapeType="1"/>
          </p:cNvSpPr>
          <p:nvPr/>
        </p:nvSpPr>
        <p:spPr bwMode="auto">
          <a:xfrm flipH="1" flipV="1">
            <a:off x="4643438" y="3933825"/>
            <a:ext cx="792162"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050446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37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38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3808"/>
                                        </p:tgtEl>
                                        <p:attrNameLst>
                                          <p:attrName>style.visibility</p:attrName>
                                        </p:attrNameLst>
                                      </p:cBhvr>
                                      <p:to>
                                        <p:strVal val="visible"/>
                                      </p:to>
                                    </p:set>
                                    <p:animEffect transition="in" filter="wipe(down)">
                                      <p:cBhvr>
                                        <p:cTn id="22" dur="500"/>
                                        <p:tgtEl>
                                          <p:spTgt spid="20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804" grpId="0" animBg="1"/>
      <p:bldP spid="20380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noFill/>
        </p:spPr>
        <p:txBody>
          <a:bodyPr/>
          <a:lstStyle/>
          <a:p>
            <a:r>
              <a:rPr lang="en-US" altLang="zh-CN" dirty="0">
                <a:effectLst/>
              </a:rPr>
              <a:t>6.1.3  </a:t>
            </a:r>
            <a:r>
              <a:rPr lang="en-US" altLang="zh-CN" dirty="0" err="1">
                <a:effectLst/>
              </a:rPr>
              <a:t>instanceof</a:t>
            </a:r>
            <a:r>
              <a:rPr lang="zh-CN" altLang="zh-CN" dirty="0">
                <a:effectLst/>
              </a:rPr>
              <a:t>运算符</a:t>
            </a:r>
            <a:endParaRPr kumimoji="1" lang="zh-CN" altLang="en-US" b="1" dirty="0">
              <a:ea typeface="仿宋_GB2312" pitchFamily="49" charset="-122"/>
            </a:endParaRPr>
          </a:p>
        </p:txBody>
      </p:sp>
      <p:sp>
        <p:nvSpPr>
          <p:cNvPr id="205827" name="Rectangle 3"/>
          <p:cNvSpPr>
            <a:spLocks noGrp="1" noChangeArrowheads="1"/>
          </p:cNvSpPr>
          <p:nvPr>
            <p:ph type="body" idx="1"/>
          </p:nvPr>
        </p:nvSpPr>
        <p:spPr>
          <a:xfrm>
            <a:off x="457200" y="1481329"/>
            <a:ext cx="8229600" cy="1803656"/>
          </a:xfrm>
        </p:spPr>
        <p:txBody>
          <a:bodyPr/>
          <a:lstStyle/>
          <a:p>
            <a:pPr eaLnBrk="1" hangingPunct="1"/>
            <a:r>
              <a:rPr lang="en-US" altLang="zh-CN" sz="2800" dirty="0"/>
              <a:t>Java</a:t>
            </a:r>
            <a:r>
              <a:rPr lang="zh-CN" altLang="en-US" sz="2800" dirty="0"/>
              <a:t>编译器允许在具有直接或间接继承关系的类之间进行类型转换。</a:t>
            </a:r>
          </a:p>
          <a:p>
            <a:pPr lvl="1" eaLnBrk="1" hangingPunct="1"/>
            <a:r>
              <a:rPr lang="zh-CN" altLang="en-US" sz="2400" dirty="0"/>
              <a:t>子类对象</a:t>
            </a:r>
            <a:r>
              <a:rPr lang="en-US" altLang="zh-CN" sz="2400" dirty="0"/>
              <a:t>-&gt;</a:t>
            </a:r>
            <a:r>
              <a:rPr lang="zh-CN" altLang="en-US" sz="2400" dirty="0"/>
              <a:t>父类引用</a:t>
            </a:r>
            <a:r>
              <a:rPr lang="en-US" altLang="zh-CN" sz="2400" dirty="0"/>
              <a:t>(</a:t>
            </a:r>
            <a:r>
              <a:rPr lang="zh-CN" altLang="en-US" sz="2400" dirty="0">
                <a:solidFill>
                  <a:srgbClr val="CC0000"/>
                </a:solidFill>
              </a:rPr>
              <a:t>向上转型</a:t>
            </a:r>
            <a:r>
              <a:rPr lang="en-US" altLang="zh-CN" sz="2400" dirty="0"/>
              <a:t>)</a:t>
            </a:r>
          </a:p>
          <a:p>
            <a:pPr lvl="1" eaLnBrk="1" hangingPunct="1"/>
            <a:r>
              <a:rPr lang="zh-CN" altLang="en-US" sz="2400" dirty="0"/>
              <a:t>父类引用</a:t>
            </a:r>
            <a:r>
              <a:rPr lang="en-US" altLang="zh-CN" sz="2400" dirty="0"/>
              <a:t>-&gt;</a:t>
            </a:r>
            <a:r>
              <a:rPr lang="zh-CN" altLang="en-US" sz="2400" dirty="0"/>
              <a:t>子类引用</a:t>
            </a:r>
            <a:r>
              <a:rPr lang="en-US" altLang="zh-CN" sz="2400" dirty="0"/>
              <a:t>(</a:t>
            </a:r>
            <a:r>
              <a:rPr lang="zh-CN" altLang="en-US" sz="2400" dirty="0">
                <a:solidFill>
                  <a:srgbClr val="CC0000"/>
                </a:solidFill>
              </a:rPr>
              <a:t>向下转型</a:t>
            </a:r>
            <a:r>
              <a:rPr lang="en-US" altLang="zh-CN" sz="2400" dirty="0"/>
              <a:t>)</a:t>
            </a:r>
          </a:p>
        </p:txBody>
      </p:sp>
      <p:grpSp>
        <p:nvGrpSpPr>
          <p:cNvPr id="15364" name="Group 4"/>
          <p:cNvGrpSpPr>
            <a:grpSpLocks/>
          </p:cNvGrpSpPr>
          <p:nvPr/>
        </p:nvGrpSpPr>
        <p:grpSpPr bwMode="auto">
          <a:xfrm>
            <a:off x="3203575" y="3573463"/>
            <a:ext cx="1943100" cy="935037"/>
            <a:chOff x="4241" y="2251"/>
            <a:chExt cx="1224" cy="589"/>
          </a:xfrm>
        </p:grpSpPr>
        <p:sp>
          <p:nvSpPr>
            <p:cNvPr id="15375" name="Rectangle 5"/>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a:t>动物类</a:t>
              </a:r>
              <a:r>
                <a:rPr lang="en-US" altLang="zh-CN" sz="1600"/>
                <a:t>Animal</a:t>
              </a:r>
            </a:p>
            <a:p>
              <a:pPr algn="ctr" eaLnBrk="1" hangingPunct="1">
                <a:spcBef>
                  <a:spcPct val="20000"/>
                </a:spcBef>
                <a:buClr>
                  <a:schemeClr val="folHlink"/>
                </a:buClr>
                <a:buSzPct val="60000"/>
                <a:buFont typeface="Wingdings" pitchFamily="2" charset="2"/>
                <a:buNone/>
              </a:pPr>
              <a:r>
                <a:rPr lang="en-US" altLang="zh-CN" sz="1600"/>
                <a:t>move() </a:t>
              </a:r>
            </a:p>
            <a:p>
              <a:pPr algn="ctr" eaLnBrk="1" hangingPunct="1">
                <a:spcBef>
                  <a:spcPct val="20000"/>
                </a:spcBef>
                <a:buClr>
                  <a:schemeClr val="folHlink"/>
                </a:buClr>
                <a:buSzPct val="60000"/>
                <a:buFont typeface="Wingdings" pitchFamily="2" charset="2"/>
                <a:buNone/>
              </a:pPr>
              <a:r>
                <a:rPr lang="en-US" altLang="zh-CN" sz="1600"/>
                <a:t>eat()</a:t>
              </a:r>
            </a:p>
          </p:txBody>
        </p:sp>
        <p:sp>
          <p:nvSpPr>
            <p:cNvPr id="15376" name="Line 6"/>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5365" name="Group 7"/>
          <p:cNvGrpSpPr>
            <a:grpSpLocks/>
          </p:cNvGrpSpPr>
          <p:nvPr/>
        </p:nvGrpSpPr>
        <p:grpSpPr bwMode="auto">
          <a:xfrm>
            <a:off x="3203575" y="5013325"/>
            <a:ext cx="1943100" cy="863600"/>
            <a:chOff x="4241" y="3249"/>
            <a:chExt cx="1224" cy="544"/>
          </a:xfrm>
        </p:grpSpPr>
        <p:sp>
          <p:nvSpPr>
            <p:cNvPr id="15373" name="Rectangle 8"/>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a:t>鸟类</a:t>
              </a:r>
              <a:r>
                <a:rPr lang="en-US" altLang="zh-CN" sz="1600"/>
                <a:t>Bird</a:t>
              </a:r>
            </a:p>
            <a:p>
              <a:pPr algn="ctr" eaLnBrk="1" hangingPunct="1"/>
              <a:r>
                <a:rPr lang="en-US" altLang="zh-CN" sz="1600"/>
                <a:t>move() </a:t>
              </a:r>
            </a:p>
            <a:p>
              <a:pPr algn="ctr" eaLnBrk="1" hangingPunct="1"/>
              <a:r>
                <a:rPr lang="en-US" altLang="zh-CN" sz="1600"/>
                <a:t>sing()</a:t>
              </a:r>
              <a:endParaRPr lang="zh-CN" altLang="en-US" sz="1600"/>
            </a:p>
          </p:txBody>
        </p:sp>
        <p:sp>
          <p:nvSpPr>
            <p:cNvPr id="15374" name="Line 9"/>
            <p:cNvSpPr>
              <a:spLocks noChangeShapeType="1"/>
            </p:cNvSpPr>
            <p:nvPr/>
          </p:nvSpPr>
          <p:spPr bwMode="auto">
            <a:xfrm>
              <a:off x="4241" y="3430"/>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366" name="Line 10"/>
          <p:cNvSpPr>
            <a:spLocks noChangeShapeType="1"/>
          </p:cNvSpPr>
          <p:nvPr/>
        </p:nvSpPr>
        <p:spPr bwMode="auto">
          <a:xfrm flipV="1">
            <a:off x="4138613" y="4508500"/>
            <a:ext cx="0" cy="504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Group 15"/>
          <p:cNvGrpSpPr>
            <a:grpSpLocks/>
          </p:cNvGrpSpPr>
          <p:nvPr/>
        </p:nvGrpSpPr>
        <p:grpSpPr bwMode="auto">
          <a:xfrm>
            <a:off x="5276850" y="3457575"/>
            <a:ext cx="374650" cy="2700338"/>
            <a:chOff x="3324" y="2178"/>
            <a:chExt cx="236" cy="1701"/>
          </a:xfrm>
        </p:grpSpPr>
        <p:sp>
          <p:nvSpPr>
            <p:cNvPr id="15371" name="Line 11"/>
            <p:cNvSpPr>
              <a:spLocks noChangeShapeType="1"/>
            </p:cNvSpPr>
            <p:nvPr/>
          </p:nvSpPr>
          <p:spPr bwMode="auto">
            <a:xfrm flipV="1">
              <a:off x="3350" y="2178"/>
              <a:ext cx="0" cy="1701"/>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2" name="Text Box 13"/>
            <p:cNvSpPr txBox="1">
              <a:spLocks noChangeArrowheads="1"/>
            </p:cNvSpPr>
            <p:nvPr/>
          </p:nvSpPr>
          <p:spPr bwMode="auto">
            <a:xfrm>
              <a:off x="3324" y="2334"/>
              <a:ext cx="236"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spcBef>
                  <a:spcPct val="50000"/>
                </a:spcBef>
              </a:pPr>
              <a:r>
                <a:rPr lang="zh-CN" altLang="en-US" sz="2400" b="1">
                  <a:solidFill>
                    <a:schemeClr val="folHlink"/>
                  </a:solidFill>
                  <a:latin typeface="Arial" charset="0"/>
                </a:rPr>
                <a:t>向上转型</a:t>
              </a:r>
            </a:p>
          </p:txBody>
        </p:sp>
      </p:grpSp>
      <p:grpSp>
        <p:nvGrpSpPr>
          <p:cNvPr id="5" name="Group 16"/>
          <p:cNvGrpSpPr>
            <a:grpSpLocks/>
          </p:cNvGrpSpPr>
          <p:nvPr/>
        </p:nvGrpSpPr>
        <p:grpSpPr bwMode="auto">
          <a:xfrm>
            <a:off x="2555875" y="3411538"/>
            <a:ext cx="485775" cy="2744787"/>
            <a:chOff x="1610" y="2149"/>
            <a:chExt cx="306" cy="1729"/>
          </a:xfrm>
        </p:grpSpPr>
        <p:sp>
          <p:nvSpPr>
            <p:cNvPr id="15369" name="Line 12"/>
            <p:cNvSpPr>
              <a:spLocks noChangeShapeType="1"/>
            </p:cNvSpPr>
            <p:nvPr/>
          </p:nvSpPr>
          <p:spPr bwMode="auto">
            <a:xfrm>
              <a:off x="1916" y="2149"/>
              <a:ext cx="0" cy="1729"/>
            </a:xfrm>
            <a:prstGeom prst="line">
              <a:avLst/>
            </a:prstGeom>
            <a:noFill/>
            <a:ln w="38100">
              <a:solidFill>
                <a:srgbClr val="CC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0" name="Text Box 14"/>
            <p:cNvSpPr txBox="1">
              <a:spLocks noChangeArrowheads="1"/>
            </p:cNvSpPr>
            <p:nvPr/>
          </p:nvSpPr>
          <p:spPr bwMode="auto">
            <a:xfrm>
              <a:off x="1610" y="2432"/>
              <a:ext cx="235"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spcBef>
                  <a:spcPct val="50000"/>
                </a:spcBef>
              </a:pPr>
              <a:r>
                <a:rPr lang="zh-CN" altLang="en-US" sz="2400" b="1">
                  <a:latin typeface="Arial" charset="0"/>
                </a:rPr>
                <a:t>向下转型</a:t>
              </a:r>
            </a:p>
          </p:txBody>
        </p:sp>
      </p:grpSp>
    </p:spTree>
    <p:extLst>
      <p:ext uri="{BB962C8B-B14F-4D97-AF65-F5344CB8AC3E}">
        <p14:creationId xmlns:p14="http://schemas.microsoft.com/office/powerpoint/2010/main" val="999686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582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05827">
                                            <p:txEl>
                                              <p:pRg st="2" end="2"/>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2307711"/>
          </a:xfrm>
        </p:spPr>
        <p:txBody>
          <a:bodyPr>
            <a:normAutofit/>
          </a:bodyPr>
          <a:lstStyle/>
          <a:p>
            <a:r>
              <a:rPr lang="zh-CN" altLang="zh-CN" sz="2800" dirty="0"/>
              <a:t>向下转型</a:t>
            </a:r>
            <a:endParaRPr lang="en-US" altLang="zh-CN" sz="2800" dirty="0"/>
          </a:p>
          <a:p>
            <a:pPr lvl="1"/>
            <a:r>
              <a:rPr lang="zh-CN" altLang="en-US" sz="2400" dirty="0"/>
              <a:t>必须使用强制类型转换</a:t>
            </a:r>
            <a:endParaRPr lang="en-US" altLang="zh-CN" sz="2400" dirty="0"/>
          </a:p>
          <a:p>
            <a:pPr lvl="1"/>
            <a:r>
              <a:rPr lang="zh-CN" altLang="en-US" sz="2400" dirty="0"/>
              <a:t>必须在有意义的情况下进行，即强转</a:t>
            </a:r>
            <a:r>
              <a:rPr lang="zh-CN" altLang="zh-CN" sz="2400" dirty="0"/>
              <a:t>必须是合理的</a:t>
            </a:r>
            <a:endParaRPr lang="en-US" altLang="zh-CN" sz="2400" dirty="0"/>
          </a:p>
          <a:p>
            <a:pPr lvl="1"/>
            <a:r>
              <a:rPr lang="zh-CN" altLang="zh-CN" sz="2400" dirty="0"/>
              <a:t>编译器对于强制类型转换采取的是一律放行的原则</a:t>
            </a:r>
            <a:r>
              <a:rPr lang="zh-CN" altLang="en-US" sz="2400" dirty="0"/>
              <a:t>（只检查语义）</a:t>
            </a:r>
            <a:endParaRPr lang="en-US" altLang="zh-CN" sz="2400" dirty="0"/>
          </a:p>
        </p:txBody>
      </p:sp>
      <p:sp>
        <p:nvSpPr>
          <p:cNvPr id="3" name="标题 2"/>
          <p:cNvSpPr>
            <a:spLocks noGrp="1"/>
          </p:cNvSpPr>
          <p:nvPr>
            <p:ph type="title"/>
          </p:nvPr>
        </p:nvSpPr>
        <p:spPr/>
        <p:txBody>
          <a:bodyPr>
            <a:normAutofit/>
          </a:bodyPr>
          <a:lstStyle/>
          <a:p>
            <a:r>
              <a:rPr lang="en-US" altLang="zh-CN" dirty="0">
                <a:effectLst/>
              </a:rPr>
              <a:t>6.1.3  </a:t>
            </a:r>
            <a:r>
              <a:rPr lang="en-US" altLang="zh-CN" dirty="0" err="1">
                <a:effectLst/>
              </a:rPr>
              <a:t>instanceof</a:t>
            </a:r>
            <a:r>
              <a:rPr lang="zh-CN" altLang="zh-CN" dirty="0">
                <a:effectLst/>
              </a:rPr>
              <a:t>运算符</a:t>
            </a:r>
            <a:endParaRPr lang="zh-CN" altLang="en-US" dirty="0"/>
          </a:p>
        </p:txBody>
      </p:sp>
      <p:sp>
        <p:nvSpPr>
          <p:cNvPr id="4" name="矩形 3"/>
          <p:cNvSpPr/>
          <p:nvPr/>
        </p:nvSpPr>
        <p:spPr>
          <a:xfrm>
            <a:off x="1763688" y="4867761"/>
            <a:ext cx="5572860" cy="830997"/>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lvl="1"/>
            <a:r>
              <a:rPr lang="en-US" altLang="zh-CN" sz="2400" dirty="0"/>
              <a:t>Animal   </a:t>
            </a:r>
            <a:r>
              <a:rPr lang="en-US" altLang="zh-CN" sz="2400" dirty="0" err="1"/>
              <a:t>animal</a:t>
            </a:r>
            <a:r>
              <a:rPr lang="en-US" altLang="zh-CN" sz="2400" dirty="0"/>
              <a:t> = new Animal();</a:t>
            </a:r>
          </a:p>
          <a:p>
            <a:pPr lvl="1"/>
            <a:r>
              <a:rPr lang="en-US" altLang="zh-CN" sz="2400" dirty="0"/>
              <a:t>    Bird </a:t>
            </a:r>
            <a:r>
              <a:rPr lang="en-US" altLang="zh-CN" sz="2400" dirty="0" err="1"/>
              <a:t>bird</a:t>
            </a:r>
            <a:r>
              <a:rPr lang="en-US" altLang="zh-CN" sz="2400" dirty="0"/>
              <a:t> = (Bird)animal;</a:t>
            </a:r>
            <a:endParaRPr lang="zh-CN" altLang="en-US" sz="2400" dirty="0"/>
          </a:p>
        </p:txBody>
      </p:sp>
      <p:sp>
        <p:nvSpPr>
          <p:cNvPr id="5" name="矩形 4"/>
          <p:cNvSpPr/>
          <p:nvPr/>
        </p:nvSpPr>
        <p:spPr>
          <a:xfrm>
            <a:off x="2572134" y="3645024"/>
            <a:ext cx="4022255" cy="461665"/>
          </a:xfrm>
          <a:prstGeom prst="rect">
            <a:avLst/>
          </a:prstGeom>
        </p:spPr>
        <p:style>
          <a:lnRef idx="1">
            <a:schemeClr val="accent1"/>
          </a:lnRef>
          <a:fillRef idx="3">
            <a:schemeClr val="accent1"/>
          </a:fillRef>
          <a:effectRef idx="2">
            <a:schemeClr val="accent1"/>
          </a:effectRef>
          <a:fontRef idx="minor">
            <a:schemeClr val="lt1"/>
          </a:fontRef>
        </p:style>
        <p:txBody>
          <a:bodyPr wrap="none">
            <a:spAutoFit/>
          </a:bodyPr>
          <a:lstStyle/>
          <a:p>
            <a:pPr lvl="1"/>
            <a:r>
              <a:rPr lang="en-US" altLang="zh-CN" sz="2400" dirty="0"/>
              <a:t>Bird </a:t>
            </a:r>
            <a:r>
              <a:rPr lang="en-US" altLang="zh-CN" sz="2400" dirty="0" err="1"/>
              <a:t>bird</a:t>
            </a:r>
            <a:r>
              <a:rPr lang="en-US" altLang="zh-CN" sz="2400" dirty="0"/>
              <a:t> = (Bird) xxx; </a:t>
            </a:r>
          </a:p>
        </p:txBody>
      </p:sp>
      <p:sp>
        <p:nvSpPr>
          <p:cNvPr id="6" name="矩形 5"/>
          <p:cNvSpPr/>
          <p:nvPr/>
        </p:nvSpPr>
        <p:spPr>
          <a:xfrm>
            <a:off x="1115616" y="4293096"/>
            <a:ext cx="7128792" cy="461665"/>
          </a:xfrm>
          <a:prstGeom prst="rect">
            <a:avLst/>
          </a:prstGeom>
        </p:spPr>
        <p:txBody>
          <a:bodyPr wrap="square">
            <a:spAutoFit/>
          </a:bodyPr>
          <a:lstStyle/>
          <a:p>
            <a:pPr lvl="1"/>
            <a:r>
              <a:rPr lang="zh-CN" altLang="en-US" sz="2400" dirty="0"/>
              <a:t>无论</a:t>
            </a:r>
            <a:r>
              <a:rPr lang="en-US" altLang="zh-CN" sz="2400" dirty="0"/>
              <a:t>xxx</a:t>
            </a:r>
            <a:r>
              <a:rPr lang="zh-CN" altLang="en-US" sz="2400" dirty="0"/>
              <a:t>是哪种类型，编译器都不会报错。</a:t>
            </a:r>
            <a:endParaRPr lang="en-US" altLang="zh-CN" sz="2400" dirty="0"/>
          </a:p>
        </p:txBody>
      </p:sp>
      <p:sp>
        <p:nvSpPr>
          <p:cNvPr id="8" name="矩形 7"/>
          <p:cNvSpPr/>
          <p:nvPr/>
        </p:nvSpPr>
        <p:spPr>
          <a:xfrm>
            <a:off x="971600" y="5877272"/>
            <a:ext cx="7488832" cy="461665"/>
          </a:xfrm>
          <a:prstGeom prst="rect">
            <a:avLst/>
          </a:prstGeom>
        </p:spPr>
        <p:txBody>
          <a:bodyPr wrap="square">
            <a:spAutoFit/>
          </a:bodyPr>
          <a:lstStyle/>
          <a:p>
            <a:pPr algn="ctr"/>
            <a:r>
              <a:rPr lang="zh-CN" altLang="en-US" sz="2400" dirty="0"/>
              <a:t>编译无错，运行出错，</a:t>
            </a:r>
            <a:r>
              <a:rPr lang="en-US" altLang="zh-CN" sz="2400" dirty="0"/>
              <a:t> </a:t>
            </a:r>
            <a:r>
              <a:rPr lang="en-US" altLang="zh-CN" sz="2400" dirty="0" err="1"/>
              <a:t>ClassCastException</a:t>
            </a:r>
            <a:r>
              <a:rPr lang="zh-CN" altLang="en-US" sz="2400" dirty="0"/>
              <a:t>异常</a:t>
            </a:r>
          </a:p>
        </p:txBody>
      </p:sp>
    </p:spTree>
    <p:extLst>
      <p:ext uri="{BB962C8B-B14F-4D97-AF65-F5344CB8AC3E}">
        <p14:creationId xmlns:p14="http://schemas.microsoft.com/office/powerpoint/2010/main" val="66580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371608"/>
          </a:xfrm>
        </p:spPr>
        <p:txBody>
          <a:bodyPr>
            <a:normAutofit/>
          </a:bodyPr>
          <a:lstStyle/>
          <a:p>
            <a:r>
              <a:rPr lang="zh-CN" altLang="zh-CN" sz="2800" dirty="0"/>
              <a:t>向下转型</a:t>
            </a:r>
            <a:endParaRPr lang="en-US" altLang="zh-CN" sz="2800" dirty="0"/>
          </a:p>
          <a:p>
            <a:pPr lvl="1"/>
            <a:r>
              <a:rPr lang="zh-CN" altLang="en-US" sz="2400" dirty="0"/>
              <a:t>在做强制类型转换前，应使用</a:t>
            </a:r>
            <a:r>
              <a:rPr lang="en-US" altLang="zh-CN" sz="2400" dirty="0" err="1"/>
              <a:t>instanceof</a:t>
            </a:r>
            <a:r>
              <a:rPr lang="zh-CN" altLang="en-US" sz="2400" dirty="0"/>
              <a:t>运算判断引用变量的类型！</a:t>
            </a:r>
            <a:endParaRPr lang="en-US" altLang="zh-CN" sz="2400" dirty="0"/>
          </a:p>
        </p:txBody>
      </p:sp>
      <p:sp>
        <p:nvSpPr>
          <p:cNvPr id="3" name="标题 2"/>
          <p:cNvSpPr>
            <a:spLocks noGrp="1"/>
          </p:cNvSpPr>
          <p:nvPr>
            <p:ph type="title"/>
          </p:nvPr>
        </p:nvSpPr>
        <p:spPr/>
        <p:txBody>
          <a:bodyPr>
            <a:normAutofit/>
          </a:bodyPr>
          <a:lstStyle/>
          <a:p>
            <a:r>
              <a:rPr lang="en-US" altLang="zh-CN" dirty="0">
                <a:effectLst/>
              </a:rPr>
              <a:t>6.1.3  </a:t>
            </a:r>
            <a:r>
              <a:rPr lang="en-US" altLang="zh-CN" dirty="0" err="1">
                <a:effectLst/>
              </a:rPr>
              <a:t>instanceof</a:t>
            </a:r>
            <a:r>
              <a:rPr lang="zh-CN" altLang="zh-CN" dirty="0">
                <a:effectLst/>
              </a:rPr>
              <a:t>运算符</a:t>
            </a:r>
            <a:endParaRPr lang="zh-CN" altLang="en-US" dirty="0"/>
          </a:p>
        </p:txBody>
      </p:sp>
      <p:sp>
        <p:nvSpPr>
          <p:cNvPr id="4" name="矩形 3"/>
          <p:cNvSpPr/>
          <p:nvPr/>
        </p:nvSpPr>
        <p:spPr>
          <a:xfrm>
            <a:off x="1752317" y="2852936"/>
            <a:ext cx="5572860" cy="156966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1"/>
            <a:r>
              <a:rPr lang="en-US" altLang="zh-CN" sz="2400" dirty="0">
                <a:solidFill>
                  <a:schemeClr val="tx1"/>
                </a:solidFill>
              </a:rPr>
              <a:t>Animal   </a:t>
            </a:r>
            <a:r>
              <a:rPr lang="en-US" altLang="zh-CN" sz="2400" dirty="0" err="1">
                <a:solidFill>
                  <a:schemeClr val="tx1"/>
                </a:solidFill>
              </a:rPr>
              <a:t>animal</a:t>
            </a:r>
            <a:r>
              <a:rPr lang="en-US" altLang="zh-CN" sz="2400" dirty="0">
                <a:solidFill>
                  <a:schemeClr val="tx1"/>
                </a:solidFill>
              </a:rPr>
              <a:t> = new Bird();</a:t>
            </a:r>
          </a:p>
          <a:p>
            <a:pPr lvl="1"/>
            <a:r>
              <a:rPr lang="en-US" altLang="zh-CN" sz="2400" dirty="0">
                <a:solidFill>
                  <a:schemeClr val="tx1"/>
                </a:solidFill>
              </a:rPr>
              <a:t>if(animal </a:t>
            </a:r>
            <a:r>
              <a:rPr lang="en-US" altLang="zh-CN" sz="2400" dirty="0" err="1">
                <a:solidFill>
                  <a:srgbClr val="C00000"/>
                </a:solidFill>
              </a:rPr>
              <a:t>instanceof</a:t>
            </a:r>
            <a:r>
              <a:rPr lang="en-US" altLang="zh-CN" sz="2400" dirty="0">
                <a:solidFill>
                  <a:srgbClr val="C00000"/>
                </a:solidFill>
              </a:rPr>
              <a:t> </a:t>
            </a:r>
            <a:r>
              <a:rPr lang="en-US" altLang="zh-CN" sz="2400" dirty="0">
                <a:solidFill>
                  <a:schemeClr val="tx1"/>
                </a:solidFill>
              </a:rPr>
              <a:t>Bird) {</a:t>
            </a:r>
          </a:p>
          <a:p>
            <a:pPr lvl="1"/>
            <a:r>
              <a:rPr lang="en-US" altLang="zh-CN" sz="2400" dirty="0">
                <a:solidFill>
                  <a:schemeClr val="tx1"/>
                </a:solidFill>
              </a:rPr>
              <a:t>      Bird bird=(Bird) xxx;</a:t>
            </a:r>
          </a:p>
          <a:p>
            <a:pPr lvl="1"/>
            <a:r>
              <a:rPr lang="en-US" altLang="zh-CN" sz="2400" dirty="0">
                <a:solidFill>
                  <a:schemeClr val="tx1"/>
                </a:solidFill>
              </a:rPr>
              <a:t>}</a:t>
            </a:r>
          </a:p>
        </p:txBody>
      </p:sp>
    </p:spTree>
    <p:extLst>
      <p:ext uri="{BB962C8B-B14F-4D97-AF65-F5344CB8AC3E}">
        <p14:creationId xmlns:p14="http://schemas.microsoft.com/office/powerpoint/2010/main" val="462922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a:lstStyle/>
          <a:p>
            <a:r>
              <a:rPr lang="en-US" altLang="zh-CN" dirty="0">
                <a:effectLst/>
              </a:rPr>
              <a:t>6.1.3  </a:t>
            </a:r>
            <a:r>
              <a:rPr lang="en-US" altLang="zh-CN" dirty="0" err="1">
                <a:effectLst/>
              </a:rPr>
              <a:t>instanceof</a:t>
            </a:r>
            <a:r>
              <a:rPr lang="zh-CN" altLang="zh-CN" dirty="0">
                <a:effectLst/>
              </a:rPr>
              <a:t>运算符</a:t>
            </a:r>
            <a:endParaRPr kumimoji="1" lang="zh-CN" altLang="en-US" b="1" dirty="0">
              <a:ea typeface="仿宋_GB2312" pitchFamily="49" charset="-122"/>
            </a:endParaRPr>
          </a:p>
        </p:txBody>
      </p:sp>
      <p:sp>
        <p:nvSpPr>
          <p:cNvPr id="20483" name="Rectangle 3"/>
          <p:cNvSpPr>
            <a:spLocks noGrp="1" noChangeArrowheads="1"/>
          </p:cNvSpPr>
          <p:nvPr>
            <p:ph type="body" idx="1"/>
          </p:nvPr>
        </p:nvSpPr>
        <p:spPr>
          <a:xfrm>
            <a:off x="4140200" y="1628775"/>
            <a:ext cx="4608513" cy="4608513"/>
          </a:xfrm>
        </p:spPr>
        <p:txBody>
          <a:bodyPr/>
          <a:lstStyle/>
          <a:p>
            <a:pPr eaLnBrk="1" hangingPunct="1">
              <a:lnSpc>
                <a:spcPct val="90000"/>
              </a:lnSpc>
            </a:pPr>
            <a:r>
              <a:rPr lang="en-US" altLang="zh-CN" sz="2400"/>
              <a:t>Animal a=new Fish();</a:t>
            </a:r>
          </a:p>
          <a:p>
            <a:pPr eaLnBrk="1" hangingPunct="1">
              <a:lnSpc>
                <a:spcPct val="90000"/>
              </a:lnSpc>
            </a:pPr>
            <a:r>
              <a:rPr lang="en-US" altLang="zh-CN" sz="2400"/>
              <a:t>Animal b=new Bird();</a:t>
            </a:r>
          </a:p>
          <a:p>
            <a:pPr eaLnBrk="1" hangingPunct="1">
              <a:lnSpc>
                <a:spcPct val="90000"/>
              </a:lnSpc>
            </a:pPr>
            <a:r>
              <a:rPr lang="en-US" altLang="zh-CN" sz="2400"/>
              <a:t>Animal c=new Animal();</a:t>
            </a:r>
          </a:p>
          <a:p>
            <a:pPr eaLnBrk="1" hangingPunct="1">
              <a:lnSpc>
                <a:spcPct val="90000"/>
              </a:lnSpc>
            </a:pPr>
            <a:endParaRPr lang="en-US" altLang="zh-CN" sz="2400"/>
          </a:p>
          <a:p>
            <a:pPr eaLnBrk="1" hangingPunct="1">
              <a:lnSpc>
                <a:spcPct val="90000"/>
              </a:lnSpc>
              <a:buClr>
                <a:srgbClr val="CC0000"/>
              </a:buClr>
            </a:pPr>
            <a:r>
              <a:rPr lang="en-US" altLang="zh-CN" sz="2400"/>
              <a:t>if( a instanceof Animal)   ?</a:t>
            </a:r>
            <a:endParaRPr lang="zh-CN" altLang="en-US" sz="2400"/>
          </a:p>
          <a:p>
            <a:pPr eaLnBrk="1" hangingPunct="1">
              <a:lnSpc>
                <a:spcPct val="90000"/>
              </a:lnSpc>
              <a:buClr>
                <a:srgbClr val="CC0000"/>
              </a:buClr>
            </a:pPr>
            <a:r>
              <a:rPr lang="en-US" altLang="zh-CN" sz="2400"/>
              <a:t>if( b instanceof Animal) ?</a:t>
            </a:r>
          </a:p>
          <a:p>
            <a:pPr eaLnBrk="1" hangingPunct="1">
              <a:lnSpc>
                <a:spcPct val="90000"/>
              </a:lnSpc>
              <a:buClr>
                <a:srgbClr val="CC0000"/>
              </a:buClr>
            </a:pPr>
            <a:r>
              <a:rPr lang="en-US" altLang="zh-CN" sz="2400"/>
              <a:t>if( c instanceof Animal) ?</a:t>
            </a:r>
          </a:p>
          <a:p>
            <a:pPr eaLnBrk="1" hangingPunct="1">
              <a:lnSpc>
                <a:spcPct val="90000"/>
              </a:lnSpc>
              <a:buClr>
                <a:srgbClr val="CC0000"/>
              </a:buClr>
            </a:pPr>
            <a:r>
              <a:rPr lang="en-US" altLang="zh-CN" sz="2400"/>
              <a:t>if( a instanceof Bird) ?</a:t>
            </a:r>
          </a:p>
          <a:p>
            <a:pPr eaLnBrk="1" hangingPunct="1">
              <a:lnSpc>
                <a:spcPct val="90000"/>
              </a:lnSpc>
              <a:buClr>
                <a:srgbClr val="CC0000"/>
              </a:buClr>
            </a:pPr>
            <a:r>
              <a:rPr lang="en-US" altLang="zh-CN" sz="2400"/>
              <a:t>if( b instanceof Fish) ?</a:t>
            </a:r>
          </a:p>
          <a:p>
            <a:pPr eaLnBrk="1" hangingPunct="1">
              <a:lnSpc>
                <a:spcPct val="90000"/>
              </a:lnSpc>
              <a:buClr>
                <a:srgbClr val="CC0000"/>
              </a:buClr>
            </a:pPr>
            <a:r>
              <a:rPr lang="en-US" altLang="zh-CN" sz="2400"/>
              <a:t>if( c instanceof Fish) ?</a:t>
            </a:r>
            <a:endParaRPr lang="zh-CN" altLang="en-US" sz="2400"/>
          </a:p>
        </p:txBody>
      </p:sp>
      <p:grpSp>
        <p:nvGrpSpPr>
          <p:cNvPr id="20484" name="Group 4"/>
          <p:cNvGrpSpPr>
            <a:grpSpLocks/>
          </p:cNvGrpSpPr>
          <p:nvPr/>
        </p:nvGrpSpPr>
        <p:grpSpPr bwMode="auto">
          <a:xfrm>
            <a:off x="1459111" y="1844675"/>
            <a:ext cx="1592262" cy="935038"/>
            <a:chOff x="4241" y="2251"/>
            <a:chExt cx="1224" cy="589"/>
          </a:xfrm>
        </p:grpSpPr>
        <p:sp>
          <p:nvSpPr>
            <p:cNvPr id="20493" name="Rectangle 5"/>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a:t>动物类</a:t>
              </a:r>
              <a:r>
                <a:rPr lang="en-US" altLang="zh-CN" sz="1600"/>
                <a:t>Animal</a:t>
              </a:r>
            </a:p>
            <a:p>
              <a:pPr algn="ctr" eaLnBrk="1" hangingPunct="1">
                <a:spcBef>
                  <a:spcPct val="20000"/>
                </a:spcBef>
                <a:buClr>
                  <a:schemeClr val="folHlink"/>
                </a:buClr>
                <a:buSzPct val="60000"/>
                <a:buFont typeface="Wingdings" pitchFamily="2" charset="2"/>
                <a:buNone/>
              </a:pPr>
              <a:r>
                <a:rPr lang="en-US" altLang="zh-CN" sz="1600"/>
                <a:t>move() </a:t>
              </a:r>
            </a:p>
            <a:p>
              <a:pPr algn="ctr" eaLnBrk="1" hangingPunct="1">
                <a:spcBef>
                  <a:spcPct val="20000"/>
                </a:spcBef>
                <a:buClr>
                  <a:schemeClr val="folHlink"/>
                </a:buClr>
                <a:buSzPct val="60000"/>
                <a:buFont typeface="Wingdings" pitchFamily="2" charset="2"/>
                <a:buNone/>
              </a:pPr>
              <a:r>
                <a:rPr lang="en-US" altLang="zh-CN" sz="1600"/>
                <a:t>eat()</a:t>
              </a:r>
            </a:p>
          </p:txBody>
        </p:sp>
        <p:sp>
          <p:nvSpPr>
            <p:cNvPr id="20494" name="Line 6"/>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0485" name="Group 7"/>
          <p:cNvGrpSpPr>
            <a:grpSpLocks/>
          </p:cNvGrpSpPr>
          <p:nvPr/>
        </p:nvGrpSpPr>
        <p:grpSpPr bwMode="auto">
          <a:xfrm>
            <a:off x="395486" y="3284538"/>
            <a:ext cx="1592262" cy="863600"/>
            <a:chOff x="4241" y="3249"/>
            <a:chExt cx="1224" cy="544"/>
          </a:xfrm>
        </p:grpSpPr>
        <p:sp>
          <p:nvSpPr>
            <p:cNvPr id="20491" name="Rectangle 8"/>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a:t>鸟类</a:t>
              </a:r>
              <a:r>
                <a:rPr lang="en-US" altLang="zh-CN" sz="1600"/>
                <a:t>Bird</a:t>
              </a:r>
            </a:p>
            <a:p>
              <a:pPr algn="ctr" eaLnBrk="1" hangingPunct="1">
                <a:spcBef>
                  <a:spcPts val="600"/>
                </a:spcBef>
              </a:pPr>
              <a:r>
                <a:rPr lang="en-US" altLang="zh-CN" sz="1600"/>
                <a:t>move() </a:t>
              </a:r>
            </a:p>
            <a:p>
              <a:pPr algn="ctr" eaLnBrk="1" hangingPunct="1"/>
              <a:r>
                <a:rPr lang="en-US" altLang="zh-CN" sz="1600"/>
                <a:t>sing()</a:t>
              </a:r>
              <a:endParaRPr lang="zh-CN" altLang="en-US" sz="1600"/>
            </a:p>
          </p:txBody>
        </p:sp>
        <p:sp>
          <p:nvSpPr>
            <p:cNvPr id="20492" name="Line 9"/>
            <p:cNvSpPr>
              <a:spLocks noChangeShapeType="1"/>
            </p:cNvSpPr>
            <p:nvPr/>
          </p:nvSpPr>
          <p:spPr bwMode="auto">
            <a:xfrm>
              <a:off x="4241" y="3474"/>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6" name="Line 10"/>
          <p:cNvSpPr>
            <a:spLocks noChangeShapeType="1"/>
          </p:cNvSpPr>
          <p:nvPr/>
        </p:nvSpPr>
        <p:spPr bwMode="auto">
          <a:xfrm flipV="1">
            <a:off x="1163836" y="2781300"/>
            <a:ext cx="649287"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0487" name="Group 11"/>
          <p:cNvGrpSpPr>
            <a:grpSpLocks/>
          </p:cNvGrpSpPr>
          <p:nvPr/>
        </p:nvGrpSpPr>
        <p:grpSpPr bwMode="auto">
          <a:xfrm>
            <a:off x="2403673" y="3284538"/>
            <a:ext cx="1592263" cy="863600"/>
            <a:chOff x="4241" y="3249"/>
            <a:chExt cx="1224" cy="544"/>
          </a:xfrm>
        </p:grpSpPr>
        <p:sp>
          <p:nvSpPr>
            <p:cNvPr id="20489" name="Rectangle 12"/>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30000"/>
                </a:lnSpc>
                <a:spcBef>
                  <a:spcPct val="20000"/>
                </a:spcBef>
                <a:buClr>
                  <a:schemeClr val="folHlink"/>
                </a:buClr>
                <a:buSzPct val="60000"/>
                <a:buFont typeface="Wingdings" pitchFamily="2" charset="2"/>
                <a:buNone/>
              </a:pPr>
              <a:r>
                <a:rPr lang="zh-CN" altLang="en-US" sz="1600"/>
                <a:t>鱼类 </a:t>
              </a:r>
              <a:r>
                <a:rPr lang="en-US" altLang="zh-CN" sz="1600"/>
                <a:t>Fish</a:t>
              </a:r>
            </a:p>
            <a:p>
              <a:pPr algn="ctr" eaLnBrk="1" hangingPunct="1">
                <a:lnSpc>
                  <a:spcPct val="130000"/>
                </a:lnSpc>
              </a:pPr>
              <a:r>
                <a:rPr lang="en-US" altLang="zh-CN" sz="1600"/>
                <a:t>move()</a:t>
              </a:r>
              <a:endParaRPr lang="zh-CN" altLang="en-US" sz="1600"/>
            </a:p>
          </p:txBody>
        </p:sp>
        <p:sp>
          <p:nvSpPr>
            <p:cNvPr id="20490" name="Line 13"/>
            <p:cNvSpPr>
              <a:spLocks noChangeShapeType="1"/>
            </p:cNvSpPr>
            <p:nvPr/>
          </p:nvSpPr>
          <p:spPr bwMode="auto">
            <a:xfrm>
              <a:off x="4241" y="3474"/>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8" name="Line 14"/>
          <p:cNvSpPr>
            <a:spLocks noChangeShapeType="1"/>
          </p:cNvSpPr>
          <p:nvPr/>
        </p:nvSpPr>
        <p:spPr bwMode="auto">
          <a:xfrm flipH="1" flipV="1">
            <a:off x="2521148" y="2781300"/>
            <a:ext cx="649288"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260337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22097"/>
            <a:ext cx="8229600" cy="1587632"/>
          </a:xfrm>
        </p:spPr>
        <p:txBody>
          <a:bodyPr>
            <a:normAutofit/>
          </a:bodyPr>
          <a:lstStyle/>
          <a:p>
            <a:pPr marL="109728" indent="0">
              <a:buNone/>
            </a:pPr>
            <a:r>
              <a:rPr lang="zh-CN" altLang="zh-CN" sz="2400" dirty="0"/>
              <a:t>【例</a:t>
            </a:r>
            <a:r>
              <a:rPr lang="en-US" altLang="zh-CN" sz="2400" dirty="0"/>
              <a:t>6-1</a:t>
            </a:r>
            <a:r>
              <a:rPr lang="zh-CN" altLang="zh-CN" sz="2400" dirty="0"/>
              <a:t>】在</a:t>
            </a:r>
            <a:r>
              <a:rPr lang="en-US" altLang="zh-CN" sz="2400" dirty="0"/>
              <a:t>Employee</a:t>
            </a:r>
            <a:r>
              <a:rPr lang="zh-CN" altLang="zh-CN" sz="2400" dirty="0"/>
              <a:t>类中重写</a:t>
            </a:r>
            <a:r>
              <a:rPr lang="en-US" altLang="zh-CN" sz="2400" dirty="0" err="1"/>
              <a:t>java.lang.Object</a:t>
            </a:r>
            <a:r>
              <a:rPr lang="zh-CN" altLang="zh-CN" sz="2400" dirty="0"/>
              <a:t>中的</a:t>
            </a:r>
            <a:r>
              <a:rPr lang="en-US" altLang="zh-CN" sz="2400" dirty="0"/>
              <a:t>equals()</a:t>
            </a:r>
            <a:r>
              <a:rPr lang="zh-CN" altLang="zh-CN" sz="2400" dirty="0"/>
              <a:t>方法。设有员工</a:t>
            </a:r>
            <a:r>
              <a:rPr lang="en-US" altLang="zh-CN" sz="2400" dirty="0"/>
              <a:t>Employee</a:t>
            </a:r>
            <a:r>
              <a:rPr lang="zh-CN" altLang="zh-CN" sz="2400" dirty="0"/>
              <a:t>类，包含工号</a:t>
            </a:r>
            <a:r>
              <a:rPr lang="en-US" altLang="zh-CN" sz="2400" dirty="0"/>
              <a:t>id</a:t>
            </a:r>
            <a:r>
              <a:rPr lang="zh-CN" altLang="zh-CN" sz="2400" dirty="0"/>
              <a:t>、姓名</a:t>
            </a:r>
            <a:r>
              <a:rPr lang="en-US" altLang="zh-CN" sz="2400" dirty="0"/>
              <a:t>name</a:t>
            </a:r>
            <a:r>
              <a:rPr lang="zh-CN" altLang="zh-CN" sz="2400" dirty="0"/>
              <a:t>、工资</a:t>
            </a:r>
            <a:r>
              <a:rPr lang="en-US" altLang="zh-CN" sz="2400" dirty="0"/>
              <a:t>salary</a:t>
            </a:r>
            <a:r>
              <a:rPr lang="zh-CN" altLang="zh-CN" sz="2400" dirty="0"/>
              <a:t>等属性。</a:t>
            </a:r>
            <a:r>
              <a:rPr lang="zh-CN" altLang="en-US" sz="2400" dirty="0"/>
              <a:t>当</a:t>
            </a:r>
            <a:r>
              <a:rPr lang="zh-CN" altLang="zh-CN" sz="2400" dirty="0"/>
              <a:t>工号</a:t>
            </a:r>
            <a:r>
              <a:rPr lang="en-US" altLang="zh-CN" sz="2400" dirty="0"/>
              <a:t>id</a:t>
            </a:r>
            <a:r>
              <a:rPr lang="zh-CN" altLang="zh-CN" sz="2400" dirty="0"/>
              <a:t>与姓名</a:t>
            </a:r>
            <a:r>
              <a:rPr lang="en-US" altLang="zh-CN" sz="2400" dirty="0"/>
              <a:t>name</a:t>
            </a:r>
            <a:r>
              <a:rPr lang="zh-CN" altLang="zh-CN" sz="2400" dirty="0"/>
              <a:t>均相同</a:t>
            </a:r>
            <a:r>
              <a:rPr lang="zh-CN" altLang="en-US" sz="2400" dirty="0"/>
              <a:t>时，两个对象</a:t>
            </a:r>
            <a:r>
              <a:rPr lang="zh-CN" altLang="zh-CN" sz="2400" dirty="0"/>
              <a:t>相等</a:t>
            </a:r>
            <a:r>
              <a:rPr lang="zh-CN" altLang="en-US" sz="2400" dirty="0"/>
              <a:t>。</a:t>
            </a:r>
            <a:endParaRPr lang="zh-CN" altLang="zh-CN" sz="2400" dirty="0"/>
          </a:p>
          <a:p>
            <a:endParaRPr lang="zh-CN" altLang="en-US" dirty="0"/>
          </a:p>
        </p:txBody>
      </p:sp>
      <p:sp>
        <p:nvSpPr>
          <p:cNvPr id="3" name="标题 2"/>
          <p:cNvSpPr>
            <a:spLocks noGrp="1"/>
          </p:cNvSpPr>
          <p:nvPr>
            <p:ph type="title"/>
          </p:nvPr>
        </p:nvSpPr>
        <p:spPr/>
        <p:txBody>
          <a:bodyPr/>
          <a:lstStyle/>
          <a:p>
            <a:r>
              <a:rPr lang="zh-CN" altLang="en-US" dirty="0">
                <a:effectLst/>
              </a:rPr>
              <a:t>向上转型和向下转型的应用</a:t>
            </a:r>
            <a:endParaRPr lang="zh-CN" altLang="en-US" dirty="0"/>
          </a:p>
        </p:txBody>
      </p:sp>
      <p:sp>
        <p:nvSpPr>
          <p:cNvPr id="4" name="矩形 3"/>
          <p:cNvSpPr/>
          <p:nvPr/>
        </p:nvSpPr>
        <p:spPr>
          <a:xfrm>
            <a:off x="2130348" y="3667090"/>
            <a:ext cx="4572000" cy="120032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r>
              <a:rPr lang="en-US" altLang="zh-CN" sz="2400" b="1" dirty="0">
                <a:solidFill>
                  <a:schemeClr val="tx1"/>
                </a:solidFill>
                <a:latin typeface="Times New Roman" panose="02020603050405020304" pitchFamily="18" charset="0"/>
                <a:cs typeface="Times New Roman" panose="02020603050405020304" pitchFamily="18" charset="0"/>
              </a:rPr>
              <a:t>public</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b="1" dirty="0" err="1">
                <a:solidFill>
                  <a:schemeClr val="tx1"/>
                </a:solidFill>
                <a:latin typeface="Times New Roman" panose="02020603050405020304" pitchFamily="18" charset="0"/>
                <a:cs typeface="Times New Roman" panose="02020603050405020304" pitchFamily="18" charset="0"/>
              </a:rPr>
              <a:t>boolean</a:t>
            </a:r>
            <a:r>
              <a:rPr lang="en-US" altLang="zh-CN" sz="2400" dirty="0">
                <a:solidFill>
                  <a:schemeClr val="tx1"/>
                </a:solidFill>
                <a:latin typeface="Times New Roman" panose="02020603050405020304" pitchFamily="18" charset="0"/>
                <a:cs typeface="Times New Roman" panose="02020603050405020304" pitchFamily="18" charset="0"/>
              </a:rPr>
              <a:t> equals(Object </a:t>
            </a:r>
            <a:r>
              <a:rPr lang="en-US" altLang="zh-CN" sz="2400" dirty="0" err="1">
                <a:solidFill>
                  <a:schemeClr val="tx1"/>
                </a:solidFill>
                <a:latin typeface="Times New Roman" panose="02020603050405020304" pitchFamily="18" charset="0"/>
                <a:cs typeface="Times New Roman" panose="02020603050405020304" pitchFamily="18" charset="0"/>
              </a:rPr>
              <a:t>obj</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zh-CN" sz="2400" dirty="0">
              <a:solidFill>
                <a:schemeClr val="tx1"/>
              </a:solidFill>
              <a:latin typeface="Times New Roman" panose="02020603050405020304" pitchFamily="18" charset="0"/>
              <a:cs typeface="Times New Roman" panose="02020603050405020304" pitchFamily="18" charset="0"/>
            </a:endParaRPr>
          </a:p>
          <a:p>
            <a:pPr fontAlgn="auto"/>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b="1" dirty="0">
                <a:solidFill>
                  <a:schemeClr val="tx1"/>
                </a:solidFill>
                <a:latin typeface="Times New Roman" panose="02020603050405020304" pitchFamily="18" charset="0"/>
                <a:cs typeface="Times New Roman" panose="02020603050405020304" pitchFamily="18" charset="0"/>
              </a:rPr>
              <a:t>return</a:t>
            </a:r>
            <a:r>
              <a:rPr lang="en-US" altLang="zh-CN" sz="2400" dirty="0">
                <a:solidFill>
                  <a:schemeClr val="tx1"/>
                </a:solidFill>
                <a:latin typeface="Times New Roman" panose="02020603050405020304" pitchFamily="18" charset="0"/>
                <a:cs typeface="Times New Roman" panose="02020603050405020304" pitchFamily="18" charset="0"/>
              </a:rPr>
              <a:t> </a:t>
            </a:r>
            <a:r>
              <a:rPr lang="en-US" altLang="zh-CN" sz="2400" b="1" dirty="0">
                <a:solidFill>
                  <a:schemeClr val="tx1"/>
                </a:solidFill>
                <a:latin typeface="Times New Roman" panose="02020603050405020304" pitchFamily="18" charset="0"/>
                <a:cs typeface="Times New Roman" panose="02020603050405020304" pitchFamily="18" charset="0"/>
              </a:rPr>
              <a:t>this</a:t>
            </a:r>
            <a:r>
              <a:rPr lang="en-US" altLang="zh-CN" sz="2400" dirty="0">
                <a:solidFill>
                  <a:schemeClr val="tx1"/>
                </a:solidFill>
                <a:latin typeface="Times New Roman" panose="02020603050405020304" pitchFamily="18" charset="0"/>
                <a:cs typeface="Times New Roman" panose="02020603050405020304" pitchFamily="18" charset="0"/>
              </a:rPr>
              <a:t>==</a:t>
            </a:r>
            <a:r>
              <a:rPr lang="en-US" altLang="zh-CN" sz="2400" dirty="0" err="1">
                <a:solidFill>
                  <a:schemeClr val="tx1"/>
                </a:solidFill>
                <a:latin typeface="Times New Roman" panose="02020603050405020304" pitchFamily="18" charset="0"/>
                <a:cs typeface="Times New Roman" panose="02020603050405020304" pitchFamily="18" charset="0"/>
              </a:rPr>
              <a:t>obj</a:t>
            </a:r>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zh-CN" sz="2400" dirty="0">
              <a:solidFill>
                <a:schemeClr val="tx1"/>
              </a:solidFill>
              <a:latin typeface="Times New Roman" panose="02020603050405020304" pitchFamily="18" charset="0"/>
              <a:cs typeface="Times New Roman" panose="02020603050405020304" pitchFamily="18" charset="0"/>
            </a:endParaRPr>
          </a:p>
          <a:p>
            <a:r>
              <a:rPr lang="en-US" altLang="zh-CN" sz="2400" dirty="0">
                <a:solidFill>
                  <a:schemeClr val="tx1"/>
                </a:solidFill>
                <a:latin typeface="Times New Roman" panose="02020603050405020304" pitchFamily="18" charset="0"/>
                <a:cs typeface="Times New Roman" panose="02020603050405020304" pitchFamily="18" charset="0"/>
              </a:rPr>
              <a:t>}</a:t>
            </a:r>
            <a:endParaRPr lang="zh-CN" altLang="zh-CN" sz="2400"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483768" y="3059668"/>
            <a:ext cx="3865161" cy="461665"/>
          </a:xfrm>
          <a:prstGeom prst="rect">
            <a:avLst/>
          </a:prstGeom>
        </p:spPr>
        <p:txBody>
          <a:bodyPr wrap="none">
            <a:spAutoFit/>
          </a:bodyPr>
          <a:lstStyle/>
          <a:p>
            <a:r>
              <a:rPr lang="en-US" altLang="zh-CN" sz="2400" dirty="0"/>
              <a:t>Object</a:t>
            </a:r>
            <a:r>
              <a:rPr lang="zh-CN" altLang="zh-CN" sz="2400" dirty="0"/>
              <a:t>类中的</a:t>
            </a:r>
            <a:r>
              <a:rPr lang="en-US" altLang="zh-CN" sz="2400" dirty="0"/>
              <a:t>equals()</a:t>
            </a:r>
            <a:r>
              <a:rPr lang="zh-CN" altLang="zh-CN" sz="2400" dirty="0"/>
              <a:t>方法</a:t>
            </a:r>
          </a:p>
        </p:txBody>
      </p:sp>
      <p:sp>
        <p:nvSpPr>
          <p:cNvPr id="7" name="矩形 6"/>
          <p:cNvSpPr/>
          <p:nvPr/>
        </p:nvSpPr>
        <p:spPr>
          <a:xfrm>
            <a:off x="755576" y="5013176"/>
            <a:ext cx="7704856" cy="1200329"/>
          </a:xfrm>
          <a:prstGeom prst="rect">
            <a:avLst/>
          </a:prstGeom>
        </p:spPr>
        <p:txBody>
          <a:bodyPr wrap="square">
            <a:spAutoFit/>
          </a:bodyPr>
          <a:lstStyle/>
          <a:p>
            <a:r>
              <a:rPr lang="zh-CN" altLang="en-US" sz="2400" dirty="0"/>
              <a:t>功能：比较参数所指定的对象是否与当前对象“相等”。</a:t>
            </a:r>
            <a:endParaRPr lang="en-US" altLang="zh-CN" sz="2400" dirty="0"/>
          </a:p>
          <a:p>
            <a:pPr marL="0" lvl="1"/>
            <a:r>
              <a:rPr lang="zh-CN" altLang="en-US" sz="2400" dirty="0"/>
              <a:t>对于任何非空引用变量</a:t>
            </a:r>
            <a:r>
              <a:rPr lang="en-US" altLang="zh-CN" sz="2400" dirty="0"/>
              <a:t>x </a:t>
            </a:r>
            <a:r>
              <a:rPr lang="zh-CN" altLang="en-US" sz="2400" dirty="0"/>
              <a:t>和 </a:t>
            </a:r>
            <a:r>
              <a:rPr lang="en-US" altLang="zh-CN" sz="2400" dirty="0"/>
              <a:t>y</a:t>
            </a:r>
            <a:r>
              <a:rPr lang="zh-CN" altLang="en-US" sz="2400" dirty="0"/>
              <a:t>，当且仅当 </a:t>
            </a:r>
            <a:r>
              <a:rPr lang="en-US" altLang="zh-CN" sz="2400" dirty="0"/>
              <a:t>x </a:t>
            </a:r>
            <a:r>
              <a:rPr lang="zh-CN" altLang="en-US" sz="2400" dirty="0"/>
              <a:t>和 </a:t>
            </a:r>
            <a:r>
              <a:rPr lang="en-US" altLang="zh-CN" sz="2400" dirty="0"/>
              <a:t>y </a:t>
            </a:r>
            <a:r>
              <a:rPr lang="zh-CN" altLang="en-US" sz="2400" dirty="0"/>
              <a:t>引用同一个对象时，此方法返回 </a:t>
            </a:r>
            <a:r>
              <a:rPr lang="en-US" altLang="zh-CN" sz="2400" dirty="0"/>
              <a:t>true</a:t>
            </a:r>
            <a:r>
              <a:rPr lang="zh-CN" altLang="en-US" sz="2400" dirty="0"/>
              <a:t>。</a:t>
            </a:r>
          </a:p>
        </p:txBody>
      </p:sp>
    </p:spTree>
    <p:extLst>
      <p:ext uri="{BB962C8B-B14F-4D97-AF65-F5344CB8AC3E}">
        <p14:creationId xmlns:p14="http://schemas.microsoft.com/office/powerpoint/2010/main" val="284835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p:spPr>
        <p:txBody>
          <a:bodyPr/>
          <a:lstStyle/>
          <a:p>
            <a:r>
              <a:rPr lang="zh-CN" altLang="en-US" dirty="0">
                <a:effectLst/>
              </a:rPr>
              <a:t>向上转型和向下转型的应用</a:t>
            </a:r>
            <a:endParaRPr kumimoji="1" lang="zh-CN" altLang="en-US" b="1" dirty="0">
              <a:ea typeface="仿宋_GB2312" pitchFamily="49" charset="-122"/>
            </a:endParaRPr>
          </a:p>
        </p:txBody>
      </p:sp>
      <p:sp>
        <p:nvSpPr>
          <p:cNvPr id="22531" name="Rectangle 3"/>
          <p:cNvSpPr>
            <a:spLocks noGrp="1" noChangeArrowheads="1"/>
          </p:cNvSpPr>
          <p:nvPr>
            <p:ph type="body" idx="1"/>
          </p:nvPr>
        </p:nvSpPr>
        <p:spPr>
          <a:xfrm>
            <a:off x="721171" y="1484784"/>
            <a:ext cx="7489825" cy="4679950"/>
          </a:xfrm>
          <a:solidFill>
            <a:srgbClr val="660066"/>
          </a:solidFill>
        </p:spPr>
        <p:txBody>
          <a:bodyPr>
            <a:normAutofit/>
          </a:bodyPr>
          <a:lstStyle/>
          <a:p>
            <a:pPr marL="0"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public class </a:t>
            </a:r>
            <a:r>
              <a:rPr lang="en-US" altLang="zh-CN" sz="2000" b="1" dirty="0" err="1">
                <a:solidFill>
                  <a:schemeClr val="bg1"/>
                </a:solidFill>
                <a:latin typeface="Calibri" panose="020F0502020204030204" pitchFamily="34" charset="0"/>
                <a:cs typeface="Calibri" panose="020F0502020204030204" pitchFamily="34" charset="0"/>
              </a:rPr>
              <a:t>EqualsTest</a:t>
            </a:r>
            <a:r>
              <a:rPr lang="en-US" altLang="zh-CN" sz="2000" b="1" dirty="0">
                <a:solidFill>
                  <a:schemeClr val="bg1"/>
                </a:solidFill>
                <a:latin typeface="Calibri" panose="020F0502020204030204" pitchFamily="34" charset="0"/>
                <a:cs typeface="Calibri" panose="020F0502020204030204" pitchFamily="34" charset="0"/>
              </a:rPr>
              <a:t> {</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public static void main(String[] </a:t>
            </a:r>
            <a:r>
              <a:rPr lang="en-US" altLang="zh-CN" sz="2000" b="1" dirty="0" err="1">
                <a:solidFill>
                  <a:schemeClr val="bg1"/>
                </a:solidFill>
                <a:latin typeface="Calibri" panose="020F0502020204030204" pitchFamily="34" charset="0"/>
                <a:cs typeface="Calibri" panose="020F0502020204030204" pitchFamily="34" charset="0"/>
              </a:rPr>
              <a:t>args</a:t>
            </a:r>
            <a:r>
              <a:rPr lang="en-US" altLang="zh-CN" sz="2000" b="1" dirty="0">
                <a:solidFill>
                  <a:schemeClr val="bg1"/>
                </a:solidFill>
                <a:latin typeface="Calibri" panose="020F0502020204030204" pitchFamily="34" charset="0"/>
                <a:cs typeface="Calibri" panose="020F0502020204030204" pitchFamily="34" charset="0"/>
              </a:rPr>
              <a:t>) {</a:t>
            </a:r>
          </a:p>
          <a:p>
            <a:pPr marL="914400" lvl="2" indent="0">
              <a:spcBef>
                <a:spcPct val="0"/>
              </a:spcBef>
              <a:buClrTx/>
              <a:buSzTx/>
              <a:buNone/>
            </a:pPr>
            <a:r>
              <a:rPr lang="en-US" altLang="zh-CN" sz="2000" b="1" dirty="0">
                <a:solidFill>
                  <a:schemeClr val="bg1"/>
                </a:solidFill>
                <a:latin typeface="Calibri" panose="020F0502020204030204" pitchFamily="34" charset="0"/>
                <a:cs typeface="Calibri" panose="020F0502020204030204" pitchFamily="34" charset="0"/>
              </a:rPr>
              <a:t> Employee e1=new Employee();</a:t>
            </a:r>
          </a:p>
          <a:p>
            <a:pPr marL="457200" lvl="1" indent="0">
              <a:spcBef>
                <a:spcPct val="0"/>
              </a:spcBef>
              <a:buClrTx/>
              <a:buNone/>
            </a:pPr>
            <a:r>
              <a:rPr lang="en-US" altLang="zh-CN" sz="2000" b="1" dirty="0">
                <a:solidFill>
                  <a:schemeClr val="bg1"/>
                </a:solidFill>
                <a:latin typeface="Calibri" panose="020F0502020204030204" pitchFamily="34" charset="0"/>
                <a:cs typeface="Calibri" panose="020F0502020204030204" pitchFamily="34" charset="0"/>
              </a:rPr>
              <a:t>	 e1.setId("001");</a:t>
            </a:r>
          </a:p>
          <a:p>
            <a:pPr marL="457200" lvl="1" indent="0">
              <a:spcBef>
                <a:spcPct val="0"/>
              </a:spcBef>
              <a:buClrTx/>
              <a:buNone/>
            </a:pPr>
            <a:r>
              <a:rPr lang="en-US" altLang="zh-CN" sz="2000" b="1" dirty="0">
                <a:solidFill>
                  <a:schemeClr val="bg1"/>
                </a:solidFill>
                <a:latin typeface="Calibri" panose="020F0502020204030204" pitchFamily="34" charset="0"/>
                <a:cs typeface="Calibri" panose="020F0502020204030204" pitchFamily="34" charset="0"/>
              </a:rPr>
              <a:t>         e1.setName("</a:t>
            </a:r>
            <a:r>
              <a:rPr lang="en-US" altLang="zh-CN" sz="2000" b="1" dirty="0" err="1">
                <a:solidFill>
                  <a:schemeClr val="bg1"/>
                </a:solidFill>
                <a:latin typeface="Calibri" panose="020F0502020204030204" pitchFamily="34" charset="0"/>
                <a:cs typeface="Calibri" panose="020F0502020204030204" pitchFamily="34" charset="0"/>
              </a:rPr>
              <a:t>zhang</a:t>
            </a:r>
            <a:r>
              <a:rPr lang="en-US" altLang="zh-CN" sz="2000" b="1" dirty="0">
                <a:solidFill>
                  <a:schemeClr val="bg1"/>
                </a:solidFill>
                <a:latin typeface="Calibri" panose="020F0502020204030204" pitchFamily="34" charset="0"/>
                <a:cs typeface="Calibri" panose="020F0502020204030204" pitchFamily="34" charset="0"/>
              </a:rPr>
              <a:t>");        </a:t>
            </a:r>
          </a:p>
          <a:p>
            <a:pPr marL="457200" lvl="1" indent="0">
              <a:spcBef>
                <a:spcPct val="0"/>
              </a:spcBef>
              <a:buClrTx/>
              <a:buNone/>
            </a:pPr>
            <a:r>
              <a:rPr lang="en-US" altLang="zh-CN" sz="2000" b="1" dirty="0">
                <a:solidFill>
                  <a:schemeClr val="bg1"/>
                </a:solidFill>
                <a:latin typeface="Calibri" panose="020F0502020204030204" pitchFamily="34" charset="0"/>
                <a:cs typeface="Calibri" panose="020F0502020204030204" pitchFamily="34" charset="0"/>
              </a:rPr>
              <a:t>         Employee e2= e1;</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        </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        </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         </a:t>
            </a:r>
            <a:r>
              <a:rPr lang="en-US" altLang="zh-CN" sz="2000" b="1" dirty="0" err="1">
                <a:solidFill>
                  <a:schemeClr val="bg1"/>
                </a:solidFill>
                <a:latin typeface="Calibri" panose="020F0502020204030204" pitchFamily="34" charset="0"/>
                <a:cs typeface="Calibri" panose="020F0502020204030204" pitchFamily="34" charset="0"/>
              </a:rPr>
              <a:t>System.out.println</a:t>
            </a:r>
            <a:r>
              <a:rPr lang="en-US" altLang="zh-CN" sz="2000" b="1" dirty="0">
                <a:solidFill>
                  <a:schemeClr val="bg1"/>
                </a:solidFill>
                <a:latin typeface="Calibri" panose="020F0502020204030204" pitchFamily="34" charset="0"/>
                <a:cs typeface="Calibri" panose="020F0502020204030204" pitchFamily="34" charset="0"/>
              </a:rPr>
              <a:t>("e1:"+e1);</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         </a:t>
            </a:r>
            <a:r>
              <a:rPr lang="en-US" altLang="zh-CN" sz="2000" b="1" dirty="0" err="1">
                <a:solidFill>
                  <a:schemeClr val="bg1"/>
                </a:solidFill>
                <a:latin typeface="Calibri" panose="020F0502020204030204" pitchFamily="34" charset="0"/>
                <a:cs typeface="Calibri" panose="020F0502020204030204" pitchFamily="34" charset="0"/>
              </a:rPr>
              <a:t>System.out.println</a:t>
            </a:r>
            <a:r>
              <a:rPr lang="en-US" altLang="zh-CN" sz="2000" b="1" dirty="0">
                <a:solidFill>
                  <a:schemeClr val="bg1"/>
                </a:solidFill>
                <a:latin typeface="Calibri" panose="020F0502020204030204" pitchFamily="34" charset="0"/>
                <a:cs typeface="Calibri" panose="020F0502020204030204" pitchFamily="34" charset="0"/>
              </a:rPr>
              <a:t>("e2:"+e2);</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        </a:t>
            </a: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         </a:t>
            </a:r>
            <a:r>
              <a:rPr lang="en-US" altLang="zh-CN" sz="2000" b="1" dirty="0" err="1">
                <a:solidFill>
                  <a:schemeClr val="bg1"/>
                </a:solidFill>
                <a:latin typeface="Calibri" panose="020F0502020204030204" pitchFamily="34" charset="0"/>
                <a:cs typeface="Calibri" panose="020F0502020204030204" pitchFamily="34" charset="0"/>
              </a:rPr>
              <a:t>System.out.println</a:t>
            </a:r>
            <a:r>
              <a:rPr lang="en-US" altLang="zh-CN" sz="2000" b="1" dirty="0">
                <a:solidFill>
                  <a:schemeClr val="bg1"/>
                </a:solidFill>
                <a:latin typeface="Calibri" panose="020F0502020204030204" pitchFamily="34" charset="0"/>
                <a:cs typeface="Calibri" panose="020F0502020204030204" pitchFamily="34" charset="0"/>
              </a:rPr>
              <a:t>("e1==e2?"+e1.equals(e2));</a:t>
            </a:r>
          </a:p>
          <a:p>
            <a:pPr marL="457200" lvl="1" indent="0" eaLnBrk="1" hangingPunct="1">
              <a:spcBef>
                <a:spcPct val="0"/>
              </a:spcBef>
              <a:buClrTx/>
              <a:buSzTx/>
              <a:buFontTx/>
              <a:buNone/>
            </a:pPr>
            <a:endParaRPr lang="en-US" altLang="zh-CN" sz="2000" b="1" dirty="0">
              <a:solidFill>
                <a:schemeClr val="bg1"/>
              </a:solidFill>
              <a:latin typeface="Calibri" panose="020F0502020204030204" pitchFamily="34" charset="0"/>
              <a:cs typeface="Calibri" panose="020F0502020204030204" pitchFamily="34" charset="0"/>
            </a:endParaRPr>
          </a:p>
          <a:p>
            <a:pPr marL="457200" lvl="1"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a:t>
            </a:r>
          </a:p>
          <a:p>
            <a:pPr marL="0" indent="0" eaLnBrk="1" hangingPunct="1">
              <a:spcBef>
                <a:spcPct val="0"/>
              </a:spcBef>
              <a:buClrTx/>
              <a:buSzTx/>
              <a:buFontTx/>
              <a:buNone/>
            </a:pPr>
            <a:r>
              <a:rPr lang="en-US" altLang="zh-CN" sz="2000" b="1" dirty="0">
                <a:solidFill>
                  <a:schemeClr val="bg1"/>
                </a:solidFill>
                <a:latin typeface="Calibri" panose="020F0502020204030204" pitchFamily="34" charset="0"/>
                <a:cs typeface="Calibri" panose="020F0502020204030204" pitchFamily="34" charset="0"/>
              </a:rPr>
              <a:t>}</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235525" name="Rectangle 5"/>
          <p:cNvSpPr>
            <a:spLocks noChangeArrowheads="1"/>
          </p:cNvSpPr>
          <p:nvPr/>
        </p:nvSpPr>
        <p:spPr bwMode="auto">
          <a:xfrm>
            <a:off x="4753421" y="2421409"/>
            <a:ext cx="3921266" cy="1015663"/>
          </a:xfrm>
          <a:prstGeom prst="rect">
            <a:avLst/>
          </a:prstGeom>
          <a:solidFill>
            <a:srgbClr val="008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b="1">
                <a:solidFill>
                  <a:schemeClr val="bg1"/>
                </a:solidFill>
                <a:latin typeface="Calibri" panose="020F0502020204030204" pitchFamily="34" charset="0"/>
                <a:cs typeface="Calibri" panose="020F0502020204030204" pitchFamily="34" charset="0"/>
              </a:rPr>
              <a:t>public boolean equals(Object obj) {</a:t>
            </a:r>
          </a:p>
          <a:p>
            <a:pPr eaLnBrk="1" hangingPunct="1"/>
            <a:r>
              <a:rPr lang="en-US" altLang="zh-CN" sz="2000" b="1">
                <a:solidFill>
                  <a:schemeClr val="bg1"/>
                </a:solidFill>
                <a:latin typeface="Calibri" panose="020F0502020204030204" pitchFamily="34" charset="0"/>
                <a:cs typeface="Calibri" panose="020F0502020204030204" pitchFamily="34" charset="0"/>
              </a:rPr>
              <a:t>          return (this == obj);</a:t>
            </a:r>
          </a:p>
          <a:p>
            <a:pPr eaLnBrk="1" hangingPunct="1"/>
            <a:r>
              <a:rPr lang="en-US" altLang="zh-CN" sz="2000" b="1">
                <a:solidFill>
                  <a:schemeClr val="bg1"/>
                </a:solidFill>
                <a:latin typeface="Calibri" panose="020F0502020204030204" pitchFamily="34" charset="0"/>
                <a:cs typeface="Calibri" panose="020F0502020204030204" pitchFamily="34" charset="0"/>
              </a:rPr>
              <a:t>}</a:t>
            </a:r>
          </a:p>
        </p:txBody>
      </p:sp>
      <p:sp>
        <p:nvSpPr>
          <p:cNvPr id="235526" name="Line 6"/>
          <p:cNvSpPr>
            <a:spLocks noChangeShapeType="1"/>
          </p:cNvSpPr>
          <p:nvPr/>
        </p:nvSpPr>
        <p:spPr bwMode="auto">
          <a:xfrm flipV="1">
            <a:off x="6390553" y="2780182"/>
            <a:ext cx="1820443" cy="2121853"/>
          </a:xfrm>
          <a:prstGeom prst="line">
            <a:avLst/>
          </a:prstGeom>
          <a:noFill/>
          <a:ln w="635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sp>
        <p:nvSpPr>
          <p:cNvPr id="235530" name="Rectangle 10"/>
          <p:cNvSpPr>
            <a:spLocks noChangeArrowheads="1"/>
          </p:cNvSpPr>
          <p:nvPr/>
        </p:nvSpPr>
        <p:spPr bwMode="auto">
          <a:xfrm>
            <a:off x="1695896" y="3415184"/>
            <a:ext cx="4667303" cy="36933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b="1" dirty="0">
                <a:latin typeface="Calibri" panose="020F0502020204030204" pitchFamily="34" charset="0"/>
                <a:cs typeface="Calibri" panose="020F0502020204030204" pitchFamily="34" charset="0"/>
              </a:rPr>
              <a:t>Employee e3 = new Employee ("001","zhang");</a:t>
            </a:r>
            <a:endParaRPr lang="zh-CN" altLang="en-US" b="1" dirty="0">
              <a:latin typeface="Calibri" panose="020F0502020204030204" pitchFamily="34" charset="0"/>
              <a:cs typeface="Calibri" panose="020F0502020204030204" pitchFamily="34" charset="0"/>
            </a:endParaRPr>
          </a:p>
        </p:txBody>
      </p:sp>
      <p:sp>
        <p:nvSpPr>
          <p:cNvPr id="235531" name="Rectangle 11"/>
          <p:cNvSpPr>
            <a:spLocks noChangeArrowheads="1"/>
          </p:cNvSpPr>
          <p:nvPr/>
        </p:nvSpPr>
        <p:spPr bwMode="auto">
          <a:xfrm>
            <a:off x="1729655" y="5180484"/>
            <a:ext cx="4580678" cy="369332"/>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b="1" dirty="0" err="1">
                <a:latin typeface="Calibri" panose="020F0502020204030204" pitchFamily="34" charset="0"/>
                <a:cs typeface="Calibri" panose="020F0502020204030204" pitchFamily="34" charset="0"/>
              </a:rPr>
              <a:t>System.out.println</a:t>
            </a:r>
            <a:r>
              <a:rPr lang="en-US" altLang="zh-CN" b="1" dirty="0">
                <a:latin typeface="Calibri" panose="020F0502020204030204" pitchFamily="34" charset="0"/>
                <a:cs typeface="Calibri" panose="020F0502020204030204" pitchFamily="34" charset="0"/>
              </a:rPr>
              <a:t>("e1==e3?"+e1.equals(e3));</a:t>
            </a:r>
          </a:p>
        </p:txBody>
      </p:sp>
      <p:sp>
        <p:nvSpPr>
          <p:cNvPr id="235528" name="Line 8"/>
          <p:cNvSpPr>
            <a:spLocks noChangeShapeType="1"/>
          </p:cNvSpPr>
          <p:nvPr/>
        </p:nvSpPr>
        <p:spPr bwMode="auto">
          <a:xfrm flipV="1">
            <a:off x="5898007" y="2755315"/>
            <a:ext cx="2202385" cy="2421794"/>
          </a:xfrm>
          <a:prstGeom prst="line">
            <a:avLst/>
          </a:prstGeom>
          <a:noFill/>
          <a:ln w="635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sp>
        <p:nvSpPr>
          <p:cNvPr id="235532" name="Rectangle 12"/>
          <p:cNvSpPr>
            <a:spLocks noChangeArrowheads="1"/>
          </p:cNvSpPr>
          <p:nvPr/>
        </p:nvSpPr>
        <p:spPr bwMode="auto">
          <a:xfrm>
            <a:off x="1518890" y="5877272"/>
            <a:ext cx="6469062" cy="601255"/>
          </a:xfrm>
          <a:prstGeom prst="rect">
            <a:avLst/>
          </a:prstGeom>
          <a:solidFill>
            <a:srgbClr val="CC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30000"/>
              </a:lnSpc>
              <a:spcBef>
                <a:spcPct val="50000"/>
              </a:spcBef>
              <a:buClr>
                <a:schemeClr val="folHlink"/>
              </a:buClr>
              <a:buSzPct val="60000"/>
              <a:buFont typeface="Wingdings" pitchFamily="2" charset="2"/>
              <a:buNone/>
            </a:pPr>
            <a:r>
              <a:rPr lang="zh-CN" altLang="en-US" sz="2800" b="1" dirty="0">
                <a:solidFill>
                  <a:schemeClr val="bg1"/>
                </a:solidFill>
                <a:latin typeface="Calibri" panose="020F0502020204030204" pitchFamily="34" charset="0"/>
                <a:cs typeface="Calibri" panose="020F0502020204030204" pitchFamily="34" charset="0"/>
              </a:rPr>
              <a:t>如何利用</a:t>
            </a:r>
            <a:r>
              <a:rPr lang="en-US" altLang="zh-CN" sz="2800" b="1" dirty="0">
                <a:solidFill>
                  <a:schemeClr val="bg1"/>
                </a:solidFill>
                <a:latin typeface="Calibri" panose="020F0502020204030204" pitchFamily="34" charset="0"/>
                <a:cs typeface="Calibri" panose="020F0502020204030204" pitchFamily="34" charset="0"/>
              </a:rPr>
              <a:t>equals()</a:t>
            </a:r>
            <a:r>
              <a:rPr lang="zh-CN" altLang="en-US" sz="2800" b="1" dirty="0">
                <a:solidFill>
                  <a:schemeClr val="bg1"/>
                </a:solidFill>
                <a:latin typeface="Calibri" panose="020F0502020204030204" pitchFamily="34" charset="0"/>
                <a:cs typeface="Calibri" panose="020F0502020204030204" pitchFamily="34" charset="0"/>
              </a:rPr>
              <a:t>方法比较对象的内容？</a:t>
            </a:r>
          </a:p>
        </p:txBody>
      </p:sp>
      <p:sp>
        <p:nvSpPr>
          <p:cNvPr id="235533" name="Rectangle 13"/>
          <p:cNvSpPr>
            <a:spLocks noChangeArrowheads="1"/>
          </p:cNvSpPr>
          <p:nvPr/>
        </p:nvSpPr>
        <p:spPr bwMode="auto">
          <a:xfrm>
            <a:off x="1729655" y="4580409"/>
            <a:ext cx="3516312" cy="321627"/>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lnSpc>
                <a:spcPct val="70000"/>
              </a:lnSpc>
            </a:pPr>
            <a:r>
              <a:rPr lang="en-US" altLang="zh-CN" sz="2000" b="1" dirty="0" err="1">
                <a:latin typeface="Calibri" panose="020F0502020204030204" pitchFamily="34" charset="0"/>
                <a:cs typeface="Calibri" panose="020F0502020204030204" pitchFamily="34" charset="0"/>
              </a:rPr>
              <a:t>System.out.println</a:t>
            </a:r>
            <a:r>
              <a:rPr lang="en-US" altLang="zh-CN" sz="2000" b="1" dirty="0">
                <a:latin typeface="Calibri" panose="020F0502020204030204" pitchFamily="34" charset="0"/>
                <a:cs typeface="Calibri" panose="020F0502020204030204" pitchFamily="34" charset="0"/>
              </a:rPr>
              <a:t>("e3:"+e3);</a:t>
            </a:r>
            <a:endParaRPr lang="zh-CN" altLang="en-US" sz="2000" b="1" dirty="0">
              <a:latin typeface="Calibri" panose="020F0502020204030204" pitchFamily="34" charset="0"/>
              <a:cs typeface="Calibri" panose="020F0502020204030204" pitchFamily="34" charset="0"/>
            </a:endParaRPr>
          </a:p>
        </p:txBody>
      </p:sp>
      <p:sp>
        <p:nvSpPr>
          <p:cNvPr id="235529" name="Line 9"/>
          <p:cNvSpPr>
            <a:spLocks noChangeShapeType="1"/>
          </p:cNvSpPr>
          <p:nvPr/>
        </p:nvSpPr>
        <p:spPr bwMode="auto">
          <a:xfrm flipV="1">
            <a:off x="4860032" y="3069109"/>
            <a:ext cx="1693615" cy="2188997"/>
          </a:xfrm>
          <a:prstGeom prst="line">
            <a:avLst/>
          </a:prstGeom>
          <a:noFill/>
          <a:ln w="635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sp>
        <p:nvSpPr>
          <p:cNvPr id="235527" name="Line 7"/>
          <p:cNvSpPr>
            <a:spLocks noChangeShapeType="1"/>
          </p:cNvSpPr>
          <p:nvPr/>
        </p:nvSpPr>
        <p:spPr bwMode="auto">
          <a:xfrm flipV="1">
            <a:off x="5245964" y="3069107"/>
            <a:ext cx="1307681" cy="1900074"/>
          </a:xfrm>
          <a:prstGeom prst="line">
            <a:avLst/>
          </a:prstGeom>
          <a:noFill/>
          <a:ln w="635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723347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235527"/>
                                        </p:tgtEl>
                                        <p:attrNameLst>
                                          <p:attrName>style.visibility</p:attrName>
                                        </p:attrNameLst>
                                      </p:cBhvr>
                                      <p:to>
                                        <p:strVal val="visible"/>
                                      </p:to>
                                    </p:set>
                                    <p:animEffect transition="in" filter="wipe(down)">
                                      <p:cBhvr>
                                        <p:cTn id="11" dur="500"/>
                                        <p:tgtEl>
                                          <p:spTgt spid="2355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35526"/>
                                        </p:tgtEl>
                                        <p:attrNameLst>
                                          <p:attrName>style.visibility</p:attrName>
                                        </p:attrNameLst>
                                      </p:cBhvr>
                                      <p:to>
                                        <p:strVal val="visible"/>
                                      </p:to>
                                    </p:set>
                                    <p:animEffect transition="in" filter="wipe(down)">
                                      <p:cBhvr>
                                        <p:cTn id="16" dur="500"/>
                                        <p:tgtEl>
                                          <p:spTgt spid="2355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55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33"/>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23553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35529"/>
                                        </p:tgtEl>
                                        <p:attrNameLst>
                                          <p:attrName>style.visibility</p:attrName>
                                        </p:attrNameLst>
                                      </p:cBhvr>
                                      <p:to>
                                        <p:strVal val="visible"/>
                                      </p:to>
                                    </p:set>
                                    <p:animEffect transition="in" filter="wipe(down)">
                                      <p:cBhvr>
                                        <p:cTn id="30" dur="500"/>
                                        <p:tgtEl>
                                          <p:spTgt spid="23552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5528"/>
                                        </p:tgtEl>
                                        <p:attrNameLst>
                                          <p:attrName>style.visibility</p:attrName>
                                        </p:attrNameLst>
                                      </p:cBhvr>
                                      <p:to>
                                        <p:strVal val="visible"/>
                                      </p:to>
                                    </p:set>
                                    <p:animEffect transition="in" filter="wipe(down)">
                                      <p:cBhvr>
                                        <p:cTn id="35" dur="500"/>
                                        <p:tgtEl>
                                          <p:spTgt spid="23552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35532"/>
                                        </p:tgtEl>
                                        <p:attrNameLst>
                                          <p:attrName>style.visibility</p:attrName>
                                        </p:attrNameLst>
                                      </p:cBhvr>
                                      <p:to>
                                        <p:strVal val="visible"/>
                                      </p:to>
                                    </p:set>
                                    <p:anim calcmode="lin" valueType="num">
                                      <p:cBhvr additive="base">
                                        <p:cTn id="40" dur="500" fill="hold"/>
                                        <p:tgtEl>
                                          <p:spTgt spid="235532"/>
                                        </p:tgtEl>
                                        <p:attrNameLst>
                                          <p:attrName>ppt_x</p:attrName>
                                        </p:attrNameLst>
                                      </p:cBhvr>
                                      <p:tavLst>
                                        <p:tav tm="0">
                                          <p:val>
                                            <p:strVal val="#ppt_x"/>
                                          </p:val>
                                        </p:tav>
                                        <p:tav tm="100000">
                                          <p:val>
                                            <p:strVal val="#ppt_x"/>
                                          </p:val>
                                        </p:tav>
                                      </p:tavLst>
                                    </p:anim>
                                    <p:anim calcmode="lin" valueType="num">
                                      <p:cBhvr additive="base">
                                        <p:cTn id="41" dur="500" fill="hold"/>
                                        <p:tgtEl>
                                          <p:spTgt spid="235532"/>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1" nodeType="clickEffect">
                                  <p:stCondLst>
                                    <p:cond delay="0"/>
                                  </p:stCondLst>
                                  <p:childTnLst>
                                    <p:set>
                                      <p:cBhvr>
                                        <p:cTn id="45" dur="1" fill="hold">
                                          <p:stCondLst>
                                            <p:cond delay="0"/>
                                          </p:stCondLst>
                                        </p:cTn>
                                        <p:tgtEl>
                                          <p:spTgt spid="235532"/>
                                        </p:tgtEl>
                                        <p:attrNameLst>
                                          <p:attrName>style.visibility</p:attrName>
                                        </p:attrNameLst>
                                      </p:cBhvr>
                                      <p:to>
                                        <p:strVal val="visible"/>
                                      </p:to>
                                    </p:set>
                                    <p:anim calcmode="lin" valueType="num">
                                      <p:cBhvr additive="base">
                                        <p:cTn id="46" dur="500" fill="hold"/>
                                        <p:tgtEl>
                                          <p:spTgt spid="235532"/>
                                        </p:tgtEl>
                                        <p:attrNameLst>
                                          <p:attrName>ppt_x</p:attrName>
                                        </p:attrNameLst>
                                      </p:cBhvr>
                                      <p:tavLst>
                                        <p:tav tm="0">
                                          <p:val>
                                            <p:strVal val="#ppt_x"/>
                                          </p:val>
                                        </p:tav>
                                        <p:tav tm="100000">
                                          <p:val>
                                            <p:strVal val="#ppt_x"/>
                                          </p:val>
                                        </p:tav>
                                      </p:tavLst>
                                    </p:anim>
                                    <p:anim calcmode="lin" valueType="num">
                                      <p:cBhvr additive="base">
                                        <p:cTn id="47" dur="500" fill="hold"/>
                                        <p:tgtEl>
                                          <p:spTgt spid="2355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5" grpId="0" animBg="1"/>
      <p:bldP spid="235526" grpId="0" animBg="1"/>
      <p:bldP spid="235530" grpId="0" animBg="1"/>
      <p:bldP spid="235531" grpId="0" animBg="1"/>
      <p:bldP spid="235528" grpId="0" animBg="1"/>
      <p:bldP spid="235532" grpId="0" animBg="1"/>
      <p:bldP spid="235532" grpId="1" animBg="1"/>
      <p:bldP spid="235533" grpId="0" animBg="1"/>
      <p:bldP spid="235529" grpId="0" animBg="1"/>
      <p:bldP spid="2355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p:spPr>
        <p:txBody>
          <a:bodyPr/>
          <a:lstStyle/>
          <a:p>
            <a:r>
              <a:rPr lang="zh-CN" altLang="en-US" dirty="0">
                <a:effectLst/>
              </a:rPr>
              <a:t>向上转型和向下转型的应用</a:t>
            </a:r>
            <a:endParaRPr kumimoji="1" lang="zh-CN" altLang="en-US" b="1" dirty="0">
              <a:ea typeface="仿宋_GB2312" pitchFamily="49" charset="-122"/>
            </a:endParaRPr>
          </a:p>
        </p:txBody>
      </p:sp>
      <p:sp>
        <p:nvSpPr>
          <p:cNvPr id="23555" name="Rectangle 3"/>
          <p:cNvSpPr>
            <a:spLocks noGrp="1" noChangeArrowheads="1"/>
          </p:cNvSpPr>
          <p:nvPr>
            <p:ph type="body" idx="1"/>
          </p:nvPr>
        </p:nvSpPr>
        <p:spPr>
          <a:xfrm>
            <a:off x="395536" y="1811163"/>
            <a:ext cx="8415338" cy="536575"/>
          </a:xfrm>
        </p:spPr>
        <p:txBody>
          <a:bodyPr>
            <a:normAutofit/>
          </a:bodyPr>
          <a:lstStyle/>
          <a:p>
            <a:r>
              <a:rPr lang="en-US" altLang="zh-CN" sz="2800" dirty="0">
                <a:latin typeface="Calibri" panose="020F0502020204030204" pitchFamily="34" charset="0"/>
                <a:cs typeface="Calibri" panose="020F0502020204030204" pitchFamily="34" charset="0"/>
              </a:rPr>
              <a:t>Employee</a:t>
            </a:r>
            <a:r>
              <a:rPr lang="zh-CN" altLang="en-US" sz="2800" dirty="0">
                <a:latin typeface="Calibri" panose="020F0502020204030204" pitchFamily="34" charset="0"/>
                <a:cs typeface="Calibri" panose="020F0502020204030204" pitchFamily="34" charset="0"/>
              </a:rPr>
              <a:t>类对象相等的条件是</a:t>
            </a:r>
            <a:r>
              <a:rPr lang="en-US" altLang="zh-CN" sz="2800" dirty="0">
                <a:latin typeface="Calibri" panose="020F0502020204030204" pitchFamily="34" charset="0"/>
                <a:cs typeface="Calibri" panose="020F0502020204030204" pitchFamily="34" charset="0"/>
              </a:rPr>
              <a:t>Id</a:t>
            </a:r>
            <a:r>
              <a:rPr lang="zh-CN" altLang="en-US" sz="2800" dirty="0">
                <a:latin typeface="Calibri" panose="020F0502020204030204" pitchFamily="34" charset="0"/>
                <a:cs typeface="Calibri" panose="020F0502020204030204" pitchFamily="34" charset="0"/>
              </a:rPr>
              <a:t>和</a:t>
            </a:r>
            <a:r>
              <a:rPr lang="en-US" altLang="zh-CN" sz="2800" dirty="0">
                <a:latin typeface="Calibri" panose="020F0502020204030204" pitchFamily="34" charset="0"/>
                <a:cs typeface="Calibri" panose="020F0502020204030204" pitchFamily="34" charset="0"/>
              </a:rPr>
              <a:t>name</a:t>
            </a:r>
            <a:r>
              <a:rPr lang="zh-CN" altLang="en-US" sz="2800" dirty="0">
                <a:latin typeface="Calibri" panose="020F0502020204030204" pitchFamily="34" charset="0"/>
                <a:cs typeface="Calibri" panose="020F0502020204030204" pitchFamily="34" charset="0"/>
              </a:rPr>
              <a:t>都相同。</a:t>
            </a:r>
          </a:p>
        </p:txBody>
      </p:sp>
      <p:sp>
        <p:nvSpPr>
          <p:cNvPr id="221188" name="Rectangle 4"/>
          <p:cNvSpPr>
            <a:spLocks noChangeArrowheads="1"/>
          </p:cNvSpPr>
          <p:nvPr/>
        </p:nvSpPr>
        <p:spPr bwMode="auto">
          <a:xfrm>
            <a:off x="466974" y="3716163"/>
            <a:ext cx="8135937" cy="2225675"/>
          </a:xfrm>
          <a:prstGeom prst="rect">
            <a:avLst/>
          </a:prstGeom>
          <a:solidFill>
            <a:srgbClr val="99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eaLnBrk="0" hangingPunct="0">
              <a:defRPr>
                <a:solidFill>
                  <a:schemeClr val="tx1"/>
                </a:solidFill>
                <a:latin typeface="Book Antiqua" pitchFamily="18" charset="0"/>
                <a:ea typeface="宋体" charset="-122"/>
              </a:defRPr>
            </a:lvl1pPr>
            <a:lvl2pPr eaLnBrk="0" hangingPunct="0">
              <a:defRPr>
                <a:solidFill>
                  <a:schemeClr val="tx1"/>
                </a:solidFill>
                <a:latin typeface="Book Antiqua" pitchFamily="18" charset="0"/>
                <a:ea typeface="宋体" charset="-122"/>
              </a:defRPr>
            </a:lvl2pPr>
            <a:lvl3pPr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b="1" dirty="0">
                <a:solidFill>
                  <a:schemeClr val="bg1"/>
                </a:solidFill>
                <a:latin typeface="Calibri" panose="020F0502020204030204" pitchFamily="34" charset="0"/>
                <a:cs typeface="Calibri" panose="020F0502020204030204" pitchFamily="34" charset="0"/>
              </a:rPr>
              <a:t>public </a:t>
            </a:r>
            <a:r>
              <a:rPr lang="en-US" altLang="zh-CN" sz="2000" b="1" dirty="0" err="1">
                <a:solidFill>
                  <a:schemeClr val="bg1"/>
                </a:solidFill>
                <a:latin typeface="Calibri" panose="020F0502020204030204" pitchFamily="34" charset="0"/>
                <a:cs typeface="Calibri" panose="020F0502020204030204" pitchFamily="34" charset="0"/>
              </a:rPr>
              <a:t>boolean</a:t>
            </a:r>
            <a:r>
              <a:rPr lang="en-US" altLang="zh-CN" sz="2000" b="1" dirty="0">
                <a:solidFill>
                  <a:schemeClr val="bg1"/>
                </a:solidFill>
                <a:latin typeface="Calibri" panose="020F0502020204030204" pitchFamily="34" charset="0"/>
                <a:cs typeface="Calibri" panose="020F0502020204030204" pitchFamily="34" charset="0"/>
              </a:rPr>
              <a:t> equals(Object </a:t>
            </a:r>
            <a:r>
              <a:rPr lang="en-US" altLang="zh-CN" sz="2000" b="1" dirty="0" err="1">
                <a:solidFill>
                  <a:schemeClr val="bg1"/>
                </a:solidFill>
                <a:latin typeface="Calibri" panose="020F0502020204030204" pitchFamily="34" charset="0"/>
                <a:cs typeface="Calibri" panose="020F0502020204030204" pitchFamily="34" charset="0"/>
              </a:rPr>
              <a:t>obj</a:t>
            </a:r>
            <a:r>
              <a:rPr lang="en-US" altLang="zh-CN" sz="2000" b="1" dirty="0">
                <a:solidFill>
                  <a:schemeClr val="bg1"/>
                </a:solidFill>
                <a:latin typeface="Calibri" panose="020F0502020204030204" pitchFamily="34" charset="0"/>
                <a:cs typeface="Calibri" panose="020F0502020204030204" pitchFamily="34" charset="0"/>
              </a:rPr>
              <a:t>){</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if( </a:t>
            </a:r>
            <a:r>
              <a:rPr lang="en-US" altLang="zh-CN" sz="2000" b="1" dirty="0" err="1">
                <a:solidFill>
                  <a:srgbClr val="FFE269"/>
                </a:solidFill>
                <a:latin typeface="Calibri" panose="020F0502020204030204" pitchFamily="34" charset="0"/>
                <a:cs typeface="Calibri" panose="020F0502020204030204" pitchFamily="34" charset="0"/>
              </a:rPr>
              <a:t>obj</a:t>
            </a:r>
            <a:r>
              <a:rPr lang="en-US" altLang="zh-CN" sz="2000" b="1" dirty="0">
                <a:solidFill>
                  <a:srgbClr val="FFE269"/>
                </a:solidFill>
                <a:latin typeface="Calibri" panose="020F0502020204030204" pitchFamily="34" charset="0"/>
                <a:cs typeface="Calibri" panose="020F0502020204030204" pitchFamily="34" charset="0"/>
              </a:rPr>
              <a:t> </a:t>
            </a:r>
            <a:r>
              <a:rPr lang="en-US" altLang="zh-CN" sz="2000" b="1" dirty="0" err="1">
                <a:solidFill>
                  <a:srgbClr val="FFE269"/>
                </a:solidFill>
                <a:latin typeface="Calibri" panose="020F0502020204030204" pitchFamily="34" charset="0"/>
                <a:cs typeface="Calibri" panose="020F0502020204030204" pitchFamily="34" charset="0"/>
              </a:rPr>
              <a:t>instanceof</a:t>
            </a:r>
            <a:r>
              <a:rPr lang="en-US" altLang="zh-CN" sz="2000" b="1" dirty="0">
                <a:solidFill>
                  <a:srgbClr val="FFE269"/>
                </a:solidFill>
                <a:latin typeface="Calibri" panose="020F0502020204030204" pitchFamily="34" charset="0"/>
                <a:cs typeface="Calibri" panose="020F0502020204030204" pitchFamily="34" charset="0"/>
              </a:rPr>
              <a:t> </a:t>
            </a:r>
            <a:r>
              <a:rPr lang="en-US" altLang="zh-CN" sz="2000" b="1" dirty="0">
                <a:solidFill>
                  <a:schemeClr val="bg1"/>
                </a:solidFill>
                <a:latin typeface="Calibri" panose="020F0502020204030204" pitchFamily="34" charset="0"/>
                <a:cs typeface="Calibri" panose="020F0502020204030204" pitchFamily="34" charset="0"/>
              </a:rPr>
              <a:t>Employee ){</a:t>
            </a:r>
          </a:p>
          <a:p>
            <a:pPr lvl="2" eaLnBrk="1" hangingPunct="1"/>
            <a:r>
              <a:rPr lang="en-US" altLang="zh-CN" sz="2000" b="1" dirty="0">
                <a:solidFill>
                  <a:schemeClr val="bg1"/>
                </a:solidFill>
                <a:latin typeface="Calibri" panose="020F0502020204030204" pitchFamily="34" charset="0"/>
                <a:cs typeface="Calibri" panose="020F0502020204030204" pitchFamily="34" charset="0"/>
              </a:rPr>
              <a:t>Employee </a:t>
            </a:r>
            <a:r>
              <a:rPr lang="en-US" altLang="zh-CN" sz="2000" b="1" dirty="0">
                <a:solidFill>
                  <a:srgbClr val="FFE269"/>
                </a:solidFill>
                <a:latin typeface="Calibri" panose="020F0502020204030204" pitchFamily="34" charset="0"/>
                <a:cs typeface="Calibri" panose="020F0502020204030204" pitchFamily="34" charset="0"/>
              </a:rPr>
              <a:t>e = (</a:t>
            </a:r>
            <a:r>
              <a:rPr lang="en-US" altLang="zh-CN" sz="2000" b="1" dirty="0">
                <a:solidFill>
                  <a:schemeClr val="bg1"/>
                </a:solidFill>
                <a:latin typeface="Calibri" panose="020F0502020204030204" pitchFamily="34" charset="0"/>
                <a:cs typeface="Calibri" panose="020F0502020204030204" pitchFamily="34" charset="0"/>
              </a:rPr>
              <a:t>Employee </a:t>
            </a:r>
            <a:r>
              <a:rPr lang="en-US" altLang="zh-CN" sz="2000" b="1" dirty="0">
                <a:solidFill>
                  <a:srgbClr val="FFE269"/>
                </a:solidFill>
                <a:latin typeface="Calibri" panose="020F0502020204030204" pitchFamily="34" charset="0"/>
                <a:cs typeface="Calibri" panose="020F0502020204030204" pitchFamily="34" charset="0"/>
              </a:rPr>
              <a:t>)</a:t>
            </a:r>
            <a:r>
              <a:rPr lang="en-US" altLang="zh-CN" sz="2000" b="1" dirty="0" err="1">
                <a:solidFill>
                  <a:srgbClr val="FFE269"/>
                </a:solidFill>
                <a:latin typeface="Calibri" panose="020F0502020204030204" pitchFamily="34" charset="0"/>
                <a:cs typeface="Calibri" panose="020F0502020204030204" pitchFamily="34" charset="0"/>
              </a:rPr>
              <a:t>obj</a:t>
            </a:r>
            <a:r>
              <a:rPr lang="en-US" altLang="zh-CN" sz="2000" b="1" dirty="0">
                <a:solidFill>
                  <a:srgbClr val="FFE269"/>
                </a:solidFill>
                <a:latin typeface="Calibri" panose="020F0502020204030204" pitchFamily="34" charset="0"/>
                <a:cs typeface="Calibri" panose="020F0502020204030204" pitchFamily="34" charset="0"/>
              </a:rPr>
              <a:t>;</a:t>
            </a:r>
          </a:p>
          <a:p>
            <a:pPr lvl="2" eaLnBrk="1" hangingPunct="1"/>
            <a:r>
              <a:rPr lang="en-US" altLang="zh-CN" sz="2000" b="1" dirty="0">
                <a:solidFill>
                  <a:schemeClr val="bg1"/>
                </a:solidFill>
                <a:latin typeface="Calibri" panose="020F0502020204030204" pitchFamily="34" charset="0"/>
                <a:cs typeface="Calibri" panose="020F0502020204030204" pitchFamily="34" charset="0"/>
              </a:rPr>
              <a:t>return </a:t>
            </a:r>
            <a:r>
              <a:rPr lang="en-US" altLang="zh-CN" sz="2000" b="1" dirty="0" err="1">
                <a:solidFill>
                  <a:schemeClr val="bg1"/>
                </a:solidFill>
                <a:latin typeface="Calibri" panose="020F0502020204030204" pitchFamily="34" charset="0"/>
                <a:cs typeface="Calibri" panose="020F0502020204030204" pitchFamily="34" charset="0"/>
              </a:rPr>
              <a:t>this.name.equals</a:t>
            </a:r>
            <a:r>
              <a:rPr lang="en-US" altLang="zh-CN" sz="2000" b="1" dirty="0">
                <a:solidFill>
                  <a:schemeClr val="bg1"/>
                </a:solidFill>
                <a:latin typeface="Calibri" panose="020F0502020204030204" pitchFamily="34" charset="0"/>
                <a:cs typeface="Calibri" panose="020F0502020204030204" pitchFamily="34" charset="0"/>
              </a:rPr>
              <a:t>(e</a:t>
            </a:r>
            <a:r>
              <a:rPr lang="en-US" altLang="zh-CN" b="1" dirty="0">
                <a:solidFill>
                  <a:schemeClr val="bg1"/>
                </a:solidFill>
                <a:latin typeface="Calibri" panose="020F0502020204030204" pitchFamily="34" charset="0"/>
                <a:cs typeface="Calibri" panose="020F0502020204030204" pitchFamily="34" charset="0"/>
              </a:rPr>
              <a:t>.name)</a:t>
            </a:r>
            <a:r>
              <a:rPr lang="en-US" altLang="zh-CN" sz="2000" b="1" dirty="0">
                <a:solidFill>
                  <a:schemeClr val="bg1"/>
                </a:solidFill>
                <a:latin typeface="Calibri" panose="020F0502020204030204" pitchFamily="34" charset="0"/>
                <a:cs typeface="Calibri" panose="020F0502020204030204" pitchFamily="34" charset="0"/>
              </a:rPr>
              <a:t> &amp;&amp; </a:t>
            </a:r>
            <a:r>
              <a:rPr lang="en-US" altLang="zh-CN" sz="2000" b="1" dirty="0" err="1">
                <a:solidFill>
                  <a:schemeClr val="bg1"/>
                </a:solidFill>
                <a:latin typeface="Calibri" panose="020F0502020204030204" pitchFamily="34" charset="0"/>
                <a:cs typeface="Calibri" panose="020F0502020204030204" pitchFamily="34" charset="0"/>
              </a:rPr>
              <a:t>this.id.equals</a:t>
            </a:r>
            <a:r>
              <a:rPr lang="en-US" altLang="zh-CN" sz="2000" b="1" dirty="0">
                <a:solidFill>
                  <a:schemeClr val="bg1"/>
                </a:solidFill>
                <a:latin typeface="Calibri" panose="020F0502020204030204" pitchFamily="34" charset="0"/>
                <a:cs typeface="Calibri" panose="020F0502020204030204" pitchFamily="34" charset="0"/>
              </a:rPr>
              <a:t>(e.id);</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 </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return false;</a:t>
            </a:r>
          </a:p>
          <a:p>
            <a:pPr eaLnBrk="1" hangingPunct="1"/>
            <a:r>
              <a:rPr lang="en-US" altLang="zh-CN" sz="2000" b="1" dirty="0">
                <a:solidFill>
                  <a:schemeClr val="bg1"/>
                </a:solidFill>
                <a:latin typeface="Calibri" panose="020F0502020204030204" pitchFamily="34" charset="0"/>
                <a:cs typeface="Calibri" panose="020F0502020204030204" pitchFamily="34" charset="0"/>
              </a:rPr>
              <a:t>}</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221189" name="AutoShape 5"/>
          <p:cNvSpPr>
            <a:spLocks noChangeArrowheads="1"/>
          </p:cNvSpPr>
          <p:nvPr/>
        </p:nvSpPr>
        <p:spPr bwMode="auto">
          <a:xfrm>
            <a:off x="5075486" y="6308551"/>
            <a:ext cx="2160588" cy="504825"/>
          </a:xfrm>
          <a:prstGeom prst="wedgeRectCallout">
            <a:avLst>
              <a:gd name="adj1" fmla="val -67856"/>
              <a:gd name="adj2" fmla="val -378931"/>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zh-CN" altLang="en-US" sz="2400" b="1">
                <a:solidFill>
                  <a:schemeClr val="bg1"/>
                </a:solidFill>
                <a:latin typeface="Tahoma" pitchFamily="34" charset="0"/>
                <a:ea typeface="幼圆" pitchFamily="49" charset="-122"/>
              </a:rPr>
              <a:t>向下转型</a:t>
            </a:r>
          </a:p>
        </p:txBody>
      </p:sp>
      <p:sp>
        <p:nvSpPr>
          <p:cNvPr id="23558" name="Rectangle 6"/>
          <p:cNvSpPr>
            <a:spLocks noChangeArrowheads="1"/>
          </p:cNvSpPr>
          <p:nvPr/>
        </p:nvSpPr>
        <p:spPr bwMode="auto">
          <a:xfrm>
            <a:off x="466974" y="2420763"/>
            <a:ext cx="3921266" cy="1015663"/>
          </a:xfrm>
          <a:prstGeom prst="rect">
            <a:avLst/>
          </a:prstGeom>
          <a:solidFill>
            <a:srgbClr val="008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wrap="square">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b="1">
                <a:solidFill>
                  <a:schemeClr val="bg1"/>
                </a:solidFill>
                <a:latin typeface="Calibri" panose="020F0502020204030204" pitchFamily="34" charset="0"/>
                <a:cs typeface="Calibri" panose="020F0502020204030204" pitchFamily="34" charset="0"/>
              </a:rPr>
              <a:t>public boolean equals(Object obj) {</a:t>
            </a:r>
          </a:p>
          <a:p>
            <a:pPr eaLnBrk="1" hangingPunct="1"/>
            <a:r>
              <a:rPr lang="en-US" altLang="zh-CN" sz="2000" b="1">
                <a:solidFill>
                  <a:schemeClr val="bg1"/>
                </a:solidFill>
                <a:latin typeface="Calibri" panose="020F0502020204030204" pitchFamily="34" charset="0"/>
                <a:cs typeface="Calibri" panose="020F0502020204030204" pitchFamily="34" charset="0"/>
              </a:rPr>
              <a:t>          return (this == obj);</a:t>
            </a:r>
          </a:p>
          <a:p>
            <a:pPr eaLnBrk="1" hangingPunct="1"/>
            <a:r>
              <a:rPr lang="en-US" altLang="zh-CN" sz="2000" b="1">
                <a:solidFill>
                  <a:schemeClr val="bg1"/>
                </a:solidFill>
                <a:latin typeface="Calibri" panose="020F0502020204030204" pitchFamily="34" charset="0"/>
                <a:cs typeface="Calibri" panose="020F0502020204030204" pitchFamily="34" charset="0"/>
              </a:rPr>
              <a:t>}</a:t>
            </a:r>
          </a:p>
        </p:txBody>
      </p:sp>
      <p:sp>
        <p:nvSpPr>
          <p:cNvPr id="221192" name="Rectangle 8"/>
          <p:cNvSpPr>
            <a:spLocks noChangeArrowheads="1"/>
          </p:cNvSpPr>
          <p:nvPr/>
        </p:nvSpPr>
        <p:spPr bwMode="auto">
          <a:xfrm>
            <a:off x="1509961" y="1405154"/>
            <a:ext cx="7489825" cy="2232025"/>
          </a:xfrm>
          <a:prstGeom prst="rect">
            <a:avLst/>
          </a:prstGeom>
          <a:solidFill>
            <a:srgbClr val="6600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eaLnBrk="0" hangingPunct="0">
              <a:defRPr>
                <a:solidFill>
                  <a:schemeClr val="tx1"/>
                </a:solidFill>
                <a:latin typeface="Book Antiqua" pitchFamily="18" charset="0"/>
                <a:ea typeface="宋体" charset="-122"/>
              </a:defRPr>
            </a:lvl2pPr>
            <a:lvl3pPr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b="1" dirty="0">
                <a:solidFill>
                  <a:schemeClr val="bg1"/>
                </a:solidFill>
                <a:latin typeface="Calibri" panose="020F0502020204030204" pitchFamily="34" charset="0"/>
                <a:cs typeface="Calibri" panose="020F0502020204030204" pitchFamily="34" charset="0"/>
              </a:rPr>
              <a:t>public class </a:t>
            </a:r>
            <a:r>
              <a:rPr lang="en-US" altLang="zh-CN" sz="2000" b="1" dirty="0" err="1">
                <a:solidFill>
                  <a:schemeClr val="bg1"/>
                </a:solidFill>
                <a:latin typeface="Calibri" panose="020F0502020204030204" pitchFamily="34" charset="0"/>
                <a:cs typeface="Calibri" panose="020F0502020204030204" pitchFamily="34" charset="0"/>
              </a:rPr>
              <a:t>EqualsTest</a:t>
            </a:r>
            <a:r>
              <a:rPr lang="en-US" altLang="zh-CN" sz="2000" b="1" dirty="0">
                <a:solidFill>
                  <a:schemeClr val="bg1"/>
                </a:solidFill>
                <a:latin typeface="Calibri" panose="020F0502020204030204" pitchFamily="34" charset="0"/>
                <a:cs typeface="Calibri" panose="020F0502020204030204" pitchFamily="34" charset="0"/>
              </a:rPr>
              <a:t> {</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public static void main(String[] </a:t>
            </a:r>
            <a:r>
              <a:rPr lang="en-US" altLang="zh-CN" sz="2000" b="1" dirty="0" err="1">
                <a:solidFill>
                  <a:schemeClr val="bg1"/>
                </a:solidFill>
                <a:latin typeface="Calibri" panose="020F0502020204030204" pitchFamily="34" charset="0"/>
                <a:cs typeface="Calibri" panose="020F0502020204030204" pitchFamily="34" charset="0"/>
              </a:rPr>
              <a:t>args</a:t>
            </a:r>
            <a:r>
              <a:rPr lang="en-US" altLang="zh-CN" sz="2000" b="1" dirty="0">
                <a:solidFill>
                  <a:schemeClr val="bg1"/>
                </a:solidFill>
                <a:latin typeface="Calibri" panose="020F0502020204030204" pitchFamily="34" charset="0"/>
                <a:cs typeface="Calibri" panose="020F0502020204030204" pitchFamily="34" charset="0"/>
              </a:rPr>
              <a:t>) {</a:t>
            </a:r>
          </a:p>
          <a:p>
            <a:pPr lvl="2" eaLnBrk="1" hangingPunct="1"/>
            <a:r>
              <a:rPr lang="en-US" altLang="zh-CN" sz="2000" b="1" dirty="0">
                <a:solidFill>
                  <a:schemeClr val="bg1"/>
                </a:solidFill>
                <a:latin typeface="Calibri" panose="020F0502020204030204" pitchFamily="34" charset="0"/>
                <a:cs typeface="Calibri" panose="020F0502020204030204" pitchFamily="34" charset="0"/>
              </a:rPr>
              <a:t> Employee e1=new Employee ("001", "</a:t>
            </a:r>
            <a:r>
              <a:rPr lang="en-US" altLang="zh-CN" sz="2000" b="1" dirty="0" err="1">
                <a:solidFill>
                  <a:schemeClr val="bg1"/>
                </a:solidFill>
                <a:latin typeface="Calibri" panose="020F0502020204030204" pitchFamily="34" charset="0"/>
                <a:cs typeface="Calibri" panose="020F0502020204030204" pitchFamily="34" charset="0"/>
              </a:rPr>
              <a:t>zhang</a:t>
            </a:r>
            <a:r>
              <a:rPr lang="en-US" altLang="zh-CN" sz="2000" b="1" dirty="0">
                <a:solidFill>
                  <a:schemeClr val="bg1"/>
                </a:solidFill>
                <a:latin typeface="Calibri" panose="020F0502020204030204" pitchFamily="34" charset="0"/>
                <a:cs typeface="Calibri" panose="020F0502020204030204" pitchFamily="34" charset="0"/>
              </a:rPr>
              <a:t>");</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	 Employee e2=new Employee ("001", "</a:t>
            </a:r>
            <a:r>
              <a:rPr lang="en-US" altLang="zh-CN" sz="2000" b="1" dirty="0" err="1">
                <a:solidFill>
                  <a:schemeClr val="bg1"/>
                </a:solidFill>
                <a:latin typeface="Calibri" panose="020F0502020204030204" pitchFamily="34" charset="0"/>
                <a:cs typeface="Calibri" panose="020F0502020204030204" pitchFamily="34" charset="0"/>
              </a:rPr>
              <a:t>zhang</a:t>
            </a:r>
            <a:r>
              <a:rPr lang="en-US" altLang="zh-CN" sz="2000" b="1" dirty="0">
                <a:solidFill>
                  <a:schemeClr val="bg1"/>
                </a:solidFill>
                <a:latin typeface="Calibri" panose="020F0502020204030204" pitchFamily="34" charset="0"/>
                <a:cs typeface="Calibri" panose="020F0502020204030204" pitchFamily="34" charset="0"/>
              </a:rPr>
              <a:t>");       </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	</a:t>
            </a:r>
            <a:r>
              <a:rPr lang="en-US" altLang="zh-CN" sz="2000" b="1" dirty="0" err="1">
                <a:solidFill>
                  <a:schemeClr val="bg1"/>
                </a:solidFill>
                <a:latin typeface="Calibri" panose="020F0502020204030204" pitchFamily="34" charset="0"/>
                <a:cs typeface="Calibri" panose="020F0502020204030204" pitchFamily="34" charset="0"/>
              </a:rPr>
              <a:t>System.out.println</a:t>
            </a:r>
            <a:r>
              <a:rPr lang="en-US" altLang="zh-CN" sz="2000" b="1" dirty="0">
                <a:solidFill>
                  <a:schemeClr val="bg1"/>
                </a:solidFill>
                <a:latin typeface="Calibri" panose="020F0502020204030204" pitchFamily="34" charset="0"/>
                <a:cs typeface="Calibri" panose="020F0502020204030204" pitchFamily="34" charset="0"/>
              </a:rPr>
              <a:t>("e1==e2?"+e1.equals(e2));</a:t>
            </a:r>
          </a:p>
          <a:p>
            <a:pPr lvl="1" eaLnBrk="1" hangingPunct="1"/>
            <a:r>
              <a:rPr lang="en-US" altLang="zh-CN" sz="2000" b="1" dirty="0">
                <a:solidFill>
                  <a:schemeClr val="bg1"/>
                </a:solidFill>
                <a:latin typeface="Calibri" panose="020F0502020204030204" pitchFamily="34" charset="0"/>
                <a:cs typeface="Calibri" panose="020F0502020204030204" pitchFamily="34" charset="0"/>
              </a:rPr>
              <a:t>}</a:t>
            </a:r>
          </a:p>
          <a:p>
            <a:pPr eaLnBrk="1" hangingPunct="1"/>
            <a:r>
              <a:rPr lang="en-US" altLang="zh-CN" sz="2000" b="1" dirty="0">
                <a:solidFill>
                  <a:schemeClr val="bg1"/>
                </a:solidFill>
                <a:latin typeface="Calibri" panose="020F0502020204030204" pitchFamily="34" charset="0"/>
                <a:cs typeface="Calibri" panose="020F0502020204030204" pitchFamily="34" charset="0"/>
              </a:rPr>
              <a:t>}</a:t>
            </a:r>
            <a:endParaRPr lang="zh-CN" altLang="en-US" sz="2000" b="1" dirty="0">
              <a:solidFill>
                <a:schemeClr val="bg1"/>
              </a:solidFill>
              <a:latin typeface="Calibri" panose="020F0502020204030204" pitchFamily="34" charset="0"/>
              <a:cs typeface="Calibri" panose="020F0502020204030204" pitchFamily="34" charset="0"/>
            </a:endParaRPr>
          </a:p>
        </p:txBody>
      </p:sp>
      <p:sp>
        <p:nvSpPr>
          <p:cNvPr id="10" name="AutoShape 5">
            <a:extLst>
              <a:ext uri="{FF2B5EF4-FFF2-40B4-BE49-F238E27FC236}">
                <a16:creationId xmlns:a16="http://schemas.microsoft.com/office/drawing/2014/main" id="{DBD49293-AA22-4CE6-BA51-1996E4D9AAE4}"/>
              </a:ext>
            </a:extLst>
          </p:cNvPr>
          <p:cNvSpPr>
            <a:spLocks noChangeArrowheads="1"/>
          </p:cNvSpPr>
          <p:nvPr/>
        </p:nvSpPr>
        <p:spPr bwMode="auto">
          <a:xfrm>
            <a:off x="4788024" y="3473138"/>
            <a:ext cx="2160588" cy="504825"/>
          </a:xfrm>
          <a:prstGeom prst="wedgeRectCallout">
            <a:avLst>
              <a:gd name="adj1" fmla="val -119495"/>
              <a:gd name="adj2" fmla="val -205545"/>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zh-CN" altLang="en-US" sz="2400" b="1" dirty="0">
                <a:solidFill>
                  <a:schemeClr val="bg1"/>
                </a:solidFill>
                <a:latin typeface="Tahoma" pitchFamily="34" charset="0"/>
                <a:ea typeface="幼圆" pitchFamily="49" charset="-122"/>
              </a:rPr>
              <a:t>向上转型</a:t>
            </a:r>
          </a:p>
        </p:txBody>
      </p:sp>
    </p:spTree>
    <p:extLst>
      <p:ext uri="{BB962C8B-B14F-4D97-AF65-F5344CB8AC3E}">
        <p14:creationId xmlns:p14="http://schemas.microsoft.com/office/powerpoint/2010/main" val="61572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subTnLst>
                                    <p:set>
                                      <p:cBhvr override="childStyle">
                                        <p:cTn dur="1" fill="hold" display="0" masterRel="sameClick" afterEffect="1">
                                          <p:stCondLst>
                                            <p:cond evt="end" delay="0">
                                              <p:tn val="5"/>
                                            </p:cond>
                                          </p:stCondLst>
                                        </p:cTn>
                                        <p:tgtEl>
                                          <p:spTgt spid="1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2118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221189"/>
                                        </p:tgtEl>
                                        <p:attrNameLst>
                                          <p:attrName>style.visibility</p:attrName>
                                        </p:attrNameLst>
                                      </p:cBhvr>
                                      <p:to>
                                        <p:strVal val="visible"/>
                                      </p:to>
                                    </p:set>
                                    <p:animEffect transition="in" filter="wipe(down)">
                                      <p:cBhvr>
                                        <p:cTn id="16" dur="500"/>
                                        <p:tgtEl>
                                          <p:spTgt spid="221189"/>
                                        </p:tgtEl>
                                      </p:cBhvr>
                                    </p:animEffect>
                                  </p:childTnLst>
                                  <p:subTnLst>
                                    <p:set>
                                      <p:cBhvr override="childStyle">
                                        <p:cTn dur="1" fill="hold" display="0" masterRel="sameClick" afterEffect="1">
                                          <p:stCondLst>
                                            <p:cond evt="end" delay="0">
                                              <p:tn val="14"/>
                                            </p:cond>
                                          </p:stCondLst>
                                        </p:cTn>
                                        <p:tgtEl>
                                          <p:spTgt spid="221189"/>
                                        </p:tgtEl>
                                        <p:attrNameLst>
                                          <p:attrName>style.visibility</p:attrName>
                                        </p:attrNameLst>
                                      </p:cBhvr>
                                      <p:to>
                                        <p:strVal val="hidden"/>
                                      </p:to>
                                    </p:set>
                                  </p:sub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11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animBg="1"/>
      <p:bldP spid="221189" grpId="0" animBg="1"/>
      <p:bldP spid="221192"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kumimoji="1" lang="zh-CN" altLang="en-US" b="1"/>
              <a:t>本章知识点</a:t>
            </a:r>
          </a:p>
        </p:txBody>
      </p:sp>
      <p:sp>
        <p:nvSpPr>
          <p:cNvPr id="163843" name="Rectangle 3"/>
          <p:cNvSpPr>
            <a:spLocks noGrp="1" noChangeArrowheads="1"/>
          </p:cNvSpPr>
          <p:nvPr>
            <p:ph type="body" idx="1"/>
          </p:nvPr>
        </p:nvSpPr>
        <p:spPr/>
        <p:txBody>
          <a:bodyPr/>
          <a:lstStyle/>
          <a:p>
            <a:r>
              <a:rPr lang="zh-CN" altLang="en-US" sz="2800" dirty="0"/>
              <a:t>多态性</a:t>
            </a:r>
          </a:p>
          <a:p>
            <a:pPr lvl="1"/>
            <a:r>
              <a:rPr lang="zh-CN" altLang="en-US" dirty="0"/>
              <a:t>继承层次结构中子类对象和父类对象间的关系</a:t>
            </a:r>
          </a:p>
          <a:p>
            <a:pPr lvl="1"/>
            <a:r>
              <a:rPr lang="zh-CN" altLang="en-US" dirty="0"/>
              <a:t>抽象类和抽象方法的声明和使用</a:t>
            </a:r>
          </a:p>
          <a:p>
            <a:pPr lvl="1"/>
            <a:r>
              <a:rPr lang="zh-CN" altLang="en-US" dirty="0"/>
              <a:t>接口的声明和实现</a:t>
            </a:r>
          </a:p>
          <a:p>
            <a:pPr lvl="1"/>
            <a:r>
              <a:rPr lang="zh-CN" altLang="en-US" dirty="0"/>
              <a:t>实现多态性的编程技术</a:t>
            </a:r>
          </a:p>
          <a:p>
            <a:r>
              <a:rPr lang="en-US" altLang="zh-CN" sz="2800" dirty="0"/>
              <a:t>final</a:t>
            </a:r>
            <a:r>
              <a:rPr lang="zh-CN" altLang="en-US" sz="2800" dirty="0"/>
              <a:t>修饰符</a:t>
            </a:r>
          </a:p>
          <a:p>
            <a:r>
              <a:rPr lang="zh-CN" altLang="en-US" sz="2800" dirty="0"/>
              <a:t>内部类与事件处理</a:t>
            </a:r>
          </a:p>
          <a:p>
            <a:r>
              <a:rPr lang="zh-CN" altLang="en-US" sz="2800" dirty="0"/>
              <a:t>基本数据类型的包装类</a:t>
            </a:r>
          </a:p>
        </p:txBody>
      </p:sp>
    </p:spTree>
    <p:extLst>
      <p:ext uri="{BB962C8B-B14F-4D97-AF65-F5344CB8AC3E}">
        <p14:creationId xmlns:p14="http://schemas.microsoft.com/office/powerpoint/2010/main" val="14424614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p:spPr>
        <p:txBody>
          <a:bodyPr vert="horz" rtlCol="0" anchor="ctr">
            <a:normAutofit/>
            <a:scene3d>
              <a:camera prst="orthographicFront"/>
              <a:lightRig rig="soft" dir="t"/>
            </a:scene3d>
            <a:sp3d prstMaterial="softEdge">
              <a:bevelT w="25400" h="25400"/>
            </a:sp3d>
          </a:bodyPr>
          <a:lstStyle/>
          <a:p>
            <a:r>
              <a:rPr lang="en-US" altLang="zh-CN" dirty="0">
                <a:effectLst/>
              </a:rPr>
              <a:t>6.2 </a:t>
            </a:r>
            <a:r>
              <a:rPr lang="zh-CN" altLang="en-US" dirty="0">
                <a:effectLst/>
              </a:rPr>
              <a:t>抽象类和抽象方法 </a:t>
            </a:r>
            <a:endParaRPr lang="en-US" altLang="zh-CN" dirty="0">
              <a:effectLst/>
            </a:endParaRPr>
          </a:p>
        </p:txBody>
      </p:sp>
      <p:sp>
        <p:nvSpPr>
          <p:cNvPr id="26627" name="Rectangle 3"/>
          <p:cNvSpPr>
            <a:spLocks noGrp="1" noChangeArrowheads="1"/>
          </p:cNvSpPr>
          <p:nvPr>
            <p:ph type="body" idx="1"/>
          </p:nvPr>
        </p:nvSpPr>
        <p:spPr>
          <a:xfrm>
            <a:off x="1116013" y="1557338"/>
            <a:ext cx="6337300" cy="4608512"/>
          </a:xfrm>
        </p:spPr>
        <p:txBody>
          <a:bodyPr>
            <a:normAutofit/>
          </a:bodyPr>
          <a:lstStyle/>
          <a:p>
            <a:pPr eaLnBrk="1" hangingPunct="1">
              <a:buFont typeface="Wingdings" pitchFamily="2" charset="2"/>
              <a:buNone/>
            </a:pPr>
            <a:r>
              <a:rPr lang="en-US" altLang="zh-CN" sz="3200" dirty="0"/>
              <a:t>6.2.1 </a:t>
            </a:r>
            <a:r>
              <a:rPr lang="zh-CN" altLang="en-US" sz="3200" dirty="0"/>
              <a:t>抽象类及抽象方法的定义</a:t>
            </a:r>
          </a:p>
          <a:p>
            <a:pPr eaLnBrk="1" hangingPunct="1">
              <a:buFont typeface="Wingdings" pitchFamily="2" charset="2"/>
              <a:buNone/>
            </a:pPr>
            <a:r>
              <a:rPr lang="en-US" altLang="zh-CN" sz="3200" dirty="0"/>
              <a:t>6.2.2 </a:t>
            </a:r>
            <a:r>
              <a:rPr lang="zh-CN" altLang="en-US" sz="3200" dirty="0"/>
              <a:t>为什么设计抽象类</a:t>
            </a:r>
            <a:endParaRPr lang="en-US" altLang="zh-CN" sz="3200" dirty="0"/>
          </a:p>
          <a:p>
            <a:pPr eaLnBrk="1" hangingPunct="1">
              <a:buFont typeface="Wingdings" pitchFamily="2" charset="2"/>
              <a:buNone/>
            </a:pPr>
            <a:r>
              <a:rPr lang="en-US" altLang="zh-CN" sz="3200" dirty="0"/>
              <a:t>6.2.3 </a:t>
            </a:r>
            <a:r>
              <a:rPr lang="zh-CN" altLang="en-US" sz="3200" dirty="0"/>
              <a:t>开闭原则</a:t>
            </a:r>
            <a:endParaRPr lang="en-US" altLang="zh-CN" sz="2800" dirty="0"/>
          </a:p>
        </p:txBody>
      </p:sp>
    </p:spTree>
    <p:extLst>
      <p:ext uri="{BB962C8B-B14F-4D97-AF65-F5344CB8AC3E}">
        <p14:creationId xmlns:p14="http://schemas.microsoft.com/office/powerpoint/2010/main" val="2766625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457200" y="1481329"/>
            <a:ext cx="8229600" cy="1731648"/>
          </a:xfrm>
        </p:spPr>
        <p:txBody>
          <a:bodyPr/>
          <a:lstStyle/>
          <a:p>
            <a:pPr marL="0" indent="360363" eaLnBrk="1" hangingPunct="1"/>
            <a:r>
              <a:rPr lang="zh-CN" altLang="en-US" sz="2800" b="1" dirty="0">
                <a:solidFill>
                  <a:schemeClr val="tx2"/>
                </a:solidFill>
              </a:rPr>
              <a:t>抽象类</a:t>
            </a:r>
            <a:r>
              <a:rPr lang="zh-CN" altLang="en-US" sz="2800" b="1" dirty="0"/>
              <a:t>：</a:t>
            </a:r>
            <a:r>
              <a:rPr lang="zh-CN" altLang="en-US" sz="2800" dirty="0"/>
              <a:t>至少包含一个抽象方法的类。</a:t>
            </a:r>
          </a:p>
          <a:p>
            <a:pPr marL="0" indent="360363" eaLnBrk="1" hangingPunct="1"/>
            <a:r>
              <a:rPr lang="zh-CN" altLang="en-US" sz="2800" b="1" dirty="0">
                <a:solidFill>
                  <a:schemeClr val="tx2"/>
                </a:solidFill>
              </a:rPr>
              <a:t>抽象方法</a:t>
            </a:r>
            <a:r>
              <a:rPr lang="zh-CN" altLang="en-US" sz="2800" b="1" dirty="0"/>
              <a:t>：</a:t>
            </a:r>
            <a:r>
              <a:rPr lang="zh-CN" altLang="en-US" sz="2800" dirty="0"/>
              <a:t>没有实现的方法，由</a:t>
            </a:r>
            <a:r>
              <a:rPr lang="en-US" altLang="zh-CN" sz="2800" dirty="0">
                <a:solidFill>
                  <a:srgbClr val="CC0000"/>
                </a:solidFill>
              </a:rPr>
              <a:t>abstract</a:t>
            </a:r>
            <a:r>
              <a:rPr lang="zh-CN" altLang="en-US" sz="2800" dirty="0"/>
              <a:t>修饰。它的实现交给子类根据自己的情况去实现。</a:t>
            </a:r>
          </a:p>
          <a:p>
            <a:pPr marL="0" indent="360363" eaLnBrk="1" hangingPunct="1"/>
            <a:endParaRPr lang="zh-CN" altLang="en-US" sz="2800" dirty="0"/>
          </a:p>
        </p:txBody>
      </p:sp>
      <p:sp>
        <p:nvSpPr>
          <p:cNvPr id="27650" name="Rectangle 2"/>
          <p:cNvSpPr>
            <a:spLocks noGrp="1" noChangeArrowheads="1"/>
          </p:cNvSpPr>
          <p:nvPr>
            <p:ph type="title"/>
          </p:nvPr>
        </p:nvSpPr>
        <p:spPr/>
        <p:txBody>
          <a:bodyPr/>
          <a:lstStyle/>
          <a:p>
            <a:r>
              <a:rPr lang="en-US" altLang="zh-CN" sz="4400" dirty="0"/>
              <a:t>6.2.1 </a:t>
            </a:r>
            <a:r>
              <a:rPr lang="zh-CN" altLang="en-US" sz="4400" dirty="0"/>
              <a:t>抽象类及抽象方法的定义</a:t>
            </a:r>
          </a:p>
        </p:txBody>
      </p:sp>
      <p:sp>
        <p:nvSpPr>
          <p:cNvPr id="2" name="矩形 1"/>
          <p:cNvSpPr/>
          <p:nvPr/>
        </p:nvSpPr>
        <p:spPr>
          <a:xfrm>
            <a:off x="395536" y="3025983"/>
            <a:ext cx="8460432" cy="3139321"/>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 </a:t>
            </a:r>
            <a:r>
              <a:rPr lang="en-US" altLang="zh-CN" b="1" dirty="0">
                <a:solidFill>
                  <a:srgbClr val="C00000"/>
                </a:solidFill>
              </a:rPr>
              <a:t>abstract </a:t>
            </a:r>
            <a:r>
              <a:rPr lang="en-US" altLang="zh-CN" b="1" dirty="0"/>
              <a:t>class Animal {</a:t>
            </a:r>
            <a:endParaRPr lang="zh-CN" altLang="zh-CN" b="1" dirty="0"/>
          </a:p>
          <a:p>
            <a:pPr fontAlgn="auto"/>
            <a:r>
              <a:rPr lang="en-US" altLang="zh-CN" b="1" dirty="0"/>
              <a:t>	private String name;</a:t>
            </a:r>
            <a:endParaRPr lang="zh-CN" altLang="zh-CN" b="1" dirty="0"/>
          </a:p>
          <a:p>
            <a:pPr fontAlgn="auto"/>
            <a:r>
              <a:rPr lang="en-US" altLang="zh-CN" b="1" dirty="0"/>
              <a:t>	</a:t>
            </a:r>
            <a:endParaRPr lang="zh-CN" altLang="zh-CN" b="1" dirty="0"/>
          </a:p>
          <a:p>
            <a:pPr fontAlgn="auto"/>
            <a:r>
              <a:rPr lang="en-US" altLang="zh-CN" b="1" dirty="0"/>
              <a:t>	</a:t>
            </a:r>
            <a:r>
              <a:rPr lang="en-US" altLang="zh-CN" b="1" dirty="0">
                <a:solidFill>
                  <a:srgbClr val="C00000"/>
                </a:solidFill>
              </a:rPr>
              <a:t>public abstract void move();   //</a:t>
            </a:r>
            <a:r>
              <a:rPr lang="zh-CN" altLang="zh-CN" b="1" dirty="0">
                <a:solidFill>
                  <a:srgbClr val="C00000"/>
                </a:solidFill>
              </a:rPr>
              <a:t>抽象方法</a:t>
            </a:r>
          </a:p>
          <a:p>
            <a:pPr fontAlgn="auto"/>
            <a:r>
              <a:rPr lang="en-US" altLang="zh-CN" b="1" dirty="0"/>
              <a:t> </a:t>
            </a:r>
            <a:endParaRPr lang="zh-CN" altLang="zh-CN" b="1" dirty="0"/>
          </a:p>
          <a:p>
            <a:pPr fontAlgn="auto"/>
            <a:r>
              <a:rPr lang="en-US" altLang="zh-CN" b="1" dirty="0"/>
              <a:t>	public Animal() {   //</a:t>
            </a:r>
            <a:r>
              <a:rPr lang="zh-CN" altLang="zh-CN" b="1" dirty="0"/>
              <a:t>构造方法，抽象类中可以有构造方法</a:t>
            </a:r>
          </a:p>
          <a:p>
            <a:pPr fontAlgn="auto"/>
            <a:r>
              <a:rPr lang="en-US" altLang="zh-CN" b="1" dirty="0"/>
              <a:t>	}</a:t>
            </a:r>
            <a:endParaRPr lang="zh-CN" altLang="zh-CN" b="1" dirty="0"/>
          </a:p>
          <a:p>
            <a:pPr fontAlgn="auto"/>
            <a:r>
              <a:rPr lang="en-US" altLang="zh-CN" b="1" dirty="0"/>
              <a:t>	public String </a:t>
            </a:r>
            <a:r>
              <a:rPr lang="en-US" altLang="zh-CN" b="1" dirty="0" err="1"/>
              <a:t>getName</a:t>
            </a:r>
            <a:r>
              <a:rPr lang="en-US" altLang="zh-CN" b="1" dirty="0"/>
              <a:t>(){  //</a:t>
            </a:r>
            <a:r>
              <a:rPr lang="zh-CN" altLang="zh-CN" b="1" dirty="0"/>
              <a:t>非抽象方法，抽象类中可以有非抽象方法</a:t>
            </a:r>
          </a:p>
          <a:p>
            <a:pPr fontAlgn="auto"/>
            <a:r>
              <a:rPr lang="en-US" altLang="zh-CN" b="1" dirty="0"/>
              <a:t>		return this.name;</a:t>
            </a:r>
            <a:endParaRPr lang="zh-CN" altLang="zh-CN" b="1" dirty="0"/>
          </a:p>
          <a:p>
            <a:r>
              <a:rPr lang="en-US" altLang="zh-CN" b="1" dirty="0"/>
              <a:t>	}</a:t>
            </a:r>
            <a:endParaRPr lang="zh-CN" altLang="zh-CN" b="1" dirty="0"/>
          </a:p>
          <a:p>
            <a:r>
              <a:rPr lang="en-US" altLang="zh-CN" b="1" dirty="0"/>
              <a:t>}</a:t>
            </a:r>
            <a:endParaRPr lang="zh-CN" altLang="en-US" b="1" dirty="0"/>
          </a:p>
        </p:txBody>
      </p:sp>
    </p:spTree>
    <p:extLst>
      <p:ext uri="{BB962C8B-B14F-4D97-AF65-F5344CB8AC3E}">
        <p14:creationId xmlns:p14="http://schemas.microsoft.com/office/powerpoint/2010/main" val="808528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0" indent="360363" eaLnBrk="1" hangingPunct="1"/>
            <a:r>
              <a:rPr lang="zh-CN" altLang="en-US" sz="2800" dirty="0"/>
              <a:t>抽象方法的现实意义</a:t>
            </a:r>
            <a:r>
              <a:rPr lang="en-US" altLang="zh-CN" sz="2800" dirty="0"/>
              <a:t>(</a:t>
            </a:r>
            <a:r>
              <a:rPr lang="zh-CN" altLang="en-US" sz="2800" dirty="0"/>
              <a:t>用处</a:t>
            </a:r>
            <a:r>
              <a:rPr lang="en-US" altLang="zh-CN" sz="2800" dirty="0"/>
              <a:t>)	</a:t>
            </a:r>
          </a:p>
          <a:p>
            <a:pPr marL="914400" lvl="1" eaLnBrk="1" hangingPunct="1"/>
            <a:r>
              <a:rPr lang="zh-CN" altLang="en-US" sz="2400" dirty="0"/>
              <a:t>类在抽象层次上是比较高的，虽然有某些行为，但行为方式不能确定，或者有很多表现形式。</a:t>
            </a:r>
          </a:p>
          <a:p>
            <a:pPr marL="914400" lvl="1" eaLnBrk="1" hangingPunct="1"/>
            <a:r>
              <a:rPr lang="zh-CN" altLang="en-US" sz="2400" dirty="0"/>
              <a:t>例如：</a:t>
            </a:r>
            <a:r>
              <a:rPr lang="en-US" altLang="zh-CN" sz="2400" dirty="0"/>
              <a:t>Animal</a:t>
            </a:r>
            <a:r>
              <a:rPr lang="zh-CN" altLang="en-US" sz="2400" dirty="0"/>
              <a:t>类中的</a:t>
            </a:r>
            <a:r>
              <a:rPr lang="en-US" altLang="zh-CN" sz="2400" dirty="0"/>
              <a:t>move()</a:t>
            </a:r>
            <a:r>
              <a:rPr lang="zh-CN" altLang="en-US" sz="2400" dirty="0"/>
              <a:t> 方法，在</a:t>
            </a:r>
            <a:r>
              <a:rPr lang="en-US" altLang="zh-CN" sz="2400" dirty="0"/>
              <a:t>Animal</a:t>
            </a:r>
            <a:r>
              <a:rPr lang="zh-CN" altLang="en-US" sz="2400" dirty="0"/>
              <a:t>层次上</a:t>
            </a:r>
            <a:r>
              <a:rPr lang="en-US" altLang="zh-CN" sz="2400" dirty="0"/>
              <a:t>move</a:t>
            </a:r>
            <a:r>
              <a:rPr lang="zh-CN" altLang="en-US" sz="2400" dirty="0"/>
              <a:t>是一个抽象的行为，不能确定。如果定义</a:t>
            </a:r>
            <a:r>
              <a:rPr lang="en-US" altLang="zh-CN" sz="2400" dirty="0"/>
              <a:t>Bird</a:t>
            </a:r>
            <a:r>
              <a:rPr lang="zh-CN" altLang="en-US" sz="2400" dirty="0"/>
              <a:t>类，则</a:t>
            </a:r>
            <a:r>
              <a:rPr lang="en-US" altLang="zh-CN" sz="2400" dirty="0"/>
              <a:t>move</a:t>
            </a:r>
            <a:r>
              <a:rPr lang="zh-CN" altLang="en-US" sz="2400" dirty="0"/>
              <a:t>方法是具体的。</a:t>
            </a:r>
          </a:p>
          <a:p>
            <a:pPr marL="0" indent="360363" eaLnBrk="1" hangingPunct="1"/>
            <a:endParaRPr lang="zh-CN" altLang="en-US" sz="2800" dirty="0"/>
          </a:p>
        </p:txBody>
      </p:sp>
      <p:sp>
        <p:nvSpPr>
          <p:cNvPr id="27650" name="Rectangle 2"/>
          <p:cNvSpPr>
            <a:spLocks noGrp="1" noChangeArrowheads="1"/>
          </p:cNvSpPr>
          <p:nvPr>
            <p:ph type="title"/>
          </p:nvPr>
        </p:nvSpPr>
        <p:spPr/>
        <p:txBody>
          <a:bodyPr/>
          <a:lstStyle/>
          <a:p>
            <a:r>
              <a:rPr lang="en-US" altLang="zh-CN" sz="4400" dirty="0"/>
              <a:t>6.2.1 </a:t>
            </a:r>
            <a:r>
              <a:rPr lang="zh-CN" altLang="en-US" sz="4400" dirty="0"/>
              <a:t>抽象类及抽象方法的定义</a:t>
            </a:r>
          </a:p>
        </p:txBody>
      </p:sp>
      <p:sp>
        <p:nvSpPr>
          <p:cNvPr id="2" name="矩形 1"/>
          <p:cNvSpPr/>
          <p:nvPr/>
        </p:nvSpPr>
        <p:spPr>
          <a:xfrm>
            <a:off x="683568" y="4068514"/>
            <a:ext cx="7704856"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b="1" dirty="0"/>
              <a:t>public</a:t>
            </a:r>
            <a:r>
              <a:rPr lang="en-US" altLang="zh-CN" sz="2000" dirty="0"/>
              <a:t> </a:t>
            </a:r>
            <a:r>
              <a:rPr lang="en-US" altLang="zh-CN" sz="2000" b="1" dirty="0"/>
              <a:t>class</a:t>
            </a:r>
            <a:r>
              <a:rPr lang="en-US" altLang="zh-CN" sz="2000" dirty="0"/>
              <a:t> Bird </a:t>
            </a:r>
            <a:r>
              <a:rPr lang="en-US" altLang="zh-CN" sz="2000" b="1" dirty="0"/>
              <a:t>extends</a:t>
            </a:r>
            <a:r>
              <a:rPr lang="en-US" altLang="zh-CN" sz="2000" dirty="0"/>
              <a:t> Animal{</a:t>
            </a:r>
            <a:endParaRPr lang="zh-CN" altLang="zh-CN" sz="2000" dirty="0"/>
          </a:p>
          <a:p>
            <a:pPr fontAlgn="auto"/>
            <a:r>
              <a:rPr lang="en-US" altLang="zh-CN" sz="2000" dirty="0"/>
              <a:t>	</a:t>
            </a:r>
            <a:r>
              <a:rPr lang="en-US" altLang="zh-CN" sz="2000" b="1" dirty="0"/>
              <a:t>public</a:t>
            </a:r>
            <a:r>
              <a:rPr lang="en-US" altLang="zh-CN" sz="2000" dirty="0"/>
              <a:t> </a:t>
            </a:r>
            <a:r>
              <a:rPr lang="en-US" altLang="zh-CN" sz="2000" b="1" dirty="0"/>
              <a:t>void</a:t>
            </a:r>
            <a:r>
              <a:rPr lang="en-US" altLang="zh-CN" sz="2000" dirty="0"/>
              <a:t> move() {  //</a:t>
            </a:r>
            <a:r>
              <a:rPr lang="zh-CN" altLang="zh-CN" sz="2000" dirty="0"/>
              <a:t>子类实现父类的抽象方法</a:t>
            </a:r>
          </a:p>
          <a:p>
            <a:pPr fontAlgn="auto"/>
            <a:r>
              <a:rPr lang="en-US" altLang="zh-CN" sz="2000" dirty="0"/>
              <a:t>		</a:t>
            </a:r>
            <a:r>
              <a:rPr lang="en-US" altLang="zh-CN" sz="2000" dirty="0" err="1"/>
              <a:t>System.</a:t>
            </a:r>
            <a:r>
              <a:rPr lang="en-US" altLang="zh-CN" sz="2000" i="1" dirty="0" err="1"/>
              <a:t>out</a:t>
            </a:r>
            <a:r>
              <a:rPr lang="en-US" altLang="zh-CN" sz="2000" dirty="0" err="1"/>
              <a:t>.println</a:t>
            </a:r>
            <a:r>
              <a:rPr lang="en-US" altLang="zh-CN" sz="2000" dirty="0"/>
              <a:t>("</a:t>
            </a:r>
            <a:r>
              <a:rPr lang="zh-CN" altLang="zh-CN" sz="2000" dirty="0"/>
              <a:t>我可以在天空飞翔</a:t>
            </a:r>
            <a:r>
              <a:rPr lang="en-US" altLang="zh-CN" sz="2000" dirty="0"/>
              <a:t>......");</a:t>
            </a:r>
            <a:endParaRPr lang="zh-CN" altLang="zh-CN" sz="2000" dirty="0"/>
          </a:p>
          <a:p>
            <a:pPr fontAlgn="auto"/>
            <a:r>
              <a:rPr lang="en-US" altLang="zh-CN" sz="2000" dirty="0"/>
              <a:t>	}</a:t>
            </a:r>
            <a:endParaRPr lang="zh-CN" altLang="zh-CN" sz="2000" dirty="0"/>
          </a:p>
          <a:p>
            <a:r>
              <a:rPr lang="en-US" altLang="zh-CN" sz="2000" dirty="0"/>
              <a:t>}</a:t>
            </a:r>
            <a:endParaRPr lang="zh-CN" altLang="en-US" sz="2000" dirty="0"/>
          </a:p>
        </p:txBody>
      </p:sp>
    </p:spTree>
    <p:extLst>
      <p:ext uri="{BB962C8B-B14F-4D97-AF65-F5344CB8AC3E}">
        <p14:creationId xmlns:p14="http://schemas.microsoft.com/office/powerpoint/2010/main" val="446734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lstStyle/>
          <a:p>
            <a:pPr marL="0" indent="449263" eaLnBrk="1" hangingPunct="1"/>
            <a:r>
              <a:rPr lang="zh-CN" altLang="en-US" sz="2800" dirty="0"/>
              <a:t>抽象方法</a:t>
            </a:r>
          </a:p>
          <a:p>
            <a:pPr marL="914400" lvl="1" eaLnBrk="1" hangingPunct="1"/>
            <a:r>
              <a:rPr lang="zh-CN" altLang="en-US" sz="2400" dirty="0"/>
              <a:t>抽象方法不提供实现。</a:t>
            </a:r>
            <a:endParaRPr lang="en-US" altLang="zh-CN" sz="2400" dirty="0"/>
          </a:p>
          <a:p>
            <a:pPr marL="914400" lvl="1" eaLnBrk="1" hangingPunct="1"/>
            <a:r>
              <a:rPr lang="zh-CN" altLang="en-US" sz="2400" dirty="0"/>
              <a:t>包含抽象方法的类必须声明为抽象类。</a:t>
            </a:r>
          </a:p>
          <a:p>
            <a:pPr marL="914400" lvl="1" eaLnBrk="1" hangingPunct="1"/>
            <a:r>
              <a:rPr lang="zh-CN" altLang="en-US" sz="2400" dirty="0"/>
              <a:t>抽象父类的所有具体子类都必须为父类的抽象方法提供具体实现；否则其仍然为抽象类。</a:t>
            </a:r>
          </a:p>
          <a:p>
            <a:pPr marL="914400" lvl="1" eaLnBrk="1" hangingPunct="1"/>
            <a:r>
              <a:rPr lang="zh-CN" altLang="en-US" sz="2400" dirty="0"/>
              <a:t>静态方法、私有方法、</a:t>
            </a:r>
            <a:r>
              <a:rPr lang="en-US" altLang="zh-CN" sz="2400" dirty="0"/>
              <a:t>final</a:t>
            </a:r>
            <a:r>
              <a:rPr lang="zh-CN" altLang="en-US" sz="2400" dirty="0"/>
              <a:t>方法、构造方法不能被声明为抽象方法。</a:t>
            </a:r>
          </a:p>
        </p:txBody>
      </p:sp>
      <p:sp>
        <p:nvSpPr>
          <p:cNvPr id="29698" name="Rectangle 2"/>
          <p:cNvSpPr>
            <a:spLocks noGrp="1" noChangeArrowheads="1"/>
          </p:cNvSpPr>
          <p:nvPr>
            <p:ph type="title"/>
          </p:nvPr>
        </p:nvSpPr>
        <p:spPr>
          <a:noFill/>
        </p:spPr>
        <p:txBody>
          <a:bodyPr/>
          <a:lstStyle/>
          <a:p>
            <a:r>
              <a:rPr lang="en-US" altLang="zh-CN" sz="4000" dirty="0"/>
              <a:t>6.2.1 </a:t>
            </a:r>
            <a:r>
              <a:rPr lang="zh-CN" altLang="en-US" sz="4000" dirty="0"/>
              <a:t>抽象类及抽象方法的定义</a:t>
            </a:r>
            <a:endParaRPr kumimoji="1" lang="zh-CN" altLang="en-US" b="1" dirty="0">
              <a:ea typeface="仿宋_GB2312" pitchFamily="49" charset="-122"/>
            </a:endParaRPr>
          </a:p>
        </p:txBody>
      </p:sp>
    </p:spTree>
    <p:extLst>
      <p:ext uri="{BB962C8B-B14F-4D97-AF65-F5344CB8AC3E}">
        <p14:creationId xmlns:p14="http://schemas.microsoft.com/office/powerpoint/2010/main" val="2677803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339752" y="1481329"/>
            <a:ext cx="6347048" cy="2451728"/>
          </a:xfrm>
        </p:spPr>
        <p:txBody>
          <a:bodyPr/>
          <a:lstStyle/>
          <a:p>
            <a:r>
              <a:rPr lang="zh-CN" altLang="zh-CN" dirty="0"/>
              <a:t>抽象类中不一定所有方法都是抽象方法，可以在抽象类中定义非抽象方法。</a:t>
            </a:r>
            <a:endParaRPr lang="en-US" altLang="zh-CN" dirty="0"/>
          </a:p>
          <a:p>
            <a:r>
              <a:rPr lang="zh-CN" altLang="zh-CN" dirty="0"/>
              <a:t>尽管抽象类不能实例化，但是抽象类可以有构造方法，为其子类的创建而准备。</a:t>
            </a:r>
            <a:endParaRPr lang="zh-CN" altLang="en-US" dirty="0"/>
          </a:p>
        </p:txBody>
      </p:sp>
      <p:sp>
        <p:nvSpPr>
          <p:cNvPr id="3" name="标题 2"/>
          <p:cNvSpPr>
            <a:spLocks noGrp="1"/>
          </p:cNvSpPr>
          <p:nvPr>
            <p:ph type="title"/>
          </p:nvPr>
        </p:nvSpPr>
        <p:spPr/>
        <p:txBody>
          <a:bodyPr/>
          <a:lstStyle/>
          <a:p>
            <a:r>
              <a:rPr lang="en-US" altLang="zh-CN" sz="4000" dirty="0"/>
              <a:t>6.2.1 </a:t>
            </a:r>
            <a:r>
              <a:rPr lang="zh-CN" altLang="en-US" sz="4000" dirty="0"/>
              <a:t>抽象类及抽象方法的定义</a:t>
            </a:r>
            <a:endParaRPr lang="zh-CN" altLang="en-US" dirty="0"/>
          </a:p>
        </p:txBody>
      </p:sp>
      <p:pic>
        <p:nvPicPr>
          <p:cNvPr id="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1700808"/>
            <a:ext cx="1800200" cy="144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9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p:spPr>
        <p:txBody>
          <a:bodyPr/>
          <a:lstStyle/>
          <a:p>
            <a:r>
              <a:rPr lang="en-US" altLang="zh-CN" sz="4400" dirty="0"/>
              <a:t>6.2.1 </a:t>
            </a:r>
            <a:r>
              <a:rPr lang="zh-CN" altLang="en-US" sz="4400" dirty="0"/>
              <a:t>抽象类及抽象方法的定义</a:t>
            </a:r>
            <a:endParaRPr kumimoji="1" lang="zh-CN" altLang="en-US" b="1" dirty="0">
              <a:ea typeface="仿宋_GB2312" pitchFamily="49" charset="-122"/>
            </a:endParaRPr>
          </a:p>
        </p:txBody>
      </p:sp>
      <p:sp>
        <p:nvSpPr>
          <p:cNvPr id="30723" name="Rectangle 3"/>
          <p:cNvSpPr>
            <a:spLocks noGrp="1" noChangeArrowheads="1"/>
          </p:cNvSpPr>
          <p:nvPr>
            <p:ph type="body" idx="1"/>
          </p:nvPr>
        </p:nvSpPr>
        <p:spPr/>
        <p:txBody>
          <a:bodyPr/>
          <a:lstStyle/>
          <a:p>
            <a:pPr eaLnBrk="1" hangingPunct="1"/>
            <a:r>
              <a:rPr lang="zh-CN" altLang="en-US" sz="2800" dirty="0"/>
              <a:t>抽象类与多态</a:t>
            </a:r>
          </a:p>
          <a:p>
            <a:pPr lvl="1" eaLnBrk="1" hangingPunct="1"/>
            <a:r>
              <a:rPr lang="zh-CN" altLang="en-US" sz="2800" dirty="0"/>
              <a:t>抽象父类不能实例化，但可以使用抽象父类来声明引用变量，用以保存抽象类所派生的任何具体类的对象。程序通常使用这种变量来</a:t>
            </a:r>
            <a:r>
              <a:rPr lang="zh-CN" altLang="en-US" sz="2800" dirty="0">
                <a:solidFill>
                  <a:srgbClr val="CC0000"/>
                </a:solidFill>
              </a:rPr>
              <a:t>多态</a:t>
            </a:r>
            <a:r>
              <a:rPr lang="zh-CN" altLang="en-US" sz="2800" dirty="0"/>
              <a:t>地操作子类对象。</a:t>
            </a:r>
          </a:p>
          <a:p>
            <a:pPr eaLnBrk="1" hangingPunct="1"/>
            <a:endParaRPr lang="zh-CN" altLang="en-US" sz="2800" dirty="0"/>
          </a:p>
        </p:txBody>
      </p:sp>
    </p:spTree>
    <p:extLst>
      <p:ext uri="{BB962C8B-B14F-4D97-AF65-F5344CB8AC3E}">
        <p14:creationId xmlns:p14="http://schemas.microsoft.com/office/powerpoint/2010/main" val="78790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kumimoji="1" lang="en-US" altLang="zh-CN" b="1" dirty="0">
                <a:ea typeface="仿宋_GB2312" pitchFamily="49" charset="-122"/>
              </a:rPr>
              <a:t>【</a:t>
            </a:r>
            <a:r>
              <a:rPr kumimoji="1" lang="zh-CN" altLang="en-US" b="1" dirty="0">
                <a:ea typeface="仿宋_GB2312" pitchFamily="49" charset="-122"/>
              </a:rPr>
              <a:t>练习</a:t>
            </a:r>
            <a:r>
              <a:rPr kumimoji="1" lang="en-US" altLang="zh-CN" b="1" dirty="0">
                <a:ea typeface="仿宋_GB2312" pitchFamily="49" charset="-122"/>
              </a:rPr>
              <a:t>】</a:t>
            </a:r>
            <a:r>
              <a:rPr kumimoji="1" lang="zh-CN" altLang="en-US" b="1" dirty="0">
                <a:ea typeface="仿宋_GB2312" pitchFamily="49" charset="-122"/>
              </a:rPr>
              <a:t>完成如下代码的设计。</a:t>
            </a:r>
            <a:endParaRPr lang="zh-CN" altLang="en-US" dirty="0"/>
          </a:p>
        </p:txBody>
      </p:sp>
      <p:sp>
        <p:nvSpPr>
          <p:cNvPr id="31746" name="Rectangle 2"/>
          <p:cNvSpPr>
            <a:spLocks noGrp="1" noChangeArrowheads="1"/>
          </p:cNvSpPr>
          <p:nvPr>
            <p:ph type="title"/>
          </p:nvPr>
        </p:nvSpPr>
        <p:spPr>
          <a:noFill/>
        </p:spPr>
        <p:txBody>
          <a:bodyPr/>
          <a:lstStyle/>
          <a:p>
            <a:r>
              <a:rPr lang="en-US" altLang="zh-CN" sz="4000" dirty="0"/>
              <a:t>6.2.1 </a:t>
            </a:r>
            <a:r>
              <a:rPr lang="zh-CN" altLang="en-US" sz="4000" dirty="0"/>
              <a:t>抽象类及抽象方法的定义</a:t>
            </a:r>
            <a:endParaRPr kumimoji="1" lang="zh-CN" altLang="en-US" b="1" dirty="0">
              <a:ea typeface="仿宋_GB2312" pitchFamily="49" charset="-122"/>
            </a:endParaRPr>
          </a:p>
        </p:txBody>
      </p:sp>
      <p:grpSp>
        <p:nvGrpSpPr>
          <p:cNvPr id="31747" name="Group 28"/>
          <p:cNvGrpSpPr>
            <a:grpSpLocks/>
          </p:cNvGrpSpPr>
          <p:nvPr/>
        </p:nvGrpSpPr>
        <p:grpSpPr bwMode="auto">
          <a:xfrm>
            <a:off x="3346624" y="1988840"/>
            <a:ext cx="2160588" cy="2447925"/>
            <a:chOff x="3969" y="890"/>
            <a:chExt cx="1361" cy="1542"/>
          </a:xfrm>
        </p:grpSpPr>
        <p:sp>
          <p:nvSpPr>
            <p:cNvPr id="31766" name="Rectangle 9"/>
            <p:cNvSpPr>
              <a:spLocks noChangeArrowheads="1"/>
            </p:cNvSpPr>
            <p:nvPr/>
          </p:nvSpPr>
          <p:spPr bwMode="auto">
            <a:xfrm>
              <a:off x="3969" y="890"/>
              <a:ext cx="1360" cy="1542"/>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dirty="0"/>
                <a:t>抽象类 </a:t>
              </a:r>
              <a:r>
                <a:rPr lang="en-US" altLang="zh-CN" dirty="0"/>
                <a:t>Shape</a:t>
              </a:r>
              <a:endParaRPr lang="zh-CN" altLang="en-US" dirty="0"/>
            </a:p>
            <a:p>
              <a:pPr algn="ctr" eaLnBrk="1" hangingPunct="1">
                <a:lnSpc>
                  <a:spcPct val="120000"/>
                </a:lnSpc>
                <a:spcBef>
                  <a:spcPct val="20000"/>
                </a:spcBef>
                <a:buClr>
                  <a:schemeClr val="folHlink"/>
                </a:buClr>
                <a:buSzPct val="60000"/>
                <a:buFont typeface="Wingdings" pitchFamily="2" charset="2"/>
                <a:buNone/>
              </a:pPr>
              <a:r>
                <a:rPr lang="en-US" altLang="zh-CN" dirty="0"/>
                <a:t>name</a:t>
              </a:r>
            </a:p>
            <a:p>
              <a:pPr algn="ctr" eaLnBrk="1" hangingPunct="1">
                <a:lnSpc>
                  <a:spcPct val="120000"/>
                </a:lnSpc>
                <a:spcBef>
                  <a:spcPct val="20000"/>
                </a:spcBef>
                <a:buClr>
                  <a:schemeClr val="folHlink"/>
                </a:buClr>
                <a:buSzPct val="60000"/>
                <a:buFont typeface="Wingdings" pitchFamily="2" charset="2"/>
                <a:buNone/>
              </a:pPr>
              <a:r>
                <a:rPr lang="zh-CN" altLang="en-US" dirty="0">
                  <a:solidFill>
                    <a:srgbClr val="FF0000"/>
                  </a:solidFill>
                </a:rPr>
                <a:t>抽象方法 </a:t>
              </a:r>
              <a:r>
                <a:rPr lang="en-US" altLang="zh-CN" dirty="0" err="1">
                  <a:solidFill>
                    <a:srgbClr val="FF0000"/>
                  </a:solidFill>
                </a:rPr>
                <a:t>getArea</a:t>
              </a:r>
              <a:r>
                <a:rPr lang="en-US" altLang="zh-CN" dirty="0">
                  <a:solidFill>
                    <a:srgbClr val="FF0000"/>
                  </a:solidFill>
                </a:rPr>
                <a:t>()</a:t>
              </a:r>
            </a:p>
            <a:p>
              <a:pPr algn="ctr" eaLnBrk="1" hangingPunct="1">
                <a:lnSpc>
                  <a:spcPct val="120000"/>
                </a:lnSpc>
                <a:spcBef>
                  <a:spcPct val="20000"/>
                </a:spcBef>
                <a:buClr>
                  <a:schemeClr val="folHlink"/>
                </a:buClr>
                <a:buSzPct val="60000"/>
                <a:buFont typeface="Wingdings" pitchFamily="2" charset="2"/>
                <a:buNone/>
              </a:pPr>
              <a:r>
                <a:rPr lang="en-US" altLang="zh-CN" dirty="0"/>
                <a:t>Shape()</a:t>
              </a:r>
            </a:p>
            <a:p>
              <a:pPr algn="ctr" eaLnBrk="1" hangingPunct="1">
                <a:lnSpc>
                  <a:spcPct val="120000"/>
                </a:lnSpc>
                <a:spcBef>
                  <a:spcPct val="20000"/>
                </a:spcBef>
                <a:buClr>
                  <a:schemeClr val="folHlink"/>
                </a:buClr>
                <a:buSzPct val="60000"/>
                <a:buFont typeface="Wingdings" pitchFamily="2" charset="2"/>
                <a:buNone/>
              </a:pPr>
              <a:r>
                <a:rPr lang="en-US" altLang="zh-CN" dirty="0"/>
                <a:t>Shape(String)</a:t>
              </a:r>
            </a:p>
            <a:p>
              <a:pPr algn="ctr" eaLnBrk="1" hangingPunct="1">
                <a:lnSpc>
                  <a:spcPct val="120000"/>
                </a:lnSpc>
                <a:spcBef>
                  <a:spcPct val="20000"/>
                </a:spcBef>
                <a:buClr>
                  <a:schemeClr val="folHlink"/>
                </a:buClr>
                <a:buSzPct val="60000"/>
                <a:buFont typeface="Wingdings" pitchFamily="2" charset="2"/>
                <a:buNone/>
              </a:pPr>
              <a:r>
                <a:rPr lang="en-US" altLang="zh-CN" dirty="0" err="1"/>
                <a:t>getName</a:t>
              </a:r>
              <a:r>
                <a:rPr lang="en-US" altLang="zh-CN" dirty="0"/>
                <a:t>()</a:t>
              </a:r>
            </a:p>
            <a:p>
              <a:pPr algn="ctr" eaLnBrk="1" hangingPunct="1">
                <a:lnSpc>
                  <a:spcPct val="120000"/>
                </a:lnSpc>
                <a:spcBef>
                  <a:spcPct val="20000"/>
                </a:spcBef>
                <a:buClr>
                  <a:schemeClr val="folHlink"/>
                </a:buClr>
                <a:buSzPct val="60000"/>
                <a:buFont typeface="Wingdings" pitchFamily="2" charset="2"/>
                <a:buNone/>
              </a:pPr>
              <a:endParaRPr lang="zh-CN" altLang="en-US" dirty="0"/>
            </a:p>
          </p:txBody>
        </p:sp>
        <p:sp>
          <p:nvSpPr>
            <p:cNvPr id="31767" name="Line 10"/>
            <p:cNvSpPr>
              <a:spLocks noChangeShapeType="1"/>
            </p:cNvSpPr>
            <p:nvPr/>
          </p:nvSpPr>
          <p:spPr bwMode="auto">
            <a:xfrm>
              <a:off x="3969" y="1161"/>
              <a:ext cx="1361"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27"/>
            <p:cNvSpPr>
              <a:spLocks noChangeShapeType="1"/>
            </p:cNvSpPr>
            <p:nvPr/>
          </p:nvSpPr>
          <p:spPr bwMode="auto">
            <a:xfrm>
              <a:off x="3969" y="1388"/>
              <a:ext cx="1361"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48" name="Group 32"/>
          <p:cNvGrpSpPr>
            <a:grpSpLocks/>
          </p:cNvGrpSpPr>
          <p:nvPr/>
        </p:nvGrpSpPr>
        <p:grpSpPr bwMode="auto">
          <a:xfrm>
            <a:off x="1187624" y="4940003"/>
            <a:ext cx="2879725" cy="1439862"/>
            <a:chOff x="748" y="2296"/>
            <a:chExt cx="1814" cy="907"/>
          </a:xfrm>
        </p:grpSpPr>
        <p:sp>
          <p:nvSpPr>
            <p:cNvPr id="31763" name="Rectangle 12"/>
            <p:cNvSpPr>
              <a:spLocks noChangeArrowheads="1"/>
            </p:cNvSpPr>
            <p:nvPr/>
          </p:nvSpPr>
          <p:spPr bwMode="auto">
            <a:xfrm>
              <a:off x="748" y="2296"/>
              <a:ext cx="1814" cy="90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a:t>圆 </a:t>
              </a:r>
              <a:r>
                <a:rPr lang="en-US" altLang="zh-CN"/>
                <a:t>Circle</a:t>
              </a:r>
              <a:endParaRPr lang="zh-CN" altLang="en-US"/>
            </a:p>
            <a:p>
              <a:pPr algn="ctr" eaLnBrk="1" hangingPunct="1">
                <a:spcBef>
                  <a:spcPct val="20000"/>
                </a:spcBef>
                <a:buClr>
                  <a:schemeClr val="folHlink"/>
                </a:buClr>
                <a:buSzPct val="60000"/>
                <a:buFont typeface="Wingdings" pitchFamily="2" charset="2"/>
                <a:buNone/>
              </a:pPr>
              <a:r>
                <a:rPr lang="en-US" altLang="zh-CN"/>
                <a:t>r</a:t>
              </a:r>
            </a:p>
            <a:p>
              <a:pPr algn="ctr" eaLnBrk="1" hangingPunct="1">
                <a:spcBef>
                  <a:spcPct val="20000"/>
                </a:spcBef>
                <a:buClr>
                  <a:schemeClr val="folHlink"/>
                </a:buClr>
                <a:buSzPct val="60000"/>
                <a:buFont typeface="Wingdings" pitchFamily="2" charset="2"/>
                <a:buNone/>
              </a:pPr>
              <a:r>
                <a:rPr lang="en-US" altLang="zh-CN"/>
                <a:t>getArea()</a:t>
              </a:r>
            </a:p>
            <a:p>
              <a:pPr algn="ctr" eaLnBrk="1" hangingPunct="1">
                <a:spcBef>
                  <a:spcPct val="20000"/>
                </a:spcBef>
                <a:buClr>
                  <a:schemeClr val="folHlink"/>
                </a:buClr>
                <a:buSzPct val="60000"/>
                <a:buFont typeface="Wingdings" pitchFamily="2" charset="2"/>
                <a:buNone/>
              </a:pPr>
              <a:r>
                <a:rPr lang="en-US" altLang="zh-CN"/>
                <a:t>Circle(String, double)</a:t>
              </a:r>
              <a:endParaRPr lang="zh-CN" altLang="en-US"/>
            </a:p>
          </p:txBody>
        </p:sp>
        <p:sp>
          <p:nvSpPr>
            <p:cNvPr id="31764" name="Line 13"/>
            <p:cNvSpPr>
              <a:spLocks noChangeShapeType="1"/>
            </p:cNvSpPr>
            <p:nvPr/>
          </p:nvSpPr>
          <p:spPr bwMode="auto">
            <a:xfrm>
              <a:off x="748" y="2523"/>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Line 29"/>
            <p:cNvSpPr>
              <a:spLocks noChangeShapeType="1"/>
            </p:cNvSpPr>
            <p:nvPr/>
          </p:nvSpPr>
          <p:spPr bwMode="auto">
            <a:xfrm>
              <a:off x="748" y="2749"/>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49" name="Group 33"/>
          <p:cNvGrpSpPr>
            <a:grpSpLocks/>
          </p:cNvGrpSpPr>
          <p:nvPr/>
        </p:nvGrpSpPr>
        <p:grpSpPr bwMode="auto">
          <a:xfrm>
            <a:off x="4572174" y="4940003"/>
            <a:ext cx="3743325" cy="1439862"/>
            <a:chOff x="748" y="2296"/>
            <a:chExt cx="1814" cy="907"/>
          </a:xfrm>
        </p:grpSpPr>
        <p:sp>
          <p:nvSpPr>
            <p:cNvPr id="31760" name="Rectangle 34"/>
            <p:cNvSpPr>
              <a:spLocks noChangeArrowheads="1"/>
            </p:cNvSpPr>
            <p:nvPr/>
          </p:nvSpPr>
          <p:spPr bwMode="auto">
            <a:xfrm>
              <a:off x="748" y="2296"/>
              <a:ext cx="1814" cy="90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10000"/>
                </a:lnSpc>
                <a:spcBef>
                  <a:spcPct val="20000"/>
                </a:spcBef>
                <a:buClr>
                  <a:schemeClr val="folHlink"/>
                </a:buClr>
                <a:buSzPct val="60000"/>
                <a:buFont typeface="Wingdings" pitchFamily="2" charset="2"/>
                <a:buNone/>
              </a:pPr>
              <a:r>
                <a:rPr lang="zh-CN" altLang="en-US"/>
                <a:t>矩形 </a:t>
              </a:r>
              <a:r>
                <a:rPr lang="en-US" altLang="zh-CN"/>
                <a:t>Rectangle</a:t>
              </a:r>
              <a:endParaRPr lang="zh-CN" altLang="en-US"/>
            </a:p>
            <a:p>
              <a:pPr algn="ctr" eaLnBrk="1" hangingPunct="1">
                <a:spcBef>
                  <a:spcPct val="20000"/>
                </a:spcBef>
                <a:buClr>
                  <a:schemeClr val="folHlink"/>
                </a:buClr>
                <a:buSzPct val="60000"/>
                <a:buFont typeface="Wingdings" pitchFamily="2" charset="2"/>
                <a:buNone/>
              </a:pPr>
              <a:r>
                <a:rPr lang="en-US" altLang="zh-CN"/>
                <a:t>length, width</a:t>
              </a:r>
            </a:p>
            <a:p>
              <a:pPr algn="ctr" eaLnBrk="1" hangingPunct="1">
                <a:spcBef>
                  <a:spcPct val="20000"/>
                </a:spcBef>
                <a:buClr>
                  <a:schemeClr val="folHlink"/>
                </a:buClr>
                <a:buSzPct val="60000"/>
                <a:buFont typeface="Wingdings" pitchFamily="2" charset="2"/>
                <a:buNone/>
              </a:pPr>
              <a:r>
                <a:rPr lang="en-US" altLang="zh-CN"/>
                <a:t>getArea()</a:t>
              </a:r>
            </a:p>
            <a:p>
              <a:pPr algn="ctr" eaLnBrk="1" hangingPunct="1">
                <a:spcBef>
                  <a:spcPct val="20000"/>
                </a:spcBef>
                <a:buClr>
                  <a:schemeClr val="folHlink"/>
                </a:buClr>
                <a:buSzPct val="60000"/>
                <a:buFont typeface="Wingdings" pitchFamily="2" charset="2"/>
                <a:buNone/>
              </a:pPr>
              <a:r>
                <a:rPr lang="en-US" altLang="zh-CN"/>
                <a:t>Rectangle(String, double,double)</a:t>
              </a:r>
              <a:endParaRPr lang="zh-CN" altLang="en-US"/>
            </a:p>
          </p:txBody>
        </p:sp>
        <p:sp>
          <p:nvSpPr>
            <p:cNvPr id="31761" name="Line 35"/>
            <p:cNvSpPr>
              <a:spLocks noChangeShapeType="1"/>
            </p:cNvSpPr>
            <p:nvPr/>
          </p:nvSpPr>
          <p:spPr bwMode="auto">
            <a:xfrm>
              <a:off x="748" y="2523"/>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2" name="Line 36"/>
            <p:cNvSpPr>
              <a:spLocks noChangeShapeType="1"/>
            </p:cNvSpPr>
            <p:nvPr/>
          </p:nvSpPr>
          <p:spPr bwMode="auto">
            <a:xfrm>
              <a:off x="748" y="2749"/>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50" name="Line 37"/>
          <p:cNvSpPr>
            <a:spLocks noChangeShapeType="1"/>
          </p:cNvSpPr>
          <p:nvPr/>
        </p:nvSpPr>
        <p:spPr bwMode="auto">
          <a:xfrm flipH="1" flipV="1">
            <a:off x="4643612" y="4436765"/>
            <a:ext cx="504825"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1" name="Line 38"/>
          <p:cNvSpPr>
            <a:spLocks noChangeShapeType="1"/>
          </p:cNvSpPr>
          <p:nvPr/>
        </p:nvSpPr>
        <p:spPr bwMode="auto">
          <a:xfrm flipV="1">
            <a:off x="3562524" y="4436765"/>
            <a:ext cx="576263"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752" name="Group 39"/>
          <p:cNvGrpSpPr>
            <a:grpSpLocks/>
          </p:cNvGrpSpPr>
          <p:nvPr/>
        </p:nvGrpSpPr>
        <p:grpSpPr bwMode="auto">
          <a:xfrm>
            <a:off x="1187624" y="4940003"/>
            <a:ext cx="2879725" cy="1439862"/>
            <a:chOff x="748" y="2296"/>
            <a:chExt cx="1814" cy="907"/>
          </a:xfrm>
        </p:grpSpPr>
        <p:sp>
          <p:nvSpPr>
            <p:cNvPr id="31757" name="Rectangle 40"/>
            <p:cNvSpPr>
              <a:spLocks noChangeArrowheads="1"/>
            </p:cNvSpPr>
            <p:nvPr/>
          </p:nvSpPr>
          <p:spPr bwMode="auto">
            <a:xfrm>
              <a:off x="748" y="2296"/>
              <a:ext cx="1814" cy="90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dirty="0"/>
                <a:t>圆 </a:t>
              </a:r>
              <a:r>
                <a:rPr lang="en-US" altLang="zh-CN" dirty="0"/>
                <a:t>Circle</a:t>
              </a:r>
              <a:endParaRPr lang="zh-CN" altLang="en-US" dirty="0"/>
            </a:p>
            <a:p>
              <a:pPr algn="ctr" eaLnBrk="1" hangingPunct="1">
                <a:spcBef>
                  <a:spcPct val="20000"/>
                </a:spcBef>
                <a:buClr>
                  <a:schemeClr val="folHlink"/>
                </a:buClr>
                <a:buSzPct val="60000"/>
                <a:buFont typeface="Wingdings" pitchFamily="2" charset="2"/>
                <a:buNone/>
              </a:pPr>
              <a:r>
                <a:rPr lang="en-US" altLang="zh-CN" dirty="0"/>
                <a:t>r</a:t>
              </a:r>
            </a:p>
            <a:p>
              <a:pPr algn="ctr" eaLnBrk="1" hangingPunct="1">
                <a:spcBef>
                  <a:spcPct val="20000"/>
                </a:spcBef>
                <a:buClr>
                  <a:schemeClr val="folHlink"/>
                </a:buClr>
                <a:buSzPct val="60000"/>
                <a:buFont typeface="Wingdings" pitchFamily="2" charset="2"/>
                <a:buNone/>
              </a:pPr>
              <a:r>
                <a:rPr lang="en-US" altLang="zh-CN" dirty="0" err="1">
                  <a:solidFill>
                    <a:srgbClr val="FF0000"/>
                  </a:solidFill>
                </a:rPr>
                <a:t>getArea</a:t>
              </a:r>
              <a:r>
                <a:rPr lang="en-US" altLang="zh-CN" dirty="0">
                  <a:solidFill>
                    <a:srgbClr val="FF0000"/>
                  </a:solidFill>
                </a:rPr>
                <a:t>()</a:t>
              </a:r>
            </a:p>
            <a:p>
              <a:pPr algn="ctr" eaLnBrk="1" hangingPunct="1">
                <a:spcBef>
                  <a:spcPct val="20000"/>
                </a:spcBef>
                <a:buClr>
                  <a:schemeClr val="folHlink"/>
                </a:buClr>
                <a:buSzPct val="60000"/>
                <a:buFont typeface="Wingdings" pitchFamily="2" charset="2"/>
                <a:buNone/>
              </a:pPr>
              <a:r>
                <a:rPr lang="en-US" altLang="zh-CN" dirty="0"/>
                <a:t>Circle(String, double)</a:t>
              </a:r>
              <a:endParaRPr lang="zh-CN" altLang="en-US" dirty="0"/>
            </a:p>
          </p:txBody>
        </p:sp>
        <p:sp>
          <p:nvSpPr>
            <p:cNvPr id="31758" name="Line 41"/>
            <p:cNvSpPr>
              <a:spLocks noChangeShapeType="1"/>
            </p:cNvSpPr>
            <p:nvPr/>
          </p:nvSpPr>
          <p:spPr bwMode="auto">
            <a:xfrm>
              <a:off x="748" y="2523"/>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9" name="Line 42"/>
            <p:cNvSpPr>
              <a:spLocks noChangeShapeType="1"/>
            </p:cNvSpPr>
            <p:nvPr/>
          </p:nvSpPr>
          <p:spPr bwMode="auto">
            <a:xfrm>
              <a:off x="748" y="2749"/>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1753" name="Group 43"/>
          <p:cNvGrpSpPr>
            <a:grpSpLocks/>
          </p:cNvGrpSpPr>
          <p:nvPr/>
        </p:nvGrpSpPr>
        <p:grpSpPr bwMode="auto">
          <a:xfrm>
            <a:off x="4572174" y="4940003"/>
            <a:ext cx="3743325" cy="1439862"/>
            <a:chOff x="748" y="2296"/>
            <a:chExt cx="1814" cy="907"/>
          </a:xfrm>
        </p:grpSpPr>
        <p:sp>
          <p:nvSpPr>
            <p:cNvPr id="31754" name="Rectangle 44"/>
            <p:cNvSpPr>
              <a:spLocks noChangeArrowheads="1"/>
            </p:cNvSpPr>
            <p:nvPr/>
          </p:nvSpPr>
          <p:spPr bwMode="auto">
            <a:xfrm>
              <a:off x="748" y="2296"/>
              <a:ext cx="1814" cy="90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10000"/>
                </a:lnSpc>
                <a:spcBef>
                  <a:spcPct val="20000"/>
                </a:spcBef>
                <a:buClr>
                  <a:schemeClr val="folHlink"/>
                </a:buClr>
                <a:buSzPct val="60000"/>
                <a:buFont typeface="Wingdings" pitchFamily="2" charset="2"/>
                <a:buNone/>
              </a:pPr>
              <a:r>
                <a:rPr lang="zh-CN" altLang="en-US" dirty="0"/>
                <a:t>矩形 </a:t>
              </a:r>
              <a:r>
                <a:rPr lang="en-US" altLang="zh-CN" dirty="0"/>
                <a:t>Rectangle</a:t>
              </a:r>
              <a:endParaRPr lang="zh-CN" altLang="en-US" dirty="0"/>
            </a:p>
            <a:p>
              <a:pPr algn="ctr" eaLnBrk="1" hangingPunct="1">
                <a:spcBef>
                  <a:spcPct val="20000"/>
                </a:spcBef>
                <a:buClr>
                  <a:schemeClr val="folHlink"/>
                </a:buClr>
                <a:buSzPct val="60000"/>
                <a:buFont typeface="Wingdings" pitchFamily="2" charset="2"/>
                <a:buNone/>
              </a:pPr>
              <a:r>
                <a:rPr lang="en-US" altLang="zh-CN" dirty="0"/>
                <a:t>length, width</a:t>
              </a:r>
            </a:p>
            <a:p>
              <a:pPr algn="ctr" eaLnBrk="1" hangingPunct="1">
                <a:spcBef>
                  <a:spcPct val="20000"/>
                </a:spcBef>
                <a:buClr>
                  <a:schemeClr val="folHlink"/>
                </a:buClr>
                <a:buSzPct val="60000"/>
                <a:buFont typeface="Wingdings" pitchFamily="2" charset="2"/>
                <a:buNone/>
              </a:pPr>
              <a:r>
                <a:rPr lang="en-US" altLang="zh-CN" dirty="0" err="1">
                  <a:solidFill>
                    <a:srgbClr val="FF0000"/>
                  </a:solidFill>
                </a:rPr>
                <a:t>getArea</a:t>
              </a:r>
              <a:r>
                <a:rPr lang="en-US" altLang="zh-CN" dirty="0">
                  <a:solidFill>
                    <a:srgbClr val="FF0000"/>
                  </a:solidFill>
                </a:rPr>
                <a:t>()</a:t>
              </a:r>
            </a:p>
            <a:p>
              <a:pPr algn="ctr" eaLnBrk="1" hangingPunct="1">
                <a:spcBef>
                  <a:spcPct val="20000"/>
                </a:spcBef>
                <a:buClr>
                  <a:schemeClr val="folHlink"/>
                </a:buClr>
                <a:buSzPct val="60000"/>
                <a:buFont typeface="Wingdings" pitchFamily="2" charset="2"/>
                <a:buNone/>
              </a:pPr>
              <a:r>
                <a:rPr lang="en-US" altLang="zh-CN" dirty="0"/>
                <a:t>Rectangle(String, </a:t>
              </a:r>
              <a:r>
                <a:rPr lang="en-US" altLang="zh-CN" dirty="0" err="1"/>
                <a:t>double,double</a:t>
              </a:r>
              <a:r>
                <a:rPr lang="en-US" altLang="zh-CN" dirty="0"/>
                <a:t>)</a:t>
              </a:r>
              <a:endParaRPr lang="zh-CN" altLang="en-US" dirty="0"/>
            </a:p>
          </p:txBody>
        </p:sp>
        <p:sp>
          <p:nvSpPr>
            <p:cNvPr id="31755" name="Line 45"/>
            <p:cNvSpPr>
              <a:spLocks noChangeShapeType="1"/>
            </p:cNvSpPr>
            <p:nvPr/>
          </p:nvSpPr>
          <p:spPr bwMode="auto">
            <a:xfrm>
              <a:off x="748" y="2523"/>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46"/>
            <p:cNvSpPr>
              <a:spLocks noChangeShapeType="1"/>
            </p:cNvSpPr>
            <p:nvPr/>
          </p:nvSpPr>
          <p:spPr bwMode="auto">
            <a:xfrm>
              <a:off x="748" y="2749"/>
              <a:ext cx="181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317701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sz="4400" dirty="0"/>
              <a:t>6.2.1 </a:t>
            </a:r>
            <a:r>
              <a:rPr lang="zh-CN" altLang="en-US" sz="4400" dirty="0"/>
              <a:t>抽象类及抽象方法的定义</a:t>
            </a:r>
            <a:endParaRPr kumimoji="1" lang="zh-CN" altLang="en-US" b="1" dirty="0">
              <a:ea typeface="仿宋_GB2312" pitchFamily="49" charset="-122"/>
            </a:endParaRPr>
          </a:p>
        </p:txBody>
      </p:sp>
      <p:sp>
        <p:nvSpPr>
          <p:cNvPr id="32771" name="Rectangle 4"/>
          <p:cNvSpPr>
            <a:spLocks noChangeArrowheads="1"/>
          </p:cNvSpPr>
          <p:nvPr/>
        </p:nvSpPr>
        <p:spPr bwMode="auto">
          <a:xfrm>
            <a:off x="1187450" y="1557338"/>
            <a:ext cx="6337300" cy="4391025"/>
          </a:xfrm>
          <a:prstGeom prst="rect">
            <a:avLst/>
          </a:prstGeom>
          <a:ln/>
        </p:spPr>
        <p:style>
          <a:lnRef idx="1">
            <a:schemeClr val="accent1"/>
          </a:lnRef>
          <a:fillRef idx="2">
            <a:schemeClr val="accent1"/>
          </a:fillRef>
          <a:effectRef idx="1">
            <a:schemeClr val="accent1"/>
          </a:effectRef>
          <a:fontRef idx="minor">
            <a:schemeClr val="dk1"/>
          </a:fontRef>
        </p:style>
        <p:txBody>
          <a:bodyPr/>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a:t>public  </a:t>
            </a:r>
            <a:r>
              <a:rPr lang="en-US" altLang="zh-CN" b="1">
                <a:solidFill>
                  <a:schemeClr val="hlink"/>
                </a:solidFill>
              </a:rPr>
              <a:t>abstract</a:t>
            </a:r>
            <a:r>
              <a:rPr lang="en-US" altLang="zh-CN"/>
              <a:t>  class Shape {</a:t>
            </a:r>
          </a:p>
          <a:p>
            <a:pPr lvl="1" eaLnBrk="1" hangingPunct="1"/>
            <a:r>
              <a:rPr lang="en-US" altLang="zh-CN"/>
              <a:t>private String name;</a:t>
            </a:r>
          </a:p>
          <a:p>
            <a:pPr lvl="1" eaLnBrk="1" hangingPunct="1"/>
            <a:endParaRPr lang="en-US" altLang="zh-CN"/>
          </a:p>
          <a:p>
            <a:pPr lvl="1" eaLnBrk="1" hangingPunct="1"/>
            <a:r>
              <a:rPr lang="en-US" altLang="zh-CN"/>
              <a:t>public Shape() {</a:t>
            </a:r>
          </a:p>
          <a:p>
            <a:pPr lvl="1" eaLnBrk="1" hangingPunct="1"/>
            <a:r>
              <a:rPr lang="en-US" altLang="zh-CN"/>
              <a:t>}</a:t>
            </a:r>
          </a:p>
          <a:p>
            <a:pPr lvl="1" eaLnBrk="1" hangingPunct="1"/>
            <a:r>
              <a:rPr lang="en-US" altLang="zh-CN"/>
              <a:t>public Shape(String name) {</a:t>
            </a:r>
          </a:p>
          <a:p>
            <a:pPr lvl="1" eaLnBrk="1" hangingPunct="1"/>
            <a:r>
              <a:rPr lang="en-US" altLang="zh-CN"/>
              <a:t>	this.name = name;</a:t>
            </a:r>
          </a:p>
          <a:p>
            <a:pPr lvl="1" eaLnBrk="1" hangingPunct="1"/>
            <a:r>
              <a:rPr lang="en-US" altLang="zh-CN"/>
              <a:t>}</a:t>
            </a:r>
          </a:p>
          <a:p>
            <a:pPr lvl="1" eaLnBrk="1" hangingPunct="1"/>
            <a:endParaRPr lang="en-US" altLang="zh-CN"/>
          </a:p>
          <a:p>
            <a:pPr lvl="1" eaLnBrk="1" hangingPunct="1"/>
            <a:r>
              <a:rPr lang="en-US" altLang="zh-CN"/>
              <a:t>public String getName() {</a:t>
            </a:r>
          </a:p>
          <a:p>
            <a:pPr lvl="1" eaLnBrk="1" hangingPunct="1"/>
            <a:r>
              <a:rPr lang="en-US" altLang="zh-CN"/>
              <a:t>	return name;</a:t>
            </a:r>
          </a:p>
          <a:p>
            <a:pPr lvl="1" eaLnBrk="1" hangingPunct="1"/>
            <a:r>
              <a:rPr lang="en-US" altLang="zh-CN"/>
              <a:t>}</a:t>
            </a:r>
          </a:p>
          <a:p>
            <a:pPr lvl="1" eaLnBrk="1" hangingPunct="1"/>
            <a:endParaRPr lang="en-US" altLang="zh-CN"/>
          </a:p>
          <a:p>
            <a:pPr lvl="1" eaLnBrk="1" hangingPunct="1"/>
            <a:r>
              <a:rPr lang="en-US" altLang="zh-CN"/>
              <a:t>public abstract double getArea();</a:t>
            </a:r>
          </a:p>
          <a:p>
            <a:pPr eaLnBrk="1" hangingPunct="1"/>
            <a:r>
              <a:rPr lang="en-US" altLang="zh-CN"/>
              <a:t>}</a:t>
            </a:r>
            <a:endParaRPr lang="zh-CN" altLang="en-US"/>
          </a:p>
        </p:txBody>
      </p:sp>
      <p:sp>
        <p:nvSpPr>
          <p:cNvPr id="253957" name="Rectangle 5"/>
          <p:cNvSpPr>
            <a:spLocks noChangeArrowheads="1"/>
          </p:cNvSpPr>
          <p:nvPr/>
        </p:nvSpPr>
        <p:spPr bwMode="auto">
          <a:xfrm>
            <a:off x="1187450" y="5084763"/>
            <a:ext cx="5472113" cy="366712"/>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342900" indent="-342900" eaLnBrk="0" hangingPunct="0">
              <a:defRPr>
                <a:solidFill>
                  <a:schemeClr val="tx1"/>
                </a:solidFill>
                <a:latin typeface="Book Antiqua" pitchFamily="18" charset="0"/>
                <a:ea typeface="宋体" charset="-122"/>
              </a:defRPr>
            </a:lvl1pPr>
            <a:lvl2pPr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lvl="1" eaLnBrk="1" hangingPunct="1"/>
            <a:r>
              <a:rPr lang="en-US" altLang="zh-CN" b="1"/>
              <a:t>public </a:t>
            </a:r>
            <a:r>
              <a:rPr lang="en-US" altLang="zh-CN" b="1">
                <a:solidFill>
                  <a:schemeClr val="hlink"/>
                </a:solidFill>
              </a:rPr>
              <a:t>abstract</a:t>
            </a:r>
            <a:r>
              <a:rPr lang="en-US" altLang="zh-CN" b="1"/>
              <a:t> double getArea()</a:t>
            </a:r>
            <a:r>
              <a:rPr lang="en-US" altLang="zh-CN" b="1">
                <a:solidFill>
                  <a:schemeClr val="hlink"/>
                </a:solidFill>
              </a:rPr>
              <a:t>;</a:t>
            </a:r>
            <a:r>
              <a:rPr lang="en-US" altLang="zh-CN" b="1"/>
              <a:t>   //</a:t>
            </a:r>
            <a:r>
              <a:rPr lang="zh-CN" altLang="en-US" b="1"/>
              <a:t>抽象方法</a:t>
            </a:r>
          </a:p>
        </p:txBody>
      </p:sp>
    </p:spTree>
    <p:extLst>
      <p:ext uri="{BB962C8B-B14F-4D97-AF65-F5344CB8AC3E}">
        <p14:creationId xmlns:p14="http://schemas.microsoft.com/office/powerpoint/2010/main" val="2987274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39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a:ln>
            <a:headEnd/>
            <a:tailEnd/>
          </a:ln>
        </p:spPr>
        <p:style>
          <a:lnRef idx="1">
            <a:schemeClr val="accent1"/>
          </a:lnRef>
          <a:fillRef idx="2">
            <a:schemeClr val="accent1"/>
          </a:fillRef>
          <a:effectRef idx="1">
            <a:schemeClr val="accent1"/>
          </a:effectRef>
          <a:fontRef idx="minor">
            <a:schemeClr val="dk1"/>
          </a:fontRef>
        </p:style>
        <p:txBody>
          <a:bodyPr/>
          <a:lstStyle/>
          <a:p>
            <a:pPr eaLnBrk="1" hangingPunct="1">
              <a:spcBef>
                <a:spcPct val="0"/>
              </a:spcBef>
              <a:buClrTx/>
              <a:buSzTx/>
              <a:buFontTx/>
              <a:buNone/>
            </a:pPr>
            <a:r>
              <a:rPr lang="en-US" altLang="zh-CN" sz="2000" dirty="0">
                <a:solidFill>
                  <a:schemeClr val="tx1"/>
                </a:solidFill>
              </a:rPr>
              <a:t>public class Circle  </a:t>
            </a:r>
            <a:r>
              <a:rPr lang="en-US" altLang="zh-CN" sz="2000" b="1" dirty="0">
                <a:solidFill>
                  <a:srgbClr val="C00000"/>
                </a:solidFill>
              </a:rPr>
              <a:t>extends  Shape</a:t>
            </a:r>
            <a:r>
              <a:rPr lang="en-US" altLang="zh-CN" sz="2000" dirty="0">
                <a:solidFill>
                  <a:schemeClr val="tx1"/>
                </a:solidFill>
              </a:rPr>
              <a:t>{</a:t>
            </a:r>
          </a:p>
          <a:p>
            <a:pPr lvl="1" eaLnBrk="1" hangingPunct="1">
              <a:spcBef>
                <a:spcPct val="0"/>
              </a:spcBef>
              <a:buClrTx/>
              <a:buSzTx/>
              <a:buFontTx/>
              <a:buNone/>
            </a:pPr>
            <a:r>
              <a:rPr lang="en-US" altLang="zh-CN" sz="2000" dirty="0">
                <a:solidFill>
                  <a:schemeClr val="tx1"/>
                </a:solidFill>
              </a:rPr>
              <a:t>private double r;</a:t>
            </a:r>
          </a:p>
          <a:p>
            <a:pPr lvl="1" eaLnBrk="1" hangingPunct="1">
              <a:spcBef>
                <a:spcPct val="0"/>
              </a:spcBef>
              <a:buClrTx/>
              <a:buSzTx/>
              <a:buFontTx/>
              <a:buNone/>
            </a:pPr>
            <a:endParaRPr lang="en-US" altLang="zh-CN" sz="2000" dirty="0">
              <a:solidFill>
                <a:schemeClr val="tx1"/>
              </a:solidFill>
            </a:endParaRPr>
          </a:p>
          <a:p>
            <a:pPr lvl="1" eaLnBrk="1" hangingPunct="1">
              <a:spcBef>
                <a:spcPct val="0"/>
              </a:spcBef>
              <a:buClrTx/>
              <a:buSzTx/>
              <a:buFontTx/>
              <a:buNone/>
            </a:pPr>
            <a:r>
              <a:rPr lang="en-US" altLang="zh-CN" sz="2000" dirty="0">
                <a:solidFill>
                  <a:schemeClr val="tx1"/>
                </a:solidFill>
              </a:rPr>
              <a:t>public Circle(String name, double r) {</a:t>
            </a:r>
          </a:p>
          <a:p>
            <a:pPr lvl="2" eaLnBrk="1" hangingPunct="1">
              <a:spcBef>
                <a:spcPct val="0"/>
              </a:spcBef>
              <a:buClrTx/>
              <a:buSzTx/>
              <a:buFontTx/>
              <a:buNone/>
            </a:pPr>
            <a:r>
              <a:rPr lang="en-US" altLang="zh-CN" sz="2000" dirty="0">
                <a:solidFill>
                  <a:schemeClr val="tx1"/>
                </a:solidFill>
              </a:rPr>
              <a:t>super(name);</a:t>
            </a:r>
          </a:p>
          <a:p>
            <a:pPr lvl="2" eaLnBrk="1" hangingPunct="1">
              <a:spcBef>
                <a:spcPct val="0"/>
              </a:spcBef>
              <a:buClrTx/>
              <a:buSzTx/>
              <a:buFontTx/>
              <a:buNone/>
            </a:pPr>
            <a:r>
              <a:rPr lang="en-US" altLang="zh-CN" sz="2000" dirty="0" err="1">
                <a:solidFill>
                  <a:schemeClr val="tx1"/>
                </a:solidFill>
              </a:rPr>
              <a:t>this.r</a:t>
            </a:r>
            <a:r>
              <a:rPr lang="en-US" altLang="zh-CN" sz="2000" dirty="0">
                <a:solidFill>
                  <a:schemeClr val="tx1"/>
                </a:solidFill>
              </a:rPr>
              <a:t> = r;</a:t>
            </a:r>
          </a:p>
          <a:p>
            <a:pPr lvl="1" eaLnBrk="1" hangingPunct="1">
              <a:spcBef>
                <a:spcPct val="0"/>
              </a:spcBef>
              <a:buClrTx/>
              <a:buSzTx/>
              <a:buFontTx/>
              <a:buNone/>
            </a:pPr>
            <a:r>
              <a:rPr lang="en-US" altLang="zh-CN" sz="2000" dirty="0">
                <a:solidFill>
                  <a:schemeClr val="tx1"/>
                </a:solidFill>
              </a:rPr>
              <a:t>}</a:t>
            </a:r>
          </a:p>
          <a:p>
            <a:pPr lvl="1" eaLnBrk="1" hangingPunct="1">
              <a:spcBef>
                <a:spcPct val="0"/>
              </a:spcBef>
              <a:buClrTx/>
              <a:buSzTx/>
              <a:buFontTx/>
              <a:buNone/>
            </a:pPr>
            <a:endParaRPr lang="en-US" altLang="zh-CN" sz="2000" dirty="0">
              <a:solidFill>
                <a:schemeClr val="tx1"/>
              </a:solidFill>
            </a:endParaRPr>
          </a:p>
          <a:p>
            <a:pPr lvl="1" eaLnBrk="1" hangingPunct="1">
              <a:spcBef>
                <a:spcPct val="0"/>
              </a:spcBef>
              <a:buClrTx/>
              <a:buSzTx/>
              <a:buFontTx/>
              <a:buNone/>
            </a:pPr>
            <a:r>
              <a:rPr lang="en-US" altLang="zh-CN" sz="2000" dirty="0">
                <a:solidFill>
                  <a:schemeClr val="tx1"/>
                </a:solidFill>
              </a:rPr>
              <a:t>public double </a:t>
            </a:r>
            <a:r>
              <a:rPr lang="en-US" altLang="zh-CN" sz="2000" dirty="0" err="1">
                <a:solidFill>
                  <a:schemeClr val="tx1"/>
                </a:solidFill>
              </a:rPr>
              <a:t>getArea</a:t>
            </a:r>
            <a:r>
              <a:rPr lang="en-US" altLang="zh-CN" sz="2000" dirty="0">
                <a:solidFill>
                  <a:schemeClr val="tx1"/>
                </a:solidFill>
              </a:rPr>
              <a:t>() {</a:t>
            </a:r>
          </a:p>
          <a:p>
            <a:pPr lvl="2" eaLnBrk="1" hangingPunct="1">
              <a:spcBef>
                <a:spcPct val="0"/>
              </a:spcBef>
              <a:buClrTx/>
              <a:buSzTx/>
              <a:buFontTx/>
              <a:buNone/>
            </a:pPr>
            <a:r>
              <a:rPr lang="en-US" altLang="zh-CN" sz="2000" dirty="0">
                <a:solidFill>
                  <a:schemeClr val="tx1"/>
                </a:solidFill>
              </a:rPr>
              <a:t>return </a:t>
            </a:r>
            <a:r>
              <a:rPr lang="en-US" altLang="zh-CN" sz="2000" dirty="0" err="1">
                <a:solidFill>
                  <a:schemeClr val="tx1"/>
                </a:solidFill>
              </a:rPr>
              <a:t>Math.PI</a:t>
            </a:r>
            <a:r>
              <a:rPr lang="en-US" altLang="zh-CN" sz="2000" dirty="0">
                <a:solidFill>
                  <a:schemeClr val="tx1"/>
                </a:solidFill>
              </a:rPr>
              <a:t>*r*r;</a:t>
            </a:r>
          </a:p>
          <a:p>
            <a:pPr lvl="1" eaLnBrk="1" hangingPunct="1">
              <a:spcBef>
                <a:spcPct val="0"/>
              </a:spcBef>
              <a:buClrTx/>
              <a:buSzTx/>
              <a:buFontTx/>
              <a:buNone/>
            </a:pPr>
            <a:r>
              <a:rPr lang="en-US" altLang="zh-CN" sz="2000" dirty="0">
                <a:solidFill>
                  <a:schemeClr val="tx1"/>
                </a:solidFill>
              </a:rPr>
              <a:t>}</a:t>
            </a:r>
          </a:p>
          <a:p>
            <a:pPr eaLnBrk="1" hangingPunct="1">
              <a:spcBef>
                <a:spcPct val="0"/>
              </a:spcBef>
              <a:buClrTx/>
              <a:buSzTx/>
              <a:buFontTx/>
              <a:buNone/>
            </a:pPr>
            <a:r>
              <a:rPr lang="en-US" altLang="zh-CN" sz="2000" dirty="0">
                <a:solidFill>
                  <a:schemeClr val="tx1"/>
                </a:solidFill>
              </a:rPr>
              <a:t>}</a:t>
            </a:r>
          </a:p>
          <a:p>
            <a:pPr eaLnBrk="1" hangingPunct="1">
              <a:spcBef>
                <a:spcPct val="0"/>
              </a:spcBef>
              <a:buClrTx/>
              <a:buSzTx/>
              <a:buFontTx/>
              <a:buNone/>
            </a:pPr>
            <a:endParaRPr lang="zh-CN" altLang="en-US" sz="2000" dirty="0">
              <a:solidFill>
                <a:schemeClr val="tx1"/>
              </a:solidFill>
            </a:endParaRPr>
          </a:p>
        </p:txBody>
      </p:sp>
      <p:sp>
        <p:nvSpPr>
          <p:cNvPr id="33794" name="Rectangle 2"/>
          <p:cNvSpPr>
            <a:spLocks noGrp="1" noChangeArrowheads="1"/>
          </p:cNvSpPr>
          <p:nvPr>
            <p:ph type="title"/>
          </p:nvPr>
        </p:nvSpPr>
        <p:spPr/>
        <p:txBody>
          <a:bodyPr/>
          <a:lstStyle/>
          <a:p>
            <a:r>
              <a:rPr lang="en-US" altLang="zh-CN" sz="4000" dirty="0"/>
              <a:t>6.2.1 </a:t>
            </a:r>
            <a:r>
              <a:rPr lang="zh-CN" altLang="en-US" sz="4000" dirty="0"/>
              <a:t>抽象类及抽象方法的定义</a:t>
            </a:r>
            <a:endParaRPr kumimoji="1" lang="zh-CN" altLang="en-US" b="1" dirty="0">
              <a:ea typeface="仿宋_GB2312" pitchFamily="49" charset="-122"/>
            </a:endParaRPr>
          </a:p>
        </p:txBody>
      </p:sp>
      <p:sp>
        <p:nvSpPr>
          <p:cNvPr id="252934" name="Rectangle 6"/>
          <p:cNvSpPr>
            <a:spLocks noChangeArrowheads="1"/>
          </p:cNvSpPr>
          <p:nvPr/>
        </p:nvSpPr>
        <p:spPr bwMode="auto">
          <a:xfrm>
            <a:off x="1116013" y="2420938"/>
            <a:ext cx="7669212" cy="403225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dirty="0"/>
              <a:t>public class Rectangle </a:t>
            </a:r>
            <a:r>
              <a:rPr lang="en-US" altLang="zh-CN" sz="2000" dirty="0">
                <a:solidFill>
                  <a:srgbClr val="C00000"/>
                </a:solidFill>
              </a:rPr>
              <a:t> </a:t>
            </a:r>
            <a:r>
              <a:rPr lang="en-US" altLang="zh-CN" sz="2000" b="1" dirty="0">
                <a:solidFill>
                  <a:srgbClr val="C00000"/>
                </a:solidFill>
              </a:rPr>
              <a:t>extends  Shape</a:t>
            </a:r>
            <a:r>
              <a:rPr lang="en-US" altLang="zh-CN" sz="2000" dirty="0"/>
              <a:t>{</a:t>
            </a:r>
          </a:p>
          <a:p>
            <a:pPr lvl="1" eaLnBrk="1" hangingPunct="1"/>
            <a:r>
              <a:rPr lang="en-US" altLang="zh-CN" sz="2000" dirty="0"/>
              <a:t>private double length, width;</a:t>
            </a:r>
          </a:p>
          <a:p>
            <a:pPr lvl="1" eaLnBrk="1" hangingPunct="1"/>
            <a:endParaRPr lang="en-US" altLang="zh-CN" sz="2000" dirty="0"/>
          </a:p>
          <a:p>
            <a:pPr lvl="1" eaLnBrk="1" hangingPunct="1"/>
            <a:r>
              <a:rPr lang="en-US" altLang="zh-CN" sz="2000" dirty="0"/>
              <a:t>public Rectangle(String name, double length, double width) {</a:t>
            </a:r>
          </a:p>
          <a:p>
            <a:pPr lvl="2" eaLnBrk="1" hangingPunct="1"/>
            <a:r>
              <a:rPr lang="en-US" altLang="zh-CN" sz="2000" dirty="0"/>
              <a:t>super(name);</a:t>
            </a:r>
          </a:p>
          <a:p>
            <a:pPr lvl="2" eaLnBrk="1" hangingPunct="1"/>
            <a:r>
              <a:rPr lang="en-US" altLang="zh-CN" sz="2000" dirty="0" err="1"/>
              <a:t>this.length</a:t>
            </a:r>
            <a:r>
              <a:rPr lang="en-US" altLang="zh-CN" sz="2000" dirty="0"/>
              <a:t> = length;</a:t>
            </a:r>
          </a:p>
          <a:p>
            <a:pPr lvl="2" eaLnBrk="1" hangingPunct="1"/>
            <a:r>
              <a:rPr lang="en-US" altLang="zh-CN" sz="2000" dirty="0" err="1"/>
              <a:t>this.width</a:t>
            </a:r>
            <a:r>
              <a:rPr lang="en-US" altLang="zh-CN" sz="2000" dirty="0"/>
              <a:t> = width;</a:t>
            </a:r>
          </a:p>
          <a:p>
            <a:pPr lvl="1" eaLnBrk="1" hangingPunct="1"/>
            <a:r>
              <a:rPr lang="en-US" altLang="zh-CN" sz="2000" dirty="0"/>
              <a:t>}</a:t>
            </a:r>
          </a:p>
          <a:p>
            <a:pPr lvl="1" eaLnBrk="1" hangingPunct="1"/>
            <a:endParaRPr lang="en-US" altLang="zh-CN" sz="2000" dirty="0"/>
          </a:p>
          <a:p>
            <a:pPr lvl="1" eaLnBrk="1" hangingPunct="1"/>
            <a:r>
              <a:rPr lang="en-US" altLang="zh-CN" sz="2000" dirty="0"/>
              <a:t>public double </a:t>
            </a:r>
            <a:r>
              <a:rPr lang="en-US" altLang="zh-CN" sz="2000" dirty="0" err="1"/>
              <a:t>getArea</a:t>
            </a:r>
            <a:r>
              <a:rPr lang="en-US" altLang="zh-CN" sz="2000" dirty="0"/>
              <a:t>() {</a:t>
            </a:r>
          </a:p>
          <a:p>
            <a:pPr lvl="1" eaLnBrk="1" hangingPunct="1"/>
            <a:r>
              <a:rPr lang="en-US" altLang="zh-CN" sz="2000" dirty="0"/>
              <a:t>	return length*width;</a:t>
            </a:r>
          </a:p>
          <a:p>
            <a:pPr lvl="1" eaLnBrk="1" hangingPunct="1"/>
            <a:r>
              <a:rPr lang="en-US" altLang="zh-CN" sz="2000" dirty="0"/>
              <a:t>}</a:t>
            </a:r>
          </a:p>
          <a:p>
            <a:pPr eaLnBrk="1" hangingPunct="1"/>
            <a:r>
              <a:rPr lang="en-US" altLang="zh-CN" sz="2000" dirty="0"/>
              <a:t>}</a:t>
            </a:r>
            <a:endParaRPr lang="zh-CN" altLang="en-US" sz="2000" dirty="0"/>
          </a:p>
        </p:txBody>
      </p:sp>
      <p:sp>
        <p:nvSpPr>
          <p:cNvPr id="252935" name="Rectangle 7"/>
          <p:cNvSpPr>
            <a:spLocks noChangeArrowheads="1"/>
          </p:cNvSpPr>
          <p:nvPr/>
        </p:nvSpPr>
        <p:spPr bwMode="auto">
          <a:xfrm>
            <a:off x="1657350" y="5229225"/>
            <a:ext cx="4572000" cy="915988"/>
          </a:xfrm>
          <a:prstGeom prst="rect">
            <a:avLst/>
          </a:prstGeom>
          <a:solidFill>
            <a:schemeClr val="bg1"/>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dirty="0">
                <a:solidFill>
                  <a:srgbClr val="C00000"/>
                </a:solidFill>
              </a:rPr>
              <a:t>public double </a:t>
            </a:r>
            <a:r>
              <a:rPr lang="en-US" altLang="zh-CN" dirty="0" err="1">
                <a:solidFill>
                  <a:srgbClr val="C00000"/>
                </a:solidFill>
              </a:rPr>
              <a:t>getArea</a:t>
            </a:r>
            <a:r>
              <a:rPr lang="en-US" altLang="zh-CN" dirty="0">
                <a:solidFill>
                  <a:srgbClr val="C00000"/>
                </a:solidFill>
              </a:rPr>
              <a:t>() {   </a:t>
            </a:r>
            <a:r>
              <a:rPr lang="en-US" altLang="zh-CN" dirty="0">
                <a:solidFill>
                  <a:srgbClr val="C00000"/>
                </a:solidFill>
                <a:latin typeface="Times New Roman" pitchFamily="18" charset="0"/>
              </a:rPr>
              <a:t>//</a:t>
            </a:r>
            <a:r>
              <a:rPr lang="zh-CN" altLang="en-US" dirty="0">
                <a:solidFill>
                  <a:srgbClr val="C00000"/>
                </a:solidFill>
              </a:rPr>
              <a:t>实现抽象方法</a:t>
            </a:r>
          </a:p>
          <a:p>
            <a:pPr eaLnBrk="1" hangingPunct="1"/>
            <a:r>
              <a:rPr lang="en-US" altLang="zh-CN" dirty="0">
                <a:solidFill>
                  <a:srgbClr val="C00000"/>
                </a:solidFill>
              </a:rPr>
              <a:t>      return length*width;</a:t>
            </a:r>
          </a:p>
          <a:p>
            <a:pPr eaLnBrk="1" hangingPunct="1"/>
            <a:r>
              <a:rPr lang="en-US" altLang="zh-CN" dirty="0">
                <a:solidFill>
                  <a:srgbClr val="C00000"/>
                </a:solidFill>
              </a:rPr>
              <a:t>}</a:t>
            </a:r>
          </a:p>
        </p:txBody>
      </p:sp>
      <p:sp>
        <p:nvSpPr>
          <p:cNvPr id="252936" name="Rectangle 8"/>
          <p:cNvSpPr>
            <a:spLocks noChangeArrowheads="1"/>
          </p:cNvSpPr>
          <p:nvPr/>
        </p:nvSpPr>
        <p:spPr bwMode="auto">
          <a:xfrm>
            <a:off x="899592" y="3933056"/>
            <a:ext cx="4572000" cy="915987"/>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dirty="0">
                <a:solidFill>
                  <a:srgbClr val="C00000"/>
                </a:solidFill>
              </a:rPr>
              <a:t>public double </a:t>
            </a:r>
            <a:r>
              <a:rPr lang="en-US" altLang="zh-CN" dirty="0" err="1">
                <a:solidFill>
                  <a:srgbClr val="C00000"/>
                </a:solidFill>
              </a:rPr>
              <a:t>getArea</a:t>
            </a:r>
            <a:r>
              <a:rPr lang="en-US" altLang="zh-CN" dirty="0">
                <a:solidFill>
                  <a:srgbClr val="C00000"/>
                </a:solidFill>
              </a:rPr>
              <a:t>() {  </a:t>
            </a:r>
            <a:r>
              <a:rPr lang="en-US" altLang="zh-CN" dirty="0">
                <a:solidFill>
                  <a:srgbClr val="C00000"/>
                </a:solidFill>
                <a:latin typeface="Tahoma" pitchFamily="34" charset="0"/>
              </a:rPr>
              <a:t>//</a:t>
            </a:r>
            <a:r>
              <a:rPr lang="zh-CN" altLang="en-US" dirty="0">
                <a:solidFill>
                  <a:srgbClr val="C00000"/>
                </a:solidFill>
                <a:latin typeface="Tahoma" pitchFamily="34" charset="0"/>
              </a:rPr>
              <a:t>实现抽象方法</a:t>
            </a:r>
            <a:endParaRPr lang="en-US" altLang="zh-CN" dirty="0">
              <a:solidFill>
                <a:srgbClr val="C00000"/>
              </a:solidFill>
            </a:endParaRPr>
          </a:p>
          <a:p>
            <a:pPr lvl="1" eaLnBrk="1" hangingPunct="1"/>
            <a:r>
              <a:rPr lang="en-US" altLang="zh-CN" dirty="0">
                <a:solidFill>
                  <a:srgbClr val="C00000"/>
                </a:solidFill>
              </a:rPr>
              <a:t>return </a:t>
            </a:r>
            <a:r>
              <a:rPr lang="en-US" altLang="zh-CN" dirty="0" err="1">
                <a:solidFill>
                  <a:srgbClr val="C00000"/>
                </a:solidFill>
              </a:rPr>
              <a:t>Math.PI</a:t>
            </a:r>
            <a:r>
              <a:rPr lang="en-US" altLang="zh-CN" dirty="0">
                <a:solidFill>
                  <a:srgbClr val="C00000"/>
                </a:solidFill>
              </a:rPr>
              <a:t>*r*r;</a:t>
            </a:r>
          </a:p>
          <a:p>
            <a:pPr eaLnBrk="1" hangingPunct="1"/>
            <a:r>
              <a:rPr lang="en-US" altLang="zh-CN" dirty="0">
                <a:solidFill>
                  <a:srgbClr val="C00000"/>
                </a:solidFill>
              </a:rPr>
              <a:t>}</a:t>
            </a:r>
          </a:p>
        </p:txBody>
      </p:sp>
    </p:spTree>
    <p:extLst>
      <p:ext uri="{BB962C8B-B14F-4D97-AF65-F5344CB8AC3E}">
        <p14:creationId xmlns:p14="http://schemas.microsoft.com/office/powerpoint/2010/main" val="258027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2936"/>
                                        </p:tgtEl>
                                        <p:attrNameLst>
                                          <p:attrName>style.visibility</p:attrName>
                                        </p:attrNameLst>
                                      </p:cBhvr>
                                      <p:to>
                                        <p:strVal val="visible"/>
                                      </p:to>
                                    </p:set>
                                  </p:childTnLst>
                                  <p:subTnLst>
                                    <p:set>
                                      <p:cBhvr override="childStyle">
                                        <p:cTn dur="1" fill="hold" display="0" masterRel="nextClick" afterEffect="1"/>
                                        <p:tgtEl>
                                          <p:spTgt spid="25293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29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29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4" grpId="0" animBg="1"/>
      <p:bldP spid="252935" grpId="0" animBg="1"/>
      <p:bldP spid="2529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sz="4400" dirty="0"/>
              <a:t>6.2.1 </a:t>
            </a:r>
            <a:r>
              <a:rPr lang="zh-CN" altLang="en-US" sz="4400" dirty="0"/>
              <a:t>抽象类及抽象方法的定义</a:t>
            </a:r>
            <a:endParaRPr kumimoji="1" lang="zh-CN" altLang="en-US" b="1" dirty="0">
              <a:ea typeface="仿宋_GB2312" pitchFamily="49" charset="-122"/>
            </a:endParaRPr>
          </a:p>
        </p:txBody>
      </p:sp>
      <p:sp>
        <p:nvSpPr>
          <p:cNvPr id="34819" name="Rectangle 4"/>
          <p:cNvSpPr>
            <a:spLocks noGrp="1" noChangeArrowheads="1"/>
          </p:cNvSpPr>
          <p:nvPr>
            <p:ph type="body" idx="1"/>
          </p:nvPr>
        </p:nvSpPr>
        <p:spPr>
          <a:xfrm>
            <a:off x="611188" y="1557338"/>
            <a:ext cx="8343900" cy="3167062"/>
          </a:xfrm>
          <a:solidFill>
            <a:srgbClr val="660066"/>
          </a:solidFill>
        </p:spPr>
        <p:txBody>
          <a:bodyPr/>
          <a:lstStyle/>
          <a:p>
            <a:pPr eaLnBrk="1" hangingPunct="1">
              <a:lnSpc>
                <a:spcPct val="90000"/>
              </a:lnSpc>
              <a:buFont typeface="Wingdings" pitchFamily="2" charset="2"/>
              <a:buNone/>
            </a:pPr>
            <a:r>
              <a:rPr lang="en-US" altLang="zh-CN" sz="2000" b="1">
                <a:solidFill>
                  <a:schemeClr val="bg1"/>
                </a:solidFill>
              </a:rPr>
              <a:t>public</a:t>
            </a:r>
            <a:r>
              <a:rPr lang="en-US" altLang="zh-CN" sz="2000">
                <a:solidFill>
                  <a:schemeClr val="bg1"/>
                </a:solidFill>
              </a:rPr>
              <a:t> </a:t>
            </a:r>
            <a:r>
              <a:rPr lang="en-US" altLang="zh-CN" sz="2000" b="1">
                <a:solidFill>
                  <a:schemeClr val="bg1"/>
                </a:solidFill>
              </a:rPr>
              <a:t>class</a:t>
            </a:r>
            <a:r>
              <a:rPr lang="en-US" altLang="zh-CN" sz="2000">
                <a:solidFill>
                  <a:schemeClr val="bg1"/>
                </a:solidFill>
              </a:rPr>
              <a:t> Test {</a:t>
            </a:r>
          </a:p>
          <a:p>
            <a:pPr lvl="1" eaLnBrk="1" hangingPunct="1">
              <a:lnSpc>
                <a:spcPct val="90000"/>
              </a:lnSpc>
              <a:buFont typeface="Wingdings" pitchFamily="2" charset="2"/>
              <a:buNone/>
            </a:pPr>
            <a:r>
              <a:rPr lang="en-US" altLang="zh-CN" sz="2000" b="1">
                <a:solidFill>
                  <a:schemeClr val="bg1"/>
                </a:solidFill>
              </a:rPr>
              <a:t>public</a:t>
            </a:r>
            <a:r>
              <a:rPr lang="en-US" altLang="zh-CN" sz="2000">
                <a:solidFill>
                  <a:schemeClr val="bg1"/>
                </a:solidFill>
              </a:rPr>
              <a:t> </a:t>
            </a:r>
            <a:r>
              <a:rPr lang="en-US" altLang="zh-CN" sz="2000" b="1">
                <a:solidFill>
                  <a:schemeClr val="bg1"/>
                </a:solidFill>
              </a:rPr>
              <a:t>static</a:t>
            </a:r>
            <a:r>
              <a:rPr lang="en-US" altLang="zh-CN" sz="2000">
                <a:solidFill>
                  <a:schemeClr val="bg1"/>
                </a:solidFill>
              </a:rPr>
              <a:t> </a:t>
            </a:r>
            <a:r>
              <a:rPr lang="en-US" altLang="zh-CN" sz="2000" b="1">
                <a:solidFill>
                  <a:schemeClr val="bg1"/>
                </a:solidFill>
              </a:rPr>
              <a:t>void</a:t>
            </a:r>
            <a:r>
              <a:rPr lang="en-US" altLang="zh-CN" sz="2000">
                <a:solidFill>
                  <a:schemeClr val="bg1"/>
                </a:solidFill>
              </a:rPr>
              <a:t> main(String[] args) {</a:t>
            </a:r>
          </a:p>
          <a:p>
            <a:pPr lvl="2" eaLnBrk="1" hangingPunct="1">
              <a:lnSpc>
                <a:spcPct val="90000"/>
              </a:lnSpc>
              <a:buFont typeface="Wingdings" pitchFamily="2" charset="2"/>
              <a:buNone/>
            </a:pPr>
            <a:r>
              <a:rPr lang="en-US" altLang="zh-CN" sz="2000">
                <a:solidFill>
                  <a:schemeClr val="bg1"/>
                </a:solidFill>
              </a:rPr>
              <a:t>Shape shape;</a:t>
            </a:r>
          </a:p>
          <a:p>
            <a:pPr lvl="2" eaLnBrk="1" hangingPunct="1">
              <a:lnSpc>
                <a:spcPct val="90000"/>
              </a:lnSpc>
              <a:buFont typeface="Wingdings" pitchFamily="2" charset="2"/>
              <a:buNone/>
            </a:pPr>
            <a:r>
              <a:rPr lang="en-US" altLang="zh-CN" sz="2000">
                <a:solidFill>
                  <a:schemeClr val="bg1"/>
                </a:solidFill>
              </a:rPr>
              <a:t>shape = </a:t>
            </a:r>
            <a:r>
              <a:rPr lang="en-US" altLang="zh-CN" sz="2000" b="1">
                <a:solidFill>
                  <a:schemeClr val="bg1"/>
                </a:solidFill>
              </a:rPr>
              <a:t>new</a:t>
            </a:r>
            <a:r>
              <a:rPr lang="en-US" altLang="zh-CN" sz="2000">
                <a:solidFill>
                  <a:schemeClr val="bg1"/>
                </a:solidFill>
              </a:rPr>
              <a:t> Circle("circle", 5);</a:t>
            </a:r>
          </a:p>
          <a:p>
            <a:pPr lvl="2" eaLnBrk="1" hangingPunct="1">
              <a:lnSpc>
                <a:spcPct val="90000"/>
              </a:lnSpc>
              <a:buFont typeface="Wingdings" pitchFamily="2" charset="2"/>
              <a:buNone/>
            </a:pPr>
            <a:r>
              <a:rPr lang="en-US" altLang="zh-CN" sz="2000">
                <a:solidFill>
                  <a:schemeClr val="bg1"/>
                </a:solidFill>
              </a:rPr>
              <a:t>System.</a:t>
            </a:r>
            <a:r>
              <a:rPr lang="en-US" altLang="zh-CN" sz="2000" i="1">
                <a:solidFill>
                  <a:schemeClr val="bg1"/>
                </a:solidFill>
              </a:rPr>
              <a:t>out</a:t>
            </a:r>
            <a:r>
              <a:rPr lang="en-US" altLang="zh-CN" sz="2000">
                <a:solidFill>
                  <a:schemeClr val="bg1"/>
                </a:solidFill>
              </a:rPr>
              <a:t>.println(shape.getName()+":"+shape. getArea());</a:t>
            </a:r>
          </a:p>
          <a:p>
            <a:pPr lvl="2" eaLnBrk="1" hangingPunct="1">
              <a:lnSpc>
                <a:spcPct val="90000"/>
              </a:lnSpc>
              <a:buFont typeface="Wingdings" pitchFamily="2" charset="2"/>
              <a:buNone/>
            </a:pPr>
            <a:r>
              <a:rPr lang="en-US" altLang="zh-CN" sz="2000">
                <a:solidFill>
                  <a:schemeClr val="bg1"/>
                </a:solidFill>
              </a:rPr>
              <a:t>shape = </a:t>
            </a:r>
            <a:r>
              <a:rPr lang="en-US" altLang="zh-CN" sz="2000" b="1">
                <a:solidFill>
                  <a:schemeClr val="bg1"/>
                </a:solidFill>
              </a:rPr>
              <a:t>new</a:t>
            </a:r>
            <a:r>
              <a:rPr lang="en-US" altLang="zh-CN" sz="2000">
                <a:solidFill>
                  <a:schemeClr val="bg1"/>
                </a:solidFill>
              </a:rPr>
              <a:t> Rectangle("rect",10,8);</a:t>
            </a:r>
          </a:p>
          <a:p>
            <a:pPr lvl="2" eaLnBrk="1" hangingPunct="1">
              <a:lnSpc>
                <a:spcPct val="90000"/>
              </a:lnSpc>
              <a:buFont typeface="Wingdings" pitchFamily="2" charset="2"/>
              <a:buNone/>
            </a:pPr>
            <a:r>
              <a:rPr lang="en-US" altLang="zh-CN" sz="2000">
                <a:solidFill>
                  <a:schemeClr val="bg1"/>
                </a:solidFill>
              </a:rPr>
              <a:t>System.</a:t>
            </a:r>
            <a:r>
              <a:rPr lang="en-US" altLang="zh-CN" sz="2000" i="1">
                <a:solidFill>
                  <a:schemeClr val="bg1"/>
                </a:solidFill>
              </a:rPr>
              <a:t>out</a:t>
            </a:r>
            <a:r>
              <a:rPr lang="en-US" altLang="zh-CN" sz="2000">
                <a:solidFill>
                  <a:schemeClr val="bg1"/>
                </a:solidFill>
              </a:rPr>
              <a:t>.println(shape.getName()+":"+shape. getArea());</a:t>
            </a:r>
          </a:p>
          <a:p>
            <a:pPr lvl="1" eaLnBrk="1" hangingPunct="1">
              <a:lnSpc>
                <a:spcPct val="90000"/>
              </a:lnSpc>
              <a:buFont typeface="Wingdings" pitchFamily="2" charset="2"/>
              <a:buNone/>
            </a:pPr>
            <a:r>
              <a:rPr lang="en-US" altLang="zh-CN" sz="2000">
                <a:solidFill>
                  <a:schemeClr val="bg1"/>
                </a:solidFill>
              </a:rPr>
              <a:t>}</a:t>
            </a:r>
          </a:p>
          <a:p>
            <a:pPr eaLnBrk="1" hangingPunct="1">
              <a:lnSpc>
                <a:spcPct val="90000"/>
              </a:lnSpc>
              <a:buFont typeface="Wingdings" pitchFamily="2" charset="2"/>
              <a:buNone/>
            </a:pPr>
            <a:r>
              <a:rPr lang="en-US" altLang="zh-CN" sz="2000">
                <a:solidFill>
                  <a:schemeClr val="bg1"/>
                </a:solidFill>
              </a:rPr>
              <a:t>}</a:t>
            </a:r>
            <a:endParaRPr lang="zh-CN" altLang="en-US" sz="2000">
              <a:solidFill>
                <a:schemeClr val="bg1"/>
              </a:solidFill>
            </a:endParaRPr>
          </a:p>
        </p:txBody>
      </p:sp>
      <p:sp>
        <p:nvSpPr>
          <p:cNvPr id="256007" name="AutoShape 7"/>
          <p:cNvSpPr>
            <a:spLocks noChangeArrowheads="1"/>
          </p:cNvSpPr>
          <p:nvPr/>
        </p:nvSpPr>
        <p:spPr bwMode="auto">
          <a:xfrm>
            <a:off x="6804025" y="692150"/>
            <a:ext cx="2160588" cy="504825"/>
          </a:xfrm>
          <a:prstGeom prst="wedgeRectCallout">
            <a:avLst>
              <a:gd name="adj1" fmla="val -255509"/>
              <a:gd name="adj2" fmla="val 330819"/>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zh-CN" altLang="en-US" sz="2400" b="1">
                <a:solidFill>
                  <a:schemeClr val="bg1"/>
                </a:solidFill>
                <a:latin typeface="Tahoma" pitchFamily="34" charset="0"/>
                <a:ea typeface="幼圆" pitchFamily="49" charset="-122"/>
              </a:rPr>
              <a:t>向上转型</a:t>
            </a:r>
          </a:p>
        </p:txBody>
      </p:sp>
      <p:sp>
        <p:nvSpPr>
          <p:cNvPr id="256008" name="AutoShape 8"/>
          <p:cNvSpPr>
            <a:spLocks noChangeArrowheads="1"/>
          </p:cNvSpPr>
          <p:nvPr/>
        </p:nvSpPr>
        <p:spPr bwMode="auto">
          <a:xfrm>
            <a:off x="6804025" y="692150"/>
            <a:ext cx="2160588" cy="504825"/>
          </a:xfrm>
          <a:prstGeom prst="wedgeRectCallout">
            <a:avLst>
              <a:gd name="adj1" fmla="val -253014"/>
              <a:gd name="adj2" fmla="val 450000"/>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zh-CN" altLang="en-US" sz="2400" b="1">
                <a:solidFill>
                  <a:schemeClr val="bg1"/>
                </a:solidFill>
                <a:latin typeface="Tahoma" pitchFamily="34" charset="0"/>
                <a:ea typeface="幼圆" pitchFamily="49" charset="-122"/>
              </a:rPr>
              <a:t>向上转型</a:t>
            </a:r>
          </a:p>
        </p:txBody>
      </p:sp>
      <p:sp>
        <p:nvSpPr>
          <p:cNvPr id="256009" name="AutoShape 9"/>
          <p:cNvSpPr>
            <a:spLocks noChangeArrowheads="1"/>
          </p:cNvSpPr>
          <p:nvPr/>
        </p:nvSpPr>
        <p:spPr bwMode="auto">
          <a:xfrm>
            <a:off x="3276600" y="5373688"/>
            <a:ext cx="2160588" cy="504825"/>
          </a:xfrm>
          <a:prstGeom prst="wedgeRectCallout">
            <a:avLst>
              <a:gd name="adj1" fmla="val 154556"/>
              <a:gd name="adj2" fmla="val -480819"/>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zh-CN" altLang="en-US" sz="2400" b="1">
                <a:solidFill>
                  <a:schemeClr val="bg1"/>
                </a:solidFill>
                <a:latin typeface="Tahoma" pitchFamily="34" charset="0"/>
                <a:ea typeface="幼圆" pitchFamily="49" charset="-122"/>
              </a:rPr>
              <a:t>多态</a:t>
            </a:r>
          </a:p>
        </p:txBody>
      </p:sp>
      <p:sp>
        <p:nvSpPr>
          <p:cNvPr id="256010" name="AutoShape 10"/>
          <p:cNvSpPr>
            <a:spLocks noChangeArrowheads="1"/>
          </p:cNvSpPr>
          <p:nvPr/>
        </p:nvSpPr>
        <p:spPr bwMode="auto">
          <a:xfrm>
            <a:off x="3276600" y="5373688"/>
            <a:ext cx="2160588" cy="504825"/>
          </a:xfrm>
          <a:prstGeom prst="wedgeRectCallout">
            <a:avLst>
              <a:gd name="adj1" fmla="val 147500"/>
              <a:gd name="adj2" fmla="val -348741"/>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zh-CN" altLang="en-US" sz="2400" b="1">
                <a:solidFill>
                  <a:schemeClr val="bg1"/>
                </a:solidFill>
                <a:latin typeface="Tahoma" pitchFamily="34" charset="0"/>
                <a:ea typeface="幼圆" pitchFamily="49" charset="-122"/>
              </a:rPr>
              <a:t>多态</a:t>
            </a:r>
          </a:p>
        </p:txBody>
      </p:sp>
    </p:spTree>
    <p:extLst>
      <p:ext uri="{BB962C8B-B14F-4D97-AF65-F5344CB8AC3E}">
        <p14:creationId xmlns:p14="http://schemas.microsoft.com/office/powerpoint/2010/main" val="4059717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07"/>
                                        </p:tgtEl>
                                        <p:attrNameLst>
                                          <p:attrName>style.visibility</p:attrName>
                                        </p:attrNameLst>
                                      </p:cBhvr>
                                      <p:to>
                                        <p:strVal val="visible"/>
                                      </p:to>
                                    </p:set>
                                    <p:animEffect transition="in" filter="wipe(down)">
                                      <p:cBhvr>
                                        <p:cTn id="7" dur="500"/>
                                        <p:tgtEl>
                                          <p:spTgt spid="25600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6008"/>
                                        </p:tgtEl>
                                        <p:attrNameLst>
                                          <p:attrName>style.visibility</p:attrName>
                                        </p:attrNameLst>
                                      </p:cBhvr>
                                      <p:to>
                                        <p:strVal val="visible"/>
                                      </p:to>
                                    </p:set>
                                    <p:animEffect transition="in" filter="wipe(down)">
                                      <p:cBhvr>
                                        <p:cTn id="10" dur="500"/>
                                        <p:tgtEl>
                                          <p:spTgt spid="25600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6009"/>
                                        </p:tgtEl>
                                        <p:attrNameLst>
                                          <p:attrName>style.visibility</p:attrName>
                                        </p:attrNameLst>
                                      </p:cBhvr>
                                      <p:to>
                                        <p:strVal val="visible"/>
                                      </p:to>
                                    </p:set>
                                    <p:animEffect transition="in" filter="wipe(down)">
                                      <p:cBhvr>
                                        <p:cTn id="15" dur="500"/>
                                        <p:tgtEl>
                                          <p:spTgt spid="25600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256010"/>
                                        </p:tgtEl>
                                        <p:attrNameLst>
                                          <p:attrName>style.visibility</p:attrName>
                                        </p:attrNameLst>
                                      </p:cBhvr>
                                      <p:to>
                                        <p:strVal val="visible"/>
                                      </p:to>
                                    </p:set>
                                    <p:animEffect transition="in" filter="wipe(down)">
                                      <p:cBhvr>
                                        <p:cTn id="18" dur="500"/>
                                        <p:tgtEl>
                                          <p:spTgt spid="256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7" grpId="0" animBg="1"/>
      <p:bldP spid="256008" grpId="0" animBg="1"/>
      <p:bldP spid="256009" grpId="0" animBg="1"/>
      <p:bldP spid="2560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先来看一个</a:t>
            </a:r>
            <a:r>
              <a:rPr lang="zh-CN" altLang="zh-CN" dirty="0">
                <a:solidFill>
                  <a:srgbClr val="C00000"/>
                </a:solidFill>
              </a:rPr>
              <a:t>例子</a:t>
            </a:r>
            <a:r>
              <a:rPr lang="zh-CN" altLang="zh-CN" dirty="0"/>
              <a:t>，预测下程序运行的结果。</a:t>
            </a:r>
            <a:endParaRPr lang="en-US" altLang="zh-CN" dirty="0"/>
          </a:p>
          <a:p>
            <a:endParaRPr lang="en-US" altLang="zh-CN" dirty="0"/>
          </a:p>
          <a:p>
            <a:pPr marL="0" indent="442913"/>
            <a:r>
              <a:rPr lang="zh-CN" altLang="en-US" sz="2800" dirty="0"/>
              <a:t>多态性</a:t>
            </a:r>
            <a:r>
              <a:rPr lang="en-US" altLang="zh-CN" sz="2800" dirty="0"/>
              <a:t>(Polymorphism)</a:t>
            </a:r>
            <a:endParaRPr lang="zh-CN" altLang="en-US" sz="2800" dirty="0"/>
          </a:p>
          <a:p>
            <a:pPr marL="908050" lvl="1"/>
            <a:r>
              <a:rPr lang="zh-CN" altLang="en-US" sz="2400" dirty="0"/>
              <a:t>在父类中定义的行为，被子类继承之后，表现出不同的行为。</a:t>
            </a:r>
          </a:p>
          <a:p>
            <a:pPr marL="908050" lvl="1"/>
            <a:r>
              <a:rPr lang="zh-CN" altLang="en-US" sz="2400" dirty="0"/>
              <a:t>效果：同一行为在父类及其各个子类中具有不同的语义。</a:t>
            </a:r>
            <a:endParaRPr lang="zh-CN" altLang="en-US" dirty="0"/>
          </a:p>
        </p:txBody>
      </p:sp>
      <p:sp>
        <p:nvSpPr>
          <p:cNvPr id="3" name="标题 2"/>
          <p:cNvSpPr>
            <a:spLocks noGrp="1"/>
          </p:cNvSpPr>
          <p:nvPr>
            <p:ph type="title"/>
          </p:nvPr>
        </p:nvSpPr>
        <p:spPr/>
        <p:txBody>
          <a:bodyPr>
            <a:normAutofit/>
          </a:bodyPr>
          <a:lstStyle/>
          <a:p>
            <a:r>
              <a:rPr lang="en-US" altLang="zh-CN" dirty="0">
                <a:effectLst/>
              </a:rPr>
              <a:t>6.1 </a:t>
            </a:r>
            <a:r>
              <a:rPr lang="zh-CN" altLang="zh-CN" dirty="0">
                <a:effectLst/>
              </a:rPr>
              <a:t>多态</a:t>
            </a:r>
            <a:endParaRPr lang="zh-CN" altLang="en-US" dirty="0"/>
          </a:p>
        </p:txBody>
      </p:sp>
    </p:spTree>
    <p:extLst>
      <p:ext uri="{BB962C8B-B14F-4D97-AF65-F5344CB8AC3E}">
        <p14:creationId xmlns:p14="http://schemas.microsoft.com/office/powerpoint/2010/main" val="35835750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抽象类通常用来表征对问题领域进行分析、设计后得出的抽象概念，是对一系列看上去不同，但是本质上相同的具体概念的抽象。</a:t>
            </a:r>
            <a:endParaRPr lang="en-US" altLang="zh-CN" dirty="0"/>
          </a:p>
          <a:p>
            <a:r>
              <a:rPr lang="zh-CN" altLang="zh-CN" dirty="0"/>
              <a:t>比如说，如果进行一个图形编辑软件的开发，就会发现问题领域存在着圆、三角形这样一些具体概念，它们是不同的，但是它们又都属于“形状”这样一个概念，形状这个概念在问题领域是不存在的，它就是一个抽象概念。正因为抽象的概念在问题领域没有对应的具体概念，所以用以表征抽象概念的抽象类是不能够实例化的。</a:t>
            </a:r>
          </a:p>
        </p:txBody>
      </p:sp>
      <p:sp>
        <p:nvSpPr>
          <p:cNvPr id="3" name="标题 2"/>
          <p:cNvSpPr>
            <a:spLocks noGrp="1"/>
          </p:cNvSpPr>
          <p:nvPr>
            <p:ph type="title"/>
          </p:nvPr>
        </p:nvSpPr>
        <p:spPr/>
        <p:txBody>
          <a:bodyPr>
            <a:normAutofit/>
          </a:bodyPr>
          <a:lstStyle/>
          <a:p>
            <a:r>
              <a:rPr lang="en-US" altLang="zh-CN" sz="4400" dirty="0"/>
              <a:t>6.2.2 </a:t>
            </a:r>
            <a:r>
              <a:rPr lang="zh-CN" altLang="en-US" sz="4400" dirty="0"/>
              <a:t>为什么设计抽象类</a:t>
            </a:r>
            <a:endParaRPr lang="zh-CN" altLang="en-US" dirty="0"/>
          </a:p>
        </p:txBody>
      </p:sp>
    </p:spTree>
    <p:extLst>
      <p:ext uri="{BB962C8B-B14F-4D97-AF65-F5344CB8AC3E}">
        <p14:creationId xmlns:p14="http://schemas.microsoft.com/office/powerpoint/2010/main" val="1697465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我们可以构造出一组行为的抽象描述，但是这组行为却能够有任意个可能的具体实现方式。这个抽象描述就是抽象类，而这一组任意个可能的具体实现则由所有可能的派生类表现。</a:t>
            </a:r>
            <a:endParaRPr lang="zh-CN" altLang="en-US" dirty="0"/>
          </a:p>
          <a:p>
            <a:endParaRPr lang="zh-CN" altLang="en-US" dirty="0"/>
          </a:p>
        </p:txBody>
      </p:sp>
      <p:sp>
        <p:nvSpPr>
          <p:cNvPr id="3" name="标题 2"/>
          <p:cNvSpPr>
            <a:spLocks noGrp="1"/>
          </p:cNvSpPr>
          <p:nvPr>
            <p:ph type="title"/>
          </p:nvPr>
        </p:nvSpPr>
        <p:spPr/>
        <p:txBody>
          <a:bodyPr/>
          <a:lstStyle/>
          <a:p>
            <a:r>
              <a:rPr lang="en-US" altLang="zh-CN" sz="4000" dirty="0"/>
              <a:t>6.2.2 </a:t>
            </a:r>
            <a:r>
              <a:rPr lang="zh-CN" altLang="en-US" sz="4000" dirty="0"/>
              <a:t>为什么设计抽象类</a:t>
            </a:r>
            <a:endParaRPr lang="zh-CN" altLang="en-US" dirty="0"/>
          </a:p>
        </p:txBody>
      </p:sp>
    </p:spTree>
    <p:extLst>
      <p:ext uri="{BB962C8B-B14F-4D97-AF65-F5344CB8AC3E}">
        <p14:creationId xmlns:p14="http://schemas.microsoft.com/office/powerpoint/2010/main" val="1272801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587632"/>
          </a:xfrm>
        </p:spPr>
        <p:txBody>
          <a:bodyPr/>
          <a:lstStyle/>
          <a:p>
            <a:r>
              <a:rPr lang="zh-CN" altLang="zh-CN" dirty="0"/>
              <a:t>开闭原则</a:t>
            </a:r>
            <a:r>
              <a:rPr lang="en-US" altLang="zh-CN" dirty="0"/>
              <a:t>OCP</a:t>
            </a:r>
            <a:r>
              <a:rPr lang="zh-CN" altLang="zh-CN" dirty="0"/>
              <a:t>（</a:t>
            </a:r>
            <a:r>
              <a:rPr lang="en-US" altLang="zh-CN" dirty="0"/>
              <a:t>Open-Closed Principle</a:t>
            </a:r>
            <a:r>
              <a:rPr lang="zh-CN" altLang="zh-CN" dirty="0"/>
              <a:t>）</a:t>
            </a:r>
            <a:endParaRPr lang="en-US" altLang="zh-CN" dirty="0"/>
          </a:p>
          <a:p>
            <a:pPr lvl="1"/>
            <a:r>
              <a:rPr lang="zh-CN" altLang="zh-CN" sz="2400" dirty="0"/>
              <a:t>面向对象设计的一个最核心的原则</a:t>
            </a:r>
            <a:endParaRPr lang="en-US" altLang="zh-CN" sz="2400" dirty="0"/>
          </a:p>
          <a:p>
            <a:pPr lvl="1"/>
            <a:r>
              <a:rPr lang="zh-CN" altLang="zh-CN" sz="2400" dirty="0"/>
              <a:t>对于扩展是开放的，对于修改是关闭的</a:t>
            </a:r>
            <a:endParaRPr lang="zh-CN" altLang="en-US" sz="2400" dirty="0"/>
          </a:p>
        </p:txBody>
      </p:sp>
      <p:sp>
        <p:nvSpPr>
          <p:cNvPr id="3" name="标题 2"/>
          <p:cNvSpPr>
            <a:spLocks noGrp="1"/>
          </p:cNvSpPr>
          <p:nvPr>
            <p:ph type="title"/>
          </p:nvPr>
        </p:nvSpPr>
        <p:spPr/>
        <p:txBody>
          <a:bodyPr>
            <a:normAutofit/>
          </a:bodyPr>
          <a:lstStyle/>
          <a:p>
            <a:r>
              <a:rPr lang="en-US" altLang="zh-CN" sz="4400" dirty="0"/>
              <a:t>6.2.3 </a:t>
            </a:r>
            <a:r>
              <a:rPr lang="zh-CN" altLang="en-US" sz="4400" dirty="0"/>
              <a:t>开闭原则</a:t>
            </a:r>
            <a:endParaRPr lang="zh-CN" altLang="en-US" dirty="0"/>
          </a:p>
        </p:txBody>
      </p:sp>
    </p:spTree>
    <p:extLst>
      <p:ext uri="{BB962C8B-B14F-4D97-AF65-F5344CB8AC3E}">
        <p14:creationId xmlns:p14="http://schemas.microsoft.com/office/powerpoint/2010/main" val="3041772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4827992"/>
          </a:xfrm>
        </p:spPr>
        <p:txBody>
          <a:bodyPr>
            <a:normAutofit/>
          </a:bodyPr>
          <a:lstStyle/>
          <a:p>
            <a:r>
              <a:rPr lang="zh-CN" altLang="zh-CN" dirty="0"/>
              <a:t>任何软件产品只要在生命期内，都需要面临一个很重要的问题，即它们的</a:t>
            </a:r>
            <a:r>
              <a:rPr lang="zh-CN" altLang="zh-CN" dirty="0">
                <a:solidFill>
                  <a:srgbClr val="C00000"/>
                </a:solidFill>
              </a:rPr>
              <a:t>需求</a:t>
            </a:r>
            <a:r>
              <a:rPr lang="zh-CN" altLang="zh-CN" dirty="0"/>
              <a:t>会随时间的推移而发生变化。当软件系统面对新的需求时，应该尽量保证系统的设计框架是</a:t>
            </a:r>
            <a:r>
              <a:rPr lang="zh-CN" altLang="zh-CN" dirty="0">
                <a:solidFill>
                  <a:srgbClr val="C00000"/>
                </a:solidFill>
              </a:rPr>
              <a:t>稳定</a:t>
            </a:r>
            <a:r>
              <a:rPr lang="zh-CN" altLang="zh-CN" dirty="0"/>
              <a:t>的。</a:t>
            </a:r>
            <a:endParaRPr lang="en-US" altLang="zh-CN" dirty="0"/>
          </a:p>
          <a:p>
            <a:r>
              <a:rPr lang="zh-CN" altLang="zh-CN" dirty="0"/>
              <a:t>如果一个软件设计符合开闭原则，那么可以非常方便地对系统进行扩展，而且</a:t>
            </a:r>
            <a:r>
              <a:rPr lang="zh-CN" altLang="zh-CN" dirty="0">
                <a:solidFill>
                  <a:srgbClr val="C00000"/>
                </a:solidFill>
              </a:rPr>
              <a:t>在扩展时无须修改现有代码</a:t>
            </a:r>
            <a:r>
              <a:rPr lang="zh-CN" altLang="zh-CN" dirty="0"/>
              <a:t>，使得软件系统在拥有适应性和灵活性的同时具备较好的稳定性和延续性。</a:t>
            </a:r>
            <a:endParaRPr lang="en-US" altLang="zh-CN" dirty="0"/>
          </a:p>
          <a:p>
            <a:r>
              <a:rPr lang="zh-CN" altLang="zh-CN" dirty="0"/>
              <a:t>随着软件规模越来越大，软件寿命越来越长，软件维护成本越来越高，设计满足开闭原则的软件系统也变得越来越重要。</a:t>
            </a:r>
            <a:endParaRPr lang="zh-CN" altLang="en-US" sz="2400" dirty="0"/>
          </a:p>
        </p:txBody>
      </p:sp>
      <p:sp>
        <p:nvSpPr>
          <p:cNvPr id="3" name="标题 2"/>
          <p:cNvSpPr>
            <a:spLocks noGrp="1"/>
          </p:cNvSpPr>
          <p:nvPr>
            <p:ph type="title"/>
          </p:nvPr>
        </p:nvSpPr>
        <p:spPr/>
        <p:txBody>
          <a:bodyPr>
            <a:normAutofit/>
          </a:bodyPr>
          <a:lstStyle/>
          <a:p>
            <a:r>
              <a:rPr lang="en-US" altLang="zh-CN" sz="4400" dirty="0"/>
              <a:t>6.2.3 </a:t>
            </a:r>
            <a:r>
              <a:rPr lang="zh-CN" altLang="en-US" sz="4400" dirty="0"/>
              <a:t>开闭原则</a:t>
            </a:r>
            <a:endParaRPr lang="zh-CN" altLang="en-US" dirty="0"/>
          </a:p>
        </p:txBody>
      </p:sp>
    </p:spTree>
    <p:extLst>
      <p:ext uri="{BB962C8B-B14F-4D97-AF65-F5344CB8AC3E}">
        <p14:creationId xmlns:p14="http://schemas.microsoft.com/office/powerpoint/2010/main" val="240096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400" dirty="0"/>
              <a:t>6.2.3 </a:t>
            </a:r>
            <a:r>
              <a:rPr lang="zh-CN" altLang="en-US" sz="4400" dirty="0"/>
              <a:t>开闭原则</a:t>
            </a:r>
            <a:endParaRPr lang="zh-CN" altLang="en-US" dirty="0"/>
          </a:p>
        </p:txBody>
      </p:sp>
      <p:sp>
        <p:nvSpPr>
          <p:cNvPr id="4" name="Rectangle 1"/>
          <p:cNvSpPr>
            <a:spLocks noChangeArrowheads="1"/>
          </p:cNvSpPr>
          <p:nvPr/>
        </p:nvSpPr>
        <p:spPr bwMode="auto">
          <a:xfrm>
            <a:off x="899592" y="1700808"/>
            <a:ext cx="7344816" cy="2092881"/>
          </a:xfrm>
          <a:prstGeom prst="rect">
            <a:avLst/>
          </a:prstGeom>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zh-CN"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一个程序员累昏倒了，在医院昏迷了好几天，家人哭的稀里哗啦的，</a:t>
            </a: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家人</a:t>
            </a:r>
            <a:r>
              <a:rPr kumimoji="0" lang="zh-CN"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在旁边怎么叫就是不醒。</a:t>
            </a:r>
            <a:endParaRPr kumimoji="0" lang="en-US"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zh-CN"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一天他同事来看他，第一句话就是对着躺在病床上的他说：需求又变了。</a:t>
            </a:r>
            <a:endParaRPr kumimoji="0" lang="en-US"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zh-CN"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奇迹发生了，那个程序员一下从病床上</a:t>
            </a:r>
            <a:r>
              <a:rPr kumimoji="0" lang="zh-CN" altLang="en-US"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坐</a:t>
            </a:r>
            <a:r>
              <a:rPr kumimoji="0" lang="zh-CN" altLang="zh-CN" sz="24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rPr>
              <a:t>起来了。</a:t>
            </a:r>
            <a:endParaRPr kumimoji="0" lang="zh-CN" altLang="zh-CN" sz="3600" b="0" i="0" u="none" strike="noStrike" cap="none" normalizeH="0" baseline="0" dirty="0">
              <a:ln>
                <a:noFill/>
              </a:ln>
              <a:solidFill>
                <a:schemeClr val="bg1"/>
              </a:solidFill>
              <a:effectLst/>
              <a:latin typeface="微软雅黑" panose="020B0503020204020204" pitchFamily="34" charset="-122"/>
              <a:ea typeface="微软雅黑" panose="020B0503020204020204" pitchFamily="34" charset="-122"/>
              <a:cs typeface="宋体" pitchFamily="2" charset="-122"/>
            </a:endParaRPr>
          </a:p>
        </p:txBody>
      </p:sp>
      <p:pic>
        <p:nvPicPr>
          <p:cNvPr id="8" name="图片 7">
            <a:extLst>
              <a:ext uri="{FF2B5EF4-FFF2-40B4-BE49-F238E27FC236}">
                <a16:creationId xmlns:a16="http://schemas.microsoft.com/office/drawing/2014/main" id="{567B6A7F-6D37-4490-BB6B-F2C76090E7C1}"/>
              </a:ext>
            </a:extLst>
          </p:cNvPr>
          <p:cNvPicPr>
            <a:picLocks noChangeAspect="1"/>
          </p:cNvPicPr>
          <p:nvPr/>
        </p:nvPicPr>
        <p:blipFill>
          <a:blip r:embed="rId2"/>
          <a:stretch>
            <a:fillRect/>
          </a:stretch>
        </p:blipFill>
        <p:spPr>
          <a:xfrm>
            <a:off x="2339752" y="4076859"/>
            <a:ext cx="4104456" cy="1616907"/>
          </a:xfrm>
          <a:prstGeom prst="rect">
            <a:avLst/>
          </a:prstGeom>
        </p:spPr>
      </p:pic>
    </p:spTree>
    <p:extLst>
      <p:ext uri="{BB962C8B-B14F-4D97-AF65-F5344CB8AC3E}">
        <p14:creationId xmlns:p14="http://schemas.microsoft.com/office/powerpoint/2010/main" val="96818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083576"/>
          </a:xfrm>
        </p:spPr>
        <p:txBody>
          <a:bodyPr/>
          <a:lstStyle/>
          <a:p>
            <a:pPr marL="109728" indent="0">
              <a:buNone/>
            </a:pPr>
            <a:r>
              <a:rPr lang="zh-CN" altLang="zh-CN" dirty="0"/>
              <a:t>【例</a:t>
            </a:r>
            <a:r>
              <a:rPr lang="en-US" altLang="zh-CN" dirty="0"/>
              <a:t>6-2</a:t>
            </a:r>
            <a:r>
              <a:rPr lang="zh-CN" altLang="zh-CN" dirty="0"/>
              <a:t>】为某个系统设计方案，要求能显示各种类型的图表，如饼图和柱状图等。</a:t>
            </a:r>
          </a:p>
          <a:p>
            <a:endParaRPr lang="zh-CN" altLang="en-US" dirty="0"/>
          </a:p>
        </p:txBody>
      </p:sp>
      <p:sp>
        <p:nvSpPr>
          <p:cNvPr id="3" name="标题 2"/>
          <p:cNvSpPr>
            <a:spLocks noGrp="1"/>
          </p:cNvSpPr>
          <p:nvPr>
            <p:ph type="title"/>
          </p:nvPr>
        </p:nvSpPr>
        <p:spPr/>
        <p:txBody>
          <a:bodyPr/>
          <a:lstStyle/>
          <a:p>
            <a:r>
              <a:rPr lang="en-US" altLang="zh-CN" sz="4000" dirty="0"/>
              <a:t>6.2.3 </a:t>
            </a:r>
            <a:r>
              <a:rPr lang="zh-CN" altLang="en-US" sz="4000" dirty="0"/>
              <a:t>开闭原则</a:t>
            </a:r>
            <a:endParaRPr lang="zh-CN" altLang="en-US" dirty="0"/>
          </a:p>
        </p:txBody>
      </p:sp>
      <p:pic>
        <p:nvPicPr>
          <p:cNvPr id="6" name="图片 5">
            <a:extLst>
              <a:ext uri="{FF2B5EF4-FFF2-40B4-BE49-F238E27FC236}">
                <a16:creationId xmlns:a16="http://schemas.microsoft.com/office/drawing/2014/main" id="{D0596260-109A-4CA0-A4B9-DE3134E3F28D}"/>
              </a:ext>
            </a:extLst>
          </p:cNvPr>
          <p:cNvPicPr>
            <a:picLocks noChangeAspect="1"/>
          </p:cNvPicPr>
          <p:nvPr/>
        </p:nvPicPr>
        <p:blipFill>
          <a:blip r:embed="rId2"/>
          <a:stretch>
            <a:fillRect/>
          </a:stretch>
        </p:blipFill>
        <p:spPr>
          <a:xfrm>
            <a:off x="1403648" y="2601969"/>
            <a:ext cx="5665994" cy="2934292"/>
          </a:xfrm>
          <a:prstGeom prst="rect">
            <a:avLst/>
          </a:prstGeom>
        </p:spPr>
      </p:pic>
    </p:spTree>
    <p:extLst>
      <p:ext uri="{BB962C8B-B14F-4D97-AF65-F5344CB8AC3E}">
        <p14:creationId xmlns:p14="http://schemas.microsoft.com/office/powerpoint/2010/main" val="33669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939560"/>
          </a:xfrm>
        </p:spPr>
        <p:txBody>
          <a:bodyPr/>
          <a:lstStyle/>
          <a:p>
            <a:r>
              <a:rPr lang="zh-CN" altLang="zh-CN" dirty="0"/>
              <a:t>在</a:t>
            </a:r>
            <a:r>
              <a:rPr lang="en-US" altLang="zh-CN" dirty="0" err="1"/>
              <a:t>ChartDisplay</a:t>
            </a:r>
            <a:r>
              <a:rPr lang="zh-CN" altLang="zh-CN" dirty="0"/>
              <a:t>类的</a:t>
            </a:r>
            <a:r>
              <a:rPr lang="en-US" altLang="zh-CN" dirty="0"/>
              <a:t>show()</a:t>
            </a:r>
            <a:r>
              <a:rPr lang="zh-CN" altLang="zh-CN" dirty="0"/>
              <a:t>方法中会存在如下代码：</a:t>
            </a:r>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sp>
        <p:nvSpPr>
          <p:cNvPr id="4" name="矩形 3"/>
          <p:cNvSpPr/>
          <p:nvPr/>
        </p:nvSpPr>
        <p:spPr>
          <a:xfrm>
            <a:off x="1259632" y="2597623"/>
            <a:ext cx="6768752"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400" b="1" dirty="0">
                <a:latin typeface="Times New Roman" panose="02020603050405020304" pitchFamily="18" charset="0"/>
                <a:cs typeface="Times New Roman" panose="02020603050405020304" pitchFamily="18" charset="0"/>
              </a:rPr>
              <a:t>if</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type.equalsIgnoreCase</a:t>
            </a:r>
            <a:r>
              <a:rPr lang="en-US" altLang="zh-CN" sz="2400" dirty="0">
                <a:latin typeface="Times New Roman" panose="02020603050405020304" pitchFamily="18" charset="0"/>
                <a:cs typeface="Times New Roman" panose="02020603050405020304" pitchFamily="18" charset="0"/>
              </a:rPr>
              <a:t>("pie")){</a:t>
            </a:r>
            <a:endParaRPr lang="zh-CN" altLang="zh-CN" sz="2400" dirty="0">
              <a:latin typeface="Times New Roman" panose="02020603050405020304" pitchFamily="18" charset="0"/>
              <a:cs typeface="Times New Roman" panose="02020603050405020304" pitchFamily="18" charset="0"/>
            </a:endParaRPr>
          </a:p>
          <a:p>
            <a:pPr fontAlgn="auto"/>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PieChart</a:t>
            </a:r>
            <a:r>
              <a:rPr lang="en-US" altLang="zh-CN" sz="2400" dirty="0">
                <a:latin typeface="Times New Roman" panose="02020603050405020304" pitchFamily="18" charset="0"/>
                <a:cs typeface="Times New Roman" panose="02020603050405020304" pitchFamily="18" charset="0"/>
              </a:rPr>
              <a:t> chart = </a:t>
            </a:r>
            <a:r>
              <a:rPr lang="en-US" altLang="zh-CN" sz="2400" b="1" dirty="0">
                <a:latin typeface="Times New Roman" panose="02020603050405020304" pitchFamily="18" charset="0"/>
                <a:cs typeface="Times New Roman" panose="02020603050405020304" pitchFamily="18" charset="0"/>
              </a:rPr>
              <a:t>new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PieChart</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fontAlgn="auto"/>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chart.display</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fontAlgn="auto"/>
            <a:r>
              <a:rPr lang="en-US" altLang="zh-CN" sz="2400"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else</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if</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type.equalsIgnoreCase</a:t>
            </a:r>
            <a:r>
              <a:rPr lang="en-US" altLang="zh-CN" sz="2400" dirty="0">
                <a:latin typeface="Times New Roman" panose="02020603050405020304" pitchFamily="18" charset="0"/>
                <a:cs typeface="Times New Roman" panose="02020603050405020304" pitchFamily="18" charset="0"/>
              </a:rPr>
              <a:t>("bar")){</a:t>
            </a:r>
            <a:endParaRPr lang="zh-CN" altLang="zh-CN" sz="2400" dirty="0">
              <a:latin typeface="Times New Roman" panose="02020603050405020304" pitchFamily="18" charset="0"/>
              <a:cs typeface="Times New Roman" panose="02020603050405020304" pitchFamily="18" charset="0"/>
            </a:endParaRPr>
          </a:p>
          <a:p>
            <a:pPr fontAlgn="auto"/>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BarChart</a:t>
            </a:r>
            <a:r>
              <a:rPr lang="en-US" altLang="zh-CN" sz="2400" dirty="0">
                <a:latin typeface="Times New Roman" panose="02020603050405020304" pitchFamily="18" charset="0"/>
                <a:cs typeface="Times New Roman" panose="02020603050405020304" pitchFamily="18" charset="0"/>
              </a:rPr>
              <a:t> chart = </a:t>
            </a:r>
            <a:r>
              <a:rPr lang="en-US" altLang="zh-CN" sz="2400" b="1" dirty="0">
                <a:latin typeface="Times New Roman" panose="02020603050405020304" pitchFamily="18" charset="0"/>
                <a:cs typeface="Times New Roman" panose="02020603050405020304" pitchFamily="18" charset="0"/>
              </a:rPr>
              <a:t>new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BarChart</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pPr fontAlgn="auto"/>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chart.display</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8668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5405CDED-94A7-485B-9C08-44C91B848306}"/>
              </a:ext>
            </a:extLst>
          </p:cNvPr>
          <p:cNvPicPr>
            <a:picLocks noChangeAspect="1"/>
          </p:cNvPicPr>
          <p:nvPr/>
        </p:nvPicPr>
        <p:blipFill>
          <a:blip r:embed="rId2"/>
          <a:stretch>
            <a:fillRect/>
          </a:stretch>
        </p:blipFill>
        <p:spPr>
          <a:xfrm>
            <a:off x="2729630" y="2686406"/>
            <a:ext cx="5665994" cy="2934292"/>
          </a:xfrm>
          <a:prstGeom prst="rect">
            <a:avLst/>
          </a:prstGeom>
        </p:spPr>
      </p:pic>
      <p:sp>
        <p:nvSpPr>
          <p:cNvPr id="2" name="内容占位符 1"/>
          <p:cNvSpPr>
            <a:spLocks noGrp="1"/>
          </p:cNvSpPr>
          <p:nvPr>
            <p:ph idx="1"/>
          </p:nvPr>
        </p:nvSpPr>
        <p:spPr>
          <a:xfrm>
            <a:off x="457200" y="1481329"/>
            <a:ext cx="8229600" cy="1875664"/>
          </a:xfrm>
        </p:spPr>
        <p:txBody>
          <a:bodyPr/>
          <a:lstStyle/>
          <a:p>
            <a:r>
              <a:rPr lang="zh-CN" altLang="zh-CN" dirty="0"/>
              <a:t>新的需求</a:t>
            </a:r>
            <a:r>
              <a:rPr lang="zh-CN" altLang="en-US" dirty="0"/>
              <a:t>：</a:t>
            </a:r>
            <a:r>
              <a:rPr lang="zh-CN" altLang="zh-CN" dirty="0"/>
              <a:t>增加显示一种新的图表</a:t>
            </a:r>
            <a:r>
              <a:rPr lang="en-US" altLang="zh-CN" dirty="0"/>
              <a:t>--</a:t>
            </a:r>
            <a:r>
              <a:rPr lang="zh-CN" altLang="zh-CN" dirty="0"/>
              <a:t>折线图</a:t>
            </a:r>
            <a:r>
              <a:rPr lang="zh-CN" altLang="en-US" dirty="0"/>
              <a:t>。</a:t>
            </a:r>
            <a:endParaRPr lang="en-US" altLang="zh-CN" dirty="0"/>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grpSp>
        <p:nvGrpSpPr>
          <p:cNvPr id="10" name="组合 9">
            <a:extLst>
              <a:ext uri="{FF2B5EF4-FFF2-40B4-BE49-F238E27FC236}">
                <a16:creationId xmlns:a16="http://schemas.microsoft.com/office/drawing/2014/main" id="{43A834F6-97D3-466F-A184-4FBD1075212E}"/>
              </a:ext>
            </a:extLst>
          </p:cNvPr>
          <p:cNvGrpSpPr/>
          <p:nvPr/>
        </p:nvGrpSpPr>
        <p:grpSpPr>
          <a:xfrm>
            <a:off x="681027" y="4437112"/>
            <a:ext cx="1874749" cy="1011567"/>
            <a:chOff x="681027" y="4365104"/>
            <a:chExt cx="1656184" cy="720080"/>
          </a:xfrm>
        </p:grpSpPr>
        <p:sp>
          <p:nvSpPr>
            <p:cNvPr id="7" name="矩形 6">
              <a:extLst>
                <a:ext uri="{FF2B5EF4-FFF2-40B4-BE49-F238E27FC236}">
                  <a16:creationId xmlns:a16="http://schemas.microsoft.com/office/drawing/2014/main" id="{1F020C71-7D99-417B-A0A1-78706737E920}"/>
                </a:ext>
              </a:extLst>
            </p:cNvPr>
            <p:cNvSpPr/>
            <p:nvPr/>
          </p:nvSpPr>
          <p:spPr>
            <a:xfrm>
              <a:off x="681027" y="4365104"/>
              <a:ext cx="1656184" cy="720080"/>
            </a:xfrm>
            <a:prstGeom prst="rect">
              <a:avLst/>
            </a:prstGeom>
            <a:solidFill>
              <a:srgbClr val="FFFFB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9AC2B3A-273C-433F-B9B1-D785199D2B96}"/>
                </a:ext>
              </a:extLst>
            </p:cNvPr>
            <p:cNvSpPr/>
            <p:nvPr/>
          </p:nvSpPr>
          <p:spPr>
            <a:xfrm>
              <a:off x="681027" y="4365104"/>
              <a:ext cx="1656184" cy="216024"/>
            </a:xfrm>
            <a:prstGeom prst="rect">
              <a:avLst/>
            </a:prstGeom>
            <a:solidFill>
              <a:srgbClr val="FFFFB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chemeClr val="tx1"/>
                  </a:solidFill>
                </a:rPr>
                <a:t>LineChart</a:t>
              </a:r>
              <a:endParaRPr lang="zh-CN" altLang="en-US" sz="1200" b="1" dirty="0">
                <a:solidFill>
                  <a:schemeClr val="tx1"/>
                </a:solidFill>
              </a:endParaRPr>
            </a:p>
          </p:txBody>
        </p:sp>
        <p:sp>
          <p:nvSpPr>
            <p:cNvPr id="9" name="矩形 8">
              <a:extLst>
                <a:ext uri="{FF2B5EF4-FFF2-40B4-BE49-F238E27FC236}">
                  <a16:creationId xmlns:a16="http://schemas.microsoft.com/office/drawing/2014/main" id="{2C2692A7-8D4E-4307-BAF6-F744A5DDDCEF}"/>
                </a:ext>
              </a:extLst>
            </p:cNvPr>
            <p:cNvSpPr/>
            <p:nvPr/>
          </p:nvSpPr>
          <p:spPr>
            <a:xfrm>
              <a:off x="681027" y="4725144"/>
              <a:ext cx="1656184" cy="360040"/>
            </a:xfrm>
            <a:prstGeom prst="rect">
              <a:avLst/>
            </a:prstGeom>
            <a:solidFill>
              <a:srgbClr val="FFFFB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chemeClr val="tx1"/>
                  </a:solidFill>
                </a:rPr>
                <a:t>+display():void</a:t>
              </a:r>
              <a:endParaRPr lang="zh-CN" altLang="en-US" sz="1400" b="1" dirty="0">
                <a:solidFill>
                  <a:schemeClr val="tx1"/>
                </a:solidFill>
              </a:endParaRPr>
            </a:p>
          </p:txBody>
        </p:sp>
      </p:grpSp>
      <p:cxnSp>
        <p:nvCxnSpPr>
          <p:cNvPr id="12" name="直接箭头连接符 11">
            <a:extLst>
              <a:ext uri="{FF2B5EF4-FFF2-40B4-BE49-F238E27FC236}">
                <a16:creationId xmlns:a16="http://schemas.microsoft.com/office/drawing/2014/main" id="{819FBD4B-46F4-44B6-9B15-33AFDC0CDD12}"/>
              </a:ext>
            </a:extLst>
          </p:cNvPr>
          <p:cNvCxnSpPr>
            <a:cxnSpLocks/>
            <a:endCxn id="8" idx="0"/>
          </p:cNvCxnSpPr>
          <p:nvPr/>
        </p:nvCxnSpPr>
        <p:spPr>
          <a:xfrm flipH="1">
            <a:off x="1618402" y="3429000"/>
            <a:ext cx="2665566" cy="1008112"/>
          </a:xfrm>
          <a:prstGeom prst="straightConnector1">
            <a:avLst/>
          </a:prstGeom>
          <a:ln>
            <a:solidFill>
              <a:schemeClr val="tx1"/>
            </a:solidFill>
            <a:prstDash val="lgDashDot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369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875664"/>
          </a:xfrm>
        </p:spPr>
        <p:txBody>
          <a:bodyPr/>
          <a:lstStyle/>
          <a:p>
            <a:r>
              <a:rPr lang="zh-CN" altLang="zh-CN" dirty="0"/>
              <a:t>方案一在设计好折线图类</a:t>
            </a:r>
            <a:r>
              <a:rPr lang="en-US" altLang="zh-CN" dirty="0" err="1"/>
              <a:t>LineChart</a:t>
            </a:r>
            <a:r>
              <a:rPr lang="zh-CN" altLang="zh-CN" dirty="0"/>
              <a:t>后，需要修改</a:t>
            </a:r>
            <a:r>
              <a:rPr lang="en-US" altLang="zh-CN" dirty="0" err="1"/>
              <a:t>ChartDisplay</a:t>
            </a:r>
            <a:r>
              <a:rPr lang="zh-CN" altLang="zh-CN" dirty="0"/>
              <a:t>类的</a:t>
            </a:r>
            <a:r>
              <a:rPr lang="en-US" altLang="zh-CN" dirty="0"/>
              <a:t>show()</a:t>
            </a:r>
            <a:r>
              <a:rPr lang="zh-CN" altLang="zh-CN" dirty="0"/>
              <a:t>方法的源代码，增加新的判断逻辑：</a:t>
            </a:r>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sp>
        <p:nvSpPr>
          <p:cNvPr id="4" name="矩形 3"/>
          <p:cNvSpPr/>
          <p:nvPr/>
        </p:nvSpPr>
        <p:spPr>
          <a:xfrm>
            <a:off x="1475656" y="3284984"/>
            <a:ext cx="6768752" cy="317009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type.equalsIgnoreCase</a:t>
            </a:r>
            <a:r>
              <a:rPr lang="en-US" altLang="zh-CN" sz="2000" dirty="0">
                <a:latin typeface="Times New Roman" panose="02020603050405020304" pitchFamily="18" charset="0"/>
                <a:cs typeface="Times New Roman" panose="02020603050405020304" pitchFamily="18" charset="0"/>
              </a:rPr>
              <a:t>("pie")){</a:t>
            </a:r>
            <a:endParaRPr lang="zh-CN" altLang="zh-CN" sz="2000" dirty="0">
              <a:latin typeface="Times New Roman" panose="02020603050405020304" pitchFamily="18" charset="0"/>
              <a:cs typeface="Times New Roman" panose="02020603050405020304" pitchFamily="18" charset="0"/>
            </a:endParaRPr>
          </a:p>
          <a:p>
            <a:pPr fontAlgn="auto"/>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PieChart</a:t>
            </a:r>
            <a:r>
              <a:rPr lang="en-US" altLang="zh-CN" sz="2000" dirty="0">
                <a:latin typeface="Times New Roman" panose="02020603050405020304" pitchFamily="18" charset="0"/>
                <a:cs typeface="Times New Roman" panose="02020603050405020304" pitchFamily="18" charset="0"/>
              </a:rPr>
              <a:t> chart = </a:t>
            </a:r>
            <a:r>
              <a:rPr lang="en-US" altLang="zh-CN" sz="2000" b="1" dirty="0">
                <a:latin typeface="Times New Roman" panose="02020603050405020304" pitchFamily="18" charset="0"/>
                <a:cs typeface="Times New Roman" panose="02020603050405020304" pitchFamily="18" charset="0"/>
              </a:rPr>
              <a:t>new</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PieChart</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fontAlgn="auto"/>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chart.display</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fontAlgn="auto"/>
            <a:r>
              <a:rPr lang="en-US" altLang="zh-CN"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else</a:t>
            </a:r>
            <a:r>
              <a:rPr lang="en-US" altLang="zh-CN" sz="2000" dirty="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if</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type.equalsIgnoreCase</a:t>
            </a:r>
            <a:r>
              <a:rPr lang="en-US" altLang="zh-CN" sz="2000" dirty="0">
                <a:latin typeface="Times New Roman" panose="02020603050405020304" pitchFamily="18" charset="0"/>
                <a:cs typeface="Times New Roman" panose="02020603050405020304" pitchFamily="18" charset="0"/>
              </a:rPr>
              <a:t>("bar")){</a:t>
            </a:r>
            <a:endParaRPr lang="zh-CN" altLang="zh-CN" sz="2000" dirty="0">
              <a:latin typeface="Times New Roman" panose="02020603050405020304" pitchFamily="18" charset="0"/>
              <a:cs typeface="Times New Roman" panose="02020603050405020304" pitchFamily="18" charset="0"/>
            </a:endParaRPr>
          </a:p>
          <a:p>
            <a:pPr fontAlgn="auto"/>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BarChart</a:t>
            </a:r>
            <a:r>
              <a:rPr lang="en-US" altLang="zh-CN" sz="2000" dirty="0">
                <a:latin typeface="Times New Roman" panose="02020603050405020304" pitchFamily="18" charset="0"/>
                <a:cs typeface="Times New Roman" panose="02020603050405020304" pitchFamily="18" charset="0"/>
              </a:rPr>
              <a:t> chart = </a:t>
            </a:r>
            <a:r>
              <a:rPr lang="en-US" altLang="zh-CN" sz="2000" b="1" dirty="0">
                <a:latin typeface="Times New Roman" panose="02020603050405020304" pitchFamily="18" charset="0"/>
                <a:cs typeface="Times New Roman" panose="02020603050405020304" pitchFamily="18" charset="0"/>
              </a:rPr>
              <a:t>new</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BarChart</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fontAlgn="auto"/>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chart.display</a:t>
            </a:r>
            <a:r>
              <a:rPr lang="en-US" altLang="zh-CN" sz="2000" dirty="0">
                <a:latin typeface="Times New Roman" panose="02020603050405020304" pitchFamily="18" charset="0"/>
                <a:cs typeface="Times New Roman" panose="02020603050405020304" pitchFamily="18" charset="0"/>
              </a:rPr>
              <a:t>();</a:t>
            </a:r>
            <a:endParaRPr lang="zh-CN" altLang="zh-CN" sz="2000" dirty="0">
              <a:latin typeface="Times New Roman" panose="02020603050405020304" pitchFamily="18" charset="0"/>
              <a:cs typeface="Times New Roman" panose="02020603050405020304" pitchFamily="18" charset="0"/>
            </a:endParaRPr>
          </a:p>
          <a:p>
            <a:pPr fontAlgn="auto"/>
            <a:r>
              <a:rPr lang="en-US" altLang="zh-CN" sz="2000" b="1" dirty="0">
                <a:solidFill>
                  <a:srgbClr val="C00000"/>
                </a:solidFill>
                <a:latin typeface="Times New Roman" panose="02020603050405020304" pitchFamily="18" charset="0"/>
                <a:cs typeface="Times New Roman" panose="02020603050405020304" pitchFamily="18" charset="0"/>
              </a:rPr>
              <a:t>}else if(</a:t>
            </a:r>
            <a:r>
              <a:rPr lang="en-US" altLang="zh-CN" sz="2000" b="1" dirty="0" err="1">
                <a:solidFill>
                  <a:srgbClr val="C00000"/>
                </a:solidFill>
                <a:latin typeface="Times New Roman" panose="02020603050405020304" pitchFamily="18" charset="0"/>
                <a:cs typeface="Times New Roman" panose="02020603050405020304" pitchFamily="18" charset="0"/>
              </a:rPr>
              <a:t>type.equalsIgnoreCase</a:t>
            </a:r>
            <a:r>
              <a:rPr lang="en-US" altLang="zh-CN" sz="2000" b="1" dirty="0">
                <a:solidFill>
                  <a:srgbClr val="C00000"/>
                </a:solidFill>
                <a:latin typeface="Times New Roman" panose="02020603050405020304" pitchFamily="18" charset="0"/>
                <a:cs typeface="Times New Roman" panose="02020603050405020304" pitchFamily="18" charset="0"/>
              </a:rPr>
              <a:t>("line")){</a:t>
            </a:r>
            <a:endParaRPr lang="zh-CN" altLang="zh-CN" sz="2000" b="1" dirty="0">
              <a:solidFill>
                <a:srgbClr val="C00000"/>
              </a:solidFill>
              <a:latin typeface="Times New Roman" panose="02020603050405020304" pitchFamily="18" charset="0"/>
              <a:cs typeface="Times New Roman" panose="02020603050405020304" pitchFamily="18" charset="0"/>
            </a:endParaRPr>
          </a:p>
          <a:p>
            <a:pPr fontAlgn="auto"/>
            <a:r>
              <a:rPr lang="en-US" altLang="zh-CN" sz="2000" b="1" dirty="0">
                <a:solidFill>
                  <a:srgbClr val="C00000"/>
                </a:solidFill>
                <a:latin typeface="Times New Roman" panose="02020603050405020304" pitchFamily="18" charset="0"/>
                <a:cs typeface="Times New Roman" panose="02020603050405020304" pitchFamily="18" charset="0"/>
              </a:rPr>
              <a:t>	</a:t>
            </a:r>
            <a:r>
              <a:rPr lang="en-US" altLang="zh-CN" sz="2000" b="1" dirty="0" err="1">
                <a:solidFill>
                  <a:srgbClr val="C00000"/>
                </a:solidFill>
                <a:latin typeface="Times New Roman" panose="02020603050405020304" pitchFamily="18" charset="0"/>
                <a:cs typeface="Times New Roman" panose="02020603050405020304" pitchFamily="18" charset="0"/>
              </a:rPr>
              <a:t>LineChart</a:t>
            </a:r>
            <a:r>
              <a:rPr lang="en-US" altLang="zh-CN" sz="2000" b="1" dirty="0">
                <a:solidFill>
                  <a:srgbClr val="C00000"/>
                </a:solidFill>
                <a:latin typeface="Times New Roman" panose="02020603050405020304" pitchFamily="18" charset="0"/>
                <a:cs typeface="Times New Roman" panose="02020603050405020304" pitchFamily="18" charset="0"/>
              </a:rPr>
              <a:t> chart = new </a:t>
            </a:r>
            <a:r>
              <a:rPr lang="en-US" altLang="zh-CN" sz="2000" b="1" dirty="0" err="1">
                <a:solidFill>
                  <a:srgbClr val="C00000"/>
                </a:solidFill>
                <a:latin typeface="Times New Roman" panose="02020603050405020304" pitchFamily="18" charset="0"/>
                <a:cs typeface="Times New Roman" panose="02020603050405020304" pitchFamily="18" charset="0"/>
              </a:rPr>
              <a:t>LineChart</a:t>
            </a:r>
            <a:r>
              <a:rPr lang="en-US" altLang="zh-CN" sz="2000" b="1" dirty="0">
                <a:solidFill>
                  <a:srgbClr val="C00000"/>
                </a:solidFill>
                <a:latin typeface="Times New Roman" panose="02020603050405020304" pitchFamily="18" charset="0"/>
                <a:cs typeface="Times New Roman" panose="02020603050405020304" pitchFamily="18" charset="0"/>
              </a:rPr>
              <a:t>();</a:t>
            </a:r>
            <a:endParaRPr lang="zh-CN" altLang="zh-CN" sz="2000" b="1" dirty="0">
              <a:solidFill>
                <a:srgbClr val="C00000"/>
              </a:solidFill>
              <a:latin typeface="Times New Roman" panose="02020603050405020304" pitchFamily="18" charset="0"/>
              <a:cs typeface="Times New Roman" panose="02020603050405020304" pitchFamily="18" charset="0"/>
            </a:endParaRPr>
          </a:p>
          <a:p>
            <a:pPr fontAlgn="auto"/>
            <a:r>
              <a:rPr lang="en-US" altLang="zh-CN" sz="2000" b="1" dirty="0">
                <a:solidFill>
                  <a:srgbClr val="C00000"/>
                </a:solidFill>
                <a:latin typeface="Times New Roman" panose="02020603050405020304" pitchFamily="18" charset="0"/>
                <a:cs typeface="Times New Roman" panose="02020603050405020304" pitchFamily="18" charset="0"/>
              </a:rPr>
              <a:t>	</a:t>
            </a:r>
            <a:r>
              <a:rPr lang="en-US" altLang="zh-CN" sz="2000" b="1" dirty="0" err="1">
                <a:solidFill>
                  <a:srgbClr val="C00000"/>
                </a:solidFill>
                <a:latin typeface="Times New Roman" panose="02020603050405020304" pitchFamily="18" charset="0"/>
                <a:cs typeface="Times New Roman" panose="02020603050405020304" pitchFamily="18" charset="0"/>
              </a:rPr>
              <a:t>chart.display</a:t>
            </a:r>
            <a:r>
              <a:rPr lang="en-US" altLang="zh-CN" sz="2000" b="1" dirty="0">
                <a:solidFill>
                  <a:srgbClr val="C00000"/>
                </a:solidFill>
                <a:latin typeface="Times New Roman" panose="02020603050405020304" pitchFamily="18" charset="0"/>
                <a:cs typeface="Times New Roman" panose="02020603050405020304" pitchFamily="18" charset="0"/>
              </a:rPr>
              <a:t>();</a:t>
            </a:r>
            <a:endParaRPr lang="zh-CN" altLang="zh-CN" sz="2000" b="1" dirty="0">
              <a:solidFill>
                <a:srgbClr val="C00000"/>
              </a:solidFill>
              <a:latin typeface="Times New Roman" panose="02020603050405020304" pitchFamily="18" charset="0"/>
              <a:cs typeface="Times New Roman" panose="02020603050405020304" pitchFamily="18" charset="0"/>
            </a:endParaRPr>
          </a:p>
          <a:p>
            <a:r>
              <a:rPr lang="en-US" altLang="zh-CN" sz="2000" b="1" dirty="0">
                <a:solidFill>
                  <a:srgbClr val="C00000"/>
                </a:solidFill>
                <a:latin typeface="Times New Roman" panose="02020603050405020304" pitchFamily="18" charset="0"/>
                <a:cs typeface="Times New Roman" panose="02020603050405020304" pitchFamily="18" charset="0"/>
              </a:rPr>
              <a:t>}</a:t>
            </a:r>
            <a:endParaRPr lang="zh-CN" altLang="en-US" sz="2000" b="1" dirty="0">
              <a:solidFill>
                <a:srgbClr val="C00000"/>
              </a:solidFill>
              <a:latin typeface="Times New Roman" panose="02020603050405020304" pitchFamily="18" charset="0"/>
              <a:cs typeface="Times New Roman" panose="02020603050405020304" pitchFamily="18" charset="0"/>
            </a:endParaRPr>
          </a:p>
        </p:txBody>
      </p:sp>
      <p:sp>
        <p:nvSpPr>
          <p:cNvPr id="5" name="矩形 4"/>
          <p:cNvSpPr/>
          <p:nvPr/>
        </p:nvSpPr>
        <p:spPr>
          <a:xfrm>
            <a:off x="755576" y="2855838"/>
            <a:ext cx="7981672" cy="584775"/>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zh-CN" sz="3200" dirty="0"/>
              <a:t>违反了开闭原则，没有实现对修改是关闭的</a:t>
            </a:r>
            <a:endParaRPr lang="zh-CN" altLang="en-US" sz="3200" dirty="0"/>
          </a:p>
        </p:txBody>
      </p:sp>
    </p:spTree>
    <p:extLst>
      <p:ext uri="{BB962C8B-B14F-4D97-AF65-F5344CB8AC3E}">
        <p14:creationId xmlns:p14="http://schemas.microsoft.com/office/powerpoint/2010/main" val="8326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555776" y="3543598"/>
            <a:ext cx="4104456"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83358"/>
            <a:ext cx="7104288"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a:xfrm>
            <a:off x="457200" y="1481329"/>
            <a:ext cx="8229600" cy="507512"/>
          </a:xfrm>
        </p:spPr>
        <p:txBody>
          <a:bodyPr/>
          <a:lstStyle/>
          <a:p>
            <a:r>
              <a:rPr lang="zh-CN" altLang="en-US" dirty="0"/>
              <a:t>方案二</a:t>
            </a:r>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sp>
        <p:nvSpPr>
          <p:cNvPr id="8" name="矩形 7"/>
          <p:cNvSpPr/>
          <p:nvPr/>
        </p:nvSpPr>
        <p:spPr>
          <a:xfrm>
            <a:off x="2771800" y="2031430"/>
            <a:ext cx="1836204" cy="229526"/>
          </a:xfrm>
          <a:prstGeom prst="rect">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097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dirty="0"/>
              <a:t>引用变量既可以指向相同类型的类的对象，也可以指向该类的任何一个子类的对象。</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zh-CN" dirty="0"/>
              <a:t>向上转型</a:t>
            </a:r>
            <a:r>
              <a:rPr lang="zh-CN" altLang="en-US" dirty="0"/>
              <a:t>：</a:t>
            </a:r>
            <a:r>
              <a:rPr lang="zh-CN" altLang="zh-CN" dirty="0"/>
              <a:t>将子类对象直接赋值给父类引用的过程</a:t>
            </a:r>
            <a:r>
              <a:rPr lang="zh-CN" altLang="en-US" dirty="0"/>
              <a:t>，</a:t>
            </a:r>
            <a:r>
              <a:rPr lang="zh-CN" altLang="zh-CN" dirty="0"/>
              <a:t>不需要强制类型转换，由系统自动完成</a:t>
            </a:r>
            <a:r>
              <a:rPr lang="zh-CN" altLang="en-US" dirty="0"/>
              <a:t>（</a:t>
            </a:r>
            <a:r>
              <a:rPr lang="zh-CN" altLang="zh-CN" dirty="0"/>
              <a:t>已存在“</a:t>
            </a:r>
            <a:r>
              <a:rPr lang="en-US" altLang="zh-CN" dirty="0"/>
              <a:t>is a</a:t>
            </a:r>
            <a:r>
              <a:rPr lang="zh-CN" altLang="zh-CN" dirty="0"/>
              <a:t>”关系</a:t>
            </a:r>
            <a:r>
              <a:rPr lang="zh-CN" altLang="en-US" dirty="0"/>
              <a:t>）</a:t>
            </a:r>
            <a:endParaRPr lang="en-US" altLang="zh-CN" dirty="0"/>
          </a:p>
          <a:p>
            <a:endParaRPr lang="zh-CN" altLang="en-US" dirty="0"/>
          </a:p>
        </p:txBody>
      </p:sp>
      <p:sp>
        <p:nvSpPr>
          <p:cNvPr id="3" name="标题 2"/>
          <p:cNvSpPr>
            <a:spLocks noGrp="1"/>
          </p:cNvSpPr>
          <p:nvPr>
            <p:ph type="title"/>
          </p:nvPr>
        </p:nvSpPr>
        <p:spPr/>
        <p:txBody>
          <a:bodyPr>
            <a:normAutofit/>
          </a:bodyPr>
          <a:lstStyle/>
          <a:p>
            <a:r>
              <a:rPr lang="en-US" altLang="zh-CN" dirty="0">
                <a:effectLst/>
              </a:rPr>
              <a:t>6.1.1  </a:t>
            </a:r>
            <a:r>
              <a:rPr lang="zh-CN" altLang="zh-CN" dirty="0">
                <a:effectLst/>
              </a:rPr>
              <a:t>多态性</a:t>
            </a:r>
            <a:endParaRPr lang="zh-CN" altLang="en-US" dirty="0"/>
          </a:p>
        </p:txBody>
      </p:sp>
      <p:sp>
        <p:nvSpPr>
          <p:cNvPr id="4" name="Rectangle 4"/>
          <p:cNvSpPr>
            <a:spLocks noChangeArrowheads="1"/>
          </p:cNvSpPr>
          <p:nvPr/>
        </p:nvSpPr>
        <p:spPr bwMode="auto">
          <a:xfrm>
            <a:off x="2210761" y="2492896"/>
            <a:ext cx="4608513" cy="2088232"/>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fontAlgn="auto"/>
            <a:r>
              <a:rPr lang="en-US" altLang="zh-CN" b="1" dirty="0">
                <a:solidFill>
                  <a:schemeClr val="bg1"/>
                </a:solidFill>
              </a:rPr>
              <a:t>public</a:t>
            </a:r>
            <a:r>
              <a:rPr lang="en-US" altLang="zh-CN" dirty="0">
                <a:solidFill>
                  <a:schemeClr val="bg1"/>
                </a:solidFill>
              </a:rPr>
              <a:t> </a:t>
            </a:r>
            <a:r>
              <a:rPr lang="en-US" altLang="zh-CN" b="1" dirty="0">
                <a:solidFill>
                  <a:schemeClr val="bg1"/>
                </a:solidFill>
              </a:rPr>
              <a:t>class</a:t>
            </a:r>
            <a:r>
              <a:rPr lang="en-US" altLang="zh-CN" dirty="0">
                <a:solidFill>
                  <a:schemeClr val="bg1"/>
                </a:solidFill>
              </a:rPr>
              <a:t> Test {</a:t>
            </a:r>
            <a:endParaRPr lang="zh-CN" altLang="zh-CN" dirty="0">
              <a:solidFill>
                <a:schemeClr val="bg1"/>
              </a:solidFill>
            </a:endParaRPr>
          </a:p>
          <a:p>
            <a:pPr fontAlgn="auto"/>
            <a:r>
              <a:rPr lang="en-US" altLang="zh-CN" dirty="0">
                <a:solidFill>
                  <a:schemeClr val="bg1"/>
                </a:solidFill>
              </a:rPr>
              <a:t>	</a:t>
            </a:r>
            <a:r>
              <a:rPr lang="en-US" altLang="zh-CN" b="1" dirty="0">
                <a:solidFill>
                  <a:schemeClr val="bg1"/>
                </a:solidFill>
              </a:rPr>
              <a:t>public</a:t>
            </a:r>
            <a:r>
              <a:rPr lang="en-US" altLang="zh-CN" dirty="0">
                <a:solidFill>
                  <a:schemeClr val="bg1"/>
                </a:solidFill>
              </a:rPr>
              <a:t> </a:t>
            </a:r>
            <a:r>
              <a:rPr lang="en-US" altLang="zh-CN" b="1" dirty="0">
                <a:solidFill>
                  <a:schemeClr val="bg1"/>
                </a:solidFill>
              </a:rPr>
              <a:t>static</a:t>
            </a:r>
            <a:r>
              <a:rPr lang="en-US" altLang="zh-CN" dirty="0">
                <a:solidFill>
                  <a:schemeClr val="bg1"/>
                </a:solidFill>
              </a:rPr>
              <a:t> </a:t>
            </a:r>
            <a:r>
              <a:rPr lang="en-US" altLang="zh-CN" b="1" dirty="0">
                <a:solidFill>
                  <a:schemeClr val="bg1"/>
                </a:solidFill>
              </a:rPr>
              <a:t>void</a:t>
            </a:r>
            <a:r>
              <a:rPr lang="en-US" altLang="zh-CN" dirty="0">
                <a:solidFill>
                  <a:schemeClr val="bg1"/>
                </a:solidFill>
              </a:rPr>
              <a:t> main(String[] </a:t>
            </a:r>
            <a:r>
              <a:rPr lang="en-US" altLang="zh-CN" dirty="0" err="1">
                <a:solidFill>
                  <a:schemeClr val="bg1"/>
                </a:solidFill>
              </a:rPr>
              <a:t>args</a:t>
            </a:r>
            <a:r>
              <a:rPr lang="en-US" altLang="zh-CN" dirty="0">
                <a:solidFill>
                  <a:schemeClr val="bg1"/>
                </a:solidFill>
              </a:rPr>
              <a:t>) {</a:t>
            </a:r>
            <a:endParaRPr lang="zh-CN" altLang="zh-CN" dirty="0">
              <a:solidFill>
                <a:schemeClr val="bg1"/>
              </a:solidFill>
            </a:endParaRPr>
          </a:p>
          <a:p>
            <a:pPr fontAlgn="auto"/>
            <a:r>
              <a:rPr lang="en-US" altLang="zh-CN" dirty="0">
                <a:solidFill>
                  <a:schemeClr val="bg1"/>
                </a:solidFill>
              </a:rPr>
              <a:t>		 //</a:t>
            </a:r>
            <a:r>
              <a:rPr lang="zh-CN" altLang="zh-CN" dirty="0">
                <a:solidFill>
                  <a:schemeClr val="bg1"/>
                </a:solidFill>
              </a:rPr>
              <a:t>子类对象送给父类引用</a:t>
            </a:r>
            <a:endParaRPr lang="en-US" altLang="zh-CN" dirty="0">
              <a:solidFill>
                <a:schemeClr val="bg1"/>
              </a:solidFill>
            </a:endParaRPr>
          </a:p>
          <a:p>
            <a:pPr fontAlgn="auto"/>
            <a:r>
              <a:rPr lang="en-US" altLang="zh-CN" dirty="0">
                <a:solidFill>
                  <a:schemeClr val="bg1"/>
                </a:solidFill>
              </a:rPr>
              <a:t>		</a:t>
            </a:r>
            <a:r>
              <a:rPr lang="en-US" altLang="zh-CN" sz="2000" b="1" dirty="0">
                <a:solidFill>
                  <a:srgbClr val="FFC000"/>
                </a:solidFill>
              </a:rPr>
              <a:t>Animal a = new Bird();</a:t>
            </a:r>
            <a:r>
              <a:rPr lang="en-US" altLang="zh-CN" dirty="0">
                <a:solidFill>
                  <a:schemeClr val="bg1"/>
                </a:solidFill>
              </a:rPr>
              <a:t>	</a:t>
            </a:r>
            <a:endParaRPr lang="zh-CN" altLang="zh-CN" dirty="0">
              <a:solidFill>
                <a:schemeClr val="bg1"/>
              </a:solidFill>
            </a:endParaRPr>
          </a:p>
          <a:p>
            <a:pPr fontAlgn="auto"/>
            <a:r>
              <a:rPr lang="en-US" altLang="zh-CN" dirty="0">
                <a:solidFill>
                  <a:schemeClr val="bg1"/>
                </a:solidFill>
              </a:rPr>
              <a:t>		……</a:t>
            </a:r>
          </a:p>
          <a:p>
            <a:pPr fontAlgn="auto"/>
            <a:r>
              <a:rPr lang="zh-CN" altLang="zh-CN" dirty="0">
                <a:solidFill>
                  <a:schemeClr val="bg1"/>
                </a:solidFill>
              </a:rPr>
              <a:t> </a:t>
            </a:r>
            <a:r>
              <a:rPr lang="en-US" altLang="zh-CN" dirty="0">
                <a:solidFill>
                  <a:schemeClr val="bg1"/>
                </a:solidFill>
              </a:rPr>
              <a:t>	}</a:t>
            </a:r>
            <a:endParaRPr lang="zh-CN" altLang="zh-CN" dirty="0">
              <a:solidFill>
                <a:schemeClr val="bg1"/>
              </a:solidFill>
            </a:endParaRPr>
          </a:p>
          <a:p>
            <a:r>
              <a:rPr lang="en-US" altLang="zh-CN" dirty="0">
                <a:solidFill>
                  <a:schemeClr val="bg1"/>
                </a:solidFill>
              </a:rPr>
              <a:t>}</a:t>
            </a:r>
            <a:endParaRPr lang="zh-CN" altLang="zh-CN" dirty="0">
              <a:solidFill>
                <a:schemeClr val="bg1"/>
              </a:solidFill>
            </a:endParaRPr>
          </a:p>
        </p:txBody>
      </p:sp>
      <p:sp>
        <p:nvSpPr>
          <p:cNvPr id="5" name="矩形 4"/>
          <p:cNvSpPr/>
          <p:nvPr/>
        </p:nvSpPr>
        <p:spPr>
          <a:xfrm>
            <a:off x="395536" y="4797152"/>
            <a:ext cx="8280920" cy="156966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marL="109728" lvl="1">
              <a:lnSpc>
                <a:spcPct val="200000"/>
              </a:lnSpc>
              <a:spcBef>
                <a:spcPts val="400"/>
              </a:spcBef>
              <a:buSzPct val="68000"/>
            </a:pPr>
            <a:r>
              <a:rPr lang="en-US" altLang="zh-CN" sz="2400" dirty="0"/>
              <a:t>Java</a:t>
            </a:r>
            <a:r>
              <a:rPr lang="zh-CN" altLang="zh-CN" sz="2400" dirty="0"/>
              <a:t>语言中</a:t>
            </a:r>
            <a:r>
              <a:rPr lang="en-US" altLang="zh-CN" sz="2400" dirty="0"/>
              <a:t>Object</a:t>
            </a:r>
            <a:r>
              <a:rPr lang="zh-CN" altLang="zh-CN" sz="2400" dirty="0"/>
              <a:t>是所有类的直接或间接父类，也就是说，任何类型的对象都可以赋值给</a:t>
            </a:r>
            <a:r>
              <a:rPr lang="en-US" altLang="zh-CN" sz="2400" dirty="0"/>
              <a:t>Object</a:t>
            </a:r>
            <a:r>
              <a:rPr lang="zh-CN" altLang="zh-CN" sz="2400" dirty="0"/>
              <a:t>引用。</a:t>
            </a:r>
          </a:p>
        </p:txBody>
      </p:sp>
    </p:spTree>
    <p:extLst>
      <p:ext uri="{BB962C8B-B14F-4D97-AF65-F5344CB8AC3E}">
        <p14:creationId xmlns:p14="http://schemas.microsoft.com/office/powerpoint/2010/main" val="305307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方案二</a:t>
            </a:r>
          </a:p>
          <a:p>
            <a:pPr lvl="1"/>
            <a:r>
              <a:rPr lang="zh-CN" altLang="zh-CN" sz="2400" dirty="0"/>
              <a:t>（</a:t>
            </a:r>
            <a:r>
              <a:rPr lang="en-US" altLang="zh-CN" sz="2400" dirty="0"/>
              <a:t>1</a:t>
            </a:r>
            <a:r>
              <a:rPr lang="zh-CN" altLang="zh-CN" sz="2400" dirty="0"/>
              <a:t>）增加一个抽象图表类</a:t>
            </a:r>
            <a:r>
              <a:rPr lang="en-US" altLang="zh-CN" sz="2400" dirty="0" err="1"/>
              <a:t>AbstractChart</a:t>
            </a:r>
            <a:r>
              <a:rPr lang="zh-CN" altLang="zh-CN" sz="2400" dirty="0"/>
              <a:t>，将各种具体图表类作为其子类；</a:t>
            </a:r>
          </a:p>
          <a:p>
            <a:pPr lvl="1"/>
            <a:r>
              <a:rPr lang="zh-CN" altLang="zh-CN" sz="2400" dirty="0"/>
              <a:t>（</a:t>
            </a:r>
            <a:r>
              <a:rPr lang="en-US" altLang="zh-CN" sz="2400" dirty="0"/>
              <a:t>2</a:t>
            </a:r>
            <a:r>
              <a:rPr lang="zh-CN" altLang="zh-CN" sz="2400" dirty="0"/>
              <a:t>）</a:t>
            </a:r>
            <a:r>
              <a:rPr lang="en-US" altLang="zh-CN" sz="2400" dirty="0" err="1"/>
              <a:t>ChartDisplay</a:t>
            </a:r>
            <a:r>
              <a:rPr lang="zh-CN" altLang="zh-CN" sz="2400" dirty="0"/>
              <a:t>类针对抽象图表类</a:t>
            </a:r>
            <a:r>
              <a:rPr lang="en-US" altLang="zh-CN" sz="2400" dirty="0" err="1"/>
              <a:t>AbstractChart</a:t>
            </a:r>
            <a:r>
              <a:rPr lang="zh-CN" altLang="zh-CN" sz="2400" dirty="0"/>
              <a:t>进行编程：将抽象类</a:t>
            </a:r>
            <a:r>
              <a:rPr lang="en-US" altLang="zh-CN" sz="2400" dirty="0" err="1"/>
              <a:t>AbstractChart</a:t>
            </a:r>
            <a:r>
              <a:rPr lang="zh-CN" altLang="zh-CN" sz="2400" dirty="0"/>
              <a:t>的引用</a:t>
            </a:r>
            <a:r>
              <a:rPr lang="en-US" altLang="zh-CN" sz="2400" dirty="0"/>
              <a:t>chart</a:t>
            </a:r>
            <a:r>
              <a:rPr lang="zh-CN" altLang="zh-CN" sz="2400" dirty="0"/>
              <a:t>作为自己的数据成员，在</a:t>
            </a:r>
            <a:r>
              <a:rPr lang="en-US" altLang="zh-CN" sz="2400" dirty="0"/>
              <a:t>display()</a:t>
            </a:r>
            <a:r>
              <a:rPr lang="zh-CN" altLang="zh-CN" sz="2400" dirty="0"/>
              <a:t>方法中调用</a:t>
            </a:r>
            <a:r>
              <a:rPr lang="en-US" altLang="zh-CN" sz="2400" dirty="0"/>
              <a:t>chart</a:t>
            </a:r>
            <a:r>
              <a:rPr lang="zh-CN" altLang="zh-CN" sz="2400" dirty="0"/>
              <a:t>对象的</a:t>
            </a:r>
            <a:r>
              <a:rPr lang="en-US" altLang="zh-CN" sz="2400" dirty="0"/>
              <a:t>display()</a:t>
            </a:r>
            <a:r>
              <a:rPr lang="zh-CN" altLang="zh-CN" sz="2400" dirty="0"/>
              <a:t>方法显示图表（多态性的应用）</a:t>
            </a:r>
            <a:endParaRPr lang="zh-CN" altLang="en-US" sz="2400" dirty="0"/>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spTree>
    <p:extLst>
      <p:ext uri="{BB962C8B-B14F-4D97-AF65-F5344CB8AC3E}">
        <p14:creationId xmlns:p14="http://schemas.microsoft.com/office/powerpoint/2010/main" val="3109214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0" y="2174024"/>
            <a:ext cx="8229600" cy="4683976"/>
          </a:xfrm>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marL="109728" indent="0" fontAlgn="auto">
              <a:buNone/>
            </a:pPr>
            <a:r>
              <a:rPr lang="en-US" altLang="zh-CN" sz="2000" b="1" dirty="0">
                <a:latin typeface="Calibri" panose="020F0502020204030204" pitchFamily="34" charset="0"/>
                <a:cs typeface="Calibri" panose="020F0502020204030204" pitchFamily="34" charset="0"/>
              </a:rPr>
              <a:t>public</a:t>
            </a: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class</a:t>
            </a:r>
            <a:r>
              <a:rPr lang="en-US" altLang="zh-CN" sz="2000" dirty="0">
                <a:latin typeface="Calibri" panose="020F0502020204030204" pitchFamily="34" charset="0"/>
                <a:cs typeface="Calibri" panose="020F0502020204030204" pitchFamily="34" charset="0"/>
              </a:rPr>
              <a:t> Client {</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public</a:t>
            </a: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static</a:t>
            </a:r>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void</a:t>
            </a:r>
            <a:r>
              <a:rPr lang="en-US" altLang="zh-CN" sz="2000" dirty="0">
                <a:latin typeface="Calibri" panose="020F0502020204030204" pitchFamily="34" charset="0"/>
                <a:cs typeface="Calibri" panose="020F0502020204030204" pitchFamily="34" charset="0"/>
              </a:rPr>
              <a:t> main(String[] </a:t>
            </a:r>
            <a:r>
              <a:rPr lang="en-US" altLang="zh-CN" sz="2000" dirty="0" err="1">
                <a:latin typeface="Calibri" panose="020F0502020204030204" pitchFamily="34" charset="0"/>
                <a:cs typeface="Calibri" panose="020F0502020204030204" pitchFamily="34" charset="0"/>
              </a:rPr>
              <a:t>args</a:t>
            </a:r>
            <a:r>
              <a:rPr lang="en-US" altLang="zh-CN" sz="2000" dirty="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ChartDisplay</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chartDisplay</a:t>
            </a:r>
            <a:r>
              <a:rPr lang="en-US" altLang="zh-CN" sz="2000" dirty="0">
                <a:latin typeface="Calibri" panose="020F0502020204030204" pitchFamily="34" charset="0"/>
                <a:cs typeface="Calibri" panose="020F0502020204030204" pitchFamily="34" charset="0"/>
              </a:rPr>
              <a:t> = </a:t>
            </a:r>
            <a:r>
              <a:rPr lang="en-US" altLang="zh-CN" sz="2000" b="1" dirty="0">
                <a:latin typeface="Calibri" panose="020F0502020204030204" pitchFamily="34" charset="0"/>
                <a:cs typeface="Calibri" panose="020F0502020204030204" pitchFamily="34" charset="0"/>
              </a:rPr>
              <a:t>new</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ChartDisplay</a:t>
            </a:r>
            <a:r>
              <a:rPr lang="en-US" altLang="zh-CN" sz="2000" dirty="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PieChart</a:t>
            </a:r>
            <a:r>
              <a:rPr lang="en-US" altLang="zh-CN" sz="2000" dirty="0">
                <a:latin typeface="Calibri" panose="020F0502020204030204" pitchFamily="34" charset="0"/>
                <a:cs typeface="Calibri" panose="020F0502020204030204" pitchFamily="34" charset="0"/>
              </a:rPr>
              <a:t> pie = </a:t>
            </a:r>
            <a:r>
              <a:rPr lang="en-US" altLang="zh-CN" sz="2000" b="1" dirty="0">
                <a:latin typeface="Calibri" panose="020F0502020204030204" pitchFamily="34" charset="0"/>
                <a:cs typeface="Calibri" panose="020F0502020204030204" pitchFamily="34" charset="0"/>
              </a:rPr>
              <a:t>new</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PieChart</a:t>
            </a:r>
            <a:r>
              <a:rPr lang="en-US" altLang="zh-CN" sz="2000" dirty="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a:p>
            <a:pPr marL="109728" indent="0">
              <a:buNone/>
            </a:pPr>
            <a:r>
              <a:rPr lang="en-US" altLang="zh-CN" sz="2000" dirty="0">
                <a:latin typeface="Calibri" panose="020F0502020204030204" pitchFamily="34" charset="0"/>
                <a:cs typeface="Calibri" panose="020F0502020204030204" pitchFamily="34" charset="0"/>
              </a:rPr>
              <a:t>		//</a:t>
            </a:r>
            <a:r>
              <a:rPr lang="zh-CN" altLang="zh-CN" sz="2000" dirty="0">
                <a:latin typeface="Calibri" panose="020F0502020204030204" pitchFamily="34" charset="0"/>
                <a:cs typeface="Calibri" panose="020F0502020204030204" pitchFamily="34" charset="0"/>
              </a:rPr>
              <a:t>向</a:t>
            </a:r>
            <a:r>
              <a:rPr lang="en-US" altLang="zh-CN" sz="2000" dirty="0" err="1">
                <a:latin typeface="Calibri" panose="020F0502020204030204" pitchFamily="34" charset="0"/>
                <a:cs typeface="Calibri" panose="020F0502020204030204" pitchFamily="34" charset="0"/>
              </a:rPr>
              <a:t>ChartDisplay</a:t>
            </a:r>
            <a:r>
              <a:rPr lang="zh-CN" altLang="zh-CN" sz="2000" dirty="0">
                <a:latin typeface="Calibri" panose="020F0502020204030204" pitchFamily="34" charset="0"/>
                <a:cs typeface="Calibri" panose="020F0502020204030204" pitchFamily="34" charset="0"/>
              </a:rPr>
              <a:t>注入具体图表对象</a:t>
            </a: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dirty="0" err="1">
                <a:solidFill>
                  <a:srgbClr val="C00000"/>
                </a:solidFill>
                <a:latin typeface="Calibri" panose="020F0502020204030204" pitchFamily="34" charset="0"/>
                <a:cs typeface="Calibri" panose="020F0502020204030204" pitchFamily="34" charset="0"/>
              </a:rPr>
              <a:t>chartDisplay.setChart</a:t>
            </a:r>
            <a:r>
              <a:rPr lang="en-US" altLang="zh-CN" sz="2000" dirty="0">
                <a:solidFill>
                  <a:srgbClr val="C00000"/>
                </a:solidFill>
                <a:latin typeface="Calibri" panose="020F0502020204030204" pitchFamily="34" charset="0"/>
                <a:cs typeface="Calibri" panose="020F0502020204030204" pitchFamily="34" charset="0"/>
              </a:rPr>
              <a:t>(pie);	</a:t>
            </a:r>
            <a:r>
              <a:rPr lang="en-US" altLang="zh-CN" sz="2000" dirty="0">
                <a:latin typeface="Calibri" panose="020F0502020204030204" pitchFamily="34" charset="0"/>
                <a:cs typeface="Calibri" panose="020F0502020204030204" pitchFamily="34" charset="0"/>
              </a:rPr>
              <a:t>		</a:t>
            </a: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chartDisplay.show</a:t>
            </a:r>
            <a:r>
              <a:rPr lang="en-US" altLang="zh-CN" sz="2000" dirty="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BarChart</a:t>
            </a:r>
            <a:r>
              <a:rPr lang="en-US" altLang="zh-CN" sz="2000" dirty="0">
                <a:latin typeface="Calibri" panose="020F0502020204030204" pitchFamily="34" charset="0"/>
                <a:cs typeface="Calibri" panose="020F0502020204030204" pitchFamily="34" charset="0"/>
              </a:rPr>
              <a:t> bar = </a:t>
            </a:r>
            <a:r>
              <a:rPr lang="en-US" altLang="zh-CN" sz="2000" b="1" dirty="0">
                <a:latin typeface="Calibri" panose="020F0502020204030204" pitchFamily="34" charset="0"/>
                <a:cs typeface="Calibri" panose="020F0502020204030204" pitchFamily="34" charset="0"/>
              </a:rPr>
              <a:t>new</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BarChart</a:t>
            </a:r>
            <a:r>
              <a:rPr lang="en-US" altLang="zh-CN" sz="2000" dirty="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a:p>
            <a:pPr marL="109728" indent="0">
              <a:buNone/>
            </a:pPr>
            <a:r>
              <a:rPr lang="en-US" altLang="zh-CN" sz="2000" dirty="0">
                <a:latin typeface="Calibri" panose="020F0502020204030204" pitchFamily="34" charset="0"/>
                <a:cs typeface="Calibri" panose="020F0502020204030204" pitchFamily="34" charset="0"/>
              </a:rPr>
              <a:t>		//</a:t>
            </a:r>
            <a:r>
              <a:rPr lang="zh-CN" altLang="zh-CN" sz="2000" dirty="0">
                <a:latin typeface="Calibri" panose="020F0502020204030204" pitchFamily="34" charset="0"/>
                <a:cs typeface="Calibri" panose="020F0502020204030204" pitchFamily="34" charset="0"/>
              </a:rPr>
              <a:t>向</a:t>
            </a:r>
            <a:r>
              <a:rPr lang="en-US" altLang="zh-CN" sz="2000" dirty="0" err="1">
                <a:latin typeface="Calibri" panose="020F0502020204030204" pitchFamily="34" charset="0"/>
                <a:cs typeface="Calibri" panose="020F0502020204030204" pitchFamily="34" charset="0"/>
              </a:rPr>
              <a:t>ChartDisplay</a:t>
            </a:r>
            <a:r>
              <a:rPr lang="zh-CN" altLang="zh-CN" sz="2000" dirty="0">
                <a:latin typeface="Calibri" panose="020F0502020204030204" pitchFamily="34" charset="0"/>
                <a:cs typeface="Calibri" panose="020F0502020204030204" pitchFamily="34" charset="0"/>
              </a:rPr>
              <a:t>注入具体图表对象</a:t>
            </a:r>
          </a:p>
          <a:p>
            <a:pPr marL="109728" indent="0" fontAlgn="auto">
              <a:buNone/>
            </a:pPr>
            <a:r>
              <a:rPr lang="en-US" altLang="zh-CN" sz="2000" dirty="0">
                <a:latin typeface="Calibri" panose="020F0502020204030204" pitchFamily="34" charset="0"/>
                <a:cs typeface="Calibri" panose="020F0502020204030204" pitchFamily="34" charset="0"/>
              </a:rPr>
              <a:t>		</a:t>
            </a:r>
            <a:r>
              <a:rPr lang="en-US" altLang="zh-CN" sz="2000" dirty="0" err="1">
                <a:solidFill>
                  <a:srgbClr val="C00000"/>
                </a:solidFill>
                <a:latin typeface="Calibri" panose="020F0502020204030204" pitchFamily="34" charset="0"/>
                <a:cs typeface="Calibri" panose="020F0502020204030204" pitchFamily="34" charset="0"/>
              </a:rPr>
              <a:t>chartDisplay.setChart</a:t>
            </a:r>
            <a:r>
              <a:rPr lang="en-US" altLang="zh-CN" sz="2000" dirty="0">
                <a:solidFill>
                  <a:srgbClr val="C00000"/>
                </a:solidFill>
                <a:latin typeface="Calibri" panose="020F0502020204030204" pitchFamily="34" charset="0"/>
                <a:cs typeface="Calibri" panose="020F0502020204030204" pitchFamily="34" charset="0"/>
              </a:rPr>
              <a:t>(bar);	</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chartDisplay.show</a:t>
            </a:r>
            <a:r>
              <a:rPr lang="en-US" altLang="zh-CN" sz="2000" dirty="0">
                <a:latin typeface="Calibri" panose="020F0502020204030204" pitchFamily="34" charset="0"/>
                <a:cs typeface="Calibri" panose="020F0502020204030204" pitchFamily="34" charset="0"/>
              </a:rPr>
              <a:t>();</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	}</a:t>
            </a:r>
            <a:endParaRPr lang="zh-CN" altLang="zh-CN" sz="2000" dirty="0">
              <a:latin typeface="Calibri" panose="020F0502020204030204" pitchFamily="34" charset="0"/>
              <a:cs typeface="Calibri" panose="020F0502020204030204" pitchFamily="34" charset="0"/>
            </a:endParaRPr>
          </a:p>
          <a:p>
            <a:pPr marL="109728" indent="0" fontAlgn="auto">
              <a:buNone/>
            </a:pPr>
            <a:r>
              <a:rPr lang="en-US" altLang="zh-CN" sz="2000" dirty="0">
                <a:latin typeface="Calibri" panose="020F0502020204030204" pitchFamily="34" charset="0"/>
                <a:cs typeface="Calibri" panose="020F0502020204030204" pitchFamily="34" charset="0"/>
              </a:rPr>
              <a:t>}</a:t>
            </a:r>
            <a:endParaRPr lang="zh-CN" altLang="en-US" sz="2000" dirty="0">
              <a:latin typeface="Calibri" panose="020F0502020204030204" pitchFamily="34" charset="0"/>
              <a:cs typeface="Calibri" panose="020F0502020204030204" pitchFamily="34" charset="0"/>
            </a:endParaRPr>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pic>
        <p:nvPicPr>
          <p:cNvPr id="4" name="Picture 2">
            <a:extLst>
              <a:ext uri="{FF2B5EF4-FFF2-40B4-BE49-F238E27FC236}">
                <a16:creationId xmlns:a16="http://schemas.microsoft.com/office/drawing/2014/main" id="{2EC8E5F4-AC7F-4449-ACB1-21DAF5AFEA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0"/>
            <a:ext cx="4170512" cy="29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830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DA1CE5A-B482-48D6-AE2E-266A0F0C5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836712"/>
            <a:ext cx="6264696" cy="438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a:extLst>
              <a:ext uri="{FF2B5EF4-FFF2-40B4-BE49-F238E27FC236}">
                <a16:creationId xmlns:a16="http://schemas.microsoft.com/office/drawing/2014/main" id="{2C2E64D6-0164-4444-BE7F-A9E4A947A770}"/>
              </a:ext>
            </a:extLst>
          </p:cNvPr>
          <p:cNvSpPr/>
          <p:nvPr/>
        </p:nvSpPr>
        <p:spPr>
          <a:xfrm>
            <a:off x="611560" y="4149080"/>
            <a:ext cx="1656184" cy="720080"/>
          </a:xfrm>
          <a:prstGeom prst="rect">
            <a:avLst/>
          </a:prstGeom>
          <a:solidFill>
            <a:srgbClr val="FFFFB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EC2E45B1-7196-49F9-BA05-28826E3EA10C}"/>
              </a:ext>
            </a:extLst>
          </p:cNvPr>
          <p:cNvSpPr/>
          <p:nvPr/>
        </p:nvSpPr>
        <p:spPr>
          <a:xfrm>
            <a:off x="611560" y="4149080"/>
            <a:ext cx="1656184" cy="216024"/>
          </a:xfrm>
          <a:prstGeom prst="rect">
            <a:avLst/>
          </a:prstGeom>
          <a:solidFill>
            <a:srgbClr val="FFFFB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err="1">
                <a:solidFill>
                  <a:schemeClr val="tx1"/>
                </a:solidFill>
              </a:rPr>
              <a:t>LineChart</a:t>
            </a:r>
            <a:endParaRPr lang="zh-CN" altLang="en-US" sz="1200" b="1" dirty="0">
              <a:solidFill>
                <a:schemeClr val="tx1"/>
              </a:solidFill>
            </a:endParaRPr>
          </a:p>
        </p:txBody>
      </p:sp>
      <p:sp>
        <p:nvSpPr>
          <p:cNvPr id="5" name="矩形 4">
            <a:extLst>
              <a:ext uri="{FF2B5EF4-FFF2-40B4-BE49-F238E27FC236}">
                <a16:creationId xmlns:a16="http://schemas.microsoft.com/office/drawing/2014/main" id="{5E37BE77-72BD-4A3A-A6F4-30F12A9A0A0D}"/>
              </a:ext>
            </a:extLst>
          </p:cNvPr>
          <p:cNvSpPr/>
          <p:nvPr/>
        </p:nvSpPr>
        <p:spPr>
          <a:xfrm>
            <a:off x="611560" y="4509120"/>
            <a:ext cx="1656184" cy="360040"/>
          </a:xfrm>
          <a:prstGeom prst="rect">
            <a:avLst/>
          </a:prstGeom>
          <a:solidFill>
            <a:srgbClr val="FFFFB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b="1" dirty="0">
                <a:solidFill>
                  <a:schemeClr val="tx1"/>
                </a:solidFill>
              </a:rPr>
              <a:t>+display():void</a:t>
            </a:r>
            <a:endParaRPr lang="zh-CN" altLang="en-US" sz="1200" b="1" dirty="0">
              <a:solidFill>
                <a:schemeClr val="tx1"/>
              </a:solidFill>
            </a:endParaRPr>
          </a:p>
        </p:txBody>
      </p:sp>
      <p:cxnSp>
        <p:nvCxnSpPr>
          <p:cNvPr id="7" name="直接箭头连接符 6">
            <a:extLst>
              <a:ext uri="{FF2B5EF4-FFF2-40B4-BE49-F238E27FC236}">
                <a16:creationId xmlns:a16="http://schemas.microsoft.com/office/drawing/2014/main" id="{CBF30C4D-C420-436F-A848-EFEFA3AD8637}"/>
              </a:ext>
            </a:extLst>
          </p:cNvPr>
          <p:cNvCxnSpPr>
            <a:stCxn id="4" idx="0"/>
          </p:cNvCxnSpPr>
          <p:nvPr/>
        </p:nvCxnSpPr>
        <p:spPr>
          <a:xfrm flipV="1">
            <a:off x="1439652" y="3284984"/>
            <a:ext cx="2412268" cy="864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035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617476"/>
            <a:ext cx="8352928" cy="4525963"/>
          </a:xfrm>
        </p:spPr>
        <p:txBody>
          <a:bodyPr>
            <a:normAutofit/>
          </a:bodyPr>
          <a:lstStyle/>
          <a:p>
            <a:r>
              <a:rPr lang="zh-CN" altLang="en-US" dirty="0"/>
              <a:t>方案二的特点</a:t>
            </a:r>
            <a:endParaRPr lang="en-US" altLang="zh-CN" dirty="0"/>
          </a:p>
          <a:p>
            <a:pPr lvl="1"/>
            <a:r>
              <a:rPr lang="zh-CN" altLang="zh-CN" dirty="0"/>
              <a:t>在方案二的设计架构中引入了抽象类作为中间层，通过扩展它的子类使系统适应了需求的变化，保持了历史代码的不变，从而提高了系统的稳定性。</a:t>
            </a:r>
            <a:endParaRPr lang="zh-CN" altLang="en-US" dirty="0"/>
          </a:p>
          <a:p>
            <a:pPr lvl="1"/>
            <a:r>
              <a:rPr lang="zh-CN" altLang="zh-CN" dirty="0"/>
              <a:t>如果需要增加一种新的图表，如折线图</a:t>
            </a:r>
            <a:r>
              <a:rPr lang="en-US" altLang="zh-CN" dirty="0" err="1"/>
              <a:t>LineChart</a:t>
            </a:r>
            <a:r>
              <a:rPr lang="zh-CN" altLang="zh-CN" dirty="0"/>
              <a:t>，只需要将</a:t>
            </a:r>
            <a:r>
              <a:rPr lang="en-US" altLang="zh-CN" dirty="0" err="1"/>
              <a:t>LineChart</a:t>
            </a:r>
            <a:r>
              <a:rPr lang="zh-CN" altLang="zh-CN" dirty="0"/>
              <a:t>也作为</a:t>
            </a:r>
            <a:r>
              <a:rPr lang="en-US" altLang="zh-CN" dirty="0" err="1"/>
              <a:t>AbstractChart</a:t>
            </a:r>
            <a:r>
              <a:rPr lang="zh-CN" altLang="zh-CN" dirty="0"/>
              <a:t>的子类，在客户端向</a:t>
            </a:r>
            <a:r>
              <a:rPr lang="en-US" altLang="zh-CN" dirty="0" err="1"/>
              <a:t>ChartDisplay</a:t>
            </a:r>
            <a:r>
              <a:rPr lang="zh-CN" altLang="zh-CN" dirty="0"/>
              <a:t>中注入一个</a:t>
            </a:r>
            <a:r>
              <a:rPr lang="en-US" altLang="zh-CN" dirty="0" err="1"/>
              <a:t>LineChart</a:t>
            </a:r>
            <a:r>
              <a:rPr lang="zh-CN" altLang="zh-CN" dirty="0"/>
              <a:t>对象即可，无需修改现有源代码，方案二符合了开闭原则。</a:t>
            </a:r>
          </a:p>
        </p:txBody>
      </p:sp>
      <p:sp>
        <p:nvSpPr>
          <p:cNvPr id="3" name="标题 2"/>
          <p:cNvSpPr>
            <a:spLocks noGrp="1"/>
          </p:cNvSpPr>
          <p:nvPr>
            <p:ph type="title"/>
          </p:nvPr>
        </p:nvSpPr>
        <p:spPr/>
        <p:txBody>
          <a:bodyPr/>
          <a:lstStyle/>
          <a:p>
            <a:r>
              <a:rPr lang="en-US" altLang="zh-CN" sz="4400" dirty="0"/>
              <a:t>6.2.3 </a:t>
            </a:r>
            <a:r>
              <a:rPr lang="zh-CN" altLang="en-US" sz="4400" dirty="0"/>
              <a:t>开闭原则</a:t>
            </a:r>
            <a:endParaRPr lang="zh-CN" altLang="en-US" dirty="0"/>
          </a:p>
        </p:txBody>
      </p:sp>
    </p:spTree>
    <p:extLst>
      <p:ext uri="{BB962C8B-B14F-4D97-AF65-F5344CB8AC3E}">
        <p14:creationId xmlns:p14="http://schemas.microsoft.com/office/powerpoint/2010/main" val="1071210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1331640" y="1481328"/>
            <a:ext cx="5760640" cy="4525963"/>
          </a:xfrm>
        </p:spPr>
        <p:txBody>
          <a:bodyPr>
            <a:normAutofit/>
          </a:bodyPr>
          <a:lstStyle/>
          <a:p>
            <a:pPr eaLnBrk="1" hangingPunct="1">
              <a:buFont typeface="Wingdings" pitchFamily="2" charset="2"/>
              <a:buNone/>
            </a:pPr>
            <a:r>
              <a:rPr lang="en-US" altLang="zh-CN" sz="3200" dirty="0"/>
              <a:t>6.3.1 </a:t>
            </a:r>
            <a:r>
              <a:rPr lang="zh-CN" altLang="en-US" sz="3200" dirty="0"/>
              <a:t>接口的定义和实现</a:t>
            </a:r>
            <a:endParaRPr lang="en-US" altLang="zh-CN" sz="3200" dirty="0"/>
          </a:p>
          <a:p>
            <a:pPr eaLnBrk="1" hangingPunct="1">
              <a:buFont typeface="Wingdings" pitchFamily="2" charset="2"/>
              <a:buNone/>
            </a:pPr>
            <a:r>
              <a:rPr lang="en-US" altLang="zh-CN" sz="3200" dirty="0"/>
              <a:t>6.3.2 </a:t>
            </a:r>
            <a:r>
              <a:rPr lang="zh-CN" altLang="en-US" sz="3200" dirty="0"/>
              <a:t>接口与抽象类的区别</a:t>
            </a:r>
            <a:endParaRPr lang="en-US" altLang="zh-CN" sz="3200" dirty="0"/>
          </a:p>
        </p:txBody>
      </p:sp>
      <p:sp>
        <p:nvSpPr>
          <p:cNvPr id="38914" name="Rectangle 2"/>
          <p:cNvSpPr>
            <a:spLocks noGrp="1" noChangeArrowheads="1"/>
          </p:cNvSpPr>
          <p:nvPr>
            <p:ph type="title"/>
          </p:nvPr>
        </p:nvSpPr>
        <p:spPr/>
        <p:txBody>
          <a:bodyPr/>
          <a:lstStyle/>
          <a:p>
            <a:pPr eaLnBrk="1" hangingPunct="1"/>
            <a:r>
              <a:rPr kumimoji="1" lang="en-US" altLang="zh-CN" b="1" dirty="0">
                <a:ea typeface="仿宋_GB2312" pitchFamily="49" charset="-122"/>
              </a:rPr>
              <a:t>6.3 </a:t>
            </a:r>
            <a:r>
              <a:rPr kumimoji="1" lang="zh-CN" altLang="en-US" b="1" dirty="0">
                <a:ea typeface="仿宋_GB2312" pitchFamily="49" charset="-122"/>
              </a:rPr>
              <a:t>接口</a:t>
            </a:r>
            <a:endParaRPr lang="en-US" altLang="zh-CN" dirty="0">
              <a:latin typeface="仿宋_GB2312" pitchFamily="49" charset="-122"/>
              <a:ea typeface="仿宋_GB2312" pitchFamily="49" charset="-122"/>
            </a:endParaRPr>
          </a:p>
        </p:txBody>
      </p:sp>
    </p:spTree>
    <p:extLst>
      <p:ext uri="{BB962C8B-B14F-4D97-AF65-F5344CB8AC3E}">
        <p14:creationId xmlns:p14="http://schemas.microsoft.com/office/powerpoint/2010/main" val="1522496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2800" b="1" dirty="0">
                <a:solidFill>
                  <a:schemeClr val="tx2"/>
                </a:solidFill>
              </a:rPr>
              <a:t>接口</a:t>
            </a:r>
            <a:r>
              <a:rPr lang="zh-CN" altLang="en-US" sz="2800" dirty="0"/>
              <a:t>：特殊的抽象类，</a:t>
            </a:r>
            <a:r>
              <a:rPr lang="zh-CN" altLang="en-US" sz="2800" dirty="0">
                <a:latin typeface="宋体" charset="-122"/>
              </a:rPr>
              <a:t>接口比抽象的概念更向前迈了一步，接口可以看成是</a:t>
            </a:r>
            <a:r>
              <a:rPr lang="zh-CN" altLang="en-US" sz="2800" dirty="0"/>
              <a:t>“</a:t>
            </a:r>
            <a:r>
              <a:rPr lang="zh-CN" altLang="en-US" sz="2800" dirty="0">
                <a:latin typeface="宋体" charset="-122"/>
              </a:rPr>
              <a:t>纯粹</a:t>
            </a:r>
            <a:r>
              <a:rPr lang="zh-CN" altLang="en-US" sz="2800" dirty="0"/>
              <a:t>”</a:t>
            </a:r>
            <a:r>
              <a:rPr lang="zh-CN" altLang="en-US" sz="2800" dirty="0">
                <a:latin typeface="宋体" charset="-122"/>
              </a:rPr>
              <a:t>的抽象类。</a:t>
            </a:r>
            <a:endParaRPr lang="zh-CN" altLang="en-US" sz="2800" dirty="0"/>
          </a:p>
          <a:p>
            <a:pPr lvl="1"/>
            <a:r>
              <a:rPr lang="zh-CN" altLang="en-US" sz="2400" dirty="0"/>
              <a:t>关键字</a:t>
            </a:r>
            <a:r>
              <a:rPr lang="en-US" altLang="zh-CN" sz="2400" dirty="0">
                <a:solidFill>
                  <a:schemeClr val="folHlink"/>
                </a:solidFill>
              </a:rPr>
              <a:t>interface</a:t>
            </a:r>
            <a:r>
              <a:rPr lang="zh-CN" altLang="en-US" sz="2400" dirty="0"/>
              <a:t>标识</a:t>
            </a:r>
            <a:r>
              <a:rPr lang="zh-CN" altLang="en-US" sz="2400" dirty="0">
                <a:solidFill>
                  <a:schemeClr val="folHlink"/>
                </a:solidFill>
              </a:rPr>
              <a:t>，</a:t>
            </a:r>
            <a:r>
              <a:rPr lang="zh-CN" altLang="en-US" sz="2400" dirty="0"/>
              <a:t>由</a:t>
            </a:r>
            <a:r>
              <a:rPr lang="zh-CN" altLang="en-US" sz="2400" dirty="0">
                <a:latin typeface="宋体" charset="-122"/>
              </a:rPr>
              <a:t>常量和一组抽象方法组成。</a:t>
            </a:r>
          </a:p>
          <a:p>
            <a:pPr lvl="1"/>
            <a:r>
              <a:rPr lang="zh-CN" altLang="en-US" sz="2400" dirty="0">
                <a:solidFill>
                  <a:srgbClr val="CC0000"/>
                </a:solidFill>
              </a:rPr>
              <a:t>接口中的所有方法都必须是公开的抽象方法</a:t>
            </a:r>
            <a:r>
              <a:rPr lang="zh-CN" altLang="en-US" sz="2400" dirty="0"/>
              <a:t>。系统默认方法为</a:t>
            </a:r>
            <a:r>
              <a:rPr lang="en-US" altLang="zh-CN" sz="2400" dirty="0"/>
              <a:t>public  abstract</a:t>
            </a:r>
            <a:r>
              <a:rPr lang="zh-CN" altLang="en-US" sz="2400" dirty="0"/>
              <a:t>。</a:t>
            </a:r>
          </a:p>
          <a:p>
            <a:pPr lvl="1">
              <a:buNone/>
            </a:pPr>
            <a:r>
              <a:rPr lang="en-US" altLang="zh-CN" sz="2400" dirty="0"/>
              <a:t>           void move();    </a:t>
            </a:r>
            <a:r>
              <a:rPr lang="en-US" altLang="zh-CN" sz="2400" dirty="0">
                <a:latin typeface="Times New Roman" pitchFamily="18" charset="0"/>
              </a:rPr>
              <a:t>//</a:t>
            </a:r>
            <a:r>
              <a:rPr lang="zh-CN" altLang="en-US" sz="2400" dirty="0"/>
              <a:t>默认是</a:t>
            </a:r>
            <a:r>
              <a:rPr lang="en-US" altLang="zh-CN" sz="2400" dirty="0"/>
              <a:t>public  abstract</a:t>
            </a:r>
          </a:p>
          <a:p>
            <a:pPr lvl="1"/>
            <a:r>
              <a:rPr lang="zh-CN" altLang="en-US" sz="2400" dirty="0">
                <a:solidFill>
                  <a:srgbClr val="CC0000"/>
                </a:solidFill>
              </a:rPr>
              <a:t>接口中的所有属性都是公开静态常量。</a:t>
            </a:r>
            <a:r>
              <a:rPr lang="zh-CN" altLang="en-US" sz="2400" dirty="0"/>
              <a:t>系统默认属性为</a:t>
            </a:r>
            <a:r>
              <a:rPr lang="en-US" altLang="zh-CN" sz="2400" dirty="0"/>
              <a:t>public static final</a:t>
            </a:r>
            <a:r>
              <a:rPr lang="zh-CN" altLang="en-US" sz="2400" dirty="0"/>
              <a:t>。</a:t>
            </a:r>
          </a:p>
          <a:p>
            <a:pPr lvl="1">
              <a:buNone/>
            </a:pPr>
            <a:r>
              <a:rPr lang="en-US" altLang="zh-CN" sz="2400" dirty="0"/>
              <a:t>            </a:t>
            </a:r>
            <a:r>
              <a:rPr lang="en-US" altLang="zh-CN" sz="2400" dirty="0" err="1"/>
              <a:t>int</a:t>
            </a:r>
            <a:r>
              <a:rPr lang="en-US" altLang="zh-CN" sz="2400" dirty="0"/>
              <a:t> a</a:t>
            </a:r>
            <a:r>
              <a:rPr lang="zh-CN" altLang="en-US" sz="2400" dirty="0"/>
              <a:t>＝</a:t>
            </a:r>
            <a:r>
              <a:rPr lang="en-US" altLang="zh-CN" sz="2400" dirty="0"/>
              <a:t>10</a:t>
            </a:r>
            <a:r>
              <a:rPr lang="zh-CN" altLang="en-US" sz="2400" dirty="0"/>
              <a:t>；</a:t>
            </a:r>
            <a:r>
              <a:rPr lang="zh-CN" altLang="en-US" sz="2400" dirty="0">
                <a:latin typeface="Times New Roman" pitchFamily="18" charset="0"/>
              </a:rPr>
              <a:t> </a:t>
            </a:r>
            <a:r>
              <a:rPr lang="en-US" altLang="zh-CN" sz="2400" dirty="0">
                <a:latin typeface="Times New Roman" pitchFamily="18" charset="0"/>
              </a:rPr>
              <a:t>//</a:t>
            </a:r>
            <a:r>
              <a:rPr lang="en-US" altLang="zh-CN" sz="2400" dirty="0"/>
              <a:t>public static final </a:t>
            </a:r>
            <a:r>
              <a:rPr lang="en-US" altLang="zh-CN" sz="2400" dirty="0" err="1"/>
              <a:t>int</a:t>
            </a:r>
            <a:r>
              <a:rPr lang="en-US" altLang="zh-CN" sz="2400" dirty="0"/>
              <a:t> a=10;  </a:t>
            </a:r>
            <a:r>
              <a:rPr lang="zh-CN" altLang="en-US" sz="2400" dirty="0"/>
              <a:t>必须赋值</a:t>
            </a:r>
          </a:p>
          <a:p>
            <a:pPr lvl="1"/>
            <a:r>
              <a:rPr lang="zh-CN" altLang="en-US" sz="2400" dirty="0">
                <a:solidFill>
                  <a:srgbClr val="CC0000"/>
                </a:solidFill>
              </a:rPr>
              <a:t>接口没有构造方法</a:t>
            </a:r>
            <a:r>
              <a:rPr lang="zh-CN" altLang="en-US" sz="2400" dirty="0"/>
              <a:t>（抽象类有构造方法，即使不写，系统自动加上一个无参构造方法）。</a:t>
            </a:r>
            <a:endParaRPr lang="zh-CN" altLang="en-US" dirty="0"/>
          </a:p>
        </p:txBody>
      </p:sp>
      <p:sp>
        <p:nvSpPr>
          <p:cNvPr id="3" name="标题 2"/>
          <p:cNvSpPr>
            <a:spLocks noGrp="1"/>
          </p:cNvSpPr>
          <p:nvPr>
            <p:ph type="title"/>
          </p:nvPr>
        </p:nvSpPr>
        <p:spPr/>
        <p:txBody>
          <a:bodyPr>
            <a:normAutofit/>
          </a:bodyPr>
          <a:lstStyle/>
          <a:p>
            <a:r>
              <a:rPr lang="en-US" altLang="zh-CN" sz="4400" dirty="0"/>
              <a:t>6.3.1 </a:t>
            </a:r>
            <a:r>
              <a:rPr lang="zh-CN" altLang="en-US" sz="4400" dirty="0"/>
              <a:t>接口的定义和实现</a:t>
            </a:r>
            <a:endParaRPr lang="zh-CN" altLang="en-US" dirty="0"/>
          </a:p>
        </p:txBody>
      </p:sp>
    </p:spTree>
    <p:extLst>
      <p:ext uri="{BB962C8B-B14F-4D97-AF65-F5344CB8AC3E}">
        <p14:creationId xmlns:p14="http://schemas.microsoft.com/office/powerpoint/2010/main" val="18606156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449263">
              <a:lnSpc>
                <a:spcPct val="90000"/>
              </a:lnSpc>
            </a:pPr>
            <a:r>
              <a:rPr lang="zh-CN" altLang="en-US" sz="2800" b="1" dirty="0">
                <a:latin typeface="宋体" charset="-122"/>
              </a:rPr>
              <a:t>接口</a:t>
            </a:r>
            <a:endParaRPr lang="en-US" altLang="zh-CN" sz="2800" dirty="0">
              <a:latin typeface="宋体" charset="-122"/>
            </a:endParaRPr>
          </a:p>
          <a:p>
            <a:pPr marL="914400" lvl="1">
              <a:lnSpc>
                <a:spcPct val="90000"/>
              </a:lnSpc>
            </a:pPr>
            <a:r>
              <a:rPr lang="zh-CN" altLang="en-US" sz="2800" dirty="0">
                <a:latin typeface="宋体" charset="-122"/>
              </a:rPr>
              <a:t>接口由常量和一组抽象方法组成。</a:t>
            </a:r>
          </a:p>
          <a:p>
            <a:pPr marL="914400" lvl="1">
              <a:lnSpc>
                <a:spcPct val="90000"/>
              </a:lnSpc>
            </a:pPr>
            <a:r>
              <a:rPr lang="zh-CN" altLang="en-US" sz="2800" dirty="0">
                <a:latin typeface="宋体" charset="-122"/>
              </a:rPr>
              <a:t>接口支持多重继承。</a:t>
            </a:r>
          </a:p>
          <a:p>
            <a:pPr marL="1322388" lvl="2">
              <a:lnSpc>
                <a:spcPct val="90000"/>
              </a:lnSpc>
            </a:pPr>
            <a:r>
              <a:rPr lang="zh-CN" altLang="en-US" sz="2800" dirty="0"/>
              <a:t>一个类可以同时实现多个接口。</a:t>
            </a:r>
          </a:p>
          <a:p>
            <a:pPr marL="1322388" lvl="2">
              <a:lnSpc>
                <a:spcPct val="90000"/>
              </a:lnSpc>
            </a:pPr>
            <a:r>
              <a:rPr lang="zh-CN" altLang="en-US" sz="2800" dirty="0"/>
              <a:t>一个接口可以同时继承自多个接口</a:t>
            </a:r>
            <a:r>
              <a:rPr lang="en-US" altLang="zh-CN" sz="2800" dirty="0"/>
              <a:t>(</a:t>
            </a:r>
            <a:r>
              <a:rPr lang="zh-CN" altLang="en-US" sz="2800" dirty="0"/>
              <a:t>不会产生二义性</a:t>
            </a:r>
            <a:r>
              <a:rPr lang="en-US" altLang="zh-CN" sz="2800" dirty="0"/>
              <a:t>)</a:t>
            </a:r>
            <a:r>
              <a:rPr lang="zh-CN" altLang="en-US" sz="2800" dirty="0"/>
              <a:t>。</a:t>
            </a:r>
          </a:p>
          <a:p>
            <a:pPr marL="0" indent="449263">
              <a:lnSpc>
                <a:spcPct val="90000"/>
              </a:lnSpc>
            </a:pPr>
            <a:endParaRPr lang="zh-CN" altLang="en-US" sz="2400" dirty="0">
              <a:latin typeface="宋体" charset="-122"/>
            </a:endParaRPr>
          </a:p>
          <a:p>
            <a:endParaRPr lang="zh-CN" altLang="en-US" dirty="0"/>
          </a:p>
        </p:txBody>
      </p:sp>
      <p:sp>
        <p:nvSpPr>
          <p:cNvPr id="3" name="标题 2"/>
          <p:cNvSpPr>
            <a:spLocks noGrp="1"/>
          </p:cNvSpPr>
          <p:nvPr>
            <p:ph type="title"/>
          </p:nvPr>
        </p:nvSpPr>
        <p:spPr/>
        <p:txBody>
          <a:bodyPr>
            <a:normAutofit/>
          </a:bodyPr>
          <a:lstStyle/>
          <a:p>
            <a:r>
              <a:rPr lang="en-US" altLang="zh-CN" sz="4400" dirty="0"/>
              <a:t>6.3.1 </a:t>
            </a:r>
            <a:r>
              <a:rPr lang="zh-CN" altLang="en-US" sz="4400" dirty="0"/>
              <a:t>接口的定义和实现</a:t>
            </a:r>
            <a:endParaRPr lang="zh-CN" altLang="en-US" dirty="0"/>
          </a:p>
        </p:txBody>
      </p:sp>
    </p:spTree>
    <p:extLst>
      <p:ext uri="{BB962C8B-B14F-4D97-AF65-F5344CB8AC3E}">
        <p14:creationId xmlns:p14="http://schemas.microsoft.com/office/powerpoint/2010/main" val="927326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lstStyle/>
          <a:p>
            <a:pPr eaLnBrk="1" hangingPunct="1"/>
            <a:r>
              <a:rPr lang="zh-CN" altLang="en-US" dirty="0"/>
              <a:t>指出下面代码中错误的部分。</a:t>
            </a:r>
          </a:p>
        </p:txBody>
      </p:sp>
      <p:sp>
        <p:nvSpPr>
          <p:cNvPr id="43010" name="Rectangle 2"/>
          <p:cNvSpPr>
            <a:spLocks noGrp="1" noChangeArrowheads="1"/>
          </p:cNvSpPr>
          <p:nvPr>
            <p:ph type="title"/>
          </p:nvPr>
        </p:nvSpPr>
        <p:spPr/>
        <p:txBody>
          <a:bodyPr/>
          <a:lstStyle/>
          <a:p>
            <a:r>
              <a:rPr lang="en-US" altLang="zh-CN" sz="4000" dirty="0"/>
              <a:t>6.3.1 </a:t>
            </a:r>
            <a:r>
              <a:rPr lang="zh-CN" altLang="en-US" sz="4000" dirty="0"/>
              <a:t>接口的定义和实现</a:t>
            </a:r>
            <a:endParaRPr kumimoji="1" lang="zh-CN" altLang="en-US" b="1" dirty="0">
              <a:ea typeface="仿宋_GB2312" pitchFamily="49" charset="-122"/>
            </a:endParaRPr>
          </a:p>
        </p:txBody>
      </p:sp>
      <p:sp>
        <p:nvSpPr>
          <p:cNvPr id="43012" name="Rectangle 4"/>
          <p:cNvSpPr>
            <a:spLocks noChangeArrowheads="1"/>
          </p:cNvSpPr>
          <p:nvPr/>
        </p:nvSpPr>
        <p:spPr bwMode="auto">
          <a:xfrm>
            <a:off x="684213" y="2205038"/>
            <a:ext cx="4464050" cy="3444875"/>
          </a:xfrm>
          <a:prstGeom prst="rect">
            <a:avLst/>
          </a:prstGeom>
          <a:solidFill>
            <a:srgbClr val="333399"/>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a:solidFill>
                  <a:schemeClr val="bg1"/>
                </a:solidFill>
              </a:rPr>
              <a:t>public  interface  Introduce {</a:t>
            </a:r>
          </a:p>
          <a:p>
            <a:pPr eaLnBrk="1" hangingPunct="1"/>
            <a:r>
              <a:rPr lang="en-US" altLang="zh-CN" sz="2000">
                <a:solidFill>
                  <a:schemeClr val="bg1"/>
                </a:solidFill>
              </a:rPr>
              <a:t>     public String detail();  </a:t>
            </a:r>
          </a:p>
          <a:p>
            <a:pPr eaLnBrk="1" hangingPunct="1"/>
            <a:endParaRPr lang="en-US" altLang="zh-CN" sz="2000">
              <a:solidFill>
                <a:schemeClr val="bg1"/>
              </a:solidFill>
            </a:endParaRPr>
          </a:p>
          <a:p>
            <a:pPr eaLnBrk="1" hangingPunct="1"/>
            <a:r>
              <a:rPr lang="en-US" altLang="zh-CN" sz="2000">
                <a:solidFill>
                  <a:schemeClr val="bg1"/>
                </a:solidFill>
              </a:rPr>
              <a:t>     public void introduction(){</a:t>
            </a:r>
          </a:p>
          <a:p>
            <a:pPr eaLnBrk="1" hangingPunct="1"/>
            <a:r>
              <a:rPr lang="en-US" altLang="zh-CN" sz="2000">
                <a:solidFill>
                  <a:schemeClr val="bg1"/>
                </a:solidFill>
              </a:rPr>
              <a:t>        detail();</a:t>
            </a:r>
          </a:p>
          <a:p>
            <a:pPr eaLnBrk="1" hangingPunct="1"/>
            <a:r>
              <a:rPr lang="en-US" altLang="zh-CN" sz="2000">
                <a:solidFill>
                  <a:schemeClr val="bg1"/>
                </a:solidFill>
              </a:rPr>
              <a:t>    }</a:t>
            </a:r>
          </a:p>
          <a:p>
            <a:pPr eaLnBrk="1" hangingPunct="1"/>
            <a:endParaRPr lang="en-US" altLang="zh-CN" sz="2000">
              <a:solidFill>
                <a:schemeClr val="bg1"/>
              </a:solidFill>
            </a:endParaRPr>
          </a:p>
          <a:p>
            <a:pPr eaLnBrk="1" hangingPunct="1"/>
            <a:r>
              <a:rPr lang="en-US" altLang="zh-CN" sz="2000">
                <a:solidFill>
                  <a:schemeClr val="bg1"/>
                </a:solidFill>
              </a:rPr>
              <a:t>     private void showMessage();</a:t>
            </a:r>
          </a:p>
          <a:p>
            <a:pPr eaLnBrk="1" hangingPunct="1"/>
            <a:endParaRPr lang="en-US" altLang="zh-CN" sz="2000">
              <a:solidFill>
                <a:schemeClr val="bg1"/>
              </a:solidFill>
            </a:endParaRPr>
          </a:p>
          <a:p>
            <a:pPr eaLnBrk="1" hangingPunct="1"/>
            <a:r>
              <a:rPr lang="en-US" altLang="zh-CN" sz="2000">
                <a:solidFill>
                  <a:schemeClr val="bg1"/>
                </a:solidFill>
              </a:rPr>
              <a:t>     void speak();</a:t>
            </a:r>
          </a:p>
          <a:p>
            <a:pPr eaLnBrk="1" hangingPunct="1"/>
            <a:r>
              <a:rPr lang="en-US" altLang="zh-CN" sz="2000">
                <a:solidFill>
                  <a:schemeClr val="bg1"/>
                </a:solidFill>
              </a:rPr>
              <a:t>}</a:t>
            </a:r>
            <a:endParaRPr lang="zh-CN" altLang="en-US" sz="2000">
              <a:solidFill>
                <a:schemeClr val="bg1"/>
              </a:solidFill>
            </a:endParaRPr>
          </a:p>
        </p:txBody>
      </p:sp>
      <p:sp>
        <p:nvSpPr>
          <p:cNvPr id="311301" name="AutoShape 5"/>
          <p:cNvSpPr>
            <a:spLocks noChangeArrowheads="1"/>
          </p:cNvSpPr>
          <p:nvPr/>
        </p:nvSpPr>
        <p:spPr bwMode="auto">
          <a:xfrm>
            <a:off x="5508625" y="3573463"/>
            <a:ext cx="3455988" cy="503237"/>
          </a:xfrm>
          <a:prstGeom prst="wedgeRectCallout">
            <a:avLst>
              <a:gd name="adj1" fmla="val -88356"/>
              <a:gd name="adj2" fmla="val -95426"/>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en-US" altLang="zh-CN" sz="2000" b="1">
                <a:solidFill>
                  <a:schemeClr val="bg1"/>
                </a:solidFill>
                <a:ea typeface="幼圆" pitchFamily="49" charset="-122"/>
              </a:rPr>
              <a:t>Java</a:t>
            </a:r>
            <a:r>
              <a:rPr lang="zh-CN" altLang="en-US" sz="2000" b="1">
                <a:solidFill>
                  <a:schemeClr val="bg1"/>
                </a:solidFill>
                <a:ea typeface="幼圆" pitchFamily="49" charset="-122"/>
              </a:rPr>
              <a:t>接口中不能有方法实现</a:t>
            </a:r>
          </a:p>
        </p:txBody>
      </p:sp>
      <p:sp>
        <p:nvSpPr>
          <p:cNvPr id="311302" name="AutoShape 6"/>
          <p:cNvSpPr>
            <a:spLocks noChangeArrowheads="1"/>
          </p:cNvSpPr>
          <p:nvPr/>
        </p:nvSpPr>
        <p:spPr bwMode="auto">
          <a:xfrm>
            <a:off x="5219700" y="5084763"/>
            <a:ext cx="3924300" cy="504825"/>
          </a:xfrm>
          <a:prstGeom prst="wedgeRectCallout">
            <a:avLst>
              <a:gd name="adj1" fmla="val -71806"/>
              <a:gd name="adj2" fmla="val -161949"/>
            </a:avLst>
          </a:prstGeom>
          <a:solidFill>
            <a:srgbClr val="CC0066"/>
          </a:solidFill>
          <a:ln>
            <a:noFill/>
          </a:ln>
          <a:extLst>
            <a:ext uri="{91240B29-F687-4F45-9708-019B960494DF}">
              <a14:hiddenLine xmlns:a14="http://schemas.microsoft.com/office/drawing/2010/main" w="25400">
                <a:solidFill>
                  <a:srgbClr val="000000"/>
                </a:solidFill>
                <a:miter lim="800000"/>
                <a:headEnd/>
                <a:tailEnd/>
              </a14:hiddenLine>
            </a:ext>
          </a:extLst>
        </p:spPr>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r>
              <a:rPr lang="en-US" altLang="zh-CN" sz="2000" b="1">
                <a:solidFill>
                  <a:schemeClr val="bg1"/>
                </a:solidFill>
                <a:ea typeface="幼圆" pitchFamily="49" charset="-122"/>
              </a:rPr>
              <a:t>Java</a:t>
            </a:r>
            <a:r>
              <a:rPr lang="zh-CN" altLang="en-US" sz="2000" b="1">
                <a:solidFill>
                  <a:schemeClr val="bg1"/>
                </a:solidFill>
                <a:ea typeface="幼圆" pitchFamily="49" charset="-122"/>
              </a:rPr>
              <a:t>接口中的方法必须是</a:t>
            </a:r>
            <a:r>
              <a:rPr lang="en-US" altLang="zh-CN" sz="2000" b="1">
                <a:solidFill>
                  <a:schemeClr val="bg1"/>
                </a:solidFill>
                <a:ea typeface="幼圆" pitchFamily="49" charset="-122"/>
              </a:rPr>
              <a:t>public</a:t>
            </a:r>
          </a:p>
        </p:txBody>
      </p:sp>
    </p:spTree>
    <p:extLst>
      <p:ext uri="{BB962C8B-B14F-4D97-AF65-F5344CB8AC3E}">
        <p14:creationId xmlns:p14="http://schemas.microsoft.com/office/powerpoint/2010/main" val="3129394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1301"/>
                                        </p:tgtEl>
                                        <p:attrNameLst>
                                          <p:attrName>style.visibility</p:attrName>
                                        </p:attrNameLst>
                                      </p:cBhvr>
                                      <p:to>
                                        <p:strVal val="visible"/>
                                      </p:to>
                                    </p:set>
                                    <p:animEffect transition="in" filter="wipe(down)">
                                      <p:cBhvr>
                                        <p:cTn id="7" dur="500"/>
                                        <p:tgtEl>
                                          <p:spTgt spid="311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11302"/>
                                        </p:tgtEl>
                                        <p:attrNameLst>
                                          <p:attrName>style.visibility</p:attrName>
                                        </p:attrNameLst>
                                      </p:cBhvr>
                                      <p:to>
                                        <p:strVal val="visible"/>
                                      </p:to>
                                    </p:set>
                                    <p:animEffect transition="in" filter="wipe(down)">
                                      <p:cBhvr>
                                        <p:cTn id="12" dur="500"/>
                                        <p:tgtEl>
                                          <p:spTgt spid="311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301" grpId="0" animBg="1"/>
      <p:bldP spid="311302"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normAutofit/>
          </a:bodyPr>
          <a:lstStyle/>
          <a:p>
            <a:pPr marL="0" indent="360363" eaLnBrk="1" hangingPunct="1">
              <a:lnSpc>
                <a:spcPct val="90000"/>
              </a:lnSpc>
            </a:pPr>
            <a:r>
              <a:rPr lang="zh-CN" altLang="en-US" sz="2400"/>
              <a:t>定义接口的一般格式</a:t>
            </a:r>
          </a:p>
          <a:p>
            <a:pPr marL="0" indent="360363" eaLnBrk="1" hangingPunct="1">
              <a:lnSpc>
                <a:spcPct val="90000"/>
              </a:lnSpc>
              <a:buFont typeface="Wingdings" pitchFamily="2" charset="2"/>
              <a:buNone/>
            </a:pPr>
            <a:r>
              <a:rPr lang="zh-CN" altLang="en-US" sz="2400"/>
              <a:t>    	</a:t>
            </a:r>
            <a:endParaRPr lang="en-US" altLang="zh-CN" sz="2400"/>
          </a:p>
        </p:txBody>
      </p:sp>
      <p:sp>
        <p:nvSpPr>
          <p:cNvPr id="44034" name="Rectangle 2"/>
          <p:cNvSpPr>
            <a:spLocks noGrp="1" noChangeArrowheads="1"/>
          </p:cNvSpPr>
          <p:nvPr>
            <p:ph type="title"/>
          </p:nvPr>
        </p:nvSpPr>
        <p:spPr/>
        <p:txBody>
          <a:bodyPr/>
          <a:lstStyle/>
          <a:p>
            <a:r>
              <a:rPr lang="en-US" altLang="zh-CN" sz="4000" dirty="0"/>
              <a:t>6.3.1 </a:t>
            </a:r>
            <a:r>
              <a:rPr lang="zh-CN" altLang="en-US" sz="4000" dirty="0"/>
              <a:t>接口的定义和实现</a:t>
            </a:r>
            <a:endParaRPr kumimoji="1" lang="zh-CN" altLang="en-US" b="1" dirty="0">
              <a:ea typeface="仿宋_GB2312" pitchFamily="49" charset="-122"/>
            </a:endParaRPr>
          </a:p>
        </p:txBody>
      </p:sp>
      <p:sp>
        <p:nvSpPr>
          <p:cNvPr id="44036" name="Rectangle 4"/>
          <p:cNvSpPr>
            <a:spLocks noChangeArrowheads="1"/>
          </p:cNvSpPr>
          <p:nvPr/>
        </p:nvSpPr>
        <p:spPr bwMode="auto">
          <a:xfrm>
            <a:off x="971550" y="2060575"/>
            <a:ext cx="7561263" cy="1920875"/>
          </a:xfrm>
          <a:prstGeom prst="rect">
            <a:avLst/>
          </a:prstGeom>
          <a:solidFill>
            <a:srgbClr val="008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b="1" dirty="0">
                <a:solidFill>
                  <a:schemeClr val="bg1"/>
                </a:solidFill>
              </a:rPr>
              <a:t>[public] </a:t>
            </a:r>
            <a:r>
              <a:rPr lang="en-US" altLang="zh-CN" sz="2000" b="1" dirty="0">
                <a:solidFill>
                  <a:srgbClr val="FFCC00"/>
                </a:solidFill>
              </a:rPr>
              <a:t>interface</a:t>
            </a:r>
            <a:r>
              <a:rPr lang="en-US" altLang="zh-CN" sz="2000" b="1" dirty="0">
                <a:solidFill>
                  <a:schemeClr val="bg1"/>
                </a:solidFill>
              </a:rPr>
              <a:t> </a:t>
            </a:r>
            <a:r>
              <a:rPr lang="zh-CN" altLang="en-US" sz="2000" b="1" dirty="0">
                <a:solidFill>
                  <a:schemeClr val="bg1"/>
                </a:solidFill>
              </a:rPr>
              <a:t>接口名 </a:t>
            </a:r>
            <a:r>
              <a:rPr lang="en-US" altLang="zh-CN" sz="2000" b="1" dirty="0">
                <a:solidFill>
                  <a:schemeClr val="bg1"/>
                </a:solidFill>
              </a:rPr>
              <a:t>[</a:t>
            </a:r>
            <a:r>
              <a:rPr lang="en-US" altLang="zh-CN" sz="2000" b="1" dirty="0">
                <a:solidFill>
                  <a:srgbClr val="C00000"/>
                </a:solidFill>
              </a:rPr>
              <a:t>extends</a:t>
            </a:r>
            <a:r>
              <a:rPr lang="en-US" altLang="zh-CN" sz="2000" b="1" dirty="0">
                <a:solidFill>
                  <a:schemeClr val="bg1"/>
                </a:solidFill>
              </a:rPr>
              <a:t> </a:t>
            </a:r>
            <a:r>
              <a:rPr lang="zh-CN" altLang="en-US" sz="2000" b="1" dirty="0">
                <a:solidFill>
                  <a:schemeClr val="bg1"/>
                </a:solidFill>
              </a:rPr>
              <a:t>父接口名列表</a:t>
            </a:r>
            <a:r>
              <a:rPr lang="en-US" altLang="zh-CN" sz="2000" b="1" dirty="0">
                <a:solidFill>
                  <a:schemeClr val="bg1"/>
                </a:solidFill>
              </a:rPr>
              <a:t>]{  </a:t>
            </a:r>
          </a:p>
          <a:p>
            <a:pPr eaLnBrk="1" hangingPunct="1"/>
            <a:r>
              <a:rPr lang="en-US" altLang="zh-CN" sz="2000" b="1" dirty="0">
                <a:solidFill>
                  <a:schemeClr val="bg1"/>
                </a:solidFill>
              </a:rPr>
              <a:t>        </a:t>
            </a:r>
          </a:p>
          <a:p>
            <a:pPr eaLnBrk="1" hangingPunct="1"/>
            <a:r>
              <a:rPr lang="en-US" altLang="zh-CN" sz="2000" b="1" dirty="0">
                <a:solidFill>
                  <a:schemeClr val="bg1"/>
                </a:solidFill>
              </a:rPr>
              <a:t>        [public] [final] [static] </a:t>
            </a:r>
            <a:r>
              <a:rPr lang="zh-CN" altLang="en-US" sz="2000" b="1" dirty="0">
                <a:solidFill>
                  <a:schemeClr val="bg1"/>
                </a:solidFill>
              </a:rPr>
              <a:t>类型  </a:t>
            </a:r>
            <a:r>
              <a:rPr lang="zh-CN" altLang="en-US" sz="2000" b="1" dirty="0">
                <a:solidFill>
                  <a:srgbClr val="FFCC00"/>
                </a:solidFill>
              </a:rPr>
              <a:t>常量名</a:t>
            </a:r>
            <a:r>
              <a:rPr lang="en-US" altLang="zh-CN" sz="2000" b="1" dirty="0">
                <a:solidFill>
                  <a:schemeClr val="bg1"/>
                </a:solidFill>
              </a:rPr>
              <a:t>=</a:t>
            </a:r>
            <a:r>
              <a:rPr lang="zh-CN" altLang="en-US" sz="2000" b="1" dirty="0">
                <a:solidFill>
                  <a:schemeClr val="bg1"/>
                </a:solidFill>
              </a:rPr>
              <a:t>常量值；</a:t>
            </a:r>
          </a:p>
          <a:p>
            <a:pPr eaLnBrk="1" hangingPunct="1"/>
            <a:endParaRPr lang="zh-CN" altLang="en-US" sz="2000" b="1" dirty="0">
              <a:solidFill>
                <a:schemeClr val="bg1"/>
              </a:solidFill>
            </a:endParaRPr>
          </a:p>
          <a:p>
            <a:pPr eaLnBrk="1" hangingPunct="1"/>
            <a:r>
              <a:rPr lang="en-US" altLang="zh-CN" sz="2000" b="1" dirty="0">
                <a:solidFill>
                  <a:schemeClr val="bg1"/>
                </a:solidFill>
              </a:rPr>
              <a:t>        [public ] [abstract] </a:t>
            </a:r>
            <a:r>
              <a:rPr lang="zh-CN" altLang="en-US" sz="2000" b="1" dirty="0">
                <a:solidFill>
                  <a:schemeClr val="bg1"/>
                </a:solidFill>
              </a:rPr>
              <a:t>返回类型 </a:t>
            </a:r>
            <a:r>
              <a:rPr lang="zh-CN" altLang="en-US" sz="2000" b="1" dirty="0">
                <a:solidFill>
                  <a:srgbClr val="FFCC00"/>
                </a:solidFill>
              </a:rPr>
              <a:t>方法名</a:t>
            </a:r>
            <a:r>
              <a:rPr lang="en-US" altLang="zh-CN" sz="2000" b="1" dirty="0">
                <a:solidFill>
                  <a:schemeClr val="bg1"/>
                </a:solidFill>
              </a:rPr>
              <a:t>(</a:t>
            </a:r>
            <a:r>
              <a:rPr lang="zh-CN" altLang="en-US" sz="2000" b="1" dirty="0">
                <a:solidFill>
                  <a:schemeClr val="bg1"/>
                </a:solidFill>
              </a:rPr>
              <a:t>参数列表</a:t>
            </a:r>
            <a:r>
              <a:rPr lang="en-US" altLang="zh-CN" sz="2000" b="1" dirty="0">
                <a:solidFill>
                  <a:schemeClr val="bg1"/>
                </a:solidFill>
              </a:rPr>
              <a:t>) </a:t>
            </a:r>
            <a:r>
              <a:rPr lang="en-US" altLang="zh-CN" sz="2000" b="1" dirty="0">
                <a:solidFill>
                  <a:srgbClr val="FFCC00"/>
                </a:solidFill>
              </a:rPr>
              <a:t>;</a:t>
            </a:r>
          </a:p>
          <a:p>
            <a:pPr eaLnBrk="1" hangingPunct="1"/>
            <a:r>
              <a:rPr lang="en-US" altLang="zh-CN" sz="2000" b="1" dirty="0">
                <a:solidFill>
                  <a:schemeClr val="bg1"/>
                </a:solidFill>
              </a:rPr>
              <a:t>}</a:t>
            </a:r>
          </a:p>
        </p:txBody>
      </p:sp>
      <p:sp>
        <p:nvSpPr>
          <p:cNvPr id="312325" name="Rectangle 5"/>
          <p:cNvSpPr>
            <a:spLocks noChangeArrowheads="1"/>
          </p:cNvSpPr>
          <p:nvPr/>
        </p:nvSpPr>
        <p:spPr bwMode="auto">
          <a:xfrm>
            <a:off x="971550" y="4437063"/>
            <a:ext cx="7561263" cy="1323975"/>
          </a:xfrm>
          <a:prstGeom prst="rect">
            <a:avLst/>
          </a:prstGeom>
          <a:ln/>
        </p:spPr>
        <p:style>
          <a:lnRef idx="1">
            <a:schemeClr val="accent1"/>
          </a:lnRef>
          <a:fillRef idx="2">
            <a:schemeClr val="accent1"/>
          </a:fillRef>
          <a:effectRef idx="1">
            <a:schemeClr val="accent1"/>
          </a:effectRef>
          <a:fontRef idx="minor">
            <a:schemeClr val="dk1"/>
          </a:fontRef>
        </p:style>
        <p:txBody>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000" dirty="0"/>
              <a:t>public </a:t>
            </a:r>
            <a:r>
              <a:rPr lang="en-US" altLang="zh-CN" sz="2000" b="1" dirty="0">
                <a:solidFill>
                  <a:srgbClr val="C00000"/>
                </a:solidFill>
              </a:rPr>
              <a:t>interface</a:t>
            </a:r>
            <a:r>
              <a:rPr lang="en-US" altLang="zh-CN" sz="2000" dirty="0"/>
              <a:t>  </a:t>
            </a:r>
            <a:r>
              <a:rPr lang="en-US" altLang="zh-CN" sz="2000" dirty="0" err="1"/>
              <a:t>ChineseEmployee</a:t>
            </a:r>
            <a:r>
              <a:rPr lang="en-US" altLang="zh-CN" sz="2000" dirty="0"/>
              <a:t> {</a:t>
            </a:r>
          </a:p>
          <a:p>
            <a:pPr eaLnBrk="1" hangingPunct="1"/>
            <a:r>
              <a:rPr lang="en-US" altLang="zh-CN" sz="2000" dirty="0"/>
              <a:t>      String nationality="Chinese";     </a:t>
            </a:r>
            <a:r>
              <a:rPr lang="en-US" altLang="zh-CN" sz="2000" dirty="0">
                <a:latin typeface="Times New Roman" pitchFamily="18" charset="0"/>
              </a:rPr>
              <a:t>//</a:t>
            </a:r>
            <a:r>
              <a:rPr lang="en-US" altLang="zh-CN" sz="2000" dirty="0"/>
              <a:t>public static final</a:t>
            </a:r>
          </a:p>
          <a:p>
            <a:pPr eaLnBrk="1" hangingPunct="1"/>
            <a:r>
              <a:rPr lang="en-US" altLang="zh-CN" sz="2000" dirty="0"/>
              <a:t>      double pay();        </a:t>
            </a:r>
            <a:r>
              <a:rPr lang="en-US" altLang="zh-CN" sz="2000" dirty="0">
                <a:latin typeface="Times New Roman" pitchFamily="18" charset="0"/>
              </a:rPr>
              <a:t>//</a:t>
            </a:r>
            <a:r>
              <a:rPr lang="en-US" altLang="zh-CN" sz="2000" dirty="0"/>
              <a:t>abstract</a:t>
            </a:r>
          </a:p>
          <a:p>
            <a:pPr eaLnBrk="1" hangingPunct="1"/>
            <a:r>
              <a:rPr lang="en-US" altLang="zh-CN" sz="2000" dirty="0"/>
              <a:t>}</a:t>
            </a:r>
            <a:endParaRPr lang="zh-CN" altLang="en-US" sz="2000" dirty="0"/>
          </a:p>
        </p:txBody>
      </p:sp>
    </p:spTree>
    <p:extLst>
      <p:ext uri="{BB962C8B-B14F-4D97-AF65-F5344CB8AC3E}">
        <p14:creationId xmlns:p14="http://schemas.microsoft.com/office/powerpoint/2010/main" val="2069050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2325"/>
                                        </p:tgtEl>
                                        <p:attrNameLst>
                                          <p:attrName>style.visibility</p:attrName>
                                        </p:attrNameLst>
                                      </p:cBhvr>
                                      <p:to>
                                        <p:strVal val="visible"/>
                                      </p:to>
                                    </p:set>
                                    <p:anim calcmode="lin" valueType="num">
                                      <p:cBhvr additive="base">
                                        <p:cTn id="7" dur="500" fill="hold"/>
                                        <p:tgtEl>
                                          <p:spTgt spid="312325"/>
                                        </p:tgtEl>
                                        <p:attrNameLst>
                                          <p:attrName>ppt_x</p:attrName>
                                        </p:attrNameLst>
                                      </p:cBhvr>
                                      <p:tavLst>
                                        <p:tav tm="0">
                                          <p:val>
                                            <p:strVal val="#ppt_x"/>
                                          </p:val>
                                        </p:tav>
                                        <p:tav tm="100000">
                                          <p:val>
                                            <p:strVal val="#ppt_x"/>
                                          </p:val>
                                        </p:tav>
                                      </p:tavLst>
                                    </p:anim>
                                    <p:anim calcmode="lin" valueType="num">
                                      <p:cBhvr additive="base">
                                        <p:cTn id="8" dur="500" fill="hold"/>
                                        <p:tgtEl>
                                          <p:spTgt spid="3123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a:xfrm>
            <a:off x="457200" y="1481328"/>
            <a:ext cx="8229600" cy="2523935"/>
          </a:xfrm>
        </p:spPr>
        <p:txBody>
          <a:bodyPr/>
          <a:lstStyle/>
          <a:p>
            <a:pPr marL="0" indent="539750" eaLnBrk="1" hangingPunct="1"/>
            <a:r>
              <a:rPr lang="zh-CN" altLang="en-US" sz="2800" dirty="0"/>
              <a:t>接口的实现</a:t>
            </a:r>
          </a:p>
          <a:p>
            <a:pPr marL="1004888" lvl="1" eaLnBrk="1" hangingPunct="1"/>
            <a:r>
              <a:rPr lang="zh-CN" altLang="en-US" sz="2400" dirty="0"/>
              <a:t>类对接口予以实现。</a:t>
            </a:r>
          </a:p>
          <a:p>
            <a:pPr marL="1004888" lvl="1" eaLnBrk="1" hangingPunct="1"/>
            <a:r>
              <a:rPr lang="zh-CN" altLang="en-US" sz="2400" dirty="0"/>
              <a:t>为了声明一个类要实现接口，在类的声明中要包括一条</a:t>
            </a:r>
            <a:r>
              <a:rPr lang="en-US" altLang="zh-CN" sz="2400" dirty="0"/>
              <a:t>implements</a:t>
            </a:r>
            <a:r>
              <a:rPr lang="zh-CN" altLang="en-US" sz="2400" dirty="0"/>
              <a:t>语句。一个类可以实现多个接口，因此可以在</a:t>
            </a:r>
            <a:r>
              <a:rPr lang="en-US" altLang="zh-CN" sz="2400" dirty="0"/>
              <a:t>implements</a:t>
            </a:r>
            <a:r>
              <a:rPr lang="zh-CN" altLang="en-US" sz="2400" dirty="0"/>
              <a:t>后面可列出类要实现的接口系列，这些接口以逗号分隔。</a:t>
            </a:r>
          </a:p>
        </p:txBody>
      </p:sp>
      <p:sp>
        <p:nvSpPr>
          <p:cNvPr id="45058" name="Rectangle 2"/>
          <p:cNvSpPr>
            <a:spLocks noGrp="1" noChangeArrowheads="1"/>
          </p:cNvSpPr>
          <p:nvPr>
            <p:ph type="title"/>
          </p:nvPr>
        </p:nvSpPr>
        <p:spPr/>
        <p:txBody>
          <a:bodyPr>
            <a:normAutofit/>
          </a:bodyPr>
          <a:lstStyle/>
          <a:p>
            <a:r>
              <a:rPr lang="en-US" altLang="zh-CN" sz="4400" dirty="0"/>
              <a:t>6.3.1 </a:t>
            </a:r>
            <a:r>
              <a:rPr lang="zh-CN" altLang="en-US" sz="4400" dirty="0"/>
              <a:t>接口的定义和实现</a:t>
            </a:r>
            <a:endParaRPr kumimoji="1" lang="zh-CN" altLang="en-US" b="1" dirty="0">
              <a:ea typeface="仿宋_GB2312" pitchFamily="49" charset="-122"/>
            </a:endParaRPr>
          </a:p>
        </p:txBody>
      </p:sp>
      <p:sp>
        <p:nvSpPr>
          <p:cNvPr id="45060" name="Rectangle 4"/>
          <p:cNvSpPr>
            <a:spLocks noChangeArrowheads="1"/>
          </p:cNvSpPr>
          <p:nvPr/>
        </p:nvSpPr>
        <p:spPr bwMode="auto">
          <a:xfrm>
            <a:off x="971550" y="4005263"/>
            <a:ext cx="7848600" cy="1569660"/>
          </a:xfrm>
          <a:prstGeom prst="rect">
            <a:avLst/>
          </a:prstGeom>
          <a:solidFill>
            <a:srgbClr val="008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2400" b="1" dirty="0">
                <a:solidFill>
                  <a:schemeClr val="bg1"/>
                </a:solidFill>
              </a:rPr>
              <a:t>class </a:t>
            </a:r>
            <a:r>
              <a:rPr lang="zh-CN" altLang="en-US" sz="2400" b="1" dirty="0">
                <a:solidFill>
                  <a:schemeClr val="bg1"/>
                </a:solidFill>
              </a:rPr>
              <a:t>类名 </a:t>
            </a:r>
            <a:r>
              <a:rPr lang="en-US" altLang="zh-CN" sz="2400" b="1" dirty="0">
                <a:solidFill>
                  <a:schemeClr val="bg1"/>
                </a:solidFill>
              </a:rPr>
              <a:t>extends </a:t>
            </a:r>
            <a:r>
              <a:rPr lang="zh-CN" altLang="en-US" sz="2400" b="1" dirty="0">
                <a:solidFill>
                  <a:schemeClr val="bg1"/>
                </a:solidFill>
              </a:rPr>
              <a:t>父类  </a:t>
            </a:r>
            <a:r>
              <a:rPr lang="en-US" altLang="zh-CN" sz="2400" b="1" dirty="0">
                <a:solidFill>
                  <a:schemeClr val="bg1"/>
                </a:solidFill>
              </a:rPr>
              <a:t> </a:t>
            </a:r>
            <a:r>
              <a:rPr lang="en-US" altLang="zh-CN" sz="2400" b="1" dirty="0">
                <a:solidFill>
                  <a:srgbClr val="FFCC00"/>
                </a:solidFill>
              </a:rPr>
              <a:t>implements</a:t>
            </a:r>
            <a:r>
              <a:rPr lang="en-US" altLang="zh-CN" sz="2400" b="1" dirty="0">
                <a:solidFill>
                  <a:schemeClr val="bg1"/>
                </a:solidFill>
              </a:rPr>
              <a:t>  </a:t>
            </a:r>
            <a:r>
              <a:rPr lang="zh-CN" altLang="en-US" sz="2400" b="1" dirty="0">
                <a:solidFill>
                  <a:schemeClr val="bg1"/>
                </a:solidFill>
              </a:rPr>
              <a:t>接口</a:t>
            </a:r>
            <a:r>
              <a:rPr lang="en-US" altLang="zh-CN" sz="2400" b="1" dirty="0">
                <a:solidFill>
                  <a:schemeClr val="bg1"/>
                </a:solidFill>
              </a:rPr>
              <a:t>1, </a:t>
            </a:r>
            <a:r>
              <a:rPr lang="zh-CN" altLang="en-US" sz="2400" b="1" dirty="0">
                <a:solidFill>
                  <a:schemeClr val="bg1"/>
                </a:solidFill>
              </a:rPr>
              <a:t>接口</a:t>
            </a:r>
            <a:r>
              <a:rPr lang="en-US" altLang="zh-CN" sz="2400" b="1" dirty="0">
                <a:solidFill>
                  <a:schemeClr val="bg1"/>
                </a:solidFill>
              </a:rPr>
              <a:t>2 {</a:t>
            </a:r>
          </a:p>
          <a:p>
            <a:pPr eaLnBrk="1" hangingPunct="1"/>
            <a:r>
              <a:rPr lang="en-US" altLang="zh-CN" sz="2400" b="1" dirty="0">
                <a:solidFill>
                  <a:schemeClr val="bg1"/>
                </a:solidFill>
              </a:rPr>
              <a:t>       ……</a:t>
            </a:r>
          </a:p>
          <a:p>
            <a:pPr eaLnBrk="1" hangingPunct="1"/>
            <a:r>
              <a:rPr lang="en-US" altLang="zh-CN" sz="2400" b="1" dirty="0">
                <a:solidFill>
                  <a:schemeClr val="bg1"/>
                </a:solidFill>
              </a:rPr>
              <a:t>       //</a:t>
            </a:r>
            <a:r>
              <a:rPr lang="zh-CN" altLang="en-US" sz="2400" b="1" dirty="0">
                <a:solidFill>
                  <a:schemeClr val="bg1"/>
                </a:solidFill>
              </a:rPr>
              <a:t>实现接口中所有的方法</a:t>
            </a:r>
          </a:p>
          <a:p>
            <a:pPr eaLnBrk="1" hangingPunct="1"/>
            <a:r>
              <a:rPr lang="en-US" altLang="zh-CN" sz="2400" b="1" dirty="0">
                <a:solidFill>
                  <a:schemeClr val="bg1"/>
                </a:solidFill>
              </a:rPr>
              <a:t>}</a:t>
            </a:r>
            <a:endParaRPr lang="zh-CN" altLang="en-US" sz="2400" b="1" dirty="0">
              <a:solidFill>
                <a:schemeClr val="bg1"/>
              </a:solidFill>
            </a:endParaRPr>
          </a:p>
        </p:txBody>
      </p:sp>
    </p:spTree>
    <p:extLst>
      <p:ext uri="{BB962C8B-B14F-4D97-AF65-F5344CB8AC3E}">
        <p14:creationId xmlns:p14="http://schemas.microsoft.com/office/powerpoint/2010/main" val="272048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07704" y="1481329"/>
            <a:ext cx="6779096" cy="1299600"/>
          </a:xfrm>
        </p:spPr>
        <p:txBody>
          <a:bodyPr>
            <a:normAutofit lnSpcReduction="10000"/>
          </a:bodyPr>
          <a:lstStyle/>
          <a:p>
            <a:pPr marL="109728" indent="0">
              <a:buNone/>
            </a:pPr>
            <a:r>
              <a:rPr lang="zh-CN" altLang="zh-CN" b="1" dirty="0"/>
              <a:t>【说明</a:t>
            </a:r>
            <a:r>
              <a:rPr lang="en-US" altLang="zh-CN" b="1" dirty="0"/>
              <a:t> </a:t>
            </a:r>
            <a:r>
              <a:rPr lang="zh-CN" altLang="zh-CN" b="1" dirty="0"/>
              <a:t>】如果把子类对象赋给父类引用（将子类对象当作父类对象看待），那么就只能调用父类中已有的方法。</a:t>
            </a:r>
            <a:endParaRPr lang="zh-CN" altLang="zh-CN" dirty="0"/>
          </a:p>
          <a:p>
            <a:endParaRPr lang="zh-CN" altLang="en-US" dirty="0"/>
          </a:p>
        </p:txBody>
      </p:sp>
      <p:sp>
        <p:nvSpPr>
          <p:cNvPr id="3" name="标题 2"/>
          <p:cNvSpPr>
            <a:spLocks noGrp="1"/>
          </p:cNvSpPr>
          <p:nvPr>
            <p:ph type="title"/>
          </p:nvPr>
        </p:nvSpPr>
        <p:spPr/>
        <p:txBody>
          <a:bodyPr/>
          <a:lstStyle/>
          <a:p>
            <a:r>
              <a:rPr lang="en-US" altLang="zh-CN" dirty="0">
                <a:effectLst/>
              </a:rPr>
              <a:t>6.1.1  </a:t>
            </a:r>
            <a:r>
              <a:rPr lang="zh-CN" altLang="zh-CN" dirty="0">
                <a:effectLst/>
              </a:rPr>
              <a:t>多态性</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06" y="1556792"/>
            <a:ext cx="1292622" cy="1416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5"/>
          <p:cNvGrpSpPr>
            <a:grpSpLocks/>
          </p:cNvGrpSpPr>
          <p:nvPr/>
        </p:nvGrpSpPr>
        <p:grpSpPr bwMode="auto">
          <a:xfrm>
            <a:off x="1187624" y="3261415"/>
            <a:ext cx="1441450" cy="1008063"/>
            <a:chOff x="2925" y="1616"/>
            <a:chExt cx="908" cy="635"/>
          </a:xfrm>
        </p:grpSpPr>
        <p:sp>
          <p:nvSpPr>
            <p:cNvPr id="6" name="Rectangle 6"/>
            <p:cNvSpPr>
              <a:spLocks noChangeArrowheads="1"/>
            </p:cNvSpPr>
            <p:nvPr/>
          </p:nvSpPr>
          <p:spPr bwMode="auto">
            <a:xfrm>
              <a:off x="2925" y="1616"/>
              <a:ext cx="908" cy="63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lnSpc>
                  <a:spcPct val="120000"/>
                </a:lnSpc>
                <a:spcBef>
                  <a:spcPct val="20000"/>
                </a:spcBef>
                <a:buClr>
                  <a:schemeClr val="folHlink"/>
                </a:buClr>
                <a:buSzPct val="60000"/>
                <a:buFont typeface="Wingdings" pitchFamily="2" charset="2"/>
                <a:buNone/>
              </a:pPr>
              <a:r>
                <a:rPr lang="zh-CN" altLang="en-US" dirty="0"/>
                <a:t>     人类</a:t>
              </a:r>
            </a:p>
            <a:p>
              <a:pPr eaLnBrk="1" hangingPunct="1"/>
              <a:r>
                <a:rPr lang="zh-CN" altLang="en-US" dirty="0"/>
                <a:t>   说话</a:t>
              </a:r>
              <a:r>
                <a:rPr lang="en-US" altLang="zh-CN" dirty="0"/>
                <a:t>()</a:t>
              </a:r>
            </a:p>
            <a:p>
              <a:pPr eaLnBrk="1" hangingPunct="1"/>
              <a:r>
                <a:rPr lang="zh-CN" altLang="en-US" dirty="0"/>
                <a:t>   走路</a:t>
              </a:r>
              <a:r>
                <a:rPr lang="en-US" altLang="zh-CN" dirty="0"/>
                <a:t>()</a:t>
              </a:r>
            </a:p>
            <a:p>
              <a:pPr eaLnBrk="1" hangingPunct="1">
                <a:spcBef>
                  <a:spcPct val="50000"/>
                </a:spcBef>
              </a:pPr>
              <a:endParaRPr lang="zh-CN" altLang="en-US" dirty="0"/>
            </a:p>
          </p:txBody>
        </p:sp>
        <p:sp>
          <p:nvSpPr>
            <p:cNvPr id="7" name="Line 7"/>
            <p:cNvSpPr>
              <a:spLocks noChangeShapeType="1"/>
            </p:cNvSpPr>
            <p:nvPr/>
          </p:nvSpPr>
          <p:spPr bwMode="auto">
            <a:xfrm>
              <a:off x="2925" y="1842"/>
              <a:ext cx="907"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8"/>
          <p:cNvGrpSpPr>
            <a:grpSpLocks/>
          </p:cNvGrpSpPr>
          <p:nvPr/>
        </p:nvGrpSpPr>
        <p:grpSpPr bwMode="auto">
          <a:xfrm>
            <a:off x="755824" y="4772715"/>
            <a:ext cx="2305050" cy="936625"/>
            <a:chOff x="2925" y="2568"/>
            <a:chExt cx="1452" cy="590"/>
          </a:xfrm>
        </p:grpSpPr>
        <p:sp>
          <p:nvSpPr>
            <p:cNvPr id="9" name="Rectangle 9"/>
            <p:cNvSpPr>
              <a:spLocks noChangeArrowheads="1"/>
            </p:cNvSpPr>
            <p:nvPr/>
          </p:nvSpPr>
          <p:spPr bwMode="auto">
            <a:xfrm>
              <a:off x="2925" y="2568"/>
              <a:ext cx="1452" cy="590"/>
            </a:xfrm>
            <a:prstGeom prst="rect">
              <a:avLst/>
            </a:prstGeom>
            <a:noFill/>
            <a:ln w="25400">
              <a:solidFill>
                <a:schemeClr val="folHlink"/>
              </a:solidFill>
              <a:miter lim="800000"/>
              <a:headEnd/>
              <a:tailEnd/>
            </a:ln>
            <a:effectLst/>
          </p:spPr>
          <p:txBody>
            <a:bodyPr wrap="none"/>
            <a:lstStyle/>
            <a:p>
              <a:pPr marL="342900" indent="-342900" algn="ctr">
                <a:lnSpc>
                  <a:spcPct val="120000"/>
                </a:lnSpc>
                <a:spcBef>
                  <a:spcPct val="20000"/>
                </a:spcBef>
                <a:buClr>
                  <a:schemeClr val="folHlink"/>
                </a:buClr>
                <a:buSzPct val="60000"/>
                <a:buFont typeface="Wingdings" pitchFamily="2" charset="2"/>
                <a:buNone/>
                <a:defRPr/>
              </a:pPr>
              <a:r>
                <a:rPr lang="zh-CN" altLang="en-US" dirty="0">
                  <a:effectLst>
                    <a:outerShdw blurRad="38100" dist="38100" dir="2700000" algn="tl">
                      <a:srgbClr val="C0C0C0"/>
                    </a:outerShdw>
                  </a:effectLst>
                  <a:ea typeface="宋体" pitchFamily="2" charset="-122"/>
                </a:rPr>
                <a:t>会讲</a:t>
              </a:r>
              <a:r>
                <a:rPr lang="en-US" altLang="zh-CN" dirty="0">
                  <a:effectLst>
                    <a:outerShdw blurRad="38100" dist="38100" dir="2700000" algn="tl">
                      <a:srgbClr val="C0C0C0"/>
                    </a:outerShdw>
                  </a:effectLst>
                  <a:ea typeface="宋体" pitchFamily="2" charset="-122"/>
                </a:rPr>
                <a:t>Java</a:t>
              </a:r>
              <a:r>
                <a:rPr lang="zh-CN" altLang="en-US" dirty="0">
                  <a:effectLst>
                    <a:outerShdw blurRad="38100" dist="38100" dir="2700000" algn="tl">
                      <a:srgbClr val="C0C0C0"/>
                    </a:outerShdw>
                  </a:effectLst>
                  <a:ea typeface="宋体" pitchFamily="2" charset="-122"/>
                </a:rPr>
                <a:t>课的老师</a:t>
              </a:r>
              <a:endParaRPr lang="zh-CN" altLang="en-US" dirty="0">
                <a:ea typeface="宋体" pitchFamily="2" charset="-122"/>
              </a:endParaRPr>
            </a:p>
            <a:p>
              <a:pPr marL="342900" indent="-342900" algn="ctr">
                <a:spcBef>
                  <a:spcPct val="50000"/>
                </a:spcBef>
                <a:defRPr/>
              </a:pPr>
              <a:r>
                <a:rPr lang="zh-CN" altLang="en-US" dirty="0">
                  <a:ea typeface="宋体" pitchFamily="2" charset="-122"/>
                </a:rPr>
                <a:t>解答</a:t>
              </a:r>
              <a:r>
                <a:rPr lang="en-US" altLang="zh-CN" dirty="0">
                  <a:ea typeface="宋体" pitchFamily="2" charset="-122"/>
                </a:rPr>
                <a:t>Java</a:t>
              </a:r>
              <a:r>
                <a:rPr lang="zh-CN" altLang="en-US" dirty="0">
                  <a:ea typeface="宋体" pitchFamily="2" charset="-122"/>
                </a:rPr>
                <a:t>中的问题</a:t>
              </a:r>
              <a:r>
                <a:rPr lang="en-US" altLang="zh-CN" dirty="0">
                  <a:ea typeface="宋体" pitchFamily="2" charset="-122"/>
                </a:rPr>
                <a:t>()</a:t>
              </a:r>
              <a:endParaRPr lang="zh-CN" altLang="en-US" dirty="0">
                <a:ea typeface="宋体" pitchFamily="2" charset="-122"/>
              </a:endParaRPr>
            </a:p>
          </p:txBody>
        </p:sp>
        <p:sp>
          <p:nvSpPr>
            <p:cNvPr id="10" name="Line 10"/>
            <p:cNvSpPr>
              <a:spLocks noChangeShapeType="1"/>
            </p:cNvSpPr>
            <p:nvPr/>
          </p:nvSpPr>
          <p:spPr bwMode="auto">
            <a:xfrm>
              <a:off x="2925" y="2839"/>
              <a:ext cx="1450"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Line 11"/>
          <p:cNvSpPr>
            <a:spLocks noChangeShapeType="1"/>
          </p:cNvSpPr>
          <p:nvPr/>
        </p:nvSpPr>
        <p:spPr bwMode="auto">
          <a:xfrm flipV="1">
            <a:off x="1763886" y="4269478"/>
            <a:ext cx="0" cy="503237"/>
          </a:xfrm>
          <a:prstGeom prst="line">
            <a:avLst/>
          </a:prstGeom>
          <a:noFill/>
          <a:ln w="25400">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 name="矩形 3"/>
          <p:cNvSpPr/>
          <p:nvPr/>
        </p:nvSpPr>
        <p:spPr>
          <a:xfrm>
            <a:off x="3168005" y="5877272"/>
            <a:ext cx="53285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Animal a = new Bird();</a:t>
            </a:r>
          </a:p>
          <a:p>
            <a:pPr algn="ctr"/>
            <a:r>
              <a:rPr lang="zh-CN" altLang="en-US" b="1" dirty="0"/>
              <a:t>引用变量</a:t>
            </a:r>
            <a:r>
              <a:rPr lang="en-US" altLang="zh-CN" b="1" dirty="0"/>
              <a:t>a</a:t>
            </a:r>
            <a:r>
              <a:rPr lang="zh-CN" altLang="en-US" b="1" dirty="0"/>
              <a:t>可以调用的方法有哪些？</a:t>
            </a:r>
          </a:p>
        </p:txBody>
      </p:sp>
      <p:grpSp>
        <p:nvGrpSpPr>
          <p:cNvPr id="31" name="Group 22"/>
          <p:cNvGrpSpPr>
            <a:grpSpLocks/>
          </p:cNvGrpSpPr>
          <p:nvPr/>
        </p:nvGrpSpPr>
        <p:grpSpPr bwMode="auto">
          <a:xfrm>
            <a:off x="4788867" y="3357785"/>
            <a:ext cx="1943100" cy="935038"/>
            <a:chOff x="4241" y="2251"/>
            <a:chExt cx="1224" cy="589"/>
          </a:xfrm>
        </p:grpSpPr>
        <p:sp>
          <p:nvSpPr>
            <p:cNvPr id="32" name="Rectangle 23"/>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a:t>动物类</a:t>
              </a:r>
              <a:r>
                <a:rPr lang="en-US" altLang="zh-CN" sz="1600"/>
                <a:t>Animal</a:t>
              </a:r>
            </a:p>
            <a:p>
              <a:pPr algn="ctr" eaLnBrk="1" hangingPunct="1">
                <a:spcBef>
                  <a:spcPct val="20000"/>
                </a:spcBef>
                <a:buClr>
                  <a:schemeClr val="folHlink"/>
                </a:buClr>
                <a:buSzPct val="60000"/>
                <a:buFont typeface="Wingdings" pitchFamily="2" charset="2"/>
                <a:buNone/>
              </a:pPr>
              <a:r>
                <a:rPr lang="en-US" altLang="zh-CN" sz="1600"/>
                <a:t>move() </a:t>
              </a:r>
            </a:p>
            <a:p>
              <a:pPr algn="ctr" eaLnBrk="1" hangingPunct="1">
                <a:spcBef>
                  <a:spcPct val="20000"/>
                </a:spcBef>
                <a:buClr>
                  <a:schemeClr val="folHlink"/>
                </a:buClr>
                <a:buSzPct val="60000"/>
                <a:buFont typeface="Wingdings" pitchFamily="2" charset="2"/>
                <a:buNone/>
              </a:pPr>
              <a:r>
                <a:rPr lang="en-US" altLang="zh-CN" sz="1600"/>
                <a:t>eat()</a:t>
              </a:r>
            </a:p>
          </p:txBody>
        </p:sp>
        <p:sp>
          <p:nvSpPr>
            <p:cNvPr id="33" name="Line 24"/>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4" name="Group 25"/>
          <p:cNvGrpSpPr>
            <a:grpSpLocks/>
          </p:cNvGrpSpPr>
          <p:nvPr/>
        </p:nvGrpSpPr>
        <p:grpSpPr bwMode="auto">
          <a:xfrm>
            <a:off x="4789140" y="4797648"/>
            <a:ext cx="1943100" cy="863600"/>
            <a:chOff x="4241" y="3249"/>
            <a:chExt cx="1224" cy="544"/>
          </a:xfrm>
        </p:grpSpPr>
        <p:sp>
          <p:nvSpPr>
            <p:cNvPr id="35" name="Rectangle 26"/>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a:t>鸟类</a:t>
              </a:r>
              <a:r>
                <a:rPr lang="en-US" altLang="zh-CN" sz="1600"/>
                <a:t>Bird</a:t>
              </a:r>
            </a:p>
            <a:p>
              <a:pPr algn="ctr" eaLnBrk="1" hangingPunct="1"/>
              <a:r>
                <a:rPr lang="en-US" altLang="zh-CN" sz="1600"/>
                <a:t>move() </a:t>
              </a:r>
            </a:p>
            <a:p>
              <a:pPr algn="ctr" eaLnBrk="1" hangingPunct="1"/>
              <a:r>
                <a:rPr lang="en-US" altLang="zh-CN" sz="1600"/>
                <a:t>sing()</a:t>
              </a:r>
              <a:endParaRPr lang="zh-CN" altLang="en-US" sz="1600"/>
            </a:p>
          </p:txBody>
        </p:sp>
        <p:sp>
          <p:nvSpPr>
            <p:cNvPr id="36" name="Line 27"/>
            <p:cNvSpPr>
              <a:spLocks noChangeShapeType="1"/>
            </p:cNvSpPr>
            <p:nvPr/>
          </p:nvSpPr>
          <p:spPr bwMode="auto">
            <a:xfrm>
              <a:off x="4241" y="3430"/>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7" name="Line 28"/>
          <p:cNvSpPr>
            <a:spLocks noChangeShapeType="1"/>
          </p:cNvSpPr>
          <p:nvPr/>
        </p:nvSpPr>
        <p:spPr bwMode="auto">
          <a:xfrm flipV="1">
            <a:off x="5724128" y="4292822"/>
            <a:ext cx="0" cy="504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019433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 calcmode="lin" valueType="num">
                                      <p:cBhvr additive="base">
                                        <p:cTn id="13" dur="500" fill="hold"/>
                                        <p:tgtEl>
                                          <p:spTgt spid="31"/>
                                        </p:tgtEl>
                                        <p:attrNameLst>
                                          <p:attrName>ppt_x</p:attrName>
                                        </p:attrNameLst>
                                      </p:cBhvr>
                                      <p:tavLst>
                                        <p:tav tm="0">
                                          <p:val>
                                            <p:strVal val="#ppt_x"/>
                                          </p:val>
                                        </p:tav>
                                        <p:tav tm="100000">
                                          <p:val>
                                            <p:strVal val="#ppt_x"/>
                                          </p:val>
                                        </p:tav>
                                      </p:tavLst>
                                    </p:anim>
                                    <p:anim calcmode="lin" valueType="num">
                                      <p:cBhvr additive="base">
                                        <p:cTn id="14" dur="500" fill="hold"/>
                                        <p:tgtEl>
                                          <p:spTgt spid="3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additive="base">
                                        <p:cTn id="17" dur="500" fill="hold"/>
                                        <p:tgtEl>
                                          <p:spTgt spid="34"/>
                                        </p:tgtEl>
                                        <p:attrNameLst>
                                          <p:attrName>ppt_x</p:attrName>
                                        </p:attrNameLst>
                                      </p:cBhvr>
                                      <p:tavLst>
                                        <p:tav tm="0">
                                          <p:val>
                                            <p:strVal val="#ppt_x"/>
                                          </p:val>
                                        </p:tav>
                                        <p:tav tm="100000">
                                          <p:val>
                                            <p:strVal val="#ppt_x"/>
                                          </p:val>
                                        </p:tav>
                                      </p:tavLst>
                                    </p:anim>
                                    <p:anim calcmode="lin" valueType="num">
                                      <p:cBhvr additive="base">
                                        <p:cTn id="18" dur="500" fill="hold"/>
                                        <p:tgtEl>
                                          <p:spTgt spid="3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ppt_x"/>
                                          </p:val>
                                        </p:tav>
                                        <p:tav tm="100000">
                                          <p:val>
                                            <p:strVal val="#ppt_x"/>
                                          </p:val>
                                        </p:tav>
                                      </p:tavLst>
                                    </p:anim>
                                    <p:anim calcmode="lin" valueType="num">
                                      <p:cBhvr additive="base">
                                        <p:cTn id="2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6420" name="Group 4"/>
          <p:cNvGraphicFramePr>
            <a:graphicFrameLocks noGrp="1"/>
          </p:cNvGraphicFramePr>
          <p:nvPr>
            <p:ph idx="1"/>
            <p:extLst>
              <p:ext uri="{D42A27DB-BD31-4B8C-83A1-F6EECF244321}">
                <p14:modId xmlns:p14="http://schemas.microsoft.com/office/powerpoint/2010/main" val="2766549558"/>
              </p:ext>
            </p:extLst>
          </p:nvPr>
        </p:nvGraphicFramePr>
        <p:xfrm>
          <a:off x="683568" y="2996952"/>
          <a:ext cx="8229599" cy="2046668"/>
        </p:xfrm>
        <a:graphic>
          <a:graphicData uri="http://schemas.openxmlformats.org/drawingml/2006/table">
            <a:tbl>
              <a:tblPr/>
              <a:tblGrid>
                <a:gridCol w="2055988">
                  <a:extLst>
                    <a:ext uri="{9D8B030D-6E8A-4147-A177-3AD203B41FA5}">
                      <a16:colId xmlns:a16="http://schemas.microsoft.com/office/drawing/2014/main" val="20000"/>
                    </a:ext>
                  </a:extLst>
                </a:gridCol>
                <a:gridCol w="2057870">
                  <a:extLst>
                    <a:ext uri="{9D8B030D-6E8A-4147-A177-3AD203B41FA5}">
                      <a16:colId xmlns:a16="http://schemas.microsoft.com/office/drawing/2014/main" val="20001"/>
                    </a:ext>
                  </a:extLst>
                </a:gridCol>
                <a:gridCol w="2057871">
                  <a:extLst>
                    <a:ext uri="{9D8B030D-6E8A-4147-A177-3AD203B41FA5}">
                      <a16:colId xmlns:a16="http://schemas.microsoft.com/office/drawing/2014/main" val="20002"/>
                    </a:ext>
                  </a:extLst>
                </a:gridCol>
                <a:gridCol w="2057870">
                  <a:extLst>
                    <a:ext uri="{9D8B030D-6E8A-4147-A177-3AD203B41FA5}">
                      <a16:colId xmlns:a16="http://schemas.microsoft.com/office/drawing/2014/main" val="20003"/>
                    </a:ext>
                  </a:extLst>
                </a:gridCol>
              </a:tblGrid>
              <a:tr h="4618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Book Antiqua" pitchFamily="18" charset="0"/>
                          <a:ea typeface="宋体" pitchFamily="2" charset="-122"/>
                        </a:rPr>
                        <a:t>父</a:t>
                      </a:r>
                    </a:p>
                  </a:txBody>
                  <a:tcPr marL="108448" marR="108448"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子</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关键字</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关系</a:t>
                      </a:r>
                    </a:p>
                  </a:txBody>
                  <a:tcPr marL="108448" marR="108448"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1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类</a:t>
                      </a:r>
                    </a:p>
                  </a:txBody>
                  <a:tcPr marL="108448" marR="108448"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类  </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Book Antiqua" pitchFamily="18" charset="0"/>
                          <a:ea typeface="宋体" pitchFamily="2" charset="-122"/>
                        </a:rPr>
                        <a:t>extends</a:t>
                      </a:r>
                      <a:endParaRPr kumimoji="0" lang="zh-CN" altLang="en-US" sz="2000" b="0" i="0" u="none" strike="noStrike" cap="none" normalizeH="0" baseline="0" dirty="0">
                        <a:ln>
                          <a:noFill/>
                        </a:ln>
                        <a:solidFill>
                          <a:schemeClr val="tx1"/>
                        </a:solidFill>
                        <a:effectLst/>
                        <a:latin typeface="Book Antiqua" pitchFamily="18" charset="0"/>
                        <a:ea typeface="宋体" pitchFamily="2" charset="-122"/>
                      </a:endParaRP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单一</a:t>
                      </a:r>
                    </a:p>
                  </a:txBody>
                  <a:tcPr marL="108448" marR="108448"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1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接口</a:t>
                      </a:r>
                    </a:p>
                  </a:txBody>
                  <a:tcPr marL="108448" marR="108448"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类 </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Book Antiqua" pitchFamily="18" charset="0"/>
                          <a:ea typeface="宋体" pitchFamily="2" charset="-122"/>
                        </a:rPr>
                        <a:t>implements</a:t>
                      </a:r>
                      <a:endParaRPr kumimoji="0" lang="zh-CN" altLang="en-US" sz="2000" b="0" i="0" u="none" strike="noStrike" cap="none" normalizeH="0" baseline="0">
                        <a:ln>
                          <a:noFill/>
                        </a:ln>
                        <a:solidFill>
                          <a:schemeClr val="tx1"/>
                        </a:solidFill>
                        <a:effectLst/>
                        <a:latin typeface="Book Antiqua" pitchFamily="18" charset="0"/>
                        <a:ea typeface="宋体" pitchFamily="2" charset="-122"/>
                      </a:endParaRP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多重</a:t>
                      </a:r>
                    </a:p>
                  </a:txBody>
                  <a:tcPr marL="108448" marR="108448"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1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接口</a:t>
                      </a:r>
                    </a:p>
                  </a:txBody>
                  <a:tcPr marL="108448" marR="108448"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接口</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Book Antiqua" pitchFamily="18" charset="0"/>
                          <a:ea typeface="宋体" pitchFamily="2" charset="-122"/>
                        </a:rPr>
                        <a:t>extends</a:t>
                      </a:r>
                      <a:endParaRPr kumimoji="0" lang="zh-CN" altLang="en-US" sz="2000" b="0" i="0" u="none" strike="noStrike" cap="none" normalizeH="0" baseline="0">
                        <a:ln>
                          <a:noFill/>
                        </a:ln>
                        <a:solidFill>
                          <a:schemeClr val="tx1"/>
                        </a:solidFill>
                        <a:effectLst/>
                        <a:latin typeface="Book Antiqua" pitchFamily="18" charset="0"/>
                        <a:ea typeface="宋体" pitchFamily="2" charset="-122"/>
                      </a:endParaRP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多重</a:t>
                      </a:r>
                    </a:p>
                  </a:txBody>
                  <a:tcPr marL="108448" marR="108448"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117">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类</a:t>
                      </a:r>
                    </a:p>
                  </a:txBody>
                  <a:tcPr marL="108448" marR="108448"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dirty="0">
                          <a:ln>
                            <a:noFill/>
                          </a:ln>
                          <a:solidFill>
                            <a:schemeClr val="tx1"/>
                          </a:solidFill>
                          <a:effectLst/>
                          <a:latin typeface="Book Antiqua" pitchFamily="18" charset="0"/>
                          <a:ea typeface="宋体" pitchFamily="2" charset="-122"/>
                        </a:rPr>
                        <a:t>接口</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000" b="0" i="0" u="none" strike="noStrike" cap="none" normalizeH="0" baseline="0">
                          <a:ln>
                            <a:noFill/>
                          </a:ln>
                          <a:solidFill>
                            <a:schemeClr val="tx1"/>
                          </a:solidFill>
                          <a:effectLst/>
                          <a:latin typeface="Book Antiqua" pitchFamily="18" charset="0"/>
                          <a:ea typeface="宋体" pitchFamily="2" charset="-122"/>
                        </a:rPr>
                        <a:t>不存在</a:t>
                      </a:r>
                    </a:p>
                  </a:txBody>
                  <a:tcPr marL="108448" marR="108448"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000" b="0" i="0" u="none" strike="noStrike" cap="none" normalizeH="0" baseline="0" dirty="0">
                        <a:ln>
                          <a:noFill/>
                        </a:ln>
                        <a:solidFill>
                          <a:schemeClr val="tx1"/>
                        </a:solidFill>
                        <a:effectLst/>
                        <a:latin typeface="Book Antiqua" pitchFamily="18" charset="0"/>
                        <a:ea typeface="宋体" pitchFamily="2" charset="-122"/>
                      </a:endParaRPr>
                    </a:p>
                  </a:txBody>
                  <a:tcPr marL="108448" marR="108448"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082" name="Rectangle 2"/>
          <p:cNvSpPr>
            <a:spLocks noGrp="1" noChangeArrowheads="1"/>
          </p:cNvSpPr>
          <p:nvPr>
            <p:ph type="title"/>
          </p:nvPr>
        </p:nvSpPr>
        <p:spPr/>
        <p:txBody>
          <a:bodyPr/>
          <a:lstStyle/>
          <a:p>
            <a:r>
              <a:rPr lang="en-US" altLang="zh-CN" sz="4000" dirty="0"/>
              <a:t>6.3.1 </a:t>
            </a:r>
            <a:r>
              <a:rPr lang="zh-CN" altLang="en-US" sz="4000" dirty="0"/>
              <a:t>接口的定义和实现</a:t>
            </a:r>
            <a:endParaRPr kumimoji="1" lang="zh-CN" altLang="en-US" b="1" dirty="0">
              <a:ea typeface="仿宋_GB2312" pitchFamily="49" charset="-122"/>
            </a:endParaRPr>
          </a:p>
        </p:txBody>
      </p:sp>
      <p:sp>
        <p:nvSpPr>
          <p:cNvPr id="46083" name="Rectangle 3"/>
          <p:cNvSpPr>
            <a:spLocks noGrp="1" noChangeArrowheads="1"/>
          </p:cNvSpPr>
          <p:nvPr>
            <p:ph type="body" sz="half" idx="4294967295"/>
          </p:nvPr>
        </p:nvSpPr>
        <p:spPr>
          <a:xfrm>
            <a:off x="611560" y="1484784"/>
            <a:ext cx="7993062" cy="4608513"/>
          </a:xfrm>
        </p:spPr>
        <p:txBody>
          <a:bodyPr/>
          <a:lstStyle/>
          <a:p>
            <a:pPr eaLnBrk="1" hangingPunct="1"/>
            <a:r>
              <a:rPr lang="zh-CN" altLang="en-US" sz="2400" dirty="0"/>
              <a:t>如果一个类实现一个接口，且实现接口中声明的所有方法时，那么这个类才是具体的类；否则它还是一个抽象的类。</a:t>
            </a:r>
          </a:p>
          <a:p>
            <a:pPr eaLnBrk="1" hangingPunct="1"/>
            <a:endParaRPr lang="zh-CN" altLang="en-US" sz="2400" dirty="0"/>
          </a:p>
        </p:txBody>
      </p:sp>
    </p:spTree>
    <p:extLst>
      <p:ext uri="{BB962C8B-B14F-4D97-AF65-F5344CB8AC3E}">
        <p14:creationId xmlns:p14="http://schemas.microsoft.com/office/powerpoint/2010/main" val="26095702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t>6.3.1 </a:t>
            </a:r>
            <a:r>
              <a:rPr lang="zh-CN" altLang="en-US" sz="4400" dirty="0"/>
              <a:t>接口的定义和实现</a:t>
            </a:r>
            <a:endParaRPr kumimoji="1" lang="zh-CN" altLang="en-US" b="1" dirty="0">
              <a:ea typeface="仿宋_GB2312" pitchFamily="49" charset="-122"/>
            </a:endParaRPr>
          </a:p>
        </p:txBody>
      </p:sp>
      <p:sp>
        <p:nvSpPr>
          <p:cNvPr id="47107" name="Rectangle 3"/>
          <p:cNvSpPr>
            <a:spLocks noGrp="1" noChangeArrowheads="1"/>
          </p:cNvSpPr>
          <p:nvPr>
            <p:ph type="body" idx="1"/>
          </p:nvPr>
        </p:nvSpPr>
        <p:spPr/>
        <p:txBody>
          <a:bodyPr>
            <a:normAutofit/>
          </a:bodyPr>
          <a:lstStyle/>
          <a:p>
            <a:pPr>
              <a:buNone/>
            </a:pPr>
            <a:r>
              <a:rPr lang="zh-CN" altLang="zh-CN" sz="2800" dirty="0"/>
              <a:t>【例</a:t>
            </a:r>
            <a:r>
              <a:rPr lang="en-US" altLang="zh-CN" sz="2800" dirty="0"/>
              <a:t>6-3</a:t>
            </a:r>
            <a:r>
              <a:rPr lang="zh-CN" altLang="zh-CN" sz="2800" dirty="0"/>
              <a:t>】为一个用户管理系统的前台管理设计抽象接口层，并写一个实现类。</a:t>
            </a:r>
            <a:endParaRPr lang="en-US" altLang="zh-CN" sz="2800" dirty="0"/>
          </a:p>
          <a:p>
            <a:r>
              <a:rPr lang="zh-CN" altLang="zh-CN" sz="2800" dirty="0"/>
              <a:t>用户管理系统的前台向用户提供注册、登录功能。</a:t>
            </a:r>
            <a:endParaRPr lang="en-US" altLang="zh-CN" sz="2800" dirty="0"/>
          </a:p>
          <a:p>
            <a:r>
              <a:rPr lang="zh-CN" altLang="zh-CN" sz="2800" dirty="0"/>
              <a:t>用户类</a:t>
            </a:r>
            <a:r>
              <a:rPr lang="en-US" altLang="zh-CN" sz="2800" dirty="0"/>
              <a:t>User</a:t>
            </a:r>
            <a:r>
              <a:rPr lang="zh-CN" altLang="zh-CN" sz="2800" dirty="0"/>
              <a:t>包含</a:t>
            </a:r>
            <a:r>
              <a:rPr lang="en-US" altLang="zh-CN" sz="2800" dirty="0" err="1"/>
              <a:t>userName</a:t>
            </a:r>
            <a:r>
              <a:rPr lang="zh-CN" altLang="zh-CN" sz="2800" dirty="0"/>
              <a:t>、</a:t>
            </a:r>
            <a:r>
              <a:rPr lang="en-US" altLang="zh-CN" sz="2800" dirty="0"/>
              <a:t>password</a:t>
            </a:r>
            <a:r>
              <a:rPr lang="zh-CN" altLang="zh-CN" sz="2800" dirty="0"/>
              <a:t>等数据成员。</a:t>
            </a:r>
          </a:p>
          <a:p>
            <a:endParaRPr lang="zh-CN" altLang="en-US" sz="2800" dirty="0"/>
          </a:p>
        </p:txBody>
      </p:sp>
    </p:spTree>
    <p:extLst>
      <p:ext uri="{BB962C8B-B14F-4D97-AF65-F5344CB8AC3E}">
        <p14:creationId xmlns:p14="http://schemas.microsoft.com/office/powerpoint/2010/main" val="1198042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t>6.3.1 </a:t>
            </a:r>
            <a:r>
              <a:rPr lang="zh-CN" altLang="en-US" sz="4400" dirty="0"/>
              <a:t>接口的定义和实现</a:t>
            </a:r>
            <a:endParaRPr kumimoji="1" lang="zh-CN" altLang="en-US" b="1" dirty="0">
              <a:ea typeface="仿宋_GB2312" pitchFamily="49" charset="-122"/>
            </a:endParaRPr>
          </a:p>
        </p:txBody>
      </p:sp>
      <p:sp>
        <p:nvSpPr>
          <p:cNvPr id="47107" name="Rectangle 3"/>
          <p:cNvSpPr>
            <a:spLocks noGrp="1" noChangeArrowheads="1"/>
          </p:cNvSpPr>
          <p:nvPr>
            <p:ph type="body" idx="1"/>
          </p:nvPr>
        </p:nvSpPr>
        <p:spPr>
          <a:xfrm>
            <a:off x="457200" y="1481329"/>
            <a:ext cx="8229600" cy="2379720"/>
          </a:xfrm>
        </p:spPr>
        <p:txBody>
          <a:bodyPr>
            <a:normAutofit/>
          </a:bodyPr>
          <a:lstStyle/>
          <a:p>
            <a:r>
              <a:rPr lang="zh-CN" altLang="zh-CN" sz="2800" dirty="0"/>
              <a:t>按照开闭原则的实现方式，此处利用接口为系统定义一个抽象层，描述用户管理系统中应具有的行为。比如，注册对应着向系统中添加用户的行为，登录对应着在系统用户中按照用户名和密码进行查询的行为。</a:t>
            </a:r>
            <a:endParaRPr lang="zh-CN" altLang="en-US" sz="2800" dirty="0"/>
          </a:p>
        </p:txBody>
      </p:sp>
      <p:sp>
        <p:nvSpPr>
          <p:cNvPr id="2" name="矩形 1"/>
          <p:cNvSpPr/>
          <p:nvPr/>
        </p:nvSpPr>
        <p:spPr>
          <a:xfrm>
            <a:off x="1043608" y="3861048"/>
            <a:ext cx="7416824" cy="150810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dirty="0"/>
              <a:t>public </a:t>
            </a:r>
            <a:r>
              <a:rPr lang="en-US" altLang="zh-CN" sz="2000" dirty="0">
                <a:solidFill>
                  <a:srgbClr val="C00000"/>
                </a:solidFill>
              </a:rPr>
              <a:t>interface</a:t>
            </a:r>
            <a:r>
              <a:rPr lang="en-US" altLang="zh-CN" sz="2000" dirty="0"/>
              <a:t> </a:t>
            </a:r>
            <a:r>
              <a:rPr lang="en-US" altLang="zh-CN" dirty="0" err="1"/>
              <a:t>UserDao</a:t>
            </a:r>
            <a:r>
              <a:rPr lang="en-US" altLang="zh-CN" dirty="0"/>
              <a:t> {	</a:t>
            </a:r>
            <a:endParaRPr lang="zh-CN" altLang="zh-CN" dirty="0"/>
          </a:p>
          <a:p>
            <a:pPr fontAlgn="auto"/>
            <a:r>
              <a:rPr lang="en-US" altLang="zh-CN" dirty="0"/>
              <a:t>	public </a:t>
            </a:r>
            <a:r>
              <a:rPr lang="en-US" altLang="zh-CN" dirty="0" err="1"/>
              <a:t>boolean</a:t>
            </a:r>
            <a:r>
              <a:rPr lang="en-US" altLang="zh-CN" dirty="0"/>
              <a:t> </a:t>
            </a:r>
            <a:r>
              <a:rPr lang="en-US" altLang="zh-CN" dirty="0" err="1"/>
              <a:t>addUser</a:t>
            </a:r>
            <a:r>
              <a:rPr lang="en-US" altLang="zh-CN" dirty="0"/>
              <a:t>(User user);</a:t>
            </a:r>
            <a:endParaRPr lang="zh-CN" altLang="zh-CN" dirty="0"/>
          </a:p>
          <a:p>
            <a:pPr fontAlgn="auto"/>
            <a:r>
              <a:rPr lang="en-US" altLang="zh-CN" dirty="0"/>
              <a:t>	public User </a:t>
            </a:r>
            <a:r>
              <a:rPr lang="en-US" altLang="zh-CN" dirty="0" err="1"/>
              <a:t>getUser</a:t>
            </a:r>
            <a:r>
              <a:rPr lang="en-US" altLang="zh-CN" dirty="0"/>
              <a:t>(String </a:t>
            </a:r>
            <a:r>
              <a:rPr lang="en-US" altLang="zh-CN" dirty="0" err="1"/>
              <a:t>userName,String</a:t>
            </a:r>
            <a:r>
              <a:rPr lang="en-US" altLang="zh-CN" dirty="0"/>
              <a:t> password);	</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78339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t>6.3.1 </a:t>
            </a:r>
            <a:r>
              <a:rPr lang="zh-CN" altLang="en-US" sz="4400" dirty="0"/>
              <a:t>接口的定义和实现</a:t>
            </a:r>
            <a:endParaRPr kumimoji="1" lang="zh-CN" altLang="en-US" b="1" dirty="0">
              <a:ea typeface="仿宋_GB2312" pitchFamily="49" charset="-122"/>
            </a:endParaRPr>
          </a:p>
        </p:txBody>
      </p:sp>
      <p:sp>
        <p:nvSpPr>
          <p:cNvPr id="47107" name="Rectangle 3"/>
          <p:cNvSpPr>
            <a:spLocks noGrp="1" noChangeArrowheads="1"/>
          </p:cNvSpPr>
          <p:nvPr>
            <p:ph type="body" idx="1"/>
          </p:nvPr>
        </p:nvSpPr>
        <p:spPr>
          <a:xfrm>
            <a:off x="457200" y="1481329"/>
            <a:ext cx="8229600" cy="1155584"/>
          </a:xfrm>
        </p:spPr>
        <p:txBody>
          <a:bodyPr>
            <a:normAutofit/>
          </a:bodyPr>
          <a:lstStyle/>
          <a:p>
            <a:r>
              <a:rPr lang="zh-CN" altLang="zh-CN" sz="2800" dirty="0"/>
              <a:t>用数组保存所有的用户信息，并用</a:t>
            </a:r>
            <a:r>
              <a:rPr lang="en-US" altLang="zh-CN" sz="2800" dirty="0"/>
              <a:t>count</a:t>
            </a:r>
            <a:r>
              <a:rPr lang="zh-CN" altLang="zh-CN" sz="2800" dirty="0"/>
              <a:t>成员记录当前用户的数量</a:t>
            </a:r>
            <a:r>
              <a:rPr lang="zh-CN" altLang="en-US" sz="2800" dirty="0"/>
              <a:t>。</a:t>
            </a:r>
          </a:p>
        </p:txBody>
      </p:sp>
      <p:sp>
        <p:nvSpPr>
          <p:cNvPr id="2" name="矩形 1"/>
          <p:cNvSpPr/>
          <p:nvPr/>
        </p:nvSpPr>
        <p:spPr>
          <a:xfrm>
            <a:off x="1547664" y="2636912"/>
            <a:ext cx="5976664"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a:t>
            </a:r>
            <a:r>
              <a:rPr lang="en-US" altLang="zh-CN" dirty="0"/>
              <a:t> </a:t>
            </a:r>
            <a:r>
              <a:rPr lang="en-US" altLang="zh-CN" b="1" dirty="0"/>
              <a:t>class</a:t>
            </a:r>
            <a:r>
              <a:rPr lang="en-US" altLang="zh-CN" dirty="0"/>
              <a:t> </a:t>
            </a:r>
            <a:r>
              <a:rPr lang="en-US" altLang="zh-CN" dirty="0" err="1"/>
              <a:t>UserDaoForArray</a:t>
            </a:r>
            <a:r>
              <a:rPr lang="en-US" altLang="zh-CN" dirty="0"/>
              <a:t> </a:t>
            </a:r>
            <a:r>
              <a:rPr lang="en-US" altLang="zh-CN" b="1" dirty="0"/>
              <a:t>implements</a:t>
            </a:r>
            <a:r>
              <a:rPr lang="en-US" altLang="zh-CN" dirty="0"/>
              <a:t> </a:t>
            </a:r>
            <a:r>
              <a:rPr lang="en-US" altLang="zh-CN" dirty="0" err="1"/>
              <a:t>UserDao</a:t>
            </a:r>
            <a:r>
              <a:rPr lang="en-US" altLang="zh-CN" dirty="0"/>
              <a:t>{</a:t>
            </a:r>
            <a:endParaRPr lang="zh-CN" altLang="zh-CN" dirty="0"/>
          </a:p>
          <a:p>
            <a:pPr fontAlgn="auto"/>
            <a:r>
              <a:rPr lang="en-US" altLang="zh-CN" dirty="0"/>
              <a:t>	</a:t>
            </a:r>
            <a:r>
              <a:rPr lang="en-US" altLang="zh-CN" b="1" dirty="0"/>
              <a:t>private</a:t>
            </a:r>
            <a:r>
              <a:rPr lang="en-US" altLang="zh-CN" dirty="0"/>
              <a:t> </a:t>
            </a:r>
            <a:r>
              <a:rPr lang="en-US" altLang="zh-CN" b="1" dirty="0">
                <a:solidFill>
                  <a:srgbClr val="C00000"/>
                </a:solidFill>
              </a:rPr>
              <a:t>User[] </a:t>
            </a:r>
            <a:r>
              <a:rPr lang="en-US" altLang="zh-CN" dirty="0"/>
              <a:t>data;</a:t>
            </a:r>
            <a:endParaRPr lang="zh-CN" altLang="zh-CN" dirty="0"/>
          </a:p>
          <a:p>
            <a:pPr fontAlgn="auto"/>
            <a:r>
              <a:rPr lang="en-US" altLang="zh-CN" dirty="0"/>
              <a:t>	</a:t>
            </a:r>
            <a:r>
              <a:rPr lang="en-US" altLang="zh-CN" b="1" dirty="0"/>
              <a:t>private</a:t>
            </a:r>
            <a:r>
              <a:rPr lang="en-US" altLang="zh-CN" dirty="0"/>
              <a:t> </a:t>
            </a:r>
            <a:r>
              <a:rPr lang="en-US" altLang="zh-CN" b="1" dirty="0" err="1"/>
              <a:t>int</a:t>
            </a:r>
            <a:r>
              <a:rPr lang="en-US" altLang="zh-CN" dirty="0"/>
              <a:t> count=0;</a:t>
            </a:r>
            <a:endParaRPr lang="zh-CN" altLang="zh-CN" dirty="0"/>
          </a:p>
          <a:p>
            <a:pPr fontAlgn="auto"/>
            <a:r>
              <a:rPr lang="en-US" altLang="zh-CN" dirty="0"/>
              <a:t>	</a:t>
            </a:r>
            <a:endParaRPr lang="zh-CN" altLang="zh-CN" dirty="0"/>
          </a:p>
          <a:p>
            <a:pPr fontAlgn="auto"/>
            <a:r>
              <a:rPr lang="en-US" altLang="zh-CN" dirty="0"/>
              <a:t>	</a:t>
            </a:r>
            <a:r>
              <a:rPr lang="en-US" altLang="zh-CN" b="1" dirty="0"/>
              <a:t>public</a:t>
            </a:r>
            <a:r>
              <a:rPr lang="en-US" altLang="zh-CN" dirty="0"/>
              <a:t> </a:t>
            </a:r>
            <a:r>
              <a:rPr lang="en-US" altLang="zh-CN" dirty="0" err="1"/>
              <a:t>UserDaoForArray</a:t>
            </a:r>
            <a:r>
              <a:rPr lang="en-US" altLang="zh-CN" dirty="0"/>
              <a:t>(){</a:t>
            </a:r>
            <a:endParaRPr lang="zh-CN" altLang="zh-CN" dirty="0"/>
          </a:p>
          <a:p>
            <a:pPr fontAlgn="auto"/>
            <a:r>
              <a:rPr lang="en-US" altLang="zh-CN" dirty="0"/>
              <a:t>		data=</a:t>
            </a:r>
            <a:r>
              <a:rPr lang="en-US" altLang="zh-CN" b="1" dirty="0"/>
              <a:t>new</a:t>
            </a:r>
            <a:r>
              <a:rPr lang="en-US" altLang="zh-CN" dirty="0"/>
              <a:t> User[10];</a:t>
            </a:r>
            <a:endParaRPr lang="zh-CN" altLang="zh-CN" dirty="0"/>
          </a:p>
          <a:p>
            <a:r>
              <a:rPr lang="en-US" altLang="zh-CN" dirty="0"/>
              <a:t>	}</a:t>
            </a:r>
          </a:p>
          <a:p>
            <a:endParaRPr lang="zh-CN" altLang="en-US" dirty="0"/>
          </a:p>
        </p:txBody>
      </p:sp>
    </p:spTree>
    <p:extLst>
      <p:ext uri="{BB962C8B-B14F-4D97-AF65-F5344CB8AC3E}">
        <p14:creationId xmlns:p14="http://schemas.microsoft.com/office/powerpoint/2010/main" val="3833425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t>6.3.1 </a:t>
            </a:r>
            <a:r>
              <a:rPr lang="zh-CN" altLang="en-US" sz="4400" dirty="0"/>
              <a:t>接口的定义和实现</a:t>
            </a:r>
            <a:endParaRPr kumimoji="1" lang="zh-CN" altLang="en-US" b="1" dirty="0">
              <a:ea typeface="仿宋_GB2312" pitchFamily="49" charset="-122"/>
            </a:endParaRPr>
          </a:p>
        </p:txBody>
      </p:sp>
      <p:sp>
        <p:nvSpPr>
          <p:cNvPr id="47107" name="Rectangle 3"/>
          <p:cNvSpPr>
            <a:spLocks noGrp="1" noChangeArrowheads="1"/>
          </p:cNvSpPr>
          <p:nvPr>
            <p:ph type="body" idx="1"/>
          </p:nvPr>
        </p:nvSpPr>
        <p:spPr>
          <a:xfrm>
            <a:off x="107504" y="1481328"/>
            <a:ext cx="9036496" cy="4525963"/>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109728" indent="0" fontAlgn="auto">
              <a:buNone/>
            </a:pPr>
            <a:r>
              <a:rPr lang="en-US" altLang="zh-CN" sz="2800" b="1" dirty="0"/>
              <a:t>	public</a:t>
            </a:r>
            <a:r>
              <a:rPr lang="en-US" altLang="zh-CN" sz="2800" dirty="0"/>
              <a:t> </a:t>
            </a:r>
            <a:r>
              <a:rPr lang="en-US" altLang="zh-CN" sz="2800" b="1" dirty="0" err="1"/>
              <a:t>boolean</a:t>
            </a:r>
            <a:r>
              <a:rPr lang="en-US" altLang="zh-CN" sz="2800" dirty="0"/>
              <a:t> </a:t>
            </a:r>
            <a:r>
              <a:rPr lang="en-US" altLang="zh-CN" sz="2800" dirty="0" err="1"/>
              <a:t>addUser</a:t>
            </a:r>
            <a:r>
              <a:rPr lang="en-US" altLang="zh-CN" sz="2800" dirty="0"/>
              <a:t>(User user) {</a:t>
            </a:r>
            <a:endParaRPr lang="zh-CN" altLang="zh-CN" sz="2800" dirty="0"/>
          </a:p>
          <a:p>
            <a:pPr marL="109728" indent="0" fontAlgn="auto">
              <a:buNone/>
            </a:pPr>
            <a:r>
              <a:rPr lang="en-US" altLang="zh-CN" sz="2800" dirty="0"/>
              <a:t>		</a:t>
            </a:r>
            <a:r>
              <a:rPr lang="en-US" altLang="zh-CN" sz="2800" b="1" dirty="0"/>
              <a:t>if</a:t>
            </a:r>
            <a:r>
              <a:rPr lang="en-US" altLang="zh-CN" sz="2800" dirty="0"/>
              <a:t>(count==</a:t>
            </a:r>
            <a:r>
              <a:rPr lang="en-US" altLang="zh-CN" sz="2800" dirty="0" err="1"/>
              <a:t>data.length</a:t>
            </a:r>
            <a:r>
              <a:rPr lang="en-US" altLang="zh-CN" sz="2800" dirty="0"/>
              <a:t>){ //</a:t>
            </a:r>
            <a:r>
              <a:rPr lang="zh-CN" altLang="zh-CN" sz="2800" dirty="0"/>
              <a:t>用户上限已达到</a:t>
            </a:r>
          </a:p>
          <a:p>
            <a:pPr marL="109728" indent="0" fontAlgn="auto">
              <a:buNone/>
            </a:pPr>
            <a:r>
              <a:rPr lang="en-US" altLang="zh-CN" sz="2800" dirty="0"/>
              <a:t>			</a:t>
            </a:r>
            <a:r>
              <a:rPr lang="en-US" altLang="zh-CN" sz="2800" b="1" dirty="0"/>
              <a:t>return</a:t>
            </a:r>
            <a:r>
              <a:rPr lang="en-US" altLang="zh-CN" sz="2800" dirty="0"/>
              <a:t> </a:t>
            </a:r>
            <a:r>
              <a:rPr lang="en-US" altLang="zh-CN" sz="2800" b="1" dirty="0"/>
              <a:t>false</a:t>
            </a:r>
            <a:r>
              <a:rPr lang="en-US" altLang="zh-CN" sz="2800" dirty="0"/>
              <a:t>;</a:t>
            </a:r>
            <a:endParaRPr lang="zh-CN" altLang="zh-CN" sz="2800" dirty="0"/>
          </a:p>
          <a:p>
            <a:pPr marL="109728" indent="0" fontAlgn="auto">
              <a:buNone/>
            </a:pPr>
            <a:r>
              <a:rPr lang="en-US" altLang="zh-CN" sz="2800" dirty="0"/>
              <a:t>		}		</a:t>
            </a:r>
            <a:endParaRPr lang="zh-CN" altLang="zh-CN" sz="2800" dirty="0"/>
          </a:p>
          <a:p>
            <a:pPr marL="109728" indent="0" fontAlgn="auto">
              <a:buNone/>
            </a:pPr>
            <a:r>
              <a:rPr lang="en-US" altLang="zh-CN" sz="2800" dirty="0"/>
              <a:t>		//</a:t>
            </a:r>
            <a:r>
              <a:rPr lang="zh-CN" altLang="zh-CN" sz="2800" dirty="0"/>
              <a:t>查找用户名是否已存在</a:t>
            </a:r>
          </a:p>
          <a:p>
            <a:pPr marL="109728" indent="0" fontAlgn="auto">
              <a:buNone/>
            </a:pPr>
            <a:r>
              <a:rPr lang="en-US" altLang="zh-CN" sz="2800" dirty="0"/>
              <a:t>		</a:t>
            </a:r>
            <a:r>
              <a:rPr lang="en-US" altLang="zh-CN" sz="2800" b="1" dirty="0"/>
              <a:t>for</a:t>
            </a:r>
            <a:r>
              <a:rPr lang="en-US" altLang="zh-CN" sz="2800" dirty="0"/>
              <a:t>(</a:t>
            </a:r>
            <a:r>
              <a:rPr lang="en-US" altLang="zh-CN" sz="2800" b="1" dirty="0" err="1"/>
              <a:t>int</a:t>
            </a:r>
            <a:r>
              <a:rPr lang="en-US" altLang="zh-CN" sz="2800" dirty="0"/>
              <a:t> i=0; i&lt;count; i++){	</a:t>
            </a:r>
          </a:p>
          <a:p>
            <a:pPr marL="109728" indent="0" fontAlgn="auto">
              <a:buNone/>
            </a:pPr>
            <a:r>
              <a:rPr lang="en-US" altLang="zh-CN" sz="2800" b="1" dirty="0"/>
              <a:t>			if</a:t>
            </a:r>
            <a:r>
              <a:rPr lang="en-US" altLang="zh-CN" sz="2800" dirty="0"/>
              <a:t>(data[i].</a:t>
            </a:r>
            <a:r>
              <a:rPr lang="en-US" altLang="zh-CN" sz="2800" dirty="0" err="1"/>
              <a:t>getUserName</a:t>
            </a:r>
            <a:r>
              <a:rPr lang="en-US" altLang="zh-CN" sz="2800" dirty="0"/>
              <a:t>().equals(</a:t>
            </a:r>
            <a:r>
              <a:rPr lang="en-US" altLang="zh-CN" sz="2800" dirty="0" err="1"/>
              <a:t>user.getUserName</a:t>
            </a:r>
            <a:r>
              <a:rPr lang="en-US" altLang="zh-CN" sz="2800" dirty="0"/>
              <a:t>())){</a:t>
            </a:r>
            <a:endParaRPr lang="zh-CN" altLang="zh-CN" sz="2800" dirty="0"/>
          </a:p>
          <a:p>
            <a:pPr marL="109728" indent="0" fontAlgn="auto">
              <a:buNone/>
            </a:pPr>
            <a:r>
              <a:rPr lang="en-US" altLang="zh-CN" sz="2800" dirty="0"/>
              <a:t>				</a:t>
            </a:r>
            <a:r>
              <a:rPr lang="en-US" altLang="zh-CN" sz="2800" b="1" dirty="0"/>
              <a:t>return</a:t>
            </a:r>
            <a:r>
              <a:rPr lang="en-US" altLang="zh-CN" sz="2800" dirty="0"/>
              <a:t> </a:t>
            </a:r>
            <a:r>
              <a:rPr lang="en-US" altLang="zh-CN" sz="2800" b="1" dirty="0"/>
              <a:t>false</a:t>
            </a:r>
            <a:r>
              <a:rPr lang="en-US" altLang="zh-CN" sz="2800" dirty="0"/>
              <a:t>;</a:t>
            </a:r>
            <a:endParaRPr lang="zh-CN" altLang="zh-CN" sz="2800" dirty="0"/>
          </a:p>
          <a:p>
            <a:pPr marL="109728" indent="0" fontAlgn="auto">
              <a:buNone/>
            </a:pPr>
            <a:r>
              <a:rPr lang="en-US" altLang="zh-CN" sz="2800" dirty="0"/>
              <a:t>			}</a:t>
            </a:r>
            <a:endParaRPr lang="zh-CN" altLang="zh-CN" sz="2800" dirty="0"/>
          </a:p>
          <a:p>
            <a:pPr marL="109728" indent="0" fontAlgn="auto">
              <a:buNone/>
            </a:pPr>
            <a:r>
              <a:rPr lang="en-US" altLang="zh-CN" sz="2800" dirty="0"/>
              <a:t>		}		</a:t>
            </a:r>
            <a:endParaRPr lang="zh-CN" altLang="zh-CN" sz="2800" dirty="0"/>
          </a:p>
          <a:p>
            <a:pPr marL="109728" indent="0" fontAlgn="auto">
              <a:buNone/>
            </a:pPr>
            <a:r>
              <a:rPr lang="en-US" altLang="zh-CN" sz="2800" dirty="0"/>
              <a:t>		//</a:t>
            </a:r>
            <a:r>
              <a:rPr lang="zh-CN" altLang="zh-CN" sz="2800" dirty="0"/>
              <a:t>添加新用户</a:t>
            </a:r>
          </a:p>
          <a:p>
            <a:pPr marL="109728" indent="0" fontAlgn="auto">
              <a:buNone/>
            </a:pPr>
            <a:r>
              <a:rPr lang="en-US" altLang="zh-CN" sz="2800" dirty="0"/>
              <a:t>		data[count]=user;</a:t>
            </a:r>
            <a:endParaRPr lang="zh-CN" altLang="zh-CN" sz="2800" dirty="0"/>
          </a:p>
          <a:p>
            <a:pPr marL="109728" indent="0" fontAlgn="auto">
              <a:buNone/>
            </a:pPr>
            <a:r>
              <a:rPr lang="en-US" altLang="zh-CN" sz="2800" dirty="0"/>
              <a:t>		count++;</a:t>
            </a:r>
            <a:endParaRPr lang="zh-CN" altLang="zh-CN" sz="2800" dirty="0"/>
          </a:p>
          <a:p>
            <a:pPr marL="109728" indent="0" fontAlgn="auto">
              <a:buNone/>
            </a:pPr>
            <a:r>
              <a:rPr lang="en-US" altLang="zh-CN" sz="2800" dirty="0"/>
              <a:t>		</a:t>
            </a:r>
            <a:r>
              <a:rPr lang="en-US" altLang="zh-CN" sz="2800" b="1" dirty="0"/>
              <a:t>return</a:t>
            </a:r>
            <a:r>
              <a:rPr lang="en-US" altLang="zh-CN" sz="2800" dirty="0"/>
              <a:t> </a:t>
            </a:r>
            <a:r>
              <a:rPr lang="en-US" altLang="zh-CN" sz="2800" b="1" dirty="0"/>
              <a:t>true</a:t>
            </a:r>
            <a:r>
              <a:rPr lang="en-US" altLang="zh-CN" sz="2800" dirty="0"/>
              <a:t>;</a:t>
            </a:r>
            <a:endParaRPr lang="zh-CN" altLang="zh-CN" sz="2800" dirty="0"/>
          </a:p>
          <a:p>
            <a:pPr marL="109728" indent="0">
              <a:buNone/>
            </a:pPr>
            <a:r>
              <a:rPr lang="en-US" altLang="zh-CN" sz="2800" dirty="0"/>
              <a:t>	}</a:t>
            </a:r>
            <a:endParaRPr lang="zh-CN" altLang="en-US" sz="2800" dirty="0"/>
          </a:p>
        </p:txBody>
      </p:sp>
    </p:spTree>
    <p:extLst>
      <p:ext uri="{BB962C8B-B14F-4D97-AF65-F5344CB8AC3E}">
        <p14:creationId xmlns:p14="http://schemas.microsoft.com/office/powerpoint/2010/main" val="623347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t>6.3.1 </a:t>
            </a:r>
            <a:r>
              <a:rPr lang="zh-CN" altLang="en-US" sz="4400" dirty="0"/>
              <a:t>接口的定义和实现</a:t>
            </a:r>
            <a:endParaRPr kumimoji="1" lang="zh-CN" altLang="en-US" b="1" dirty="0">
              <a:ea typeface="仿宋_GB2312" pitchFamily="49" charset="-122"/>
            </a:endParaRPr>
          </a:p>
        </p:txBody>
      </p:sp>
      <p:sp>
        <p:nvSpPr>
          <p:cNvPr id="47107" name="Rectangle 3"/>
          <p:cNvSpPr>
            <a:spLocks noGrp="1" noChangeArrowheads="1"/>
          </p:cNvSpPr>
          <p:nvPr>
            <p:ph type="body" idx="1"/>
          </p:nvPr>
        </p:nvSpPr>
        <p:spPr>
          <a:xfrm>
            <a:off x="457200" y="1481329"/>
            <a:ext cx="8229600" cy="4179920"/>
          </a:xfrm>
        </p:spPr>
        <p:style>
          <a:lnRef idx="1">
            <a:schemeClr val="accent1"/>
          </a:lnRef>
          <a:fillRef idx="2">
            <a:schemeClr val="accent1"/>
          </a:fillRef>
          <a:effectRef idx="1">
            <a:schemeClr val="accent1"/>
          </a:effectRef>
          <a:fontRef idx="minor">
            <a:schemeClr val="dk1"/>
          </a:fontRef>
        </p:style>
        <p:txBody>
          <a:bodyPr>
            <a:normAutofit/>
          </a:bodyPr>
          <a:lstStyle/>
          <a:p>
            <a:pPr marL="109728" indent="0" fontAlgn="auto">
              <a:buNone/>
            </a:pPr>
            <a:r>
              <a:rPr lang="en-US" altLang="zh-CN" sz="2000" b="1" dirty="0"/>
              <a:t>	public</a:t>
            </a:r>
            <a:r>
              <a:rPr lang="en-US" altLang="zh-CN" sz="2000" dirty="0"/>
              <a:t> User </a:t>
            </a:r>
            <a:r>
              <a:rPr lang="en-US" altLang="zh-CN" sz="2000" dirty="0" err="1"/>
              <a:t>getUser</a:t>
            </a:r>
            <a:r>
              <a:rPr lang="en-US" altLang="zh-CN" sz="2000" dirty="0"/>
              <a:t>(String </a:t>
            </a:r>
            <a:r>
              <a:rPr lang="en-US" altLang="zh-CN" sz="2000" dirty="0" err="1"/>
              <a:t>userName</a:t>
            </a:r>
            <a:r>
              <a:rPr lang="en-US" altLang="zh-CN" sz="2000" dirty="0"/>
              <a:t>, String password) {</a:t>
            </a:r>
            <a:endParaRPr lang="zh-CN" altLang="zh-CN" sz="2000" dirty="0"/>
          </a:p>
          <a:p>
            <a:pPr marL="109728" indent="0" fontAlgn="auto">
              <a:buNone/>
            </a:pPr>
            <a:r>
              <a:rPr lang="en-US" altLang="zh-CN" sz="2000" dirty="0"/>
              <a:t>		</a:t>
            </a:r>
            <a:r>
              <a:rPr lang="en-US" altLang="zh-CN" sz="2000" b="1" dirty="0"/>
              <a:t>for</a:t>
            </a:r>
            <a:r>
              <a:rPr lang="en-US" altLang="zh-CN" sz="2000" dirty="0"/>
              <a:t>(</a:t>
            </a:r>
            <a:r>
              <a:rPr lang="en-US" altLang="zh-CN" sz="2000" b="1" dirty="0" err="1"/>
              <a:t>int</a:t>
            </a:r>
            <a:r>
              <a:rPr lang="en-US" altLang="zh-CN" sz="2000" dirty="0"/>
              <a:t> i=0;i&lt;</a:t>
            </a:r>
            <a:r>
              <a:rPr lang="en-US" altLang="zh-CN" sz="2000" dirty="0" err="1"/>
              <a:t>count;i</a:t>
            </a:r>
            <a:r>
              <a:rPr lang="en-US" altLang="zh-CN" sz="2000" dirty="0"/>
              <a:t>++){</a:t>
            </a:r>
            <a:endParaRPr lang="zh-CN" altLang="zh-CN" sz="2000" dirty="0"/>
          </a:p>
          <a:p>
            <a:pPr marL="109728" indent="0" fontAlgn="auto">
              <a:buNone/>
            </a:pPr>
            <a:r>
              <a:rPr lang="en-US" altLang="zh-CN" sz="2000" dirty="0"/>
              <a:t>			</a:t>
            </a:r>
            <a:r>
              <a:rPr lang="en-US" altLang="zh-CN" sz="2000" b="1" dirty="0"/>
              <a:t>if</a:t>
            </a:r>
            <a:r>
              <a:rPr lang="en-US" altLang="zh-CN" sz="2000" dirty="0"/>
              <a:t>(data[i].</a:t>
            </a:r>
            <a:r>
              <a:rPr lang="en-US" altLang="zh-CN" sz="2000" dirty="0" err="1"/>
              <a:t>getUserName</a:t>
            </a:r>
            <a:r>
              <a:rPr lang="en-US" altLang="zh-CN" sz="2000" dirty="0"/>
              <a:t>().equals(</a:t>
            </a:r>
            <a:r>
              <a:rPr lang="en-US" altLang="zh-CN" sz="2000" dirty="0" err="1"/>
              <a:t>userName</a:t>
            </a:r>
            <a:r>
              <a:rPr lang="en-US" altLang="zh-CN" sz="2000" dirty="0"/>
              <a:t>) &amp;&amp; data[i].</a:t>
            </a:r>
            <a:r>
              <a:rPr lang="en-US" altLang="zh-CN" sz="2000" dirty="0" err="1"/>
              <a:t>getPassword</a:t>
            </a:r>
            <a:r>
              <a:rPr lang="en-US" altLang="zh-CN" sz="2000" dirty="0"/>
              <a:t>().equals(password) ){</a:t>
            </a:r>
            <a:endParaRPr lang="zh-CN" altLang="zh-CN" sz="2000" dirty="0"/>
          </a:p>
          <a:p>
            <a:pPr marL="109728" indent="0" fontAlgn="auto">
              <a:buNone/>
            </a:pPr>
            <a:r>
              <a:rPr lang="en-US" altLang="zh-CN" sz="2000" dirty="0"/>
              <a:t>				</a:t>
            </a:r>
            <a:r>
              <a:rPr lang="en-US" altLang="zh-CN" sz="2000" b="1" dirty="0"/>
              <a:t>return</a:t>
            </a:r>
            <a:r>
              <a:rPr lang="en-US" altLang="zh-CN" sz="2000" dirty="0"/>
              <a:t> </a:t>
            </a:r>
            <a:r>
              <a:rPr lang="en-US" altLang="zh-CN" sz="2000" b="1" dirty="0"/>
              <a:t>new</a:t>
            </a:r>
            <a:r>
              <a:rPr lang="en-US" altLang="zh-CN" sz="2000" dirty="0"/>
              <a:t> User(</a:t>
            </a:r>
            <a:r>
              <a:rPr lang="en-US" altLang="zh-CN" sz="2000" dirty="0" err="1"/>
              <a:t>userName</a:t>
            </a:r>
            <a:r>
              <a:rPr lang="en-US" altLang="zh-CN" sz="2000" dirty="0"/>
              <a:t>, password);</a:t>
            </a:r>
            <a:endParaRPr lang="zh-CN" altLang="zh-CN" sz="2000" dirty="0"/>
          </a:p>
          <a:p>
            <a:pPr marL="109728" indent="0" fontAlgn="auto">
              <a:buNone/>
            </a:pPr>
            <a:r>
              <a:rPr lang="en-US" altLang="zh-CN" sz="2000" dirty="0"/>
              <a:t>			}</a:t>
            </a:r>
            <a:endParaRPr lang="zh-CN" altLang="zh-CN" sz="2000" dirty="0"/>
          </a:p>
          <a:p>
            <a:pPr marL="109728" indent="0" fontAlgn="auto">
              <a:buNone/>
            </a:pPr>
            <a:r>
              <a:rPr lang="en-US" altLang="zh-CN" sz="2000" dirty="0"/>
              <a:t>		}</a:t>
            </a:r>
            <a:endParaRPr lang="zh-CN" altLang="zh-CN" sz="2000" dirty="0"/>
          </a:p>
          <a:p>
            <a:pPr marL="109728" indent="0" fontAlgn="auto">
              <a:buNone/>
            </a:pPr>
            <a:r>
              <a:rPr lang="en-US" altLang="zh-CN" sz="2000" dirty="0"/>
              <a:t>		</a:t>
            </a:r>
            <a:r>
              <a:rPr lang="en-US" altLang="zh-CN" sz="2000" b="1" dirty="0"/>
              <a:t>return</a:t>
            </a:r>
            <a:r>
              <a:rPr lang="en-US" altLang="zh-CN" sz="2000" dirty="0"/>
              <a:t> </a:t>
            </a:r>
            <a:r>
              <a:rPr lang="en-US" altLang="zh-CN" sz="2000" b="1" dirty="0"/>
              <a:t>null</a:t>
            </a:r>
            <a:r>
              <a:rPr lang="en-US" altLang="zh-CN" sz="2000" dirty="0"/>
              <a:t>;   //</a:t>
            </a:r>
            <a:r>
              <a:rPr lang="zh-CN" altLang="zh-CN" sz="2000" dirty="0"/>
              <a:t>用户名，密码不匹配返回</a:t>
            </a:r>
            <a:r>
              <a:rPr lang="en-US" altLang="zh-CN" sz="2000" dirty="0"/>
              <a:t>null</a:t>
            </a:r>
            <a:r>
              <a:rPr lang="zh-CN" altLang="zh-CN" sz="2000" dirty="0"/>
              <a:t>表示失败</a:t>
            </a:r>
          </a:p>
          <a:p>
            <a:pPr marL="109728" indent="0" fontAlgn="auto">
              <a:buNone/>
            </a:pPr>
            <a:r>
              <a:rPr lang="en-US" altLang="zh-CN" sz="2000" dirty="0"/>
              <a:t>	}</a:t>
            </a:r>
            <a:endParaRPr lang="zh-CN" altLang="zh-CN" sz="2000" dirty="0"/>
          </a:p>
          <a:p>
            <a:pPr marL="109728" indent="0">
              <a:buNone/>
            </a:pPr>
            <a:r>
              <a:rPr lang="en-US" altLang="zh-CN" sz="2000" dirty="0"/>
              <a:t>}</a:t>
            </a:r>
            <a:endParaRPr lang="zh-CN" altLang="en-US" sz="2000" dirty="0"/>
          </a:p>
        </p:txBody>
      </p:sp>
    </p:spTree>
    <p:extLst>
      <p:ext uri="{BB962C8B-B14F-4D97-AF65-F5344CB8AC3E}">
        <p14:creationId xmlns:p14="http://schemas.microsoft.com/office/powerpoint/2010/main" val="4183925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effectLst/>
              </a:rPr>
              <a:t>6.3.2  </a:t>
            </a:r>
            <a:r>
              <a:rPr lang="zh-CN" altLang="zh-CN" sz="4400" dirty="0">
                <a:effectLst/>
              </a:rPr>
              <a:t>接口与抽象类的区别</a:t>
            </a:r>
          </a:p>
        </p:txBody>
      </p:sp>
      <p:sp>
        <p:nvSpPr>
          <p:cNvPr id="47107" name="Rectangle 3"/>
          <p:cNvSpPr>
            <a:spLocks noGrp="1" noChangeArrowheads="1"/>
          </p:cNvSpPr>
          <p:nvPr>
            <p:ph type="body" idx="1"/>
          </p:nvPr>
        </p:nvSpPr>
        <p:spPr/>
        <p:txBody>
          <a:bodyPr>
            <a:normAutofit/>
          </a:bodyPr>
          <a:lstStyle/>
          <a:p>
            <a:r>
              <a:rPr lang="zh-CN" altLang="zh-CN" sz="2800" dirty="0"/>
              <a:t>抽象类和接口是支持开闭原则中抽象层定义的两种机制</a:t>
            </a:r>
            <a:endParaRPr lang="en-US" altLang="zh-CN" sz="2800" dirty="0"/>
          </a:p>
          <a:p>
            <a:r>
              <a:rPr lang="zh-CN" altLang="en-US" sz="2800" dirty="0"/>
              <a:t>区别</a:t>
            </a:r>
            <a:r>
              <a:rPr lang="en-US" altLang="zh-CN" sz="2800" dirty="0"/>
              <a:t>1</a:t>
            </a:r>
            <a:r>
              <a:rPr lang="zh-CN" altLang="en-US" sz="2800" dirty="0"/>
              <a:t>（次要）：</a:t>
            </a:r>
            <a:r>
              <a:rPr lang="zh-CN" altLang="zh-CN" sz="2800" dirty="0"/>
              <a:t>从语法层面上抽象类和接口的区别很明显，抽象类可以有</a:t>
            </a:r>
            <a:r>
              <a:rPr lang="zh-CN" altLang="zh-CN" sz="2800" dirty="0">
                <a:solidFill>
                  <a:srgbClr val="FF0000"/>
                </a:solidFill>
              </a:rPr>
              <a:t>非常量</a:t>
            </a:r>
            <a:r>
              <a:rPr lang="zh-CN" altLang="zh-CN" sz="2800" dirty="0"/>
              <a:t>的数据成员，也可以有</a:t>
            </a:r>
            <a:r>
              <a:rPr lang="zh-CN" altLang="zh-CN" sz="2800" dirty="0">
                <a:solidFill>
                  <a:srgbClr val="FF0000"/>
                </a:solidFill>
              </a:rPr>
              <a:t>非抽象</a:t>
            </a:r>
            <a:r>
              <a:rPr lang="zh-CN" altLang="zh-CN" sz="2800" dirty="0"/>
              <a:t>的方法，甚至它可以</a:t>
            </a:r>
            <a:r>
              <a:rPr lang="zh-CN" altLang="zh-CN" sz="2800" dirty="0">
                <a:solidFill>
                  <a:srgbClr val="FF0000"/>
                </a:solidFill>
              </a:rPr>
              <a:t>有构造方法</a:t>
            </a:r>
            <a:r>
              <a:rPr lang="zh-CN" altLang="zh-CN" sz="2800" dirty="0"/>
              <a:t>（虽然抽象类不能创建实例，但是构造方法为其子类对象的创建做好准备）；而接口只能有静态、常量的数据成员，只能有抽象方法，不能有构造方法。抽象类支持</a:t>
            </a:r>
            <a:r>
              <a:rPr lang="zh-CN" altLang="zh-CN" sz="2800" dirty="0">
                <a:solidFill>
                  <a:srgbClr val="FF0000"/>
                </a:solidFill>
              </a:rPr>
              <a:t>单继承</a:t>
            </a:r>
            <a:r>
              <a:rPr lang="zh-CN" altLang="zh-CN" sz="2800" dirty="0"/>
              <a:t>；接口支持多继承。</a:t>
            </a:r>
            <a:endParaRPr lang="zh-CN" altLang="en-US" sz="2800" dirty="0"/>
          </a:p>
        </p:txBody>
      </p:sp>
    </p:spTree>
    <p:extLst>
      <p:ext uri="{BB962C8B-B14F-4D97-AF65-F5344CB8AC3E}">
        <p14:creationId xmlns:p14="http://schemas.microsoft.com/office/powerpoint/2010/main" val="3915396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p:spPr>
        <p:txBody>
          <a:bodyPr/>
          <a:lstStyle/>
          <a:p>
            <a:r>
              <a:rPr lang="en-US" altLang="zh-CN" sz="4400" dirty="0">
                <a:effectLst/>
              </a:rPr>
              <a:t>6.3.2  </a:t>
            </a:r>
            <a:r>
              <a:rPr lang="zh-CN" altLang="zh-CN" sz="4400" dirty="0">
                <a:effectLst/>
              </a:rPr>
              <a:t>接口与抽象类的区别</a:t>
            </a:r>
            <a:endParaRPr kumimoji="1" lang="zh-CN" altLang="en-US" b="1" dirty="0">
              <a:ea typeface="仿宋_GB2312" pitchFamily="49" charset="-122"/>
            </a:endParaRPr>
          </a:p>
        </p:txBody>
      </p:sp>
      <p:sp>
        <p:nvSpPr>
          <p:cNvPr id="47107" name="Rectangle 3"/>
          <p:cNvSpPr>
            <a:spLocks noGrp="1" noChangeArrowheads="1"/>
          </p:cNvSpPr>
          <p:nvPr>
            <p:ph type="body" idx="1"/>
          </p:nvPr>
        </p:nvSpPr>
        <p:spPr/>
        <p:txBody>
          <a:bodyPr>
            <a:normAutofit/>
          </a:bodyPr>
          <a:lstStyle/>
          <a:p>
            <a:r>
              <a:rPr lang="zh-CN" altLang="en-US" sz="2800" dirty="0"/>
              <a:t>区别</a:t>
            </a:r>
            <a:r>
              <a:rPr lang="en-US" altLang="zh-CN" sz="2800" dirty="0"/>
              <a:t>2</a:t>
            </a:r>
            <a:r>
              <a:rPr lang="zh-CN" altLang="en-US" sz="2800" dirty="0"/>
              <a:t>（次要）：</a:t>
            </a:r>
            <a:r>
              <a:rPr lang="zh-CN" altLang="zh-CN" sz="2800" dirty="0"/>
              <a:t>从编程的角度看，抽象类中的非抽象方法可以定义对象的</a:t>
            </a:r>
            <a:r>
              <a:rPr lang="zh-CN" altLang="zh-CN" sz="2800" dirty="0">
                <a:solidFill>
                  <a:srgbClr val="FF0000"/>
                </a:solidFill>
              </a:rPr>
              <a:t>默认行为方式</a:t>
            </a:r>
            <a:r>
              <a:rPr lang="zh-CN" altLang="zh-CN" sz="2800" dirty="0"/>
              <a:t>，而接口中的方法永远只有一个驱壳，没有行为方式。</a:t>
            </a:r>
            <a:endParaRPr lang="en-US" altLang="zh-CN" sz="2800" dirty="0"/>
          </a:p>
          <a:p>
            <a:endParaRPr lang="zh-CN" altLang="en-US" sz="2800" dirty="0"/>
          </a:p>
        </p:txBody>
      </p:sp>
    </p:spTree>
    <p:extLst>
      <p:ext uri="{BB962C8B-B14F-4D97-AF65-F5344CB8AC3E}">
        <p14:creationId xmlns:p14="http://schemas.microsoft.com/office/powerpoint/2010/main" val="11187874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en-US" dirty="0"/>
              <a:t>区别</a:t>
            </a:r>
            <a:r>
              <a:rPr lang="en-US" altLang="zh-CN" dirty="0"/>
              <a:t>3</a:t>
            </a:r>
            <a:r>
              <a:rPr lang="zh-CN" altLang="en-US" dirty="0"/>
              <a:t>（主要）：</a:t>
            </a:r>
            <a:r>
              <a:rPr lang="zh-CN" altLang="zh-CN" dirty="0"/>
              <a:t>面向对象的设计实际是看世界的一个过程，所以设计理念上的区别才是抽象类和接口的本质不同。我们应该在对问题领域的本质的理解，以及对设计意图的理解的基础上正确地选择它们。</a:t>
            </a:r>
          </a:p>
          <a:p>
            <a:r>
              <a:rPr lang="zh-CN" altLang="zh-CN" dirty="0"/>
              <a:t>抽象类在</a:t>
            </a:r>
            <a:r>
              <a:rPr lang="en-US" altLang="zh-CN" dirty="0"/>
              <a:t>Java</a:t>
            </a:r>
            <a:r>
              <a:rPr lang="zh-CN" altLang="zh-CN" dirty="0"/>
              <a:t>语言中体现的是继承关系，要想使继承关系合理，父类和子类之间必须存在“</a:t>
            </a:r>
            <a:r>
              <a:rPr lang="en-US" altLang="zh-CN" dirty="0">
                <a:solidFill>
                  <a:srgbClr val="FF0000"/>
                </a:solidFill>
              </a:rPr>
              <a:t>is a</a:t>
            </a:r>
            <a:r>
              <a:rPr lang="zh-CN" altLang="zh-CN" dirty="0"/>
              <a:t>”的关系，即父类和子类在概念本质上应该是相同的。</a:t>
            </a:r>
            <a:endParaRPr lang="en-US" altLang="zh-CN" dirty="0"/>
          </a:p>
          <a:p>
            <a:r>
              <a:rPr lang="zh-CN" altLang="zh-CN" dirty="0"/>
              <a:t>接口则不然，它不要求接口的实现类与接口在概念本质上是一致的，实现类与接口间仅是一种契约关系，实现类按接口的规定兑现契约，是一种“</a:t>
            </a:r>
            <a:r>
              <a:rPr lang="en-US" altLang="zh-CN" dirty="0">
                <a:solidFill>
                  <a:srgbClr val="FF0000"/>
                </a:solidFill>
              </a:rPr>
              <a:t>like a</a:t>
            </a:r>
            <a:r>
              <a:rPr lang="zh-CN" altLang="zh-CN" dirty="0"/>
              <a:t>”关系的体现。</a:t>
            </a:r>
          </a:p>
          <a:p>
            <a:endParaRPr lang="zh-CN" altLang="en-US" dirty="0"/>
          </a:p>
        </p:txBody>
      </p:sp>
      <p:sp>
        <p:nvSpPr>
          <p:cNvPr id="3" name="标题 2"/>
          <p:cNvSpPr>
            <a:spLocks noGrp="1"/>
          </p:cNvSpPr>
          <p:nvPr>
            <p:ph type="title"/>
          </p:nvPr>
        </p:nvSpPr>
        <p:spPr/>
        <p:txBody>
          <a:bodyPr/>
          <a:lstStyle/>
          <a:p>
            <a:r>
              <a:rPr lang="en-US" altLang="zh-CN" sz="4000" dirty="0">
                <a:effectLst/>
              </a:rPr>
              <a:t>6.3.2  </a:t>
            </a:r>
            <a:r>
              <a:rPr lang="zh-CN" altLang="zh-CN" sz="4000" dirty="0">
                <a:effectLst/>
              </a:rPr>
              <a:t>接口与抽象类的区别</a:t>
            </a:r>
            <a:endParaRPr lang="zh-CN" altLang="en-US" dirty="0"/>
          </a:p>
        </p:txBody>
      </p:sp>
    </p:spTree>
    <p:extLst>
      <p:ext uri="{BB962C8B-B14F-4D97-AF65-F5344CB8AC3E}">
        <p14:creationId xmlns:p14="http://schemas.microsoft.com/office/powerpoint/2010/main" val="27764817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zh-CN" dirty="0"/>
              <a:t>【例</a:t>
            </a:r>
            <a:r>
              <a:rPr lang="en-US" altLang="zh-CN" dirty="0"/>
              <a:t>6-4</a:t>
            </a:r>
            <a:r>
              <a:rPr lang="zh-CN" altLang="zh-CN" dirty="0"/>
              <a:t>】门和报警门的设计。</a:t>
            </a:r>
            <a:endParaRPr lang="en-US" altLang="zh-CN" dirty="0"/>
          </a:p>
          <a:p>
            <a:r>
              <a:rPr lang="zh-CN" altLang="zh-CN" dirty="0"/>
              <a:t>假设在问题领域中有一个关于门</a:t>
            </a:r>
            <a:r>
              <a:rPr lang="en-US" altLang="zh-CN" dirty="0"/>
              <a:t>Door</a:t>
            </a:r>
            <a:r>
              <a:rPr lang="zh-CN" altLang="zh-CN" dirty="0"/>
              <a:t>的抽象概念，该</a:t>
            </a:r>
            <a:r>
              <a:rPr lang="en-US" altLang="zh-CN" dirty="0"/>
              <a:t>Door</a:t>
            </a:r>
            <a:r>
              <a:rPr lang="zh-CN" altLang="zh-CN" dirty="0"/>
              <a:t>具有两个动作</a:t>
            </a:r>
            <a:r>
              <a:rPr lang="en-US" altLang="zh-CN" dirty="0"/>
              <a:t>open</a:t>
            </a:r>
            <a:r>
              <a:rPr lang="zh-CN" altLang="zh-CN" dirty="0"/>
              <a:t>和</a:t>
            </a:r>
            <a:r>
              <a:rPr lang="en-US" altLang="zh-CN" dirty="0"/>
              <a:t>close</a:t>
            </a:r>
            <a:r>
              <a:rPr lang="zh-CN" altLang="en-US" dirty="0"/>
              <a:t>。</a:t>
            </a:r>
            <a:endParaRPr lang="en-US" altLang="zh-CN" dirty="0"/>
          </a:p>
          <a:p>
            <a:r>
              <a:rPr lang="zh-CN" altLang="en-US" dirty="0"/>
              <a:t>使用抽象类作为中间层</a:t>
            </a:r>
          </a:p>
          <a:p>
            <a:r>
              <a:rPr lang="zh-CN" altLang="en-US" dirty="0"/>
              <a:t>或者使用接口作为中间层</a:t>
            </a:r>
          </a:p>
        </p:txBody>
      </p:sp>
      <p:sp>
        <p:nvSpPr>
          <p:cNvPr id="3" name="标题 2"/>
          <p:cNvSpPr>
            <a:spLocks noGrp="1"/>
          </p:cNvSpPr>
          <p:nvPr>
            <p:ph type="title"/>
          </p:nvPr>
        </p:nvSpPr>
        <p:spPr/>
        <p:txBody>
          <a:bodyPr/>
          <a:lstStyle/>
          <a:p>
            <a:r>
              <a:rPr lang="en-US" altLang="zh-CN" sz="4400" dirty="0">
                <a:effectLst/>
              </a:rPr>
              <a:t>6.3.2  </a:t>
            </a:r>
            <a:r>
              <a:rPr lang="zh-CN" altLang="zh-CN" sz="4400" dirty="0">
                <a:effectLst/>
              </a:rPr>
              <a:t>接口与抽象类的区别</a:t>
            </a:r>
            <a:endParaRPr lang="zh-CN" altLang="en-US" dirty="0"/>
          </a:p>
        </p:txBody>
      </p:sp>
      <p:sp>
        <p:nvSpPr>
          <p:cNvPr id="4" name="矩形 3"/>
          <p:cNvSpPr/>
          <p:nvPr/>
        </p:nvSpPr>
        <p:spPr>
          <a:xfrm>
            <a:off x="683568" y="3861048"/>
            <a:ext cx="4572000" cy="1200329"/>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fontAlgn="auto"/>
            <a:r>
              <a:rPr lang="en-US" altLang="zh-CN" b="1" dirty="0"/>
              <a:t>public</a:t>
            </a:r>
            <a:r>
              <a:rPr lang="en-US" altLang="zh-CN" dirty="0"/>
              <a:t> </a:t>
            </a:r>
            <a:r>
              <a:rPr lang="en-US" altLang="zh-CN" b="1" dirty="0"/>
              <a:t>abstract</a:t>
            </a:r>
            <a:r>
              <a:rPr lang="en-US" altLang="zh-CN" dirty="0"/>
              <a:t> </a:t>
            </a:r>
            <a:r>
              <a:rPr lang="en-US" altLang="zh-CN" b="1" dirty="0"/>
              <a:t>class</a:t>
            </a:r>
            <a:r>
              <a:rPr lang="en-US" altLang="zh-CN" dirty="0"/>
              <a:t> Door {	</a:t>
            </a:r>
            <a:endParaRPr lang="zh-CN" altLang="zh-CN" dirty="0"/>
          </a:p>
          <a:p>
            <a:pPr fontAlgn="auto"/>
            <a:r>
              <a:rPr lang="en-US" altLang="zh-CN" dirty="0"/>
              <a:t>	</a:t>
            </a:r>
            <a:r>
              <a:rPr lang="en-US" altLang="zh-CN" b="1" dirty="0"/>
              <a:t>public</a:t>
            </a:r>
            <a:r>
              <a:rPr lang="en-US" altLang="zh-CN" dirty="0"/>
              <a:t> </a:t>
            </a:r>
            <a:r>
              <a:rPr lang="en-US" altLang="zh-CN" b="1" dirty="0"/>
              <a:t>abstract</a:t>
            </a:r>
            <a:r>
              <a:rPr lang="en-US" altLang="zh-CN" dirty="0"/>
              <a:t> </a:t>
            </a:r>
            <a:r>
              <a:rPr lang="en-US" altLang="zh-CN" b="1" dirty="0"/>
              <a:t>void</a:t>
            </a:r>
            <a:r>
              <a:rPr lang="en-US" altLang="zh-CN" dirty="0"/>
              <a:t> open();</a:t>
            </a:r>
            <a:endParaRPr lang="zh-CN" altLang="zh-CN" dirty="0"/>
          </a:p>
          <a:p>
            <a:pPr fontAlgn="auto"/>
            <a:r>
              <a:rPr lang="en-US" altLang="zh-CN" dirty="0"/>
              <a:t>	</a:t>
            </a:r>
            <a:r>
              <a:rPr lang="en-US" altLang="zh-CN" b="1" dirty="0"/>
              <a:t>public</a:t>
            </a:r>
            <a:r>
              <a:rPr lang="en-US" altLang="zh-CN" dirty="0"/>
              <a:t> </a:t>
            </a:r>
            <a:r>
              <a:rPr lang="en-US" altLang="zh-CN" b="1" dirty="0"/>
              <a:t>abstract</a:t>
            </a:r>
            <a:r>
              <a:rPr lang="en-US" altLang="zh-CN" dirty="0"/>
              <a:t> </a:t>
            </a:r>
            <a:r>
              <a:rPr lang="en-US" altLang="zh-CN" b="1" dirty="0"/>
              <a:t>void</a:t>
            </a:r>
            <a:r>
              <a:rPr lang="en-US" altLang="zh-CN" dirty="0"/>
              <a:t> close();</a:t>
            </a:r>
            <a:endParaRPr lang="zh-CN" altLang="zh-CN" dirty="0"/>
          </a:p>
          <a:p>
            <a:r>
              <a:rPr lang="en-US" altLang="zh-CN" dirty="0"/>
              <a:t>}</a:t>
            </a:r>
            <a:endParaRPr lang="zh-CN" altLang="zh-CN" dirty="0"/>
          </a:p>
        </p:txBody>
      </p:sp>
      <p:sp>
        <p:nvSpPr>
          <p:cNvPr id="5" name="矩形 4"/>
          <p:cNvSpPr/>
          <p:nvPr/>
        </p:nvSpPr>
        <p:spPr>
          <a:xfrm>
            <a:off x="683568" y="5301208"/>
            <a:ext cx="4572000" cy="1200329"/>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auto"/>
            <a:r>
              <a:rPr lang="en-US" altLang="zh-CN" b="1" dirty="0"/>
              <a:t>public</a:t>
            </a:r>
            <a:r>
              <a:rPr lang="en-US" altLang="zh-CN" dirty="0"/>
              <a:t> </a:t>
            </a:r>
            <a:r>
              <a:rPr lang="en-US" altLang="zh-CN" b="1" dirty="0"/>
              <a:t>interface</a:t>
            </a:r>
            <a:r>
              <a:rPr lang="en-US" altLang="zh-CN" dirty="0"/>
              <a:t> Door {</a:t>
            </a:r>
            <a:endParaRPr lang="zh-CN" altLang="zh-CN" dirty="0"/>
          </a:p>
          <a:p>
            <a:pPr fontAlgn="auto"/>
            <a:r>
              <a:rPr lang="en-US" altLang="zh-CN" dirty="0"/>
              <a:t>	</a:t>
            </a:r>
            <a:r>
              <a:rPr lang="en-US" altLang="zh-CN" b="1" dirty="0"/>
              <a:t>public</a:t>
            </a:r>
            <a:r>
              <a:rPr lang="en-US" altLang="zh-CN" dirty="0"/>
              <a:t>  </a:t>
            </a:r>
            <a:r>
              <a:rPr lang="en-US" altLang="zh-CN" b="1" dirty="0"/>
              <a:t>void</a:t>
            </a:r>
            <a:r>
              <a:rPr lang="en-US" altLang="zh-CN" dirty="0"/>
              <a:t> open();</a:t>
            </a:r>
            <a:endParaRPr lang="zh-CN" altLang="zh-CN" dirty="0"/>
          </a:p>
          <a:p>
            <a:pPr fontAlgn="auto"/>
            <a:r>
              <a:rPr lang="en-US" altLang="zh-CN" dirty="0"/>
              <a:t>	</a:t>
            </a:r>
            <a:r>
              <a:rPr lang="en-US" altLang="zh-CN" b="1" dirty="0"/>
              <a:t>public</a:t>
            </a:r>
            <a:r>
              <a:rPr lang="en-US" altLang="zh-CN" dirty="0"/>
              <a:t>  </a:t>
            </a:r>
            <a:r>
              <a:rPr lang="en-US" altLang="zh-CN" b="1" dirty="0"/>
              <a:t>void</a:t>
            </a:r>
            <a:r>
              <a:rPr lang="en-US" altLang="zh-CN" dirty="0"/>
              <a:t> close();</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1572442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95736" y="1481328"/>
            <a:ext cx="6491064" cy="4525963"/>
          </a:xfrm>
        </p:spPr>
        <p:txBody>
          <a:bodyPr/>
          <a:lstStyle/>
          <a:p>
            <a:pPr marL="109728" indent="0">
              <a:buNone/>
            </a:pPr>
            <a:r>
              <a:rPr lang="zh-CN" altLang="zh-CN" b="1" dirty="0"/>
              <a:t>【说明</a:t>
            </a:r>
            <a:r>
              <a:rPr lang="en-US" altLang="zh-CN" b="1" dirty="0"/>
              <a:t> </a:t>
            </a:r>
            <a:r>
              <a:rPr lang="zh-CN" altLang="zh-CN" b="1" dirty="0"/>
              <a:t>】如果子类把父类方法覆盖了，再把子类对象赋给父类引用，通过父类引用调用该方法时，调用的是子类重写之后的方法。</a:t>
            </a:r>
            <a:endParaRPr lang="zh-CN" altLang="en-US" dirty="0"/>
          </a:p>
        </p:txBody>
      </p:sp>
      <p:sp>
        <p:nvSpPr>
          <p:cNvPr id="3" name="标题 2"/>
          <p:cNvSpPr>
            <a:spLocks noGrp="1"/>
          </p:cNvSpPr>
          <p:nvPr>
            <p:ph type="title"/>
          </p:nvPr>
        </p:nvSpPr>
        <p:spPr/>
        <p:txBody>
          <a:bodyPr/>
          <a:lstStyle/>
          <a:p>
            <a:r>
              <a:rPr lang="en-US" altLang="zh-CN" dirty="0">
                <a:effectLst/>
              </a:rPr>
              <a:t>6.1.1  </a:t>
            </a:r>
            <a:r>
              <a:rPr lang="zh-CN" altLang="zh-CN" dirty="0">
                <a:effectLst/>
              </a:rPr>
              <a:t>多态性</a:t>
            </a:r>
            <a:endParaRPr lang="zh-CN" altLang="en-US"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06" y="1556792"/>
            <a:ext cx="1292622" cy="1416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22"/>
          <p:cNvGrpSpPr>
            <a:grpSpLocks/>
          </p:cNvGrpSpPr>
          <p:nvPr/>
        </p:nvGrpSpPr>
        <p:grpSpPr bwMode="auto">
          <a:xfrm>
            <a:off x="899592" y="3429793"/>
            <a:ext cx="1943100" cy="935038"/>
            <a:chOff x="4241" y="2251"/>
            <a:chExt cx="1224" cy="589"/>
          </a:xfrm>
        </p:grpSpPr>
        <p:sp>
          <p:nvSpPr>
            <p:cNvPr id="6" name="Rectangle 23"/>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a:t>动物类</a:t>
              </a:r>
              <a:r>
                <a:rPr lang="en-US" altLang="zh-CN" sz="1600"/>
                <a:t>Animal</a:t>
              </a:r>
            </a:p>
            <a:p>
              <a:pPr algn="ctr" eaLnBrk="1" hangingPunct="1">
                <a:spcBef>
                  <a:spcPct val="20000"/>
                </a:spcBef>
                <a:buClr>
                  <a:schemeClr val="folHlink"/>
                </a:buClr>
                <a:buSzPct val="60000"/>
                <a:buFont typeface="Wingdings" pitchFamily="2" charset="2"/>
                <a:buNone/>
              </a:pPr>
              <a:r>
                <a:rPr lang="en-US" altLang="zh-CN" sz="1600"/>
                <a:t>move() </a:t>
              </a:r>
            </a:p>
            <a:p>
              <a:pPr algn="ctr" eaLnBrk="1" hangingPunct="1">
                <a:spcBef>
                  <a:spcPct val="20000"/>
                </a:spcBef>
                <a:buClr>
                  <a:schemeClr val="folHlink"/>
                </a:buClr>
                <a:buSzPct val="60000"/>
                <a:buFont typeface="Wingdings" pitchFamily="2" charset="2"/>
                <a:buNone/>
              </a:pPr>
              <a:r>
                <a:rPr lang="en-US" altLang="zh-CN" sz="1600"/>
                <a:t>eat()</a:t>
              </a:r>
            </a:p>
          </p:txBody>
        </p:sp>
        <p:sp>
          <p:nvSpPr>
            <p:cNvPr id="7" name="Line 24"/>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25"/>
          <p:cNvGrpSpPr>
            <a:grpSpLocks/>
          </p:cNvGrpSpPr>
          <p:nvPr/>
        </p:nvGrpSpPr>
        <p:grpSpPr bwMode="auto">
          <a:xfrm>
            <a:off x="899865" y="4869656"/>
            <a:ext cx="1943100" cy="863600"/>
            <a:chOff x="4241" y="3249"/>
            <a:chExt cx="1224" cy="544"/>
          </a:xfrm>
        </p:grpSpPr>
        <p:sp>
          <p:nvSpPr>
            <p:cNvPr id="9" name="Rectangle 26"/>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a:t>鸟类</a:t>
              </a:r>
              <a:r>
                <a:rPr lang="en-US" altLang="zh-CN" sz="1600"/>
                <a:t>Bird</a:t>
              </a:r>
            </a:p>
            <a:p>
              <a:pPr algn="ctr" eaLnBrk="1" hangingPunct="1"/>
              <a:r>
                <a:rPr lang="en-US" altLang="zh-CN" sz="1600"/>
                <a:t>move() </a:t>
              </a:r>
            </a:p>
            <a:p>
              <a:pPr algn="ctr" eaLnBrk="1" hangingPunct="1"/>
              <a:r>
                <a:rPr lang="en-US" altLang="zh-CN" sz="1600"/>
                <a:t>sing()</a:t>
              </a:r>
              <a:endParaRPr lang="zh-CN" altLang="en-US" sz="1600"/>
            </a:p>
          </p:txBody>
        </p:sp>
        <p:sp>
          <p:nvSpPr>
            <p:cNvPr id="10" name="Line 27"/>
            <p:cNvSpPr>
              <a:spLocks noChangeShapeType="1"/>
            </p:cNvSpPr>
            <p:nvPr/>
          </p:nvSpPr>
          <p:spPr bwMode="auto">
            <a:xfrm>
              <a:off x="4241" y="3430"/>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Line 28"/>
          <p:cNvSpPr>
            <a:spLocks noChangeShapeType="1"/>
          </p:cNvSpPr>
          <p:nvPr/>
        </p:nvSpPr>
        <p:spPr bwMode="auto">
          <a:xfrm flipV="1">
            <a:off x="1834853" y="4364830"/>
            <a:ext cx="0" cy="504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Rectangle 4"/>
          <p:cNvSpPr>
            <a:spLocks noChangeArrowheads="1"/>
          </p:cNvSpPr>
          <p:nvPr/>
        </p:nvSpPr>
        <p:spPr bwMode="auto">
          <a:xfrm>
            <a:off x="3707904" y="3429793"/>
            <a:ext cx="4608513" cy="2088232"/>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fontAlgn="auto"/>
            <a:r>
              <a:rPr lang="en-US" altLang="zh-CN" b="1" dirty="0">
                <a:solidFill>
                  <a:schemeClr val="bg1"/>
                </a:solidFill>
              </a:rPr>
              <a:t>public</a:t>
            </a:r>
            <a:r>
              <a:rPr lang="en-US" altLang="zh-CN" dirty="0">
                <a:solidFill>
                  <a:schemeClr val="bg1"/>
                </a:solidFill>
              </a:rPr>
              <a:t> </a:t>
            </a:r>
            <a:r>
              <a:rPr lang="en-US" altLang="zh-CN" b="1" dirty="0">
                <a:solidFill>
                  <a:schemeClr val="bg1"/>
                </a:solidFill>
              </a:rPr>
              <a:t>class</a:t>
            </a:r>
            <a:r>
              <a:rPr lang="en-US" altLang="zh-CN" dirty="0">
                <a:solidFill>
                  <a:schemeClr val="bg1"/>
                </a:solidFill>
              </a:rPr>
              <a:t> Test {</a:t>
            </a:r>
            <a:endParaRPr lang="zh-CN" altLang="zh-CN" dirty="0">
              <a:solidFill>
                <a:schemeClr val="bg1"/>
              </a:solidFill>
            </a:endParaRPr>
          </a:p>
          <a:p>
            <a:pPr fontAlgn="auto"/>
            <a:r>
              <a:rPr lang="en-US" altLang="zh-CN" dirty="0">
                <a:solidFill>
                  <a:schemeClr val="bg1"/>
                </a:solidFill>
              </a:rPr>
              <a:t>	</a:t>
            </a:r>
            <a:r>
              <a:rPr lang="en-US" altLang="zh-CN" b="1" dirty="0">
                <a:solidFill>
                  <a:schemeClr val="bg1"/>
                </a:solidFill>
              </a:rPr>
              <a:t>public</a:t>
            </a:r>
            <a:r>
              <a:rPr lang="en-US" altLang="zh-CN" dirty="0">
                <a:solidFill>
                  <a:schemeClr val="bg1"/>
                </a:solidFill>
              </a:rPr>
              <a:t> </a:t>
            </a:r>
            <a:r>
              <a:rPr lang="en-US" altLang="zh-CN" b="1" dirty="0">
                <a:solidFill>
                  <a:schemeClr val="bg1"/>
                </a:solidFill>
              </a:rPr>
              <a:t>static</a:t>
            </a:r>
            <a:r>
              <a:rPr lang="en-US" altLang="zh-CN" dirty="0">
                <a:solidFill>
                  <a:schemeClr val="bg1"/>
                </a:solidFill>
              </a:rPr>
              <a:t> </a:t>
            </a:r>
            <a:r>
              <a:rPr lang="en-US" altLang="zh-CN" b="1" dirty="0">
                <a:solidFill>
                  <a:schemeClr val="bg1"/>
                </a:solidFill>
              </a:rPr>
              <a:t>void</a:t>
            </a:r>
            <a:r>
              <a:rPr lang="en-US" altLang="zh-CN" dirty="0">
                <a:solidFill>
                  <a:schemeClr val="bg1"/>
                </a:solidFill>
              </a:rPr>
              <a:t> main(String[] </a:t>
            </a:r>
            <a:r>
              <a:rPr lang="en-US" altLang="zh-CN" dirty="0" err="1">
                <a:solidFill>
                  <a:schemeClr val="bg1"/>
                </a:solidFill>
              </a:rPr>
              <a:t>args</a:t>
            </a:r>
            <a:r>
              <a:rPr lang="en-US" altLang="zh-CN" dirty="0">
                <a:solidFill>
                  <a:schemeClr val="bg1"/>
                </a:solidFill>
              </a:rPr>
              <a:t>) {</a:t>
            </a:r>
            <a:endParaRPr lang="zh-CN" altLang="zh-CN" dirty="0">
              <a:solidFill>
                <a:schemeClr val="bg1"/>
              </a:solidFill>
            </a:endParaRPr>
          </a:p>
          <a:p>
            <a:pPr fontAlgn="auto"/>
            <a:r>
              <a:rPr lang="en-US" altLang="zh-CN" dirty="0">
                <a:solidFill>
                  <a:schemeClr val="bg1"/>
                </a:solidFill>
              </a:rPr>
              <a:t>		 //</a:t>
            </a:r>
            <a:r>
              <a:rPr lang="zh-CN" altLang="zh-CN" dirty="0">
                <a:solidFill>
                  <a:schemeClr val="bg1"/>
                </a:solidFill>
              </a:rPr>
              <a:t>子类对象送给父类引用</a:t>
            </a:r>
            <a:endParaRPr lang="en-US" altLang="zh-CN" dirty="0">
              <a:solidFill>
                <a:schemeClr val="bg1"/>
              </a:solidFill>
            </a:endParaRPr>
          </a:p>
          <a:p>
            <a:pPr fontAlgn="auto"/>
            <a:r>
              <a:rPr lang="en-US" altLang="zh-CN" dirty="0">
                <a:solidFill>
                  <a:schemeClr val="bg1"/>
                </a:solidFill>
              </a:rPr>
              <a:t>		</a:t>
            </a:r>
            <a:r>
              <a:rPr lang="en-US" altLang="zh-CN" b="1" dirty="0">
                <a:solidFill>
                  <a:schemeClr val="bg1"/>
                </a:solidFill>
              </a:rPr>
              <a:t>Animal a = new Bird();	</a:t>
            </a:r>
            <a:endParaRPr lang="zh-CN" altLang="zh-CN" b="1" dirty="0">
              <a:solidFill>
                <a:schemeClr val="bg1"/>
              </a:solidFill>
            </a:endParaRPr>
          </a:p>
          <a:p>
            <a:pPr fontAlgn="auto"/>
            <a:r>
              <a:rPr lang="en-US" altLang="zh-CN" dirty="0">
                <a:solidFill>
                  <a:schemeClr val="bg1"/>
                </a:solidFill>
              </a:rPr>
              <a:t>		</a:t>
            </a:r>
            <a:r>
              <a:rPr lang="en-US" altLang="zh-CN" sz="2000" b="1" dirty="0" err="1">
                <a:solidFill>
                  <a:srgbClr val="FFC000"/>
                </a:solidFill>
              </a:rPr>
              <a:t>a.move</a:t>
            </a:r>
            <a:r>
              <a:rPr lang="en-US" altLang="zh-CN" sz="2000" b="1" dirty="0">
                <a:solidFill>
                  <a:srgbClr val="FFC000"/>
                </a:solidFill>
              </a:rPr>
              <a:t>();</a:t>
            </a:r>
          </a:p>
          <a:p>
            <a:pPr fontAlgn="auto"/>
            <a:r>
              <a:rPr lang="zh-CN" altLang="zh-CN" dirty="0">
                <a:solidFill>
                  <a:schemeClr val="bg1"/>
                </a:solidFill>
              </a:rPr>
              <a:t> </a:t>
            </a:r>
            <a:r>
              <a:rPr lang="en-US" altLang="zh-CN" dirty="0">
                <a:solidFill>
                  <a:schemeClr val="bg1"/>
                </a:solidFill>
              </a:rPr>
              <a:t>	}</a:t>
            </a:r>
            <a:endParaRPr lang="zh-CN" altLang="zh-CN" dirty="0">
              <a:solidFill>
                <a:schemeClr val="bg1"/>
              </a:solidFill>
            </a:endParaRPr>
          </a:p>
          <a:p>
            <a:r>
              <a:rPr lang="en-US" altLang="zh-CN" dirty="0">
                <a:solidFill>
                  <a:schemeClr val="bg1"/>
                </a:solidFill>
              </a:rPr>
              <a:t>}</a:t>
            </a:r>
            <a:endParaRPr lang="zh-CN" altLang="zh-CN" dirty="0">
              <a:solidFill>
                <a:schemeClr val="bg1"/>
              </a:solidFill>
            </a:endParaRPr>
          </a:p>
        </p:txBody>
      </p:sp>
      <p:sp>
        <p:nvSpPr>
          <p:cNvPr id="17" name="矩形 16"/>
          <p:cNvSpPr/>
          <p:nvPr/>
        </p:nvSpPr>
        <p:spPr>
          <a:xfrm>
            <a:off x="3168005" y="5877272"/>
            <a:ext cx="532859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Animal a = new Bird();</a:t>
            </a:r>
          </a:p>
          <a:p>
            <a:pPr algn="ctr"/>
            <a:r>
              <a:rPr lang="en-US" altLang="zh-CN" b="1" dirty="0" err="1"/>
              <a:t>a.move</a:t>
            </a:r>
            <a:r>
              <a:rPr lang="en-US" altLang="zh-CN" b="1" dirty="0"/>
              <a:t>()</a:t>
            </a:r>
            <a:r>
              <a:rPr lang="zh-CN" altLang="en-US" b="1" dirty="0"/>
              <a:t>执行的是谁的</a:t>
            </a:r>
            <a:r>
              <a:rPr lang="en-US" altLang="zh-CN" b="1" dirty="0"/>
              <a:t>move()</a:t>
            </a:r>
            <a:r>
              <a:rPr lang="zh-CN" altLang="en-US" b="1" dirty="0"/>
              <a:t>方法？</a:t>
            </a:r>
          </a:p>
        </p:txBody>
      </p:sp>
    </p:spTree>
    <p:extLst>
      <p:ext uri="{BB962C8B-B14F-4D97-AF65-F5344CB8AC3E}">
        <p14:creationId xmlns:p14="http://schemas.microsoft.com/office/powerpoint/2010/main" val="44900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1947672"/>
          </a:xfrm>
        </p:spPr>
        <p:txBody>
          <a:bodyPr/>
          <a:lstStyle/>
          <a:p>
            <a:pPr marL="109728" indent="0">
              <a:buNone/>
            </a:pPr>
            <a:r>
              <a:rPr lang="zh-CN" altLang="en-US" dirty="0"/>
              <a:t>需求变化：</a:t>
            </a:r>
          </a:p>
        </p:txBody>
      </p:sp>
      <p:sp>
        <p:nvSpPr>
          <p:cNvPr id="3" name="标题 2"/>
          <p:cNvSpPr>
            <a:spLocks noGrp="1"/>
          </p:cNvSpPr>
          <p:nvPr>
            <p:ph type="title"/>
          </p:nvPr>
        </p:nvSpPr>
        <p:spPr/>
        <p:txBody>
          <a:bodyPr/>
          <a:lstStyle/>
          <a:p>
            <a:r>
              <a:rPr lang="en-US" altLang="zh-CN" sz="4400" dirty="0">
                <a:effectLst/>
              </a:rPr>
              <a:t>6.3.2  </a:t>
            </a:r>
            <a:r>
              <a:rPr lang="zh-CN" altLang="zh-CN" sz="4400" dirty="0">
                <a:effectLst/>
              </a:rPr>
              <a:t>接口与抽象类的区别</a:t>
            </a:r>
            <a:endParaRPr lang="zh-CN" altLang="en-US" dirty="0"/>
          </a:p>
        </p:txBody>
      </p:sp>
      <p:sp>
        <p:nvSpPr>
          <p:cNvPr id="5" name="Rectangle 1"/>
          <p:cNvSpPr>
            <a:spLocks noChangeArrowheads="1"/>
          </p:cNvSpPr>
          <p:nvPr/>
        </p:nvSpPr>
        <p:spPr bwMode="auto">
          <a:xfrm>
            <a:off x="683568" y="2060848"/>
            <a:ext cx="7624203" cy="461665"/>
          </a:xfrm>
          <a:prstGeom prst="rect">
            <a:avLst/>
          </a:prstGeom>
          <a:ln/>
        </p:spPr>
        <p:style>
          <a:lnRef idx="1">
            <a:schemeClr val="accent2"/>
          </a:lnRef>
          <a:fillRef idx="2">
            <a:schemeClr val="accent2"/>
          </a:fillRef>
          <a:effectRef idx="1">
            <a:schemeClr val="accent2"/>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要求</a:t>
            </a:r>
            <a:r>
              <a:rPr kumimoji="0" lang="en-US" altLang="zh-CN" sz="2400" b="0" i="0" u="none" strike="noStrike" cap="none" normalizeH="0" baseline="0" dirty="0">
                <a:ln>
                  <a:noFill/>
                </a:ln>
                <a:solidFill>
                  <a:schemeClr val="tx1"/>
                </a:solidFill>
                <a:effectLst/>
                <a:latin typeface="Arial Unicode MS" pitchFamily="34" charset="-122"/>
                <a:ea typeface="宋体" pitchFamily="2" charset="-122"/>
                <a:cs typeface="Times New Roman" pitchFamily="18" charset="0"/>
              </a:rPr>
              <a:t>Door</a:t>
            </a:r>
            <a:r>
              <a:rPr kumimoji="0" lang="zh-CN" altLang="en-US" sz="2400" b="0" i="0" u="none" strike="noStrike" cap="none" normalizeH="0" baseline="0" dirty="0">
                <a:ln>
                  <a:noFill/>
                </a:ln>
                <a:solidFill>
                  <a:schemeClr val="tx1"/>
                </a:solidFill>
                <a:effectLst/>
                <a:latin typeface="宋体" pitchFamily="2" charset="-122"/>
                <a:ea typeface="宋体" pitchFamily="2" charset="-122"/>
                <a:cs typeface="Times New Roman" pitchFamily="18" charset="0"/>
              </a:rPr>
              <a:t>还要具有报警的功能，该如何设计类结构呢？</a:t>
            </a: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683568" y="2822607"/>
            <a:ext cx="496855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a:t>
            </a:r>
            <a:r>
              <a:rPr lang="en-US" altLang="zh-CN" dirty="0"/>
              <a:t> </a:t>
            </a:r>
            <a:r>
              <a:rPr lang="en-US" altLang="zh-CN" b="1" dirty="0"/>
              <a:t>abstract</a:t>
            </a:r>
            <a:r>
              <a:rPr lang="en-US" altLang="zh-CN" dirty="0"/>
              <a:t> </a:t>
            </a:r>
            <a:r>
              <a:rPr lang="en-US" altLang="zh-CN" b="1" dirty="0"/>
              <a:t>class</a:t>
            </a:r>
            <a:r>
              <a:rPr lang="en-US" altLang="zh-CN" dirty="0"/>
              <a:t> Door {	</a:t>
            </a:r>
            <a:endParaRPr lang="zh-CN" altLang="zh-CN" dirty="0"/>
          </a:p>
          <a:p>
            <a:pPr fontAlgn="auto"/>
            <a:r>
              <a:rPr lang="en-US" altLang="zh-CN" dirty="0"/>
              <a:t>	</a:t>
            </a:r>
            <a:r>
              <a:rPr lang="en-US" altLang="zh-CN" b="1" dirty="0"/>
              <a:t>public</a:t>
            </a:r>
            <a:r>
              <a:rPr lang="en-US" altLang="zh-CN" dirty="0"/>
              <a:t> </a:t>
            </a:r>
            <a:r>
              <a:rPr lang="en-US" altLang="zh-CN" b="1" dirty="0"/>
              <a:t>abstract</a:t>
            </a:r>
            <a:r>
              <a:rPr lang="en-US" altLang="zh-CN" dirty="0"/>
              <a:t> </a:t>
            </a:r>
            <a:r>
              <a:rPr lang="en-US" altLang="zh-CN" b="1" dirty="0"/>
              <a:t>void</a:t>
            </a:r>
            <a:r>
              <a:rPr lang="en-US" altLang="zh-CN" dirty="0"/>
              <a:t> open();</a:t>
            </a:r>
            <a:endParaRPr lang="zh-CN" altLang="zh-CN" dirty="0"/>
          </a:p>
          <a:p>
            <a:pPr fontAlgn="auto"/>
            <a:r>
              <a:rPr lang="en-US" altLang="zh-CN" dirty="0"/>
              <a:t>	</a:t>
            </a:r>
            <a:r>
              <a:rPr lang="en-US" altLang="zh-CN" b="1" dirty="0"/>
              <a:t>public</a:t>
            </a:r>
            <a:r>
              <a:rPr lang="en-US" altLang="zh-CN" dirty="0"/>
              <a:t> </a:t>
            </a:r>
            <a:r>
              <a:rPr lang="en-US" altLang="zh-CN" b="1" dirty="0"/>
              <a:t>abstract</a:t>
            </a:r>
            <a:r>
              <a:rPr lang="en-US" altLang="zh-CN" dirty="0"/>
              <a:t> </a:t>
            </a:r>
            <a:r>
              <a:rPr lang="en-US" altLang="zh-CN" b="1" dirty="0"/>
              <a:t>void</a:t>
            </a:r>
            <a:r>
              <a:rPr lang="en-US" altLang="zh-CN" dirty="0"/>
              <a:t> close();	</a:t>
            </a:r>
            <a:endParaRPr lang="zh-CN" altLang="zh-CN" dirty="0"/>
          </a:p>
          <a:p>
            <a:pPr fontAlgn="auto"/>
            <a:r>
              <a:rPr lang="en-US" altLang="zh-CN" dirty="0"/>
              <a:t>	</a:t>
            </a:r>
            <a:r>
              <a:rPr lang="en-US" altLang="zh-CN" b="1" dirty="0">
                <a:solidFill>
                  <a:srgbClr val="C00000"/>
                </a:solidFill>
              </a:rPr>
              <a:t>public</a:t>
            </a:r>
            <a:r>
              <a:rPr lang="en-US" altLang="zh-CN" dirty="0">
                <a:solidFill>
                  <a:srgbClr val="C00000"/>
                </a:solidFill>
              </a:rPr>
              <a:t> </a:t>
            </a:r>
            <a:r>
              <a:rPr lang="en-US" altLang="zh-CN" b="1" dirty="0">
                <a:solidFill>
                  <a:srgbClr val="C00000"/>
                </a:solidFill>
              </a:rPr>
              <a:t>abstract</a:t>
            </a:r>
            <a:r>
              <a:rPr lang="en-US" altLang="zh-CN" dirty="0">
                <a:solidFill>
                  <a:srgbClr val="C00000"/>
                </a:solidFill>
              </a:rPr>
              <a:t> </a:t>
            </a:r>
            <a:r>
              <a:rPr lang="en-US" altLang="zh-CN" b="1" dirty="0">
                <a:solidFill>
                  <a:srgbClr val="C00000"/>
                </a:solidFill>
              </a:rPr>
              <a:t>void</a:t>
            </a:r>
            <a:r>
              <a:rPr lang="en-US" altLang="zh-CN" dirty="0">
                <a:solidFill>
                  <a:srgbClr val="C00000"/>
                </a:solidFill>
              </a:rPr>
              <a:t> alarm();</a:t>
            </a:r>
            <a:endParaRPr lang="zh-CN" altLang="zh-CN" dirty="0">
              <a:solidFill>
                <a:srgbClr val="C00000"/>
              </a:solidFill>
            </a:endParaRPr>
          </a:p>
          <a:p>
            <a:r>
              <a:rPr lang="en-US" altLang="zh-CN" dirty="0"/>
              <a:t>}</a:t>
            </a:r>
            <a:r>
              <a:rPr lang="en-US" altLang="zh-CN" b="1" dirty="0"/>
              <a:t> </a:t>
            </a:r>
            <a:endParaRPr lang="zh-CN" altLang="en-US" dirty="0"/>
          </a:p>
        </p:txBody>
      </p:sp>
      <p:sp>
        <p:nvSpPr>
          <p:cNvPr id="7" name="Rectangle 2"/>
          <p:cNvSpPr>
            <a:spLocks noChangeArrowheads="1"/>
          </p:cNvSpPr>
          <p:nvPr/>
        </p:nvSpPr>
        <p:spPr bwMode="auto">
          <a:xfrm>
            <a:off x="5796136" y="2613100"/>
            <a:ext cx="302433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在</a:t>
            </a:r>
            <a:r>
              <a:rPr kumimoji="0" lang="en-US" altLang="zh-CN" b="1" u="none" strike="noStrike" cap="none" normalizeH="0" baseline="0" dirty="0">
                <a:ln>
                  <a:noFill/>
                </a:ln>
                <a:solidFill>
                  <a:schemeClr val="tx1"/>
                </a:solidFill>
                <a:effectLst/>
                <a:latin typeface="Arial Unicode MS" pitchFamily="34" charset="-122"/>
                <a:ea typeface="宋体" pitchFamily="2" charset="-122"/>
                <a:cs typeface="Times New Roman" pitchFamily="18" charset="0"/>
              </a:rPr>
              <a:t>Door</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的定义中把</a:t>
            </a:r>
            <a:r>
              <a:rPr kumimoji="0" lang="en-US" altLang="zh-CN" b="1" u="none" strike="noStrike" cap="none" normalizeH="0" baseline="0" dirty="0">
                <a:ln>
                  <a:noFill/>
                </a:ln>
                <a:solidFill>
                  <a:schemeClr val="tx1"/>
                </a:solidFill>
                <a:effectLst/>
                <a:latin typeface="Arial Unicode MS" pitchFamily="34" charset="-122"/>
                <a:ea typeface="宋体" pitchFamily="2" charset="-122"/>
                <a:cs typeface="Times New Roman" pitchFamily="18" charset="0"/>
              </a:rPr>
              <a:t>Door</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概念本身固有的行为方法（</a:t>
            </a:r>
            <a:r>
              <a:rPr kumimoji="0" lang="en-US" altLang="zh-CN" b="1" u="none" strike="noStrike" cap="none" normalizeH="0" baseline="0" dirty="0">
                <a:ln>
                  <a:noFill/>
                </a:ln>
                <a:solidFill>
                  <a:schemeClr val="tx1"/>
                </a:solidFill>
                <a:effectLst/>
                <a:latin typeface="Arial Unicode MS" pitchFamily="34" charset="-122"/>
                <a:ea typeface="宋体" pitchFamily="2" charset="-122"/>
                <a:cs typeface="Times New Roman" pitchFamily="18" charset="0"/>
              </a:rPr>
              <a:t>open()</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和</a:t>
            </a:r>
            <a:r>
              <a:rPr kumimoji="0" lang="en-US" altLang="zh-CN" b="1" u="none" strike="noStrike" cap="none" normalizeH="0" baseline="0" dirty="0">
                <a:ln>
                  <a:noFill/>
                </a:ln>
                <a:solidFill>
                  <a:schemeClr val="tx1"/>
                </a:solidFill>
                <a:effectLst/>
                <a:latin typeface="Arial Unicode MS" pitchFamily="34" charset="-122"/>
                <a:ea typeface="宋体" pitchFamily="2" charset="-122"/>
                <a:cs typeface="Times New Roman" pitchFamily="18" charset="0"/>
              </a:rPr>
              <a:t>close()</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）和另外一个概念</a:t>
            </a:r>
            <a:r>
              <a:rPr kumimoji="0" lang="zh-CN" altLang="en-US" b="1" u="none" strike="noStrike" cap="none" normalizeH="0" baseline="0" dirty="0">
                <a:ln>
                  <a:noFill/>
                </a:ln>
                <a:solidFill>
                  <a:schemeClr val="tx1"/>
                </a:solidFill>
                <a:effectLst/>
                <a:latin typeface="Times New Roman"/>
                <a:ea typeface="宋体" pitchFamily="2" charset="-122"/>
                <a:cs typeface="Times New Roman" pitchFamily="18" charset="0"/>
              </a:rPr>
              <a:t>“</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报警器</a:t>
            </a:r>
            <a:r>
              <a:rPr kumimoji="0" lang="zh-CN" altLang="en-US" b="1" u="none" strike="noStrike" cap="none" normalizeH="0" baseline="0" dirty="0">
                <a:ln>
                  <a:noFill/>
                </a:ln>
                <a:solidFill>
                  <a:schemeClr val="tx1"/>
                </a:solidFill>
                <a:effectLst/>
                <a:latin typeface="Times New Roman"/>
                <a:ea typeface="宋体" pitchFamily="2" charset="-122"/>
                <a:cs typeface="Times New Roman" pitchFamily="18" charset="0"/>
              </a:rPr>
              <a:t>”</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的行为方法（</a:t>
            </a:r>
            <a:r>
              <a:rPr kumimoji="0" lang="en-US" altLang="zh-CN" b="1" u="none" strike="noStrike" cap="none" normalizeH="0" baseline="0" dirty="0">
                <a:ln>
                  <a:noFill/>
                </a:ln>
                <a:solidFill>
                  <a:schemeClr val="tx1"/>
                </a:solidFill>
                <a:effectLst/>
                <a:latin typeface="Arial Unicode MS" pitchFamily="34" charset="-122"/>
                <a:ea typeface="宋体" pitchFamily="2" charset="-122"/>
                <a:cs typeface="Times New Roman" pitchFamily="18" charset="0"/>
              </a:rPr>
              <a:t>alarm()</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）混在了一起，使那些</a:t>
            </a:r>
            <a:r>
              <a:rPr kumimoji="0" lang="zh-CN" altLang="en-US" b="1" u="none" strike="noStrike" cap="none" normalizeH="0" baseline="0" dirty="0">
                <a:ln>
                  <a:noFill/>
                </a:ln>
                <a:solidFill>
                  <a:srgbClr val="FF0000"/>
                </a:solidFill>
                <a:effectLst/>
                <a:latin typeface="宋体" pitchFamily="2" charset="-122"/>
                <a:ea typeface="宋体" pitchFamily="2" charset="-122"/>
                <a:cs typeface="Times New Roman" pitchFamily="18" charset="0"/>
              </a:rPr>
              <a:t>仅仅依赖于</a:t>
            </a:r>
            <a:r>
              <a:rPr kumimoji="0" lang="en-US" altLang="zh-CN" b="1" u="none" strike="noStrike" cap="none" normalizeH="0" baseline="0" dirty="0">
                <a:ln>
                  <a:noFill/>
                </a:ln>
                <a:solidFill>
                  <a:srgbClr val="FF0000"/>
                </a:solidFill>
                <a:effectLst/>
                <a:latin typeface="Arial Unicode MS" pitchFamily="34" charset="-122"/>
                <a:ea typeface="宋体" pitchFamily="2" charset="-122"/>
                <a:cs typeface="Times New Roman" pitchFamily="18" charset="0"/>
              </a:rPr>
              <a:t>Door</a:t>
            </a:r>
            <a:r>
              <a:rPr kumimoji="0" lang="zh-CN" altLang="en-US" b="1" u="none" strike="noStrike" cap="none" normalizeH="0" baseline="0" dirty="0">
                <a:ln>
                  <a:noFill/>
                </a:ln>
                <a:solidFill>
                  <a:srgbClr val="FF0000"/>
                </a:solidFill>
                <a:effectLst/>
                <a:latin typeface="宋体" pitchFamily="2" charset="-122"/>
                <a:ea typeface="宋体" pitchFamily="2" charset="-122"/>
                <a:cs typeface="Times New Roman" pitchFamily="18" charset="0"/>
              </a:rPr>
              <a:t>这个概念的模块会因为</a:t>
            </a:r>
            <a:r>
              <a:rPr kumimoji="0" lang="zh-CN" altLang="en-US" b="1" u="none" strike="noStrike" cap="none" normalizeH="0" baseline="0" dirty="0">
                <a:ln>
                  <a:noFill/>
                </a:ln>
                <a:solidFill>
                  <a:srgbClr val="FF0000"/>
                </a:solidFill>
                <a:effectLst/>
                <a:latin typeface="Times New Roman"/>
                <a:ea typeface="宋体" pitchFamily="2" charset="-122"/>
                <a:cs typeface="Times New Roman" pitchFamily="18" charset="0"/>
              </a:rPr>
              <a:t>“</a:t>
            </a:r>
            <a:r>
              <a:rPr kumimoji="0" lang="zh-CN" altLang="en-US" b="1" u="none" strike="noStrike" cap="none" normalizeH="0" baseline="0" dirty="0">
                <a:ln>
                  <a:noFill/>
                </a:ln>
                <a:solidFill>
                  <a:srgbClr val="FF0000"/>
                </a:solidFill>
                <a:effectLst/>
                <a:latin typeface="宋体" pitchFamily="2" charset="-122"/>
                <a:ea typeface="宋体" pitchFamily="2" charset="-122"/>
                <a:cs typeface="Times New Roman" pitchFamily="18" charset="0"/>
              </a:rPr>
              <a:t>报警器</a:t>
            </a:r>
            <a:r>
              <a:rPr kumimoji="0" lang="zh-CN" altLang="en-US" b="1" u="none" strike="noStrike" cap="none" normalizeH="0" baseline="0" dirty="0">
                <a:ln>
                  <a:noFill/>
                </a:ln>
                <a:solidFill>
                  <a:srgbClr val="FF0000"/>
                </a:solidFill>
                <a:effectLst/>
                <a:latin typeface="Times New Roman"/>
                <a:ea typeface="宋体" pitchFamily="2" charset="-122"/>
                <a:cs typeface="Times New Roman" pitchFamily="18" charset="0"/>
              </a:rPr>
              <a:t>”</a:t>
            </a:r>
            <a:r>
              <a:rPr kumimoji="0" lang="zh-CN" altLang="en-US" b="1" u="none" strike="noStrike" cap="none" normalizeH="0" baseline="0" dirty="0">
                <a:ln>
                  <a:noFill/>
                </a:ln>
                <a:solidFill>
                  <a:srgbClr val="FF0000"/>
                </a:solidFill>
                <a:effectLst/>
                <a:latin typeface="宋体" pitchFamily="2" charset="-122"/>
                <a:ea typeface="宋体" pitchFamily="2" charset="-122"/>
                <a:cs typeface="Times New Roman" pitchFamily="18" charset="0"/>
              </a:rPr>
              <a:t>的改变（例如修改</a:t>
            </a:r>
            <a:r>
              <a:rPr kumimoji="0" lang="en-US" altLang="zh-CN" b="1" u="none" strike="noStrike" cap="none" normalizeH="0" baseline="0" dirty="0">
                <a:ln>
                  <a:noFill/>
                </a:ln>
                <a:solidFill>
                  <a:srgbClr val="FF0000"/>
                </a:solidFill>
                <a:effectLst/>
                <a:latin typeface="Arial Unicode MS" pitchFamily="34" charset="-122"/>
                <a:ea typeface="宋体" pitchFamily="2" charset="-122"/>
                <a:cs typeface="Times New Roman" pitchFamily="18" charset="0"/>
              </a:rPr>
              <a:t>alarm()</a:t>
            </a:r>
            <a:r>
              <a:rPr kumimoji="0" lang="zh-CN" altLang="en-US" b="1" u="none" strike="noStrike" cap="none" normalizeH="0" baseline="0" dirty="0">
                <a:ln>
                  <a:noFill/>
                </a:ln>
                <a:solidFill>
                  <a:srgbClr val="FF0000"/>
                </a:solidFill>
                <a:effectLst/>
                <a:latin typeface="宋体" pitchFamily="2" charset="-122"/>
                <a:ea typeface="宋体" pitchFamily="2" charset="-122"/>
                <a:cs typeface="Times New Roman" pitchFamily="18" charset="0"/>
              </a:rPr>
              <a:t>方法的参数）而改变</a:t>
            </a:r>
            <a:r>
              <a:rPr kumimoji="0" lang="zh-CN" altLang="en-US" b="1" u="none" strike="noStrike" cap="none" normalizeH="0" baseline="0" dirty="0">
                <a:ln>
                  <a:noFill/>
                </a:ln>
                <a:solidFill>
                  <a:schemeClr val="tx1"/>
                </a:solidFill>
                <a:effectLst/>
                <a:latin typeface="宋体" pitchFamily="2" charset="-122"/>
                <a:ea typeface="宋体" pitchFamily="2" charset="-122"/>
                <a:cs typeface="Times New Roman" pitchFamily="18" charset="0"/>
              </a:rPr>
              <a:t>。</a:t>
            </a:r>
            <a:r>
              <a:rPr kumimoji="0" lang="zh-CN" altLang="en-US" b="1" u="none" strike="noStrike" cap="none" normalizeH="0" baseline="0" dirty="0">
                <a:ln>
                  <a:noFill/>
                </a:ln>
                <a:solidFill>
                  <a:schemeClr val="tx1"/>
                </a:solidFill>
                <a:effectLst/>
                <a:latin typeface="Arial" pitchFamily="34" charset="0"/>
                <a:ea typeface="宋体" pitchFamily="2" charset="-122"/>
                <a:cs typeface="宋体" pitchFamily="2" charset="-122"/>
              </a:rPr>
              <a:t> </a:t>
            </a:r>
          </a:p>
        </p:txBody>
      </p:sp>
      <p:sp>
        <p:nvSpPr>
          <p:cNvPr id="8" name="矩形 7"/>
          <p:cNvSpPr/>
          <p:nvPr/>
        </p:nvSpPr>
        <p:spPr>
          <a:xfrm>
            <a:off x="683568" y="4543960"/>
            <a:ext cx="4968552"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a:t>
            </a:r>
            <a:r>
              <a:rPr lang="en-US" altLang="zh-CN" dirty="0"/>
              <a:t> </a:t>
            </a:r>
            <a:r>
              <a:rPr lang="en-US" altLang="zh-CN" b="1" dirty="0"/>
              <a:t>interface</a:t>
            </a:r>
            <a:r>
              <a:rPr lang="en-US" altLang="zh-CN" dirty="0"/>
              <a:t> Door {</a:t>
            </a:r>
            <a:endParaRPr lang="zh-CN" altLang="zh-CN" dirty="0"/>
          </a:p>
          <a:p>
            <a:pPr fontAlgn="auto"/>
            <a:r>
              <a:rPr lang="en-US" altLang="zh-CN" dirty="0"/>
              <a:t>	</a:t>
            </a:r>
            <a:r>
              <a:rPr lang="en-US" altLang="zh-CN" b="1" dirty="0"/>
              <a:t>public</a:t>
            </a:r>
            <a:r>
              <a:rPr lang="en-US" altLang="zh-CN" dirty="0"/>
              <a:t>  </a:t>
            </a:r>
            <a:r>
              <a:rPr lang="en-US" altLang="zh-CN" b="1" dirty="0"/>
              <a:t>void</a:t>
            </a:r>
            <a:r>
              <a:rPr lang="en-US" altLang="zh-CN" dirty="0"/>
              <a:t> open();</a:t>
            </a:r>
            <a:endParaRPr lang="zh-CN" altLang="zh-CN" dirty="0"/>
          </a:p>
          <a:p>
            <a:pPr fontAlgn="auto"/>
            <a:r>
              <a:rPr lang="en-US" altLang="zh-CN" dirty="0"/>
              <a:t>	</a:t>
            </a:r>
            <a:r>
              <a:rPr lang="en-US" altLang="zh-CN" b="1" dirty="0"/>
              <a:t>public</a:t>
            </a:r>
            <a:r>
              <a:rPr lang="en-US" altLang="zh-CN" dirty="0"/>
              <a:t>  </a:t>
            </a:r>
            <a:r>
              <a:rPr lang="en-US" altLang="zh-CN" b="1" dirty="0"/>
              <a:t>void</a:t>
            </a:r>
            <a:r>
              <a:rPr lang="en-US" altLang="zh-CN" dirty="0"/>
              <a:t> close();</a:t>
            </a:r>
            <a:endParaRPr lang="zh-CN" altLang="zh-CN" dirty="0"/>
          </a:p>
          <a:p>
            <a:pPr fontAlgn="auto"/>
            <a:r>
              <a:rPr lang="en-US" altLang="zh-CN" dirty="0"/>
              <a:t>	</a:t>
            </a:r>
            <a:r>
              <a:rPr lang="en-US" altLang="zh-CN" b="1" dirty="0">
                <a:solidFill>
                  <a:srgbClr val="C00000"/>
                </a:solidFill>
              </a:rPr>
              <a:t>public void alarm();</a:t>
            </a:r>
            <a:endParaRPr lang="zh-CN" altLang="zh-CN" b="1" dirty="0">
              <a:solidFill>
                <a:srgbClr val="C00000"/>
              </a:solidFill>
            </a:endParaRPr>
          </a:p>
          <a:p>
            <a:r>
              <a:rPr lang="en-US" altLang="zh-CN" dirty="0"/>
              <a:t>}</a:t>
            </a:r>
            <a:endParaRPr lang="zh-CN" altLang="zh-CN" dirty="0"/>
          </a:p>
        </p:txBody>
      </p:sp>
    </p:spTree>
    <p:extLst>
      <p:ext uri="{BB962C8B-B14F-4D97-AF65-F5344CB8AC3E}">
        <p14:creationId xmlns:p14="http://schemas.microsoft.com/office/powerpoint/2010/main" val="750374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2400" dirty="0"/>
              <a:t>改进方案</a:t>
            </a:r>
            <a:endParaRPr lang="en-US" altLang="zh-CN" sz="2400" dirty="0"/>
          </a:p>
          <a:p>
            <a:pPr lvl="1"/>
            <a:r>
              <a:rPr lang="zh-CN" altLang="zh-CN" sz="2400" dirty="0"/>
              <a:t>既然</a:t>
            </a:r>
            <a:r>
              <a:rPr lang="en-US" altLang="zh-CN" sz="2400" dirty="0"/>
              <a:t>open</a:t>
            </a:r>
            <a:r>
              <a:rPr lang="zh-CN" altLang="zh-CN" sz="2400" dirty="0"/>
              <a:t>、</a:t>
            </a:r>
            <a:r>
              <a:rPr lang="en-US" altLang="zh-CN" sz="2400" dirty="0"/>
              <a:t>close</a:t>
            </a:r>
            <a:r>
              <a:rPr lang="zh-CN" altLang="zh-CN" sz="2400" dirty="0"/>
              <a:t>和</a:t>
            </a:r>
            <a:r>
              <a:rPr lang="en-US" altLang="zh-CN" sz="2400" dirty="0"/>
              <a:t>alarm</a:t>
            </a:r>
            <a:r>
              <a:rPr lang="zh-CN" altLang="zh-CN" sz="2400" dirty="0"/>
              <a:t>是属于两个不同概念的行为方式，那么就应该把它们分别定义在代表这两个概念的抽象类或接口中。</a:t>
            </a:r>
            <a:endParaRPr lang="en-US" altLang="zh-CN" sz="2400" dirty="0"/>
          </a:p>
          <a:p>
            <a:pPr lvl="1"/>
            <a:endParaRPr lang="en-US" altLang="zh-CN" sz="2400" dirty="0"/>
          </a:p>
          <a:p>
            <a:pPr lvl="1"/>
            <a:r>
              <a:rPr lang="zh-CN" altLang="zh-CN" sz="2400" dirty="0"/>
              <a:t>因为</a:t>
            </a:r>
            <a:r>
              <a:rPr lang="en-US" altLang="zh-CN" sz="2400" dirty="0"/>
              <a:t>Java</a:t>
            </a:r>
            <a:r>
              <a:rPr lang="zh-CN" altLang="zh-CN" sz="2400" dirty="0"/>
              <a:t>语言不支持多重继承，所以或者两个概念都使用接口定义，或者一个概念使用抽象类定义、另一个概念使用接口定义。</a:t>
            </a:r>
            <a:r>
              <a:rPr lang="en-US" altLang="zh-CN" sz="2400" dirty="0"/>
              <a:t> </a:t>
            </a:r>
            <a:endParaRPr lang="zh-CN" altLang="zh-CN" sz="2400" dirty="0"/>
          </a:p>
        </p:txBody>
      </p:sp>
      <p:sp>
        <p:nvSpPr>
          <p:cNvPr id="3" name="标题 2"/>
          <p:cNvSpPr>
            <a:spLocks noGrp="1"/>
          </p:cNvSpPr>
          <p:nvPr>
            <p:ph type="title"/>
          </p:nvPr>
        </p:nvSpPr>
        <p:spPr/>
        <p:txBody>
          <a:bodyPr/>
          <a:lstStyle/>
          <a:p>
            <a:r>
              <a:rPr lang="en-US" altLang="zh-CN" sz="4400" dirty="0">
                <a:effectLst/>
              </a:rPr>
              <a:t>6.3.2  </a:t>
            </a:r>
            <a:r>
              <a:rPr lang="zh-CN" altLang="zh-CN" sz="4400" dirty="0">
                <a:effectLst/>
              </a:rPr>
              <a:t>接口与抽象类的区别</a:t>
            </a:r>
            <a:endParaRPr lang="zh-CN" altLang="en-US" dirty="0"/>
          </a:p>
        </p:txBody>
      </p:sp>
    </p:spTree>
    <p:extLst>
      <p:ext uri="{BB962C8B-B14F-4D97-AF65-F5344CB8AC3E}">
        <p14:creationId xmlns:p14="http://schemas.microsoft.com/office/powerpoint/2010/main" val="23813066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2400" dirty="0"/>
              <a:t>问题领域</a:t>
            </a:r>
            <a:r>
              <a:rPr lang="zh-CN" altLang="en-US" sz="2400" dirty="0"/>
              <a:t>：</a:t>
            </a:r>
            <a:r>
              <a:rPr lang="zh-CN" altLang="zh-CN" sz="2400" dirty="0"/>
              <a:t>“</a:t>
            </a:r>
            <a:r>
              <a:rPr lang="zh-CN" altLang="zh-CN" sz="2400" dirty="0">
                <a:solidFill>
                  <a:srgbClr val="FF0000"/>
                </a:solidFill>
              </a:rPr>
              <a:t>带有报警功能的门</a:t>
            </a:r>
            <a:r>
              <a:rPr lang="zh-CN" altLang="zh-CN" sz="2400" dirty="0"/>
              <a:t>”</a:t>
            </a:r>
            <a:endParaRPr lang="en-US" altLang="zh-CN" sz="2400" dirty="0"/>
          </a:p>
          <a:p>
            <a:pPr lvl="1"/>
            <a:r>
              <a:rPr lang="en-US" altLang="zh-CN" sz="2400" dirty="0" err="1"/>
              <a:t>AlarmDoor</a:t>
            </a:r>
            <a:r>
              <a:rPr lang="zh-CN" altLang="zh-CN" sz="2400" dirty="0"/>
              <a:t>在概念本质上是（</a:t>
            </a:r>
            <a:r>
              <a:rPr lang="en-US" altLang="zh-CN" sz="2400" dirty="0"/>
              <a:t>is a</a:t>
            </a:r>
            <a:r>
              <a:rPr lang="zh-CN" altLang="zh-CN" sz="2400" dirty="0"/>
              <a:t>）</a:t>
            </a:r>
            <a:r>
              <a:rPr lang="en-US" altLang="zh-CN" sz="2400" dirty="0"/>
              <a:t>Door</a:t>
            </a:r>
            <a:r>
              <a:rPr lang="zh-CN" altLang="zh-CN" sz="2400" dirty="0"/>
              <a:t>，同时它有具有（</a:t>
            </a:r>
            <a:r>
              <a:rPr lang="en-US" altLang="zh-CN" sz="2400" dirty="0"/>
              <a:t>like a</a:t>
            </a:r>
            <a:r>
              <a:rPr lang="zh-CN" altLang="zh-CN" sz="2400" dirty="0"/>
              <a:t>）报警的功能。</a:t>
            </a:r>
            <a:endParaRPr lang="en-US" altLang="zh-CN" sz="2400" dirty="0"/>
          </a:p>
          <a:p>
            <a:pPr lvl="1"/>
            <a:r>
              <a:rPr lang="en-US" altLang="zh-CN" sz="2400" dirty="0"/>
              <a:t>Door</a:t>
            </a:r>
            <a:r>
              <a:rPr lang="zh-CN" altLang="zh-CN" sz="2400" dirty="0"/>
              <a:t>应该使用抽象类方式定义，</a:t>
            </a:r>
            <a:r>
              <a:rPr lang="en-US" altLang="zh-CN" sz="2400" dirty="0"/>
              <a:t>Alarm</a:t>
            </a:r>
            <a:r>
              <a:rPr lang="zh-CN" altLang="zh-CN" sz="2400" dirty="0"/>
              <a:t>这个概念应该通过接口方式定义，</a:t>
            </a:r>
            <a:r>
              <a:rPr lang="en-US" altLang="zh-CN" sz="2400" dirty="0" err="1"/>
              <a:t>AlarmDoor</a:t>
            </a:r>
            <a:r>
              <a:rPr lang="zh-CN" altLang="zh-CN" sz="2400" dirty="0"/>
              <a:t>继承</a:t>
            </a:r>
            <a:r>
              <a:rPr lang="en-US" altLang="zh-CN" sz="2400" dirty="0"/>
              <a:t>Door</a:t>
            </a:r>
            <a:r>
              <a:rPr lang="zh-CN" altLang="zh-CN" sz="2400" dirty="0"/>
              <a:t>，并实现</a:t>
            </a:r>
            <a:r>
              <a:rPr lang="en-US" altLang="zh-CN" sz="2400" dirty="0"/>
              <a:t>Alarm</a:t>
            </a:r>
            <a:r>
              <a:rPr lang="zh-CN" altLang="zh-CN" sz="2400" dirty="0"/>
              <a:t>接口。</a:t>
            </a:r>
            <a:endParaRPr lang="zh-CN" altLang="en-US" sz="2800" dirty="0"/>
          </a:p>
        </p:txBody>
      </p:sp>
      <p:sp>
        <p:nvSpPr>
          <p:cNvPr id="3" name="标题 2"/>
          <p:cNvSpPr>
            <a:spLocks noGrp="1"/>
          </p:cNvSpPr>
          <p:nvPr>
            <p:ph type="title"/>
          </p:nvPr>
        </p:nvSpPr>
        <p:spPr/>
        <p:txBody>
          <a:bodyPr/>
          <a:lstStyle/>
          <a:p>
            <a:r>
              <a:rPr lang="en-US" altLang="zh-CN" sz="4000" dirty="0">
                <a:effectLst/>
              </a:rPr>
              <a:t>6.3.2  </a:t>
            </a:r>
            <a:r>
              <a:rPr lang="zh-CN" altLang="zh-CN" sz="4000" dirty="0">
                <a:effectLst/>
              </a:rPr>
              <a:t>接口与抽象类的区别</a:t>
            </a:r>
            <a:endParaRPr lang="zh-CN" altLang="en-US" dirty="0"/>
          </a:p>
        </p:txBody>
      </p:sp>
    </p:spTree>
    <p:extLst>
      <p:ext uri="{BB962C8B-B14F-4D97-AF65-F5344CB8AC3E}">
        <p14:creationId xmlns:p14="http://schemas.microsoft.com/office/powerpoint/2010/main" val="39679703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style>
          <a:lnRef idx="1">
            <a:schemeClr val="accent1"/>
          </a:lnRef>
          <a:fillRef idx="2">
            <a:schemeClr val="accent1"/>
          </a:fillRef>
          <a:effectRef idx="1">
            <a:schemeClr val="accent1"/>
          </a:effectRef>
          <a:fontRef idx="minor">
            <a:schemeClr val="dk1"/>
          </a:fontRef>
        </p:style>
        <p:txBody>
          <a:bodyPr>
            <a:normAutofit fontScale="70000" lnSpcReduction="20000"/>
          </a:bodyPr>
          <a:lstStyle/>
          <a:p>
            <a:pPr marL="109728" indent="0" fontAlgn="auto">
              <a:buNone/>
            </a:pPr>
            <a:r>
              <a:rPr lang="en-US" altLang="zh-CN" b="1" dirty="0"/>
              <a:t>public</a:t>
            </a:r>
            <a:r>
              <a:rPr lang="en-US" altLang="zh-CN" dirty="0"/>
              <a:t> </a:t>
            </a:r>
            <a:r>
              <a:rPr lang="en-US" altLang="zh-CN" b="1" dirty="0"/>
              <a:t>abstract</a:t>
            </a:r>
            <a:r>
              <a:rPr lang="en-US" altLang="zh-CN" dirty="0"/>
              <a:t> </a:t>
            </a:r>
            <a:r>
              <a:rPr lang="en-US" altLang="zh-CN" b="1" dirty="0"/>
              <a:t>class</a:t>
            </a:r>
            <a:r>
              <a:rPr lang="en-US" altLang="zh-CN" dirty="0"/>
              <a:t> Door {	</a:t>
            </a:r>
            <a:endParaRPr lang="zh-CN" altLang="zh-CN" dirty="0"/>
          </a:p>
          <a:p>
            <a:pPr marL="109728" indent="0" fontAlgn="auto">
              <a:buNone/>
            </a:pPr>
            <a:r>
              <a:rPr lang="en-US" altLang="zh-CN" dirty="0"/>
              <a:t>	</a:t>
            </a:r>
            <a:r>
              <a:rPr lang="en-US" altLang="zh-CN" b="1" dirty="0"/>
              <a:t>public</a:t>
            </a:r>
            <a:r>
              <a:rPr lang="en-US" altLang="zh-CN" dirty="0"/>
              <a:t> </a:t>
            </a:r>
            <a:r>
              <a:rPr lang="en-US" altLang="zh-CN" b="1" dirty="0"/>
              <a:t>abstract</a:t>
            </a:r>
            <a:r>
              <a:rPr lang="en-US" altLang="zh-CN" dirty="0"/>
              <a:t> </a:t>
            </a:r>
            <a:r>
              <a:rPr lang="en-US" altLang="zh-CN" b="1" dirty="0"/>
              <a:t>void</a:t>
            </a:r>
            <a:r>
              <a:rPr lang="en-US" altLang="zh-CN" dirty="0"/>
              <a:t> open();</a:t>
            </a:r>
            <a:endParaRPr lang="zh-CN" altLang="zh-CN" dirty="0"/>
          </a:p>
          <a:p>
            <a:pPr marL="109728" indent="0" fontAlgn="auto">
              <a:buNone/>
            </a:pPr>
            <a:r>
              <a:rPr lang="en-US" altLang="zh-CN" dirty="0"/>
              <a:t>	</a:t>
            </a:r>
            <a:r>
              <a:rPr lang="en-US" altLang="zh-CN" b="1" dirty="0"/>
              <a:t>public</a:t>
            </a:r>
            <a:r>
              <a:rPr lang="en-US" altLang="zh-CN" dirty="0"/>
              <a:t> </a:t>
            </a:r>
            <a:r>
              <a:rPr lang="en-US" altLang="zh-CN" b="1" dirty="0"/>
              <a:t>abstract</a:t>
            </a:r>
            <a:r>
              <a:rPr lang="en-US" altLang="zh-CN" dirty="0"/>
              <a:t> </a:t>
            </a:r>
            <a:r>
              <a:rPr lang="en-US" altLang="zh-CN" b="1" dirty="0"/>
              <a:t>void</a:t>
            </a:r>
            <a:r>
              <a:rPr lang="en-US" altLang="zh-CN" dirty="0"/>
              <a:t> close();	</a:t>
            </a:r>
            <a:endParaRPr lang="zh-CN" altLang="zh-CN" dirty="0"/>
          </a:p>
          <a:p>
            <a:pPr marL="109728" indent="0" fontAlgn="auto">
              <a:buNone/>
            </a:pPr>
            <a:r>
              <a:rPr lang="en-US" altLang="zh-CN" dirty="0"/>
              <a:t>}</a:t>
            </a:r>
            <a:endParaRPr lang="zh-CN" altLang="zh-CN" dirty="0"/>
          </a:p>
          <a:p>
            <a:pPr marL="109728" indent="0" fontAlgn="auto">
              <a:buNone/>
            </a:pPr>
            <a:r>
              <a:rPr lang="en-US" altLang="zh-CN" b="1" dirty="0">
                <a:solidFill>
                  <a:srgbClr val="C00000"/>
                </a:solidFill>
              </a:rPr>
              <a:t>interface</a:t>
            </a:r>
            <a:r>
              <a:rPr lang="en-US" altLang="zh-CN" dirty="0">
                <a:solidFill>
                  <a:srgbClr val="C00000"/>
                </a:solidFill>
              </a:rPr>
              <a:t> Alarm{ </a:t>
            </a:r>
            <a:endParaRPr lang="zh-CN" altLang="zh-CN" dirty="0">
              <a:solidFill>
                <a:srgbClr val="C00000"/>
              </a:solidFill>
            </a:endParaRPr>
          </a:p>
          <a:p>
            <a:pPr marL="109728" indent="0" fontAlgn="auto">
              <a:buNone/>
            </a:pPr>
            <a:r>
              <a:rPr lang="en-US" altLang="zh-CN" dirty="0">
                <a:solidFill>
                  <a:srgbClr val="C00000"/>
                </a:solidFill>
              </a:rPr>
              <a:t>	</a:t>
            </a:r>
            <a:r>
              <a:rPr lang="en-US" altLang="zh-CN" b="1" dirty="0">
                <a:solidFill>
                  <a:srgbClr val="C00000"/>
                </a:solidFill>
              </a:rPr>
              <a:t>void</a:t>
            </a:r>
            <a:r>
              <a:rPr lang="en-US" altLang="zh-CN" dirty="0">
                <a:solidFill>
                  <a:srgbClr val="C00000"/>
                </a:solidFill>
              </a:rPr>
              <a:t> alarm(); </a:t>
            </a:r>
            <a:endParaRPr lang="zh-CN" altLang="zh-CN" dirty="0">
              <a:solidFill>
                <a:srgbClr val="C00000"/>
              </a:solidFill>
            </a:endParaRPr>
          </a:p>
          <a:p>
            <a:pPr marL="109728" indent="0" fontAlgn="auto">
              <a:buNone/>
            </a:pPr>
            <a:r>
              <a:rPr lang="en-US" altLang="zh-CN" dirty="0">
                <a:solidFill>
                  <a:srgbClr val="C00000"/>
                </a:solidFill>
              </a:rPr>
              <a:t>} </a:t>
            </a:r>
            <a:endParaRPr lang="zh-CN" altLang="zh-CN" dirty="0">
              <a:solidFill>
                <a:srgbClr val="C00000"/>
              </a:solidFill>
            </a:endParaRPr>
          </a:p>
          <a:p>
            <a:pPr marL="109728" indent="0" fontAlgn="auto">
              <a:buNone/>
            </a:pPr>
            <a:r>
              <a:rPr lang="en-US" altLang="zh-CN" b="1" dirty="0"/>
              <a:t>class</a:t>
            </a:r>
            <a:r>
              <a:rPr lang="en-US" altLang="zh-CN" dirty="0"/>
              <a:t> </a:t>
            </a:r>
            <a:r>
              <a:rPr lang="en-US" altLang="zh-CN" dirty="0" err="1"/>
              <a:t>AlarmDoor</a:t>
            </a:r>
            <a:r>
              <a:rPr lang="en-US" altLang="zh-CN" dirty="0"/>
              <a:t> </a:t>
            </a:r>
            <a:r>
              <a:rPr lang="en-US" altLang="zh-CN" b="1" dirty="0"/>
              <a:t>extends</a:t>
            </a:r>
            <a:r>
              <a:rPr lang="en-US" altLang="zh-CN" dirty="0"/>
              <a:t> Door</a:t>
            </a:r>
            <a:r>
              <a:rPr lang="en-US" altLang="zh-CN" dirty="0">
                <a:solidFill>
                  <a:srgbClr val="C00000"/>
                </a:solidFill>
              </a:rPr>
              <a:t> </a:t>
            </a:r>
            <a:r>
              <a:rPr lang="en-US" altLang="zh-CN" b="1" dirty="0">
                <a:solidFill>
                  <a:srgbClr val="C00000"/>
                </a:solidFill>
              </a:rPr>
              <a:t>implements</a:t>
            </a:r>
            <a:r>
              <a:rPr lang="en-US" altLang="zh-CN" dirty="0">
                <a:solidFill>
                  <a:srgbClr val="C00000"/>
                </a:solidFill>
              </a:rPr>
              <a:t> Alarm</a:t>
            </a:r>
            <a:r>
              <a:rPr lang="en-US" altLang="zh-CN" dirty="0"/>
              <a:t>{ </a:t>
            </a:r>
            <a:endParaRPr lang="zh-CN" altLang="zh-CN" dirty="0"/>
          </a:p>
          <a:p>
            <a:pPr marL="109728" indent="0" fontAlgn="auto">
              <a:buNone/>
            </a:pPr>
            <a:r>
              <a:rPr lang="en-US" altLang="zh-CN" dirty="0"/>
              <a:t>	</a:t>
            </a:r>
            <a:r>
              <a:rPr lang="en-US" altLang="zh-CN" b="1" dirty="0"/>
              <a:t>public</a:t>
            </a:r>
            <a:r>
              <a:rPr lang="en-US" altLang="zh-CN" dirty="0"/>
              <a:t> </a:t>
            </a:r>
            <a:r>
              <a:rPr lang="en-US" altLang="zh-CN" b="1" dirty="0"/>
              <a:t>void</a:t>
            </a:r>
            <a:r>
              <a:rPr lang="en-US" altLang="zh-CN" dirty="0"/>
              <a:t> open(){		</a:t>
            </a:r>
            <a:endParaRPr lang="zh-CN" altLang="zh-CN" dirty="0"/>
          </a:p>
          <a:p>
            <a:pPr marL="109728" indent="0" fontAlgn="auto">
              <a:buNone/>
            </a:pPr>
            <a:r>
              <a:rPr lang="en-US" altLang="zh-CN" dirty="0"/>
              <a:t>	} </a:t>
            </a:r>
            <a:endParaRPr lang="zh-CN" altLang="zh-CN" dirty="0"/>
          </a:p>
          <a:p>
            <a:pPr marL="109728" indent="0" fontAlgn="auto">
              <a:buNone/>
            </a:pPr>
            <a:r>
              <a:rPr lang="en-US" altLang="zh-CN" dirty="0"/>
              <a:t>	</a:t>
            </a:r>
            <a:r>
              <a:rPr lang="en-US" altLang="zh-CN" b="1" dirty="0"/>
              <a:t>public</a:t>
            </a:r>
            <a:r>
              <a:rPr lang="en-US" altLang="zh-CN" dirty="0"/>
              <a:t> </a:t>
            </a:r>
            <a:r>
              <a:rPr lang="en-US" altLang="zh-CN" b="1" dirty="0"/>
              <a:t>void</a:t>
            </a:r>
            <a:r>
              <a:rPr lang="en-US" altLang="zh-CN" dirty="0"/>
              <a:t> close(){		</a:t>
            </a:r>
            <a:endParaRPr lang="zh-CN" altLang="zh-CN" dirty="0"/>
          </a:p>
          <a:p>
            <a:pPr marL="109728" indent="0" fontAlgn="auto">
              <a:buNone/>
            </a:pPr>
            <a:r>
              <a:rPr lang="en-US" altLang="zh-CN" dirty="0"/>
              <a:t>	} </a:t>
            </a:r>
            <a:endParaRPr lang="zh-CN" altLang="zh-CN" dirty="0"/>
          </a:p>
          <a:p>
            <a:pPr marL="109728" indent="0" fontAlgn="auto">
              <a:buNone/>
            </a:pPr>
            <a:r>
              <a:rPr lang="en-US" altLang="zh-CN" dirty="0"/>
              <a:t>	</a:t>
            </a:r>
            <a:r>
              <a:rPr lang="en-US" altLang="zh-CN" b="1" dirty="0"/>
              <a:t>public</a:t>
            </a:r>
            <a:r>
              <a:rPr lang="en-US" altLang="zh-CN" dirty="0"/>
              <a:t> </a:t>
            </a:r>
            <a:r>
              <a:rPr lang="en-US" altLang="zh-CN" b="1" dirty="0"/>
              <a:t>void</a:t>
            </a:r>
            <a:r>
              <a:rPr lang="en-US" altLang="zh-CN" dirty="0"/>
              <a:t> alarm(){		</a:t>
            </a:r>
            <a:endParaRPr lang="zh-CN" altLang="zh-CN" dirty="0"/>
          </a:p>
          <a:p>
            <a:pPr marL="109728" indent="0" fontAlgn="auto">
              <a:buNone/>
            </a:pPr>
            <a:r>
              <a:rPr lang="en-US" altLang="zh-CN" dirty="0"/>
              <a:t>	} </a:t>
            </a:r>
            <a:endParaRPr lang="zh-CN" altLang="zh-CN" dirty="0"/>
          </a:p>
          <a:p>
            <a:pPr marL="109728" indent="0">
              <a:buNone/>
            </a:pPr>
            <a:r>
              <a:rPr lang="en-US" altLang="zh-CN" dirty="0"/>
              <a:t>}</a:t>
            </a:r>
            <a:endParaRPr lang="zh-CN" altLang="en-US" dirty="0"/>
          </a:p>
        </p:txBody>
      </p:sp>
      <p:sp>
        <p:nvSpPr>
          <p:cNvPr id="3" name="标题 2"/>
          <p:cNvSpPr>
            <a:spLocks noGrp="1"/>
          </p:cNvSpPr>
          <p:nvPr>
            <p:ph type="title"/>
          </p:nvPr>
        </p:nvSpPr>
        <p:spPr/>
        <p:txBody>
          <a:bodyPr/>
          <a:lstStyle/>
          <a:p>
            <a:r>
              <a:rPr lang="en-US" altLang="zh-CN" sz="4400" dirty="0">
                <a:effectLst/>
              </a:rPr>
              <a:t>6.3.2  </a:t>
            </a:r>
            <a:r>
              <a:rPr lang="zh-CN" altLang="zh-CN" sz="4400" dirty="0">
                <a:effectLst/>
              </a:rPr>
              <a:t>接口与抽象类的区别</a:t>
            </a:r>
            <a:endParaRPr lang="zh-CN" altLang="en-US" dirty="0"/>
          </a:p>
        </p:txBody>
      </p:sp>
    </p:spTree>
    <p:extLst>
      <p:ext uri="{BB962C8B-B14F-4D97-AF65-F5344CB8AC3E}">
        <p14:creationId xmlns:p14="http://schemas.microsoft.com/office/powerpoint/2010/main" val="33839812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07704" y="1628800"/>
            <a:ext cx="6779096" cy="4525963"/>
          </a:xfrm>
        </p:spPr>
        <p:txBody>
          <a:bodyPr>
            <a:noAutofit/>
          </a:bodyPr>
          <a:lstStyle/>
          <a:p>
            <a:r>
              <a:rPr lang="zh-CN" altLang="zh-CN" sz="2400" dirty="0"/>
              <a:t>（</a:t>
            </a:r>
            <a:r>
              <a:rPr lang="en-US" altLang="zh-CN" sz="2400" dirty="0"/>
              <a:t>1</a:t>
            </a:r>
            <a:r>
              <a:rPr lang="zh-CN" altLang="zh-CN" sz="2400" dirty="0"/>
              <a:t>）抽象层到底使用抽象类还是使用接口，本质上取决于我们对于问题领域的理解，抽象类表示的是</a:t>
            </a:r>
            <a:r>
              <a:rPr lang="en-US" altLang="zh-CN" sz="2400" dirty="0"/>
              <a:t>“is a”</a:t>
            </a:r>
            <a:r>
              <a:rPr lang="zh-CN" altLang="zh-CN" sz="2400" dirty="0"/>
              <a:t>关系，接口表示的是</a:t>
            </a:r>
            <a:r>
              <a:rPr lang="en-US" altLang="zh-CN" sz="2400" dirty="0"/>
              <a:t>“like a”</a:t>
            </a:r>
            <a:r>
              <a:rPr lang="zh-CN" altLang="zh-CN" sz="2400" dirty="0"/>
              <a:t>关系，这一点可以作为选择的依据。</a:t>
            </a:r>
          </a:p>
          <a:p>
            <a:r>
              <a:rPr lang="zh-CN" altLang="zh-CN" sz="2400" dirty="0"/>
              <a:t>（</a:t>
            </a:r>
            <a:r>
              <a:rPr lang="en-US" altLang="zh-CN" sz="2400" dirty="0"/>
              <a:t>2</a:t>
            </a:r>
            <a:r>
              <a:rPr lang="zh-CN" altLang="zh-CN" sz="2400" dirty="0"/>
              <a:t>）使用抽象类主要是为了代码的复用，并能够保证父类和子类间的层次关系。</a:t>
            </a:r>
          </a:p>
          <a:p>
            <a:r>
              <a:rPr lang="zh-CN" altLang="zh-CN" sz="2400" dirty="0"/>
              <a:t>（</a:t>
            </a:r>
            <a:r>
              <a:rPr lang="en-US" altLang="zh-CN" sz="2400" dirty="0"/>
              <a:t>3</a:t>
            </a:r>
            <a:r>
              <a:rPr lang="zh-CN" altLang="zh-CN" sz="2400" dirty="0"/>
              <a:t>）系统中的</a:t>
            </a:r>
            <a:r>
              <a:rPr lang="zh-CN" altLang="zh-CN" sz="2400" dirty="0">
                <a:solidFill>
                  <a:srgbClr val="FF0000"/>
                </a:solidFill>
              </a:rPr>
              <a:t>行为模型</a:t>
            </a:r>
            <a:r>
              <a:rPr lang="zh-CN" altLang="zh-CN" sz="2400" dirty="0"/>
              <a:t>（描述具有什么功能）应该</a:t>
            </a:r>
            <a:r>
              <a:rPr lang="zh-CN" altLang="zh-CN" sz="2400" dirty="0">
                <a:solidFill>
                  <a:srgbClr val="FF0000"/>
                </a:solidFill>
              </a:rPr>
              <a:t>总是通过接口</a:t>
            </a:r>
            <a:r>
              <a:rPr lang="zh-CN" altLang="zh-CN" sz="2400" dirty="0"/>
              <a:t>而不是抽象类</a:t>
            </a:r>
            <a:r>
              <a:rPr lang="zh-CN" altLang="zh-CN" sz="2400" dirty="0">
                <a:solidFill>
                  <a:srgbClr val="FF0000"/>
                </a:solidFill>
              </a:rPr>
              <a:t>定义</a:t>
            </a:r>
            <a:r>
              <a:rPr lang="zh-CN" altLang="zh-CN" sz="2400" dirty="0"/>
              <a:t>（属于</a:t>
            </a:r>
            <a:r>
              <a:rPr lang="en-US" altLang="zh-CN" sz="2400" dirty="0"/>
              <a:t>like a</a:t>
            </a:r>
            <a:r>
              <a:rPr lang="zh-CN" altLang="zh-CN" sz="2400" dirty="0"/>
              <a:t>的关系），如例</a:t>
            </a:r>
            <a:r>
              <a:rPr lang="en-US" altLang="zh-CN" sz="2400" dirty="0"/>
              <a:t>6-3</a:t>
            </a:r>
            <a:r>
              <a:rPr lang="zh-CN" altLang="zh-CN" sz="2400" dirty="0"/>
              <a:t>中</a:t>
            </a:r>
            <a:r>
              <a:rPr lang="en-US" altLang="zh-CN" sz="2400" dirty="0" err="1"/>
              <a:t>UserDao</a:t>
            </a:r>
            <a:r>
              <a:rPr lang="zh-CN" altLang="zh-CN" sz="2400" dirty="0"/>
              <a:t>对前台行为的抽象就是使用的接口。通过接口定义行为能够更有效地分离行为与实现，为代码的维护和修改带来方便。</a:t>
            </a:r>
          </a:p>
          <a:p>
            <a:endParaRPr lang="zh-CN" altLang="en-US" sz="2400" dirty="0"/>
          </a:p>
        </p:txBody>
      </p:sp>
      <p:sp>
        <p:nvSpPr>
          <p:cNvPr id="3" name="标题 2"/>
          <p:cNvSpPr>
            <a:spLocks noGrp="1"/>
          </p:cNvSpPr>
          <p:nvPr>
            <p:ph type="title"/>
          </p:nvPr>
        </p:nvSpPr>
        <p:spPr/>
        <p:txBody>
          <a:bodyPr/>
          <a:lstStyle/>
          <a:p>
            <a:r>
              <a:rPr lang="en-US" altLang="zh-CN" sz="4000" dirty="0">
                <a:effectLst/>
              </a:rPr>
              <a:t>6.3.2  </a:t>
            </a:r>
            <a:r>
              <a:rPr lang="zh-CN" altLang="zh-CN" sz="4000" dirty="0">
                <a:effectLst/>
              </a:rPr>
              <a:t>接口与抽象类的区别</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799"/>
            <a:ext cx="1224136" cy="146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42270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8037" y="1556792"/>
            <a:ext cx="7283152" cy="4525963"/>
          </a:xfrm>
        </p:spPr>
        <p:txBody>
          <a:bodyPr>
            <a:normAutofit/>
          </a:bodyPr>
          <a:lstStyle/>
          <a:p>
            <a:r>
              <a:rPr lang="en-US" altLang="zh-CN" sz="3200" dirty="0"/>
              <a:t>6.4.1 </a:t>
            </a:r>
            <a:r>
              <a:rPr lang="zh-CN" altLang="en-US" sz="3200" dirty="0"/>
              <a:t>案例分析</a:t>
            </a:r>
            <a:endParaRPr lang="en-US" altLang="zh-CN" sz="3200" dirty="0"/>
          </a:p>
          <a:p>
            <a:r>
              <a:rPr lang="en-US" altLang="zh-CN" sz="3200" dirty="0"/>
              <a:t>6.4.2 </a:t>
            </a:r>
            <a:r>
              <a:rPr lang="zh-CN" altLang="en-US" sz="3200" dirty="0"/>
              <a:t>面向接口编程的代码组织</a:t>
            </a:r>
          </a:p>
        </p:txBody>
      </p:sp>
      <p:sp>
        <p:nvSpPr>
          <p:cNvPr id="3" name="标题 2"/>
          <p:cNvSpPr>
            <a:spLocks noGrp="1"/>
          </p:cNvSpPr>
          <p:nvPr>
            <p:ph type="title"/>
          </p:nvPr>
        </p:nvSpPr>
        <p:spPr/>
        <p:txBody>
          <a:bodyPr vert="horz" rtlCol="0" anchor="ctr">
            <a:normAutofit/>
            <a:scene3d>
              <a:camera prst="orthographicFront"/>
              <a:lightRig rig="soft" dir="t"/>
            </a:scene3d>
            <a:sp3d prstMaterial="softEdge">
              <a:bevelT w="25400" h="25400"/>
            </a:sp3d>
          </a:bodyPr>
          <a:lstStyle/>
          <a:p>
            <a:r>
              <a:rPr lang="en-US" altLang="zh-CN" sz="4000" dirty="0">
                <a:effectLst/>
              </a:rPr>
              <a:t>6.4 </a:t>
            </a:r>
            <a:r>
              <a:rPr lang="zh-CN" altLang="en-US" sz="4000" dirty="0">
                <a:effectLst/>
              </a:rPr>
              <a:t>面向接口编程</a:t>
            </a:r>
          </a:p>
        </p:txBody>
      </p:sp>
    </p:spTree>
    <p:extLst>
      <p:ext uri="{BB962C8B-B14F-4D97-AF65-F5344CB8AC3E}">
        <p14:creationId xmlns:p14="http://schemas.microsoft.com/office/powerpoint/2010/main" val="1532780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zh-CN" dirty="0"/>
              <a:t>【例</a:t>
            </a:r>
            <a:r>
              <a:rPr lang="en-US" altLang="zh-CN" dirty="0"/>
              <a:t>6-5</a:t>
            </a:r>
            <a:r>
              <a:rPr lang="zh-CN" altLang="zh-CN" dirty="0"/>
              <a:t>】现要开发一个应用，模拟移动存储设备的读写，即模拟计算机与</a:t>
            </a:r>
            <a:r>
              <a:rPr lang="en-US" altLang="zh-CN" dirty="0"/>
              <a:t>U</a:t>
            </a:r>
            <a:r>
              <a:rPr lang="zh-CN" altLang="zh-CN" dirty="0"/>
              <a:t>盘、移动硬盘、</a:t>
            </a:r>
            <a:r>
              <a:rPr lang="en-US" altLang="zh-CN" dirty="0"/>
              <a:t>MP3</a:t>
            </a:r>
            <a:r>
              <a:rPr lang="zh-CN" altLang="zh-CN" dirty="0"/>
              <a:t>等设备间的数据交换。</a:t>
            </a:r>
          </a:p>
          <a:p>
            <a:r>
              <a:rPr lang="zh-CN" altLang="zh-CN" dirty="0"/>
              <a:t>现已确定有</a:t>
            </a:r>
            <a:r>
              <a:rPr lang="en-US" altLang="zh-CN" dirty="0"/>
              <a:t>U</a:t>
            </a:r>
            <a:r>
              <a:rPr lang="zh-CN" altLang="zh-CN" dirty="0"/>
              <a:t>盘、移动硬盘、</a:t>
            </a:r>
            <a:r>
              <a:rPr lang="en-US" altLang="zh-CN" dirty="0"/>
              <a:t>MP3</a:t>
            </a:r>
            <a:r>
              <a:rPr lang="zh-CN" altLang="zh-CN" dirty="0"/>
              <a:t>播放器三种设备，但以后可能会有新的移动存储设备出现，所以数据交换必须有扩展性，保证计算机能与目前未知、而以后可能会出现的存储设备进行数据交换。</a:t>
            </a:r>
            <a:endParaRPr lang="zh-CN" altLang="en-US" dirty="0"/>
          </a:p>
        </p:txBody>
      </p:sp>
      <p:sp>
        <p:nvSpPr>
          <p:cNvPr id="3" name="标题 2"/>
          <p:cNvSpPr>
            <a:spLocks noGrp="1"/>
          </p:cNvSpPr>
          <p:nvPr>
            <p:ph type="title"/>
          </p:nvPr>
        </p:nvSpPr>
        <p:spPr/>
        <p:txBody>
          <a:bodyPr>
            <a:normAutofit/>
          </a:bodyPr>
          <a:lstStyle/>
          <a:p>
            <a:r>
              <a:rPr lang="zh-CN" altLang="en-US" sz="4400" dirty="0"/>
              <a:t>面向接口的编程</a:t>
            </a:r>
            <a:endParaRPr lang="zh-CN" altLang="en-US" dirty="0"/>
          </a:p>
        </p:txBody>
      </p:sp>
    </p:spTree>
    <p:extLst>
      <p:ext uri="{BB962C8B-B14F-4D97-AF65-F5344CB8AC3E}">
        <p14:creationId xmlns:p14="http://schemas.microsoft.com/office/powerpoint/2010/main" val="32701079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2400" b="1" dirty="0"/>
              <a:t>方案一</a:t>
            </a:r>
            <a:r>
              <a:rPr lang="zh-CN" altLang="en-US" sz="2400" b="1" dirty="0"/>
              <a:t>：</a:t>
            </a:r>
            <a:r>
              <a:rPr lang="zh-CN" altLang="zh-CN" sz="2400" dirty="0"/>
              <a:t>分别定义</a:t>
            </a:r>
            <a:r>
              <a:rPr lang="en-US" altLang="zh-CN" sz="2400" dirty="0"/>
              <a:t>U</a:t>
            </a:r>
            <a:r>
              <a:rPr lang="zh-CN" altLang="zh-CN" sz="2400" dirty="0"/>
              <a:t>盘</a:t>
            </a:r>
            <a:r>
              <a:rPr lang="en-US" altLang="zh-CN" sz="2400" dirty="0" err="1"/>
              <a:t>FlashDisk</a:t>
            </a:r>
            <a:r>
              <a:rPr lang="zh-CN" altLang="zh-CN" sz="2400" dirty="0"/>
              <a:t>类、移动硬盘</a:t>
            </a:r>
            <a:r>
              <a:rPr lang="en-US" altLang="zh-CN" sz="2400" dirty="0" err="1"/>
              <a:t>MobileHardDisk</a:t>
            </a:r>
            <a:r>
              <a:rPr lang="zh-CN" altLang="zh-CN" sz="2400" dirty="0"/>
              <a:t>类、</a:t>
            </a:r>
            <a:r>
              <a:rPr lang="en-US" altLang="zh-CN" sz="2400" dirty="0"/>
              <a:t>MP3</a:t>
            </a:r>
            <a:r>
              <a:rPr lang="zh-CN" altLang="zh-CN" sz="2400" dirty="0"/>
              <a:t>播放器</a:t>
            </a:r>
            <a:r>
              <a:rPr lang="en-US" altLang="zh-CN" sz="2400" dirty="0"/>
              <a:t>MP3Player</a:t>
            </a:r>
            <a:r>
              <a:rPr lang="zh-CN" altLang="zh-CN" sz="2400" dirty="0"/>
              <a:t>类，实现各自的</a:t>
            </a:r>
            <a:r>
              <a:rPr lang="en-US" altLang="zh-CN" sz="2400" dirty="0"/>
              <a:t>read()</a:t>
            </a:r>
            <a:r>
              <a:rPr lang="zh-CN" altLang="zh-CN" sz="2400" dirty="0"/>
              <a:t>和</a:t>
            </a:r>
            <a:r>
              <a:rPr lang="en-US" altLang="zh-CN" sz="2400" dirty="0"/>
              <a:t>write()</a:t>
            </a:r>
            <a:r>
              <a:rPr lang="zh-CN" altLang="zh-CN" sz="2400" dirty="0"/>
              <a:t>方法。然后在</a:t>
            </a:r>
            <a:r>
              <a:rPr lang="en-US" altLang="zh-CN" sz="2400" dirty="0"/>
              <a:t>Computer</a:t>
            </a:r>
            <a:r>
              <a:rPr lang="zh-CN" altLang="zh-CN" sz="2400" dirty="0"/>
              <a:t>类中实例化上述三个类，为每个类分别定义读、写方法。</a:t>
            </a:r>
            <a:endParaRPr lang="zh-CN" altLang="en-US" sz="2400" dirty="0"/>
          </a:p>
        </p:txBody>
      </p:sp>
      <p:sp>
        <p:nvSpPr>
          <p:cNvPr id="3" name="标题 2"/>
          <p:cNvSpPr>
            <a:spLocks noGrp="1"/>
          </p:cNvSpPr>
          <p:nvPr>
            <p:ph type="title"/>
          </p:nvPr>
        </p:nvSpPr>
        <p:spPr/>
        <p:txBody>
          <a:bodyPr/>
          <a:lstStyle/>
          <a:p>
            <a:r>
              <a:rPr lang="en-US" altLang="zh-CN" sz="4000" dirty="0"/>
              <a:t>6.4.1 </a:t>
            </a:r>
            <a:r>
              <a:rPr lang="zh-CN" altLang="en-US" sz="4000" dirty="0"/>
              <a:t>案例分析</a:t>
            </a:r>
            <a:endParaRPr lang="zh-CN" altLang="en-US"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1333556" y="3140968"/>
            <a:ext cx="6550812" cy="3096344"/>
          </a:xfrm>
          <a:prstGeom prst="rect">
            <a:avLst/>
          </a:prstGeom>
          <a:noFill/>
          <a:ln>
            <a:noFill/>
          </a:ln>
        </p:spPr>
      </p:pic>
    </p:spTree>
    <p:extLst>
      <p:ext uri="{BB962C8B-B14F-4D97-AF65-F5344CB8AC3E}">
        <p14:creationId xmlns:p14="http://schemas.microsoft.com/office/powerpoint/2010/main" val="16580665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方案一缺陷</a:t>
            </a:r>
            <a:endParaRPr lang="en-US" altLang="zh-CN" dirty="0"/>
          </a:p>
          <a:p>
            <a:pPr lvl="1"/>
            <a:r>
              <a:rPr lang="zh-CN" altLang="zh-CN" dirty="0"/>
              <a:t>可扩展性差，不符合“开闭原则”（为对扩展开放，对修改关闭）。</a:t>
            </a:r>
            <a:endParaRPr lang="en-US" altLang="zh-CN" dirty="0"/>
          </a:p>
          <a:p>
            <a:pPr lvl="1"/>
            <a:r>
              <a:rPr lang="zh-CN" altLang="en-US" dirty="0"/>
              <a:t>未</a:t>
            </a:r>
            <a:r>
              <a:rPr lang="zh-CN" altLang="zh-CN" dirty="0"/>
              <a:t>来有了新的移动存储设备时，必须对</a:t>
            </a:r>
            <a:r>
              <a:rPr lang="en-US" altLang="zh-CN" dirty="0"/>
              <a:t>Computer</a:t>
            </a:r>
            <a:r>
              <a:rPr lang="zh-CN" altLang="zh-CN" dirty="0"/>
              <a:t>的源代码进行修改。这就如在一个真实的计算机上，为每一种移动存储设备实现一个不同的插口、并分别有各自的驱动程序。当有了一种新的移动存储设备后，我们就要将计算机大卸八块，然后增加一个新的插口，再编写一套针对此新设备的驱动程序。这种设计显然不可取。</a:t>
            </a:r>
          </a:p>
          <a:p>
            <a:endParaRPr lang="zh-CN" altLang="en-US" dirty="0"/>
          </a:p>
        </p:txBody>
      </p:sp>
      <p:sp>
        <p:nvSpPr>
          <p:cNvPr id="3" name="标题 2"/>
          <p:cNvSpPr>
            <a:spLocks noGrp="1"/>
          </p:cNvSpPr>
          <p:nvPr>
            <p:ph type="title"/>
          </p:nvPr>
        </p:nvSpPr>
        <p:spPr/>
        <p:txBody>
          <a:bodyPr/>
          <a:lstStyle/>
          <a:p>
            <a:r>
              <a:rPr lang="en-US" altLang="zh-CN" sz="4000" dirty="0"/>
              <a:t>6.4.1 </a:t>
            </a:r>
            <a:r>
              <a:rPr lang="zh-CN" altLang="en-US" sz="4000" dirty="0"/>
              <a:t>案例分析</a:t>
            </a:r>
            <a:endParaRPr lang="zh-CN" altLang="en-US" dirty="0"/>
          </a:p>
        </p:txBody>
      </p:sp>
    </p:spTree>
    <p:extLst>
      <p:ext uri="{BB962C8B-B14F-4D97-AF65-F5344CB8AC3E}">
        <p14:creationId xmlns:p14="http://schemas.microsoft.com/office/powerpoint/2010/main" val="14611634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方案二：</a:t>
            </a:r>
            <a:endParaRPr lang="en-US" altLang="zh-CN" dirty="0"/>
          </a:p>
          <a:p>
            <a:pPr lvl="1"/>
            <a:r>
              <a:rPr lang="zh-CN" altLang="zh-CN" dirty="0">
                <a:latin typeface="宋体" pitchFamily="2" charset="-122"/>
                <a:ea typeface="宋体" pitchFamily="2" charset="-122"/>
              </a:rPr>
              <a:t>采取满足开闭原则的设计方案，把</a:t>
            </a:r>
            <a:r>
              <a:rPr lang="en-US" altLang="zh-CN" dirty="0">
                <a:latin typeface="宋体" pitchFamily="2" charset="-122"/>
                <a:ea typeface="宋体" pitchFamily="2" charset="-122"/>
              </a:rPr>
              <a:t>Computer</a:t>
            </a:r>
            <a:r>
              <a:rPr lang="zh-CN" altLang="zh-CN" dirty="0">
                <a:latin typeface="宋体" pitchFamily="2" charset="-122"/>
                <a:ea typeface="宋体" pitchFamily="2" charset="-122"/>
              </a:rPr>
              <a:t>的行为</a:t>
            </a:r>
            <a:r>
              <a:rPr lang="en-US" altLang="zh-CN" dirty="0">
                <a:latin typeface="宋体" pitchFamily="2" charset="-122"/>
                <a:ea typeface="宋体" pitchFamily="2" charset="-122"/>
              </a:rPr>
              <a:t>read()</a:t>
            </a:r>
            <a:r>
              <a:rPr lang="zh-CN" altLang="zh-CN" dirty="0">
                <a:latin typeface="宋体" pitchFamily="2" charset="-122"/>
                <a:ea typeface="宋体" pitchFamily="2" charset="-122"/>
              </a:rPr>
              <a:t>和</a:t>
            </a:r>
            <a:r>
              <a:rPr lang="en-US" altLang="zh-CN" dirty="0">
                <a:latin typeface="宋体" pitchFamily="2" charset="-122"/>
                <a:ea typeface="宋体" pitchFamily="2" charset="-122"/>
              </a:rPr>
              <a:t>write()</a:t>
            </a:r>
            <a:r>
              <a:rPr lang="zh-CN" altLang="zh-CN" dirty="0">
                <a:latin typeface="宋体" pitchFamily="2" charset="-122"/>
                <a:ea typeface="宋体" pitchFamily="2" charset="-122"/>
              </a:rPr>
              <a:t>组织为一个中间的抽象层</a:t>
            </a:r>
            <a:r>
              <a:rPr lang="en-US" altLang="zh-CN" dirty="0" err="1">
                <a:latin typeface="宋体" pitchFamily="2" charset="-122"/>
                <a:ea typeface="宋体" pitchFamily="2" charset="-122"/>
              </a:rPr>
              <a:t>IMobileStorage</a:t>
            </a:r>
            <a:r>
              <a:rPr lang="zh-CN" altLang="zh-CN" dirty="0">
                <a:latin typeface="宋体" pitchFamily="2" charset="-122"/>
                <a:ea typeface="宋体" pitchFamily="2" charset="-122"/>
              </a:rPr>
              <a:t>，描述</a:t>
            </a:r>
            <a:r>
              <a:rPr lang="en-US" altLang="zh-CN" dirty="0">
                <a:latin typeface="宋体" pitchFamily="2" charset="-122"/>
                <a:ea typeface="宋体" pitchFamily="2" charset="-122"/>
              </a:rPr>
              <a:t>Computer</a:t>
            </a:r>
            <a:r>
              <a:rPr lang="zh-CN" altLang="zh-CN" dirty="0">
                <a:latin typeface="宋体" pitchFamily="2" charset="-122"/>
                <a:ea typeface="宋体" pitchFamily="2" charset="-122"/>
              </a:rPr>
              <a:t>对移动设备的读写。如前节的分析，系统中的行为模型应该总是通过接口定义，所以抽象层</a:t>
            </a:r>
            <a:r>
              <a:rPr lang="en-US" altLang="zh-CN" dirty="0" err="1">
                <a:latin typeface="宋体" pitchFamily="2" charset="-122"/>
                <a:ea typeface="宋体" pitchFamily="2" charset="-122"/>
              </a:rPr>
              <a:t>IMobileStorage</a:t>
            </a:r>
            <a:r>
              <a:rPr lang="zh-CN" altLang="zh-CN" dirty="0">
                <a:latin typeface="宋体" pitchFamily="2" charset="-122"/>
                <a:ea typeface="宋体" pitchFamily="2" charset="-122"/>
              </a:rPr>
              <a:t>用接口实现。三个存储设备分别实现该接口。</a:t>
            </a:r>
          </a:p>
          <a:p>
            <a:pPr lvl="1"/>
            <a:r>
              <a:rPr lang="en-US" altLang="zh-CN" dirty="0">
                <a:latin typeface="宋体" pitchFamily="2" charset="-122"/>
                <a:ea typeface="宋体" pitchFamily="2" charset="-122"/>
              </a:rPr>
              <a:t>Computer</a:t>
            </a:r>
            <a:r>
              <a:rPr lang="zh-CN" altLang="zh-CN" dirty="0">
                <a:latin typeface="宋体" pitchFamily="2" charset="-122"/>
                <a:ea typeface="宋体" pitchFamily="2" charset="-122"/>
              </a:rPr>
              <a:t>类引入一个</a:t>
            </a:r>
            <a:r>
              <a:rPr lang="en-US" altLang="zh-CN" dirty="0" err="1">
                <a:latin typeface="宋体" pitchFamily="2" charset="-122"/>
                <a:ea typeface="宋体" pitchFamily="2" charset="-122"/>
              </a:rPr>
              <a:t>IMobileStorage</a:t>
            </a:r>
            <a:r>
              <a:rPr lang="zh-CN" altLang="zh-CN" dirty="0">
                <a:latin typeface="宋体" pitchFamily="2" charset="-122"/>
                <a:ea typeface="宋体" pitchFamily="2" charset="-122"/>
              </a:rPr>
              <a:t>类型的成员变量，并为其提供</a:t>
            </a:r>
            <a:r>
              <a:rPr lang="en-US" altLang="zh-CN" dirty="0">
                <a:latin typeface="宋体" pitchFamily="2" charset="-122"/>
                <a:ea typeface="宋体" pitchFamily="2" charset="-122"/>
              </a:rPr>
              <a:t>set</a:t>
            </a:r>
            <a:r>
              <a:rPr lang="zh-CN" altLang="zh-CN" dirty="0">
                <a:latin typeface="宋体" pitchFamily="2" charset="-122"/>
                <a:ea typeface="宋体" pitchFamily="2" charset="-122"/>
              </a:rPr>
              <a:t>方法，</a:t>
            </a:r>
            <a:r>
              <a:rPr lang="en-US" altLang="zh-CN" dirty="0">
                <a:latin typeface="宋体" pitchFamily="2" charset="-122"/>
                <a:ea typeface="宋体" pitchFamily="2" charset="-122"/>
              </a:rPr>
              <a:t>Computer</a:t>
            </a:r>
            <a:r>
              <a:rPr lang="zh-CN" altLang="zh-CN" dirty="0">
                <a:latin typeface="宋体" pitchFamily="2" charset="-122"/>
                <a:ea typeface="宋体" pitchFamily="2" charset="-122"/>
              </a:rPr>
              <a:t>中的</a:t>
            </a:r>
            <a:r>
              <a:rPr lang="en-US" altLang="zh-CN" dirty="0" err="1">
                <a:latin typeface="宋体" pitchFamily="2" charset="-122"/>
                <a:ea typeface="宋体" pitchFamily="2" charset="-122"/>
              </a:rPr>
              <a:t>readData</a:t>
            </a:r>
            <a:r>
              <a:rPr lang="en-US" altLang="zh-CN" dirty="0">
                <a:latin typeface="宋体" pitchFamily="2" charset="-122"/>
                <a:ea typeface="宋体" pitchFamily="2" charset="-122"/>
              </a:rPr>
              <a:t>()</a:t>
            </a:r>
            <a:r>
              <a:rPr lang="zh-CN" altLang="zh-CN" dirty="0">
                <a:latin typeface="宋体" pitchFamily="2" charset="-122"/>
                <a:ea typeface="宋体" pitchFamily="2" charset="-122"/>
              </a:rPr>
              <a:t>和</a:t>
            </a:r>
            <a:r>
              <a:rPr lang="en-US" altLang="zh-CN" dirty="0" err="1">
                <a:latin typeface="宋体" pitchFamily="2" charset="-122"/>
                <a:ea typeface="宋体" pitchFamily="2" charset="-122"/>
              </a:rPr>
              <a:t>writeData</a:t>
            </a:r>
            <a:r>
              <a:rPr lang="en-US" altLang="zh-CN" dirty="0">
                <a:latin typeface="宋体" pitchFamily="2" charset="-122"/>
                <a:ea typeface="宋体" pitchFamily="2" charset="-122"/>
              </a:rPr>
              <a:t>()</a:t>
            </a:r>
            <a:r>
              <a:rPr lang="zh-CN" altLang="zh-CN" dirty="0">
                <a:latin typeface="宋体" pitchFamily="2" charset="-122"/>
                <a:ea typeface="宋体" pitchFamily="2" charset="-122"/>
              </a:rPr>
              <a:t>方法通过该成员调用</a:t>
            </a:r>
            <a:r>
              <a:rPr lang="en-US" altLang="zh-CN" dirty="0" err="1">
                <a:latin typeface="宋体" pitchFamily="2" charset="-122"/>
                <a:ea typeface="宋体" pitchFamily="2" charset="-122"/>
              </a:rPr>
              <a:t>IMobileStorage</a:t>
            </a:r>
            <a:r>
              <a:rPr lang="zh-CN" altLang="zh-CN" dirty="0">
                <a:latin typeface="宋体" pitchFamily="2" charset="-122"/>
                <a:ea typeface="宋体" pitchFamily="2" charset="-122"/>
              </a:rPr>
              <a:t>实现类（三种存储设备）对象的读写方法。</a:t>
            </a:r>
            <a:r>
              <a:rPr lang="en-US" altLang="zh-CN" dirty="0">
                <a:latin typeface="宋体" pitchFamily="2" charset="-122"/>
                <a:ea typeface="宋体" pitchFamily="2" charset="-122"/>
              </a:rPr>
              <a:t>Computer</a:t>
            </a:r>
            <a:r>
              <a:rPr lang="zh-CN" altLang="zh-CN" dirty="0">
                <a:latin typeface="宋体" pitchFamily="2" charset="-122"/>
                <a:ea typeface="宋体" pitchFamily="2" charset="-122"/>
              </a:rPr>
              <a:t>类利用接口</a:t>
            </a:r>
            <a:r>
              <a:rPr lang="en-US" altLang="zh-CN" dirty="0" err="1">
                <a:latin typeface="宋体" pitchFamily="2" charset="-122"/>
                <a:ea typeface="宋体" pitchFamily="2" charset="-122"/>
              </a:rPr>
              <a:t>IMobileStorage</a:t>
            </a:r>
            <a:r>
              <a:rPr lang="zh-CN" altLang="zh-CN" dirty="0">
                <a:latin typeface="宋体" pitchFamily="2" charset="-122"/>
                <a:ea typeface="宋体" pitchFamily="2" charset="-122"/>
              </a:rPr>
              <a:t>实现了多态。</a:t>
            </a:r>
          </a:p>
          <a:p>
            <a:endParaRPr lang="zh-CN" altLang="en-US" dirty="0"/>
          </a:p>
        </p:txBody>
      </p:sp>
      <p:sp>
        <p:nvSpPr>
          <p:cNvPr id="3" name="标题 2"/>
          <p:cNvSpPr>
            <a:spLocks noGrp="1"/>
          </p:cNvSpPr>
          <p:nvPr>
            <p:ph type="title"/>
          </p:nvPr>
        </p:nvSpPr>
        <p:spPr/>
        <p:txBody>
          <a:bodyPr/>
          <a:lstStyle/>
          <a:p>
            <a:r>
              <a:rPr lang="en-US" altLang="zh-CN" sz="4000" dirty="0"/>
              <a:t>6.4.1 </a:t>
            </a:r>
            <a:r>
              <a:rPr lang="zh-CN" altLang="en-US" sz="4000" dirty="0"/>
              <a:t>案例分析</a:t>
            </a:r>
            <a:endParaRPr lang="zh-CN" altLang="en-US" dirty="0"/>
          </a:p>
        </p:txBody>
      </p:sp>
    </p:spTree>
    <p:extLst>
      <p:ext uri="{BB962C8B-B14F-4D97-AF65-F5344CB8AC3E}">
        <p14:creationId xmlns:p14="http://schemas.microsoft.com/office/powerpoint/2010/main" val="3521933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907704" y="1481328"/>
            <a:ext cx="6779096" cy="4525963"/>
          </a:xfrm>
        </p:spPr>
        <p:txBody>
          <a:bodyPr/>
          <a:lstStyle/>
          <a:p>
            <a:pPr marL="109728" indent="0">
              <a:buNone/>
            </a:pPr>
            <a:r>
              <a:rPr lang="zh-CN" altLang="zh-CN" b="1" dirty="0"/>
              <a:t>【画龙点睛</a:t>
            </a:r>
            <a:r>
              <a:rPr lang="en-US" altLang="zh-CN" b="1" dirty="0"/>
              <a:t> </a:t>
            </a:r>
            <a:r>
              <a:rPr lang="zh-CN" altLang="zh-CN" b="1" dirty="0"/>
              <a:t>】在继承层次中，把子类对象赋给父类引用后：父类中没有的方法不能调用；子类没有重写的方法，执行父类方法行为；子类重写的方法，执行子类的方法行为。</a:t>
            </a:r>
            <a:endParaRPr lang="zh-CN" altLang="zh-CN" dirty="0"/>
          </a:p>
          <a:p>
            <a:pPr marL="109728" indent="0">
              <a:buNone/>
            </a:pPr>
            <a:endParaRPr lang="zh-CN" altLang="en-US" dirty="0"/>
          </a:p>
        </p:txBody>
      </p:sp>
      <p:sp>
        <p:nvSpPr>
          <p:cNvPr id="3" name="标题 2"/>
          <p:cNvSpPr>
            <a:spLocks noGrp="1"/>
          </p:cNvSpPr>
          <p:nvPr>
            <p:ph type="title"/>
          </p:nvPr>
        </p:nvSpPr>
        <p:spPr/>
        <p:txBody>
          <a:bodyPr/>
          <a:lstStyle/>
          <a:p>
            <a:r>
              <a:rPr lang="en-US" altLang="zh-CN" dirty="0">
                <a:effectLst/>
              </a:rPr>
              <a:t>6.1.1  </a:t>
            </a:r>
            <a:r>
              <a:rPr lang="zh-CN" altLang="zh-CN" dirty="0">
                <a:effectLst/>
              </a:rPr>
              <a:t>多态性</a:t>
            </a:r>
            <a:endParaRPr lang="zh-CN"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28799"/>
            <a:ext cx="1224136" cy="1468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89225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6.4.1 </a:t>
            </a:r>
            <a:r>
              <a:rPr lang="zh-CN" altLang="en-US" sz="4000" dirty="0"/>
              <a:t>案例分析</a:t>
            </a:r>
            <a:endParaRPr lang="zh-CN"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197" y="2384884"/>
            <a:ext cx="23336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990000"/>
                </a:solidFill>
                <a:prstDash val="solid"/>
                <a:miter lim="800000"/>
                <a:headEnd type="none" w="med" len="med"/>
                <a:tailEnd type="none" w="med" len="me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629" y="1412776"/>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990000"/>
                </a:solidFill>
                <a:prstDash val="solid"/>
                <a:miter lim="800000"/>
                <a:headEnd type="none" w="med" len="med"/>
                <a:tailEnd type="none" w="med" len="med"/>
              </a14:hiddenLine>
            </a:ext>
          </a:extLst>
        </p:spPr>
      </p:pic>
      <p:pic>
        <p:nvPicPr>
          <p:cNvPr id="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30090" y="2986436"/>
            <a:ext cx="2218174" cy="15356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990000"/>
                </a:solidFill>
                <a:prstDash val="solid"/>
                <a:miter lim="800000"/>
                <a:headEnd type="none" w="med" len="med"/>
                <a:tailEnd type="none" w="med" len="med"/>
              </a14:hiddenLine>
            </a:ext>
          </a:extLst>
        </p:spPr>
      </p:pic>
      <p:pic>
        <p:nvPicPr>
          <p:cNvPr id="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220072" y="4581128"/>
            <a:ext cx="2334085" cy="1152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rgbClr val="990000"/>
                </a:solidFill>
                <a:prstDash val="solid"/>
                <a:miter lim="800000"/>
                <a:headEnd type="none" w="med" len="med"/>
                <a:tailEnd type="none" w="med" len="med"/>
              </a14:hiddenLine>
            </a:ext>
          </a:extLst>
        </p:spPr>
      </p:pic>
      <p:cxnSp>
        <p:nvCxnSpPr>
          <p:cNvPr id="9" name="直接箭头连接符 8"/>
          <p:cNvCxnSpPr/>
          <p:nvPr/>
        </p:nvCxnSpPr>
        <p:spPr bwMode="auto">
          <a:xfrm flipV="1">
            <a:off x="2796437" y="1461245"/>
            <a:ext cx="1390340" cy="1032401"/>
          </a:xfrm>
          <a:prstGeom prst="straightConnector1">
            <a:avLst/>
          </a:prstGeom>
          <a:solidFill>
            <a:schemeClr val="accent1"/>
          </a:solidFill>
          <a:ln w="38100" cap="flat" cmpd="sng" algn="ctr">
            <a:solidFill>
              <a:srgbClr val="990000"/>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p:cNvSpPr/>
          <p:nvPr/>
        </p:nvSpPr>
        <p:spPr bwMode="auto">
          <a:xfrm>
            <a:off x="3611259" y="5813139"/>
            <a:ext cx="1680821" cy="944612"/>
          </a:xfrm>
          <a:prstGeom prst="rect">
            <a:avLst/>
          </a:prstGeom>
          <a:ln>
            <a:headEnd type="none" w="med" len="med"/>
            <a:tailEnd type="triangle" w="med" len="med"/>
          </a:ln>
        </p:spPr>
        <p:style>
          <a:lnRef idx="1">
            <a:schemeClr val="accent4"/>
          </a:lnRef>
          <a:fillRef idx="2">
            <a:schemeClr val="accent4"/>
          </a:fillRef>
          <a:effectRef idx="1">
            <a:schemeClr val="accent4"/>
          </a:effectRef>
          <a:fontRef idx="minor">
            <a:schemeClr val="dk1"/>
          </a:fontRef>
        </p:style>
        <p:txBody>
          <a:bodyPr vert="horz" wrap="non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lang="en-US" altLang="zh-CN" dirty="0">
              <a:latin typeface="Times New Roman" panose="02020603050405020304" pitchFamily="18" charset="0"/>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Tx/>
              <a:buNone/>
              <a:tabLst/>
            </a:pPr>
            <a:r>
              <a:rPr lang="en-US" altLang="zh-CN" sz="2000" b="1" dirty="0">
                <a:latin typeface="Times New Roman" panose="02020603050405020304" pitchFamily="18" charset="0"/>
                <a:ea typeface="华文新魏" panose="02010800040101010101" pitchFamily="2" charset="-122"/>
                <a:cs typeface="Times New Roman" panose="02020603050405020304" pitchFamily="18" charset="0"/>
              </a:rPr>
              <a:t>    </a:t>
            </a:r>
            <a:r>
              <a:rPr lang="zh-CN" altLang="en-US" sz="2000" b="1" dirty="0">
                <a:latin typeface="Times New Roman" panose="02020603050405020304" pitchFamily="18" charset="0"/>
                <a:ea typeface="华文新魏" panose="02010800040101010101" pitchFamily="2" charset="-122"/>
                <a:cs typeface="Times New Roman" panose="02020603050405020304" pitchFamily="18" charset="0"/>
              </a:rPr>
              <a:t>未知设备</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华文新魏" panose="02010800040101010101" pitchFamily="2" charset="-122"/>
              <a:cs typeface="Times New Roman" panose="02020603050405020304" pitchFamily="18" charset="0"/>
            </a:endParaRPr>
          </a:p>
        </p:txBody>
      </p:sp>
      <p:sp>
        <p:nvSpPr>
          <p:cNvPr id="11" name="矩形 10"/>
          <p:cNvSpPr/>
          <p:nvPr/>
        </p:nvSpPr>
        <p:spPr>
          <a:xfrm>
            <a:off x="6396969" y="1954422"/>
            <a:ext cx="1120820" cy="369332"/>
          </a:xfrm>
          <a:prstGeom prst="rect">
            <a:avLst/>
          </a:prstGeom>
        </p:spPr>
        <p:txBody>
          <a:bodyPr wrap="none">
            <a:spAutoFit/>
          </a:bodyPr>
          <a:lstStyle/>
          <a:p>
            <a:r>
              <a:rPr lang="en-US" altLang="zh-CN" dirty="0" err="1">
                <a:latin typeface="Times New Roman" panose="02020603050405020304" pitchFamily="18" charset="0"/>
                <a:cs typeface="Times New Roman" panose="02020603050405020304" pitchFamily="18" charset="0"/>
              </a:rPr>
              <a:t>FlashDisk</a:t>
            </a:r>
            <a:endParaRPr lang="zh-CN" altLang="en-US" dirty="0">
              <a:latin typeface="Times New Roman" panose="02020603050405020304" pitchFamily="18" charset="0"/>
              <a:cs typeface="Times New Roman" panose="02020603050405020304" pitchFamily="18" charset="0"/>
            </a:endParaRPr>
          </a:p>
        </p:txBody>
      </p:sp>
      <p:sp>
        <p:nvSpPr>
          <p:cNvPr id="12" name="矩形 11"/>
          <p:cNvSpPr/>
          <p:nvPr/>
        </p:nvSpPr>
        <p:spPr>
          <a:xfrm>
            <a:off x="6199759" y="3122672"/>
            <a:ext cx="1749197" cy="369332"/>
          </a:xfrm>
          <a:prstGeom prst="rect">
            <a:avLst/>
          </a:prstGeom>
        </p:spPr>
        <p:txBody>
          <a:bodyPr wrap="none">
            <a:spAutoFit/>
          </a:bodyPr>
          <a:lstStyle/>
          <a:p>
            <a:r>
              <a:rPr lang="en-US" altLang="zh-CN" dirty="0" err="1">
                <a:latin typeface="Times New Roman" panose="02020603050405020304" pitchFamily="18" charset="0"/>
                <a:cs typeface="Times New Roman" panose="02020603050405020304" pitchFamily="18" charset="0"/>
              </a:rPr>
              <a:t>MobileHardDisk</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7006442" y="4797152"/>
            <a:ext cx="122341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MP3Player</a:t>
            </a:r>
            <a:endParaRPr lang="zh-CN"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251520" y="2200218"/>
            <a:ext cx="1107996"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Computer</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bwMode="auto">
          <a:xfrm>
            <a:off x="4186777" y="262781"/>
            <a:ext cx="3974114" cy="1198463"/>
          </a:xfrm>
          <a:prstGeom prst="rect">
            <a:avLst/>
          </a:prstGeom>
          <a:ln>
            <a:headEnd type="none" w="med" len="med"/>
            <a:tailEnd type="triangle" w="med" len="med"/>
          </a:ln>
        </p:spPr>
        <p:style>
          <a:lnRef idx="1">
            <a:schemeClr val="accent3"/>
          </a:lnRef>
          <a:fillRef idx="2">
            <a:schemeClr val="accent3"/>
          </a:fillRef>
          <a:effectRef idx="1">
            <a:schemeClr val="accent3"/>
          </a:effectRef>
          <a:fontRef idx="minor">
            <a:schemeClr val="dk1"/>
          </a:fontRef>
        </p:style>
        <p:txBody>
          <a:bodyPr vert="horz" wrap="none" lIns="90000" tIns="46800" rIns="90000" bIns="46800" numCol="1" rtlCol="0" anchor="t" anchorCtr="0" compatLnSpc="1">
            <a:prstTxWarp prst="textNoShape">
              <a:avLst/>
            </a:prstTxWarp>
          </a:bodyPr>
          <a:lstStyle/>
          <a:p>
            <a:pPr algn="ctr"/>
            <a:endParaRPr lang="en-US" altLang="zh-CN" sz="2400" dirty="0">
              <a:latin typeface="Times New Roman" panose="02020603050405020304" pitchFamily="18" charset="0"/>
              <a:cs typeface="Times New Roman" panose="02020603050405020304" pitchFamily="18" charset="0"/>
            </a:endParaRPr>
          </a:p>
          <a:p>
            <a:pPr algn="ctr"/>
            <a:r>
              <a:rPr lang="zh-CN" altLang="en-US" sz="2400" dirty="0">
                <a:latin typeface="Times New Roman" panose="02020603050405020304" pitchFamily="18" charset="0"/>
                <a:cs typeface="Times New Roman" panose="02020603050405020304" pitchFamily="18" charset="0"/>
              </a:rPr>
              <a:t>接口</a:t>
            </a:r>
            <a:r>
              <a:rPr lang="en-US" altLang="zh-CN" sz="2400" dirty="0" err="1">
                <a:latin typeface="Times New Roman" panose="02020603050405020304" pitchFamily="18" charset="0"/>
                <a:cs typeface="Times New Roman" panose="02020603050405020304" pitchFamily="18" charset="0"/>
              </a:rPr>
              <a:t>IMobileStorage</a:t>
            </a:r>
            <a:endPar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bwMode="auto">
          <a:xfrm flipV="1">
            <a:off x="5820773" y="1461244"/>
            <a:ext cx="0" cy="455588"/>
          </a:xfrm>
          <a:prstGeom prst="straightConnector1">
            <a:avLst/>
          </a:prstGeom>
          <a:solidFill>
            <a:schemeClr val="accent1"/>
          </a:solidFill>
          <a:ln w="12700" cap="flat" cmpd="sng" algn="ctr">
            <a:solidFill>
              <a:srgbClr val="990000"/>
            </a:solidFill>
            <a:prstDash val="lgDash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flipV="1">
            <a:off x="6468845" y="1461244"/>
            <a:ext cx="0" cy="2064805"/>
          </a:xfrm>
          <a:prstGeom prst="straightConnector1">
            <a:avLst/>
          </a:prstGeom>
          <a:solidFill>
            <a:schemeClr val="accent1"/>
          </a:solidFill>
          <a:ln w="12700" cap="flat" cmpd="sng" algn="ctr">
            <a:solidFill>
              <a:srgbClr val="990000"/>
            </a:solidFill>
            <a:prstDash val="lgDash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p:nvPr/>
        </p:nvCxnSpPr>
        <p:spPr bwMode="auto">
          <a:xfrm flipV="1">
            <a:off x="6876256" y="1461244"/>
            <a:ext cx="0" cy="3335908"/>
          </a:xfrm>
          <a:prstGeom prst="straightConnector1">
            <a:avLst/>
          </a:prstGeom>
          <a:solidFill>
            <a:schemeClr val="accent1"/>
          </a:solidFill>
          <a:ln w="12700" cap="flat" cmpd="sng" algn="ctr">
            <a:solidFill>
              <a:srgbClr val="990000"/>
            </a:solidFill>
            <a:prstDash val="lgDash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p:nvPr/>
        </p:nvCxnSpPr>
        <p:spPr bwMode="auto">
          <a:xfrm flipV="1">
            <a:off x="4471392" y="1461244"/>
            <a:ext cx="53237" cy="4351895"/>
          </a:xfrm>
          <a:prstGeom prst="straightConnector1">
            <a:avLst/>
          </a:prstGeom>
          <a:solidFill>
            <a:schemeClr val="accent1"/>
          </a:solidFill>
          <a:ln w="12700" cap="flat" cmpd="sng" algn="ctr">
            <a:solidFill>
              <a:srgbClr val="990000"/>
            </a:solidFill>
            <a:prstDash val="lgDashDot"/>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p:cNvSpPr txBox="1"/>
          <p:nvPr/>
        </p:nvSpPr>
        <p:spPr>
          <a:xfrm>
            <a:off x="6643967" y="2267580"/>
            <a:ext cx="1723944"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read()/write()</a:t>
            </a:r>
            <a:endParaRPr lang="zh-CN" altLang="en-US"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6814811" y="3419708"/>
            <a:ext cx="1683185"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read()/write()</a:t>
            </a:r>
            <a:endParaRPr lang="zh-CN" altLang="en-US"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7337673" y="5086925"/>
            <a:ext cx="1482799"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read()/write()/</a:t>
            </a:r>
            <a:r>
              <a:rPr lang="en-US" altLang="zh-CN" dirty="0" err="1">
                <a:latin typeface="Times New Roman" panose="02020603050405020304" pitchFamily="18" charset="0"/>
                <a:cs typeface="Times New Roman" panose="02020603050405020304" pitchFamily="18" charset="0"/>
              </a:rPr>
              <a:t>playMusic</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3" name="矩形 22"/>
          <p:cNvSpPr/>
          <p:nvPr/>
        </p:nvSpPr>
        <p:spPr>
          <a:xfrm>
            <a:off x="2267744" y="1700808"/>
            <a:ext cx="1172116" cy="369332"/>
          </a:xfrm>
          <a:prstGeom prst="rect">
            <a:avLst/>
          </a:prstGeom>
        </p:spPr>
        <p:txBody>
          <a:bodyPr wrap="none">
            <a:spAutoFit/>
          </a:bodyPr>
          <a:lstStyle/>
          <a:p>
            <a:r>
              <a:rPr lang="en-US" altLang="zh-CN" dirty="0" err="1">
                <a:latin typeface="Times New Roman" panose="02020603050405020304" pitchFamily="18" charset="0"/>
                <a:cs typeface="Times New Roman" panose="02020603050405020304" pitchFamily="18" charset="0"/>
              </a:rPr>
              <a:t>readData</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
        <p:nvSpPr>
          <p:cNvPr id="24" name="矩形 23"/>
          <p:cNvSpPr/>
          <p:nvPr/>
        </p:nvSpPr>
        <p:spPr>
          <a:xfrm>
            <a:off x="3096823" y="2132856"/>
            <a:ext cx="1351652" cy="369332"/>
          </a:xfrm>
          <a:prstGeom prst="rect">
            <a:avLst/>
          </a:prstGeom>
        </p:spPr>
        <p:txBody>
          <a:bodyPr wrap="none">
            <a:spAutoFit/>
          </a:bodyPr>
          <a:lstStyle/>
          <a:p>
            <a:r>
              <a:rPr lang="en-US" altLang="zh-CN" dirty="0" err="1">
                <a:latin typeface="Times New Roman" panose="02020603050405020304" pitchFamily="18" charset="0"/>
                <a:cs typeface="Times New Roman" panose="02020603050405020304" pitchFamily="18" charset="0"/>
              </a:rPr>
              <a:t>wrieteData</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0493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a:t>方案二</a:t>
            </a:r>
            <a:r>
              <a:rPr lang="zh-CN" altLang="en-US" dirty="0"/>
              <a:t>的优势</a:t>
            </a:r>
            <a:endParaRPr lang="en-US" altLang="zh-CN" dirty="0"/>
          </a:p>
          <a:p>
            <a:r>
              <a:rPr lang="zh-CN" altLang="en-US" dirty="0"/>
              <a:t>具有良好的可扩展性。</a:t>
            </a:r>
            <a:endParaRPr lang="en-US" altLang="zh-CN" dirty="0"/>
          </a:p>
          <a:p>
            <a:r>
              <a:rPr lang="zh-CN" altLang="zh-CN" dirty="0"/>
              <a:t>有新的移动存储设备要接入</a:t>
            </a:r>
            <a:r>
              <a:rPr lang="en-US" altLang="zh-CN" dirty="0"/>
              <a:t>Computer</a:t>
            </a:r>
            <a:r>
              <a:rPr lang="zh-CN" altLang="zh-CN" dirty="0"/>
              <a:t>，只要令其实现</a:t>
            </a:r>
            <a:r>
              <a:rPr lang="en-US" altLang="zh-CN" dirty="0" err="1"/>
              <a:t>IMobileStorage</a:t>
            </a:r>
            <a:r>
              <a:rPr lang="zh-CN" altLang="zh-CN" dirty="0"/>
              <a:t>，就可以接进去运行。这就是所谓的“面向接口的编程”。</a:t>
            </a:r>
          </a:p>
        </p:txBody>
      </p:sp>
      <p:sp>
        <p:nvSpPr>
          <p:cNvPr id="3" name="标题 2"/>
          <p:cNvSpPr>
            <a:spLocks noGrp="1"/>
          </p:cNvSpPr>
          <p:nvPr>
            <p:ph type="title"/>
          </p:nvPr>
        </p:nvSpPr>
        <p:spPr/>
        <p:txBody>
          <a:bodyPr/>
          <a:lstStyle/>
          <a:p>
            <a:r>
              <a:rPr lang="en-US" altLang="zh-CN" sz="4000" dirty="0"/>
              <a:t>6.4.1 </a:t>
            </a:r>
            <a:r>
              <a:rPr lang="zh-CN" altLang="en-US" sz="4000" dirty="0"/>
              <a:t>案例分析</a:t>
            </a:r>
            <a:endParaRPr lang="zh-CN" altLang="en-US" dirty="0"/>
          </a:p>
        </p:txBody>
      </p:sp>
    </p:spTree>
    <p:extLst>
      <p:ext uri="{BB962C8B-B14F-4D97-AF65-F5344CB8AC3E}">
        <p14:creationId xmlns:p14="http://schemas.microsoft.com/office/powerpoint/2010/main" val="35219339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面向接口的编程</a:t>
            </a:r>
            <a:endParaRPr lang="en-US" altLang="zh-CN" dirty="0"/>
          </a:p>
          <a:p>
            <a:pPr lvl="1"/>
            <a:r>
              <a:rPr lang="zh-CN" altLang="zh-CN" dirty="0"/>
              <a:t>对系统架构进行分层</a:t>
            </a:r>
            <a:endParaRPr lang="en-US" altLang="zh-CN" dirty="0"/>
          </a:p>
          <a:p>
            <a:pPr lvl="1"/>
            <a:r>
              <a:rPr lang="zh-CN" altLang="zh-CN" dirty="0"/>
              <a:t>底层不是直接向顶层提供服务，即不是将自己直接实例化在顶层中</a:t>
            </a:r>
            <a:endParaRPr lang="en-US" altLang="zh-CN" dirty="0"/>
          </a:p>
          <a:p>
            <a:pPr lvl="1"/>
            <a:r>
              <a:rPr lang="zh-CN" altLang="zh-CN" dirty="0"/>
              <a:t>定义一个中间的接口层，仅向顶层暴露接口层的功能</a:t>
            </a:r>
            <a:endParaRPr lang="en-US" altLang="zh-CN" dirty="0"/>
          </a:p>
          <a:p>
            <a:pPr lvl="1"/>
            <a:r>
              <a:rPr lang="zh-CN" altLang="zh-CN" dirty="0"/>
              <a:t>顶层仅是接口依赖，而不依赖于</a:t>
            </a:r>
            <a:r>
              <a:rPr lang="zh-CN" altLang="en-US" dirty="0"/>
              <a:t>底层</a:t>
            </a:r>
            <a:r>
              <a:rPr lang="zh-CN" altLang="zh-CN" dirty="0"/>
              <a:t>具体类</a:t>
            </a:r>
            <a:endParaRPr lang="en-US" altLang="zh-CN" dirty="0"/>
          </a:p>
          <a:p>
            <a:pPr lvl="1"/>
            <a:endParaRPr lang="zh-CN" altLang="zh-CN" dirty="0"/>
          </a:p>
          <a:p>
            <a:r>
              <a:rPr lang="zh-CN" altLang="zh-CN" dirty="0"/>
              <a:t>面向接口的编程增加了系统的稳定性和灵活性，当底层需要改变时，只要接口及接口功能不变，则顶层不用做任何修改，符合开闭原则。</a:t>
            </a:r>
            <a:endParaRPr lang="zh-CN" altLang="en-US" dirty="0"/>
          </a:p>
          <a:p>
            <a:endParaRPr lang="zh-CN" altLang="en-US" dirty="0"/>
          </a:p>
        </p:txBody>
      </p:sp>
      <p:sp>
        <p:nvSpPr>
          <p:cNvPr id="3" name="标题 2"/>
          <p:cNvSpPr>
            <a:spLocks noGrp="1"/>
          </p:cNvSpPr>
          <p:nvPr>
            <p:ph type="title"/>
          </p:nvPr>
        </p:nvSpPr>
        <p:spPr/>
        <p:txBody>
          <a:bodyPr/>
          <a:lstStyle/>
          <a:p>
            <a:r>
              <a:rPr lang="en-US" altLang="zh-CN" sz="4000" dirty="0"/>
              <a:t>6.4.1 </a:t>
            </a:r>
            <a:r>
              <a:rPr lang="zh-CN" altLang="en-US" sz="4000" dirty="0"/>
              <a:t>案例分析</a:t>
            </a:r>
            <a:endParaRPr lang="zh-CN" altLang="en-US" dirty="0"/>
          </a:p>
        </p:txBody>
      </p:sp>
    </p:spTree>
    <p:extLst>
      <p:ext uri="{BB962C8B-B14F-4D97-AF65-F5344CB8AC3E}">
        <p14:creationId xmlns:p14="http://schemas.microsoft.com/office/powerpoint/2010/main" val="35760493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ffectLst/>
              </a:rPr>
              <a:t>6.4.2  </a:t>
            </a:r>
            <a:r>
              <a:rPr lang="zh-CN" altLang="zh-CN" dirty="0">
                <a:effectLst/>
              </a:rPr>
              <a:t>面向接口编程的代码组织</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556792"/>
            <a:ext cx="5184576" cy="4500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1259632" y="1772816"/>
            <a:ext cx="1224136" cy="40324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矩形 6"/>
          <p:cNvSpPr/>
          <p:nvPr/>
        </p:nvSpPr>
        <p:spPr>
          <a:xfrm>
            <a:off x="1259632" y="1772816"/>
            <a:ext cx="1224136" cy="1368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矩形 7"/>
          <p:cNvSpPr/>
          <p:nvPr/>
        </p:nvSpPr>
        <p:spPr>
          <a:xfrm>
            <a:off x="1259632" y="3140968"/>
            <a:ext cx="1224136" cy="14401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9" name="TextBox 8"/>
          <p:cNvSpPr txBox="1"/>
          <p:nvPr/>
        </p:nvSpPr>
        <p:spPr>
          <a:xfrm>
            <a:off x="1475656" y="2241932"/>
            <a:ext cx="979309" cy="394980"/>
          </a:xfrm>
          <a:prstGeom prst="rect">
            <a:avLst/>
          </a:prstGeom>
          <a:noFill/>
        </p:spPr>
        <p:txBody>
          <a:bodyPr wrap="square" rtlCol="0">
            <a:spAutoFit/>
          </a:bodyPr>
          <a:lstStyle/>
          <a:p>
            <a:r>
              <a:rPr lang="zh-CN" altLang="en-US" sz="1600" dirty="0"/>
              <a:t>应用层</a:t>
            </a:r>
          </a:p>
        </p:txBody>
      </p:sp>
      <p:sp>
        <p:nvSpPr>
          <p:cNvPr id="10" name="TextBox 9"/>
          <p:cNvSpPr txBox="1"/>
          <p:nvPr/>
        </p:nvSpPr>
        <p:spPr>
          <a:xfrm>
            <a:off x="1360443" y="3610084"/>
            <a:ext cx="979309" cy="394980"/>
          </a:xfrm>
          <a:prstGeom prst="rect">
            <a:avLst/>
          </a:prstGeom>
          <a:noFill/>
        </p:spPr>
        <p:txBody>
          <a:bodyPr wrap="square" rtlCol="0">
            <a:spAutoFit/>
          </a:bodyPr>
          <a:lstStyle/>
          <a:p>
            <a:pPr algn="ctr"/>
            <a:r>
              <a:rPr lang="zh-CN" altLang="en-US" sz="1600" dirty="0"/>
              <a:t>接口</a:t>
            </a:r>
          </a:p>
        </p:txBody>
      </p:sp>
      <p:sp>
        <p:nvSpPr>
          <p:cNvPr id="11" name="TextBox 10"/>
          <p:cNvSpPr txBox="1"/>
          <p:nvPr/>
        </p:nvSpPr>
        <p:spPr>
          <a:xfrm>
            <a:off x="1403648" y="4941168"/>
            <a:ext cx="979309" cy="394980"/>
          </a:xfrm>
          <a:prstGeom prst="rect">
            <a:avLst/>
          </a:prstGeom>
          <a:noFill/>
        </p:spPr>
        <p:txBody>
          <a:bodyPr wrap="square" rtlCol="0">
            <a:spAutoFit/>
          </a:bodyPr>
          <a:lstStyle/>
          <a:p>
            <a:pPr algn="ctr"/>
            <a:r>
              <a:rPr lang="zh-CN" altLang="en-US" sz="1600" dirty="0"/>
              <a:t>底层</a:t>
            </a:r>
          </a:p>
        </p:txBody>
      </p:sp>
    </p:spTree>
    <p:extLst>
      <p:ext uri="{BB962C8B-B14F-4D97-AF65-F5344CB8AC3E}">
        <p14:creationId xmlns:p14="http://schemas.microsoft.com/office/powerpoint/2010/main" val="16394298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83543" y="2277915"/>
            <a:ext cx="8229600" cy="4525963"/>
          </a:xfrm>
        </p:spPr>
        <p:txBody>
          <a:bodyPr/>
          <a:lstStyle/>
          <a:p>
            <a:r>
              <a:rPr lang="zh-CN" altLang="en-US" dirty="0"/>
              <a:t>包结构</a:t>
            </a:r>
          </a:p>
        </p:txBody>
      </p:sp>
      <p:sp>
        <p:nvSpPr>
          <p:cNvPr id="3" name="标题 2"/>
          <p:cNvSpPr>
            <a:spLocks noGrp="1"/>
          </p:cNvSpPr>
          <p:nvPr>
            <p:ph type="title"/>
          </p:nvPr>
        </p:nvSpPr>
        <p:spPr/>
        <p:txBody>
          <a:bodyPr/>
          <a:lstStyle/>
          <a:p>
            <a:endParaRPr lang="zh-CN" altLang="en-US" dirty="0"/>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337903" y="2892971"/>
            <a:ext cx="4248472" cy="3295852"/>
          </a:xfrm>
          <a:prstGeom prst="rect">
            <a:avLst/>
          </a:prstGeom>
          <a:noFill/>
          <a:ln>
            <a:noFill/>
          </a:ln>
        </p:spPr>
      </p:pic>
      <p:sp>
        <p:nvSpPr>
          <p:cNvPr id="5" name="矩形 4"/>
          <p:cNvSpPr/>
          <p:nvPr/>
        </p:nvSpPr>
        <p:spPr>
          <a:xfrm>
            <a:off x="553927" y="5296123"/>
            <a:ext cx="3744416"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1</a:t>
            </a:r>
            <a:endParaRPr lang="zh-CN" altLang="en-US" sz="2000" b="1" dirty="0">
              <a:solidFill>
                <a:schemeClr val="tx1"/>
              </a:solidFill>
            </a:endParaRPr>
          </a:p>
        </p:txBody>
      </p:sp>
      <p:sp>
        <p:nvSpPr>
          <p:cNvPr id="6" name="矩形 5"/>
          <p:cNvSpPr/>
          <p:nvPr/>
        </p:nvSpPr>
        <p:spPr>
          <a:xfrm>
            <a:off x="4572000" y="4726885"/>
            <a:ext cx="4546246"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CN" altLang="zh-CN" dirty="0"/>
              <a:t>第一步，编写中间层接口</a:t>
            </a:r>
            <a:r>
              <a:rPr lang="en-US" altLang="zh-CN" dirty="0" err="1"/>
              <a:t>IMobileStorage</a:t>
            </a:r>
            <a:r>
              <a:rPr lang="zh-CN" altLang="zh-CN" dirty="0"/>
              <a:t>，定义方法，即系统的行为模型。</a:t>
            </a:r>
          </a:p>
        </p:txBody>
      </p:sp>
      <p:sp>
        <p:nvSpPr>
          <p:cNvPr id="7" name="矩形 6"/>
          <p:cNvSpPr/>
          <p:nvPr/>
        </p:nvSpPr>
        <p:spPr>
          <a:xfrm>
            <a:off x="4572000" y="2416820"/>
            <a:ext cx="4572000" cy="2308324"/>
          </a:xfrm>
          <a:prstGeom prst="rect">
            <a:avLst/>
          </a:prstGeom>
        </p:spPr>
        <p:style>
          <a:lnRef idx="1">
            <a:schemeClr val="accent4"/>
          </a:lnRef>
          <a:fillRef idx="2">
            <a:schemeClr val="accent4"/>
          </a:fillRef>
          <a:effectRef idx="1">
            <a:schemeClr val="accent4"/>
          </a:effectRef>
          <a:fontRef idx="minor">
            <a:schemeClr val="dk1"/>
          </a:fontRef>
        </p:style>
        <p:txBody>
          <a:bodyPr>
            <a:spAutoFit/>
          </a:bodyPr>
          <a:lstStyle/>
          <a:p>
            <a:r>
              <a:rPr lang="zh-CN" altLang="zh-CN" dirty="0"/>
              <a:t>第</a:t>
            </a:r>
            <a:r>
              <a:rPr lang="zh-CN" altLang="en-US" dirty="0"/>
              <a:t>三</a:t>
            </a:r>
            <a:r>
              <a:rPr lang="zh-CN" altLang="zh-CN" dirty="0"/>
              <a:t>步，编写应用层</a:t>
            </a:r>
            <a:r>
              <a:rPr lang="en-US" altLang="zh-CN" dirty="0"/>
              <a:t>Computer</a:t>
            </a:r>
            <a:r>
              <a:rPr lang="zh-CN" altLang="zh-CN" dirty="0"/>
              <a:t>类，依赖接口完成业务逻辑，屏蔽底层的实现。</a:t>
            </a:r>
          </a:p>
          <a:p>
            <a:r>
              <a:rPr lang="zh-CN" altLang="zh-CN" dirty="0"/>
              <a:t>（</a:t>
            </a:r>
            <a:r>
              <a:rPr lang="en-US" altLang="zh-CN" dirty="0"/>
              <a:t>1</a:t>
            </a:r>
            <a:r>
              <a:rPr lang="zh-CN" altLang="zh-CN" dirty="0"/>
              <a:t>）将接口引用变量作为应用层的数据成员。</a:t>
            </a:r>
          </a:p>
          <a:p>
            <a:r>
              <a:rPr lang="zh-CN" altLang="zh-CN" dirty="0"/>
              <a:t>（</a:t>
            </a:r>
            <a:r>
              <a:rPr lang="en-US" altLang="zh-CN" dirty="0"/>
              <a:t>2</a:t>
            </a:r>
            <a:r>
              <a:rPr lang="zh-CN" altLang="zh-CN" dirty="0"/>
              <a:t>）定义构造方法或</a:t>
            </a:r>
            <a:r>
              <a:rPr lang="en-US" altLang="zh-CN" dirty="0"/>
              <a:t>set</a:t>
            </a:r>
            <a:r>
              <a:rPr lang="zh-CN" altLang="zh-CN" dirty="0"/>
              <a:t>方法对接口数据成员初始化。</a:t>
            </a:r>
          </a:p>
          <a:p>
            <a:r>
              <a:rPr lang="zh-CN" altLang="zh-CN" dirty="0"/>
              <a:t>（</a:t>
            </a:r>
            <a:r>
              <a:rPr lang="en-US" altLang="zh-CN" dirty="0"/>
              <a:t>3</a:t>
            </a:r>
            <a:r>
              <a:rPr lang="zh-CN" altLang="zh-CN" dirty="0"/>
              <a:t>）封装应用层的业务行为方法，通过接口成员调用接口中的方法实现业务逻辑。</a:t>
            </a:r>
            <a:endParaRPr lang="zh-CN" altLang="en-US" dirty="0"/>
          </a:p>
        </p:txBody>
      </p:sp>
      <p:sp>
        <p:nvSpPr>
          <p:cNvPr id="8" name="矩形 7"/>
          <p:cNvSpPr/>
          <p:nvPr/>
        </p:nvSpPr>
        <p:spPr>
          <a:xfrm>
            <a:off x="553927" y="4837187"/>
            <a:ext cx="3744416"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rPr>
              <a:t>3</a:t>
            </a:r>
            <a:endParaRPr lang="zh-CN" altLang="en-US" sz="1600" b="1" dirty="0">
              <a:solidFill>
                <a:schemeClr val="tx1"/>
              </a:solidFill>
            </a:endParaRPr>
          </a:p>
        </p:txBody>
      </p:sp>
      <p:sp>
        <p:nvSpPr>
          <p:cNvPr id="9" name="矩形 8"/>
          <p:cNvSpPr/>
          <p:nvPr/>
        </p:nvSpPr>
        <p:spPr>
          <a:xfrm>
            <a:off x="4572000" y="1497558"/>
            <a:ext cx="4528128" cy="9233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zh-CN" dirty="0"/>
              <a:t>第</a:t>
            </a:r>
            <a:r>
              <a:rPr lang="zh-CN" altLang="en-US" dirty="0"/>
              <a:t>二</a:t>
            </a:r>
            <a:r>
              <a:rPr lang="zh-CN" altLang="zh-CN" dirty="0"/>
              <a:t>步，编写底层各实现类，实现接口中的方法，直接操作底层数据（接口的实现类通常放在接口的子包中，命名为“</a:t>
            </a:r>
            <a:r>
              <a:rPr lang="en-US" altLang="zh-CN" dirty="0" err="1"/>
              <a:t>impl</a:t>
            </a:r>
            <a:r>
              <a:rPr lang="zh-CN" altLang="zh-CN" dirty="0"/>
              <a:t>”）。</a:t>
            </a:r>
          </a:p>
        </p:txBody>
      </p:sp>
      <p:sp>
        <p:nvSpPr>
          <p:cNvPr id="10" name="矩形 9"/>
          <p:cNvSpPr/>
          <p:nvPr/>
        </p:nvSpPr>
        <p:spPr>
          <a:xfrm>
            <a:off x="553927" y="3253011"/>
            <a:ext cx="3744416"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b="1" dirty="0">
                <a:solidFill>
                  <a:schemeClr val="tx1"/>
                </a:solidFill>
              </a:rPr>
              <a:t>2</a:t>
            </a:r>
            <a:endParaRPr lang="zh-CN" altLang="en-US" sz="1600" b="1" dirty="0">
              <a:solidFill>
                <a:schemeClr val="tx1"/>
              </a:solidFill>
            </a:endParaRPr>
          </a:p>
        </p:txBody>
      </p:sp>
      <p:sp>
        <p:nvSpPr>
          <p:cNvPr id="11" name="矩形 10"/>
          <p:cNvSpPr/>
          <p:nvPr/>
        </p:nvSpPr>
        <p:spPr>
          <a:xfrm>
            <a:off x="4579390" y="5373216"/>
            <a:ext cx="4572000" cy="923330"/>
          </a:xfrm>
          <a:prstGeom prst="rect">
            <a:avLst/>
          </a:prstGeom>
        </p:spPr>
        <p:style>
          <a:lnRef idx="1">
            <a:schemeClr val="accent2"/>
          </a:lnRef>
          <a:fillRef idx="2">
            <a:schemeClr val="accent2"/>
          </a:fillRef>
          <a:effectRef idx="1">
            <a:schemeClr val="accent2"/>
          </a:effectRef>
          <a:fontRef idx="minor">
            <a:schemeClr val="dk1"/>
          </a:fontRef>
        </p:style>
        <p:txBody>
          <a:bodyPr>
            <a:spAutoFit/>
          </a:bodyPr>
          <a:lstStyle/>
          <a:p>
            <a:r>
              <a:rPr lang="zh-CN" altLang="zh-CN" dirty="0"/>
              <a:t>第四步，编写测试类</a:t>
            </a:r>
            <a:r>
              <a:rPr lang="en-US" altLang="zh-CN" dirty="0"/>
              <a:t>Test</a:t>
            </a:r>
            <a:r>
              <a:rPr lang="zh-CN" altLang="zh-CN" dirty="0"/>
              <a:t>，在</a:t>
            </a:r>
            <a:r>
              <a:rPr lang="en-US" altLang="zh-CN" dirty="0"/>
              <a:t>main()</a:t>
            </a:r>
            <a:r>
              <a:rPr lang="zh-CN" altLang="zh-CN" dirty="0"/>
              <a:t>方法中创建接口的实现类对象，传递给应用层实例，应用层实例调用应用层业务方法完成任务。</a:t>
            </a:r>
            <a:endParaRPr lang="zh-CN" altLang="en-US" dirty="0"/>
          </a:p>
        </p:txBody>
      </p:sp>
      <p:sp>
        <p:nvSpPr>
          <p:cNvPr id="12" name="矩形 11"/>
          <p:cNvSpPr/>
          <p:nvPr/>
        </p:nvSpPr>
        <p:spPr>
          <a:xfrm>
            <a:off x="553927" y="5773291"/>
            <a:ext cx="3744416" cy="46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chemeClr val="tx1"/>
                </a:solidFill>
              </a:rPr>
              <a:t>4</a:t>
            </a:r>
            <a:endParaRPr lang="zh-CN" altLang="en-US" sz="2000" b="1" dirty="0">
              <a:solidFill>
                <a:schemeClr val="tx1"/>
              </a:solidFill>
            </a:endParaRPr>
          </a:p>
        </p:txBody>
      </p:sp>
      <p:pic>
        <p:nvPicPr>
          <p:cNvPr id="13" name="Picture 2">
            <a:extLst>
              <a:ext uri="{FF2B5EF4-FFF2-40B4-BE49-F238E27FC236}">
                <a16:creationId xmlns:a16="http://schemas.microsoft.com/office/drawing/2014/main" id="{27192D3A-7F4E-4925-8C38-615EB417E4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78" y="343343"/>
            <a:ext cx="2862090" cy="2484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7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1+#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a:t>将学生（</a:t>
            </a:r>
            <a:r>
              <a:rPr lang="en-US" altLang="zh-CN" dirty="0"/>
              <a:t>Student</a:t>
            </a:r>
            <a:r>
              <a:rPr lang="zh-CN" altLang="zh-CN" dirty="0"/>
              <a:t>类）数据按照表格的方式输出。学生数据存储在不同的结构中，一种是二维字符串数组，每一行代表一个学生的数据；另一种是一维</a:t>
            </a:r>
            <a:r>
              <a:rPr lang="en-US" altLang="zh-CN" dirty="0"/>
              <a:t>Student</a:t>
            </a:r>
            <a:r>
              <a:rPr lang="zh-CN" altLang="zh-CN" dirty="0"/>
              <a:t>类型数组，每个元素代表一个学生。要求采用面向接口的方式设计架构，在接口层抽象出输出一个二维表格所需的所有方法，并在底层用两种存储方式分别予以实现。</a:t>
            </a:r>
            <a:endParaRPr lang="zh-CN" altLang="en-US" dirty="0"/>
          </a:p>
        </p:txBody>
      </p:sp>
      <p:sp>
        <p:nvSpPr>
          <p:cNvPr id="3" name="标题 2"/>
          <p:cNvSpPr>
            <a:spLocks noGrp="1"/>
          </p:cNvSpPr>
          <p:nvPr>
            <p:ph type="title"/>
          </p:nvPr>
        </p:nvSpPr>
        <p:spPr/>
        <p:txBody>
          <a:bodyPr>
            <a:noAutofit/>
          </a:bodyPr>
          <a:lstStyle/>
          <a:p>
            <a:r>
              <a:rPr lang="en-US" altLang="zh-CN" sz="3200" dirty="0">
                <a:effectLst/>
              </a:rPr>
              <a:t>6.5  </a:t>
            </a:r>
            <a:r>
              <a:rPr lang="zh-CN" altLang="zh-CN" sz="3200" dirty="0">
                <a:effectLst/>
              </a:rPr>
              <a:t>综合实践</a:t>
            </a:r>
            <a:r>
              <a:rPr lang="en-US" altLang="zh-CN" sz="3200" dirty="0">
                <a:effectLst/>
              </a:rPr>
              <a:t>--</a:t>
            </a:r>
            <a:r>
              <a:rPr lang="zh-CN" altLang="zh-CN" sz="3200" dirty="0">
                <a:effectLst/>
              </a:rPr>
              <a:t>格式化输出学生对象数据</a:t>
            </a:r>
            <a:endParaRPr lang="zh-CN" altLang="en-US" sz="3200" dirty="0"/>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437112"/>
            <a:ext cx="3528392" cy="1944216"/>
          </a:xfrm>
          <a:prstGeom prst="rect">
            <a:avLst/>
          </a:prstGeom>
          <a:noFill/>
          <a:ln>
            <a:noFill/>
          </a:ln>
        </p:spPr>
      </p:pic>
    </p:spTree>
    <p:extLst>
      <p:ext uri="{BB962C8B-B14F-4D97-AF65-F5344CB8AC3E}">
        <p14:creationId xmlns:p14="http://schemas.microsoft.com/office/powerpoint/2010/main" val="1537042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sz="3200" dirty="0">
                <a:effectLst/>
              </a:rPr>
              <a:t>6.5.1  </a:t>
            </a:r>
            <a:r>
              <a:rPr lang="zh-CN" altLang="zh-CN" sz="3200" dirty="0">
                <a:effectLst/>
              </a:rPr>
              <a:t>系统架构</a:t>
            </a:r>
          </a:p>
        </p:txBody>
      </p:sp>
      <p:grpSp>
        <p:nvGrpSpPr>
          <p:cNvPr id="4" name="组合 3"/>
          <p:cNvGrpSpPr/>
          <p:nvPr/>
        </p:nvGrpSpPr>
        <p:grpSpPr>
          <a:xfrm>
            <a:off x="27631" y="1534801"/>
            <a:ext cx="1224136" cy="4680520"/>
            <a:chOff x="467544" y="1052736"/>
            <a:chExt cx="1224136" cy="4032448"/>
          </a:xfrm>
        </p:grpSpPr>
        <p:sp>
          <p:nvSpPr>
            <p:cNvPr id="5" name="矩形 4"/>
            <p:cNvSpPr/>
            <p:nvPr/>
          </p:nvSpPr>
          <p:spPr>
            <a:xfrm>
              <a:off x="467544" y="1052736"/>
              <a:ext cx="1224136" cy="403244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矩形 5"/>
            <p:cNvSpPr/>
            <p:nvPr/>
          </p:nvSpPr>
          <p:spPr>
            <a:xfrm>
              <a:off x="467544" y="1052736"/>
              <a:ext cx="1224136" cy="136815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7" name="矩形 6"/>
            <p:cNvSpPr/>
            <p:nvPr/>
          </p:nvSpPr>
          <p:spPr>
            <a:xfrm>
              <a:off x="467544" y="2420888"/>
              <a:ext cx="1224136" cy="144016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8" name="TextBox 7"/>
            <p:cNvSpPr txBox="1"/>
            <p:nvPr/>
          </p:nvSpPr>
          <p:spPr>
            <a:xfrm>
              <a:off x="683568" y="1521852"/>
              <a:ext cx="979309" cy="291677"/>
            </a:xfrm>
            <a:prstGeom prst="rect">
              <a:avLst/>
            </a:prstGeom>
            <a:noFill/>
          </p:spPr>
          <p:txBody>
            <a:bodyPr wrap="square" rtlCol="0">
              <a:spAutoFit/>
            </a:bodyPr>
            <a:lstStyle/>
            <a:p>
              <a:r>
                <a:rPr lang="en-US" altLang="zh-CN" sz="1600" dirty="0"/>
                <a:t>2</a:t>
              </a:r>
              <a:r>
                <a:rPr lang="zh-CN" altLang="en-US" sz="1600" dirty="0"/>
                <a:t>应用层</a:t>
              </a:r>
            </a:p>
          </p:txBody>
        </p:sp>
        <p:sp>
          <p:nvSpPr>
            <p:cNvPr id="9" name="TextBox 8"/>
            <p:cNvSpPr txBox="1"/>
            <p:nvPr/>
          </p:nvSpPr>
          <p:spPr>
            <a:xfrm>
              <a:off x="568355" y="2890004"/>
              <a:ext cx="979309" cy="291677"/>
            </a:xfrm>
            <a:prstGeom prst="rect">
              <a:avLst/>
            </a:prstGeom>
            <a:noFill/>
          </p:spPr>
          <p:txBody>
            <a:bodyPr wrap="square" rtlCol="0">
              <a:spAutoFit/>
            </a:bodyPr>
            <a:lstStyle/>
            <a:p>
              <a:pPr algn="ctr"/>
              <a:r>
                <a:rPr lang="en-US" altLang="zh-CN" sz="1600" dirty="0"/>
                <a:t>1</a:t>
              </a:r>
              <a:r>
                <a:rPr lang="zh-CN" altLang="en-US" sz="1600" dirty="0"/>
                <a:t>接口</a:t>
              </a:r>
            </a:p>
          </p:txBody>
        </p:sp>
        <p:sp>
          <p:nvSpPr>
            <p:cNvPr id="10" name="TextBox 9"/>
            <p:cNvSpPr txBox="1"/>
            <p:nvPr/>
          </p:nvSpPr>
          <p:spPr>
            <a:xfrm>
              <a:off x="611560" y="4221088"/>
              <a:ext cx="979309" cy="291677"/>
            </a:xfrm>
            <a:prstGeom prst="rect">
              <a:avLst/>
            </a:prstGeom>
            <a:noFill/>
          </p:spPr>
          <p:txBody>
            <a:bodyPr wrap="square" rtlCol="0">
              <a:spAutoFit/>
            </a:bodyPr>
            <a:lstStyle/>
            <a:p>
              <a:pPr algn="ctr"/>
              <a:r>
                <a:rPr lang="en-US" altLang="zh-CN" sz="1600" dirty="0"/>
                <a:t>3</a:t>
              </a:r>
              <a:r>
                <a:rPr lang="zh-CN" altLang="en-US" sz="1600" dirty="0"/>
                <a:t>底层</a:t>
              </a:r>
            </a:p>
          </p:txBody>
        </p:sp>
      </p:gr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751" y="1535378"/>
            <a:ext cx="8438149" cy="484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3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a:bodyPr>
          <a:lstStyle/>
          <a:p>
            <a:pPr marL="109728" indent="0">
              <a:buNone/>
            </a:pPr>
            <a:r>
              <a:rPr lang="en-US" altLang="zh-CN" dirty="0">
                <a:latin typeface="宋体" pitchFamily="2" charset="-122"/>
                <a:ea typeface="宋体" pitchFamily="2" charset="-122"/>
              </a:rPr>
              <a:t>1</a:t>
            </a:r>
            <a:r>
              <a:rPr lang="zh-CN" altLang="zh-CN" dirty="0">
                <a:latin typeface="宋体" pitchFamily="2" charset="-122"/>
                <a:ea typeface="宋体" pitchFamily="2" charset="-122"/>
              </a:rPr>
              <a:t>、接口层</a:t>
            </a:r>
            <a:r>
              <a:rPr lang="en-US" altLang="zh-CN" dirty="0" err="1">
                <a:latin typeface="宋体" pitchFamily="2" charset="-122"/>
                <a:ea typeface="宋体" pitchFamily="2" charset="-122"/>
              </a:rPr>
              <a:t>TableModel</a:t>
            </a:r>
            <a:endParaRPr lang="zh-CN" altLang="zh-CN" dirty="0">
              <a:latin typeface="宋体" pitchFamily="2" charset="-122"/>
              <a:ea typeface="宋体" pitchFamily="2" charset="-122"/>
            </a:endParaRPr>
          </a:p>
          <a:p>
            <a:r>
              <a:rPr lang="zh-CN" altLang="zh-CN" dirty="0">
                <a:latin typeface="宋体" pitchFamily="2" charset="-122"/>
                <a:ea typeface="宋体" pitchFamily="2" charset="-122"/>
              </a:rPr>
              <a:t>面向接口的设计中，接口层负责抽象出系统所有的行为方法。输出一个二维表格所需的方法包括：计算表格的行数、计算表格的列数、获取每列的表头名称、获取每行每列元素的取值。</a:t>
            </a:r>
            <a:endParaRPr lang="zh-CN" altLang="en-US" dirty="0">
              <a:latin typeface="宋体" pitchFamily="2" charset="-122"/>
              <a:ea typeface="宋体" pitchFamily="2" charset="-122"/>
            </a:endParaRPr>
          </a:p>
        </p:txBody>
      </p:sp>
      <p:sp>
        <p:nvSpPr>
          <p:cNvPr id="3" name="标题 2"/>
          <p:cNvSpPr>
            <a:spLocks noGrp="1"/>
          </p:cNvSpPr>
          <p:nvPr>
            <p:ph type="title"/>
          </p:nvPr>
        </p:nvSpPr>
        <p:spPr/>
        <p:txBody>
          <a:bodyPr/>
          <a:lstStyle/>
          <a:p>
            <a:r>
              <a:rPr lang="en-US" altLang="zh-CN" sz="4400" dirty="0">
                <a:effectLst/>
              </a:rPr>
              <a:t>6.5.1  </a:t>
            </a:r>
            <a:r>
              <a:rPr lang="zh-CN" altLang="zh-CN" sz="4400" dirty="0">
                <a:effectLst/>
              </a:rPr>
              <a:t>系统架构</a:t>
            </a:r>
            <a:endParaRPr lang="zh-CN" altLang="en-US" dirty="0"/>
          </a:p>
        </p:txBody>
      </p:sp>
    </p:spTree>
    <p:extLst>
      <p:ext uri="{BB962C8B-B14F-4D97-AF65-F5344CB8AC3E}">
        <p14:creationId xmlns:p14="http://schemas.microsoft.com/office/powerpoint/2010/main" val="904305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en-US" altLang="zh-CN" dirty="0">
                <a:latin typeface="宋体" pitchFamily="2" charset="-122"/>
                <a:ea typeface="宋体" pitchFamily="2" charset="-122"/>
              </a:rPr>
              <a:t>2</a:t>
            </a:r>
            <a:r>
              <a:rPr lang="zh-CN" altLang="zh-CN" dirty="0">
                <a:latin typeface="宋体" pitchFamily="2" charset="-122"/>
                <a:ea typeface="宋体" pitchFamily="2" charset="-122"/>
              </a:rPr>
              <a:t>、应用层</a:t>
            </a:r>
            <a:r>
              <a:rPr lang="en-US" altLang="zh-CN" dirty="0" err="1">
                <a:latin typeface="宋体" pitchFamily="2" charset="-122"/>
                <a:ea typeface="宋体" pitchFamily="2" charset="-122"/>
              </a:rPr>
              <a:t>PrintTable</a:t>
            </a:r>
            <a:r>
              <a:rPr lang="zh-CN" altLang="zh-CN" dirty="0">
                <a:latin typeface="宋体" pitchFamily="2" charset="-122"/>
                <a:ea typeface="宋体" pitchFamily="2" charset="-122"/>
              </a:rPr>
              <a:t>类</a:t>
            </a:r>
          </a:p>
          <a:p>
            <a:r>
              <a:rPr lang="zh-CN" altLang="zh-CN" dirty="0">
                <a:latin typeface="宋体" pitchFamily="2" charset="-122"/>
                <a:ea typeface="宋体" pitchFamily="2" charset="-122"/>
              </a:rPr>
              <a:t>面向接口的编程中，应用层要依赖接口成员变量完成业务逻辑。</a:t>
            </a:r>
          </a:p>
          <a:p>
            <a:r>
              <a:rPr lang="en-US" altLang="zh-CN" dirty="0" err="1">
                <a:latin typeface="宋体" pitchFamily="2" charset="-122"/>
                <a:ea typeface="宋体" pitchFamily="2" charset="-122"/>
              </a:rPr>
              <a:t>PrintTable</a:t>
            </a:r>
            <a:r>
              <a:rPr lang="zh-CN" altLang="zh-CN" dirty="0">
                <a:latin typeface="宋体" pitchFamily="2" charset="-122"/>
                <a:ea typeface="宋体" pitchFamily="2" charset="-122"/>
              </a:rPr>
              <a:t>类将</a:t>
            </a:r>
            <a:r>
              <a:rPr lang="en-US" altLang="zh-CN" dirty="0" err="1">
                <a:latin typeface="宋体" pitchFamily="2" charset="-122"/>
                <a:ea typeface="宋体" pitchFamily="2" charset="-122"/>
              </a:rPr>
              <a:t>TableModel</a:t>
            </a:r>
            <a:r>
              <a:rPr lang="zh-CN" altLang="zh-CN" dirty="0">
                <a:latin typeface="宋体" pitchFamily="2" charset="-122"/>
                <a:ea typeface="宋体" pitchFamily="2" charset="-122"/>
              </a:rPr>
              <a:t>接口的引用变量</a:t>
            </a:r>
            <a:r>
              <a:rPr lang="en-US" altLang="zh-CN" dirty="0">
                <a:latin typeface="宋体" pitchFamily="2" charset="-122"/>
                <a:ea typeface="宋体" pitchFamily="2" charset="-122"/>
              </a:rPr>
              <a:t>model</a:t>
            </a:r>
            <a:r>
              <a:rPr lang="zh-CN" altLang="zh-CN" dirty="0">
                <a:latin typeface="宋体" pitchFamily="2" charset="-122"/>
                <a:ea typeface="宋体" pitchFamily="2" charset="-122"/>
              </a:rPr>
              <a:t>作为数据成员；定义构造方法或</a:t>
            </a:r>
            <a:r>
              <a:rPr lang="en-US" altLang="zh-CN" dirty="0">
                <a:latin typeface="宋体" pitchFamily="2" charset="-122"/>
                <a:ea typeface="宋体" pitchFamily="2" charset="-122"/>
              </a:rPr>
              <a:t>set</a:t>
            </a:r>
            <a:r>
              <a:rPr lang="zh-CN" altLang="zh-CN" dirty="0">
                <a:latin typeface="宋体" pitchFamily="2" charset="-122"/>
                <a:ea typeface="宋体" pitchFamily="2" charset="-122"/>
              </a:rPr>
              <a:t>方法对接口成员初始化；将打印表格的业务封装在</a:t>
            </a:r>
            <a:r>
              <a:rPr lang="en-US" altLang="zh-CN" dirty="0" err="1">
                <a:latin typeface="宋体" pitchFamily="2" charset="-122"/>
                <a:ea typeface="宋体" pitchFamily="2" charset="-122"/>
              </a:rPr>
              <a:t>printTable</a:t>
            </a:r>
            <a:r>
              <a:rPr lang="en-US" altLang="zh-CN" dirty="0">
                <a:latin typeface="宋体" pitchFamily="2" charset="-122"/>
                <a:ea typeface="宋体" pitchFamily="2" charset="-122"/>
              </a:rPr>
              <a:t>()</a:t>
            </a:r>
            <a:r>
              <a:rPr lang="zh-CN" altLang="zh-CN" dirty="0">
                <a:latin typeface="宋体" pitchFamily="2" charset="-122"/>
                <a:ea typeface="宋体" pitchFamily="2" charset="-122"/>
              </a:rPr>
              <a:t>方法中，</a:t>
            </a:r>
            <a:r>
              <a:rPr lang="en-US" altLang="zh-CN" dirty="0" err="1">
                <a:latin typeface="宋体" pitchFamily="2" charset="-122"/>
                <a:ea typeface="宋体" pitchFamily="2" charset="-122"/>
              </a:rPr>
              <a:t>printTable</a:t>
            </a:r>
            <a:r>
              <a:rPr lang="en-US" altLang="zh-CN" dirty="0">
                <a:latin typeface="宋体" pitchFamily="2" charset="-122"/>
                <a:ea typeface="宋体" pitchFamily="2" charset="-122"/>
              </a:rPr>
              <a:t>()</a:t>
            </a:r>
            <a:r>
              <a:rPr lang="zh-CN" altLang="zh-CN" dirty="0">
                <a:latin typeface="宋体" pitchFamily="2" charset="-122"/>
                <a:ea typeface="宋体" pitchFamily="2" charset="-122"/>
              </a:rPr>
              <a:t>方法通过</a:t>
            </a:r>
            <a:r>
              <a:rPr lang="en-US" altLang="zh-CN" dirty="0">
                <a:latin typeface="宋体" pitchFamily="2" charset="-122"/>
                <a:ea typeface="宋体" pitchFamily="2" charset="-122"/>
              </a:rPr>
              <a:t>model</a:t>
            </a:r>
            <a:r>
              <a:rPr lang="zh-CN" altLang="zh-CN" dirty="0">
                <a:latin typeface="宋体" pitchFamily="2" charset="-122"/>
                <a:ea typeface="宋体" pitchFamily="2" charset="-122"/>
              </a:rPr>
              <a:t>调用接口中的方法实现打印表格。</a:t>
            </a:r>
            <a:endParaRPr lang="zh-CN" altLang="en-US" dirty="0"/>
          </a:p>
        </p:txBody>
      </p:sp>
      <p:sp>
        <p:nvSpPr>
          <p:cNvPr id="3" name="标题 2"/>
          <p:cNvSpPr>
            <a:spLocks noGrp="1"/>
          </p:cNvSpPr>
          <p:nvPr>
            <p:ph type="title"/>
          </p:nvPr>
        </p:nvSpPr>
        <p:spPr/>
        <p:txBody>
          <a:bodyPr/>
          <a:lstStyle/>
          <a:p>
            <a:r>
              <a:rPr lang="en-US" altLang="zh-CN" sz="4000" dirty="0">
                <a:effectLst/>
              </a:rPr>
              <a:t>6.5.1  </a:t>
            </a:r>
            <a:r>
              <a:rPr lang="zh-CN" altLang="zh-CN" sz="4000" dirty="0">
                <a:effectLst/>
              </a:rPr>
              <a:t>系统架构</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188032"/>
          </a:xfrm>
        </p:spPr>
        <p:txBody>
          <a:bodyPr>
            <a:normAutofit/>
          </a:bodyPr>
          <a:lstStyle/>
          <a:p>
            <a:pPr marL="109728" indent="0">
              <a:buNone/>
            </a:pPr>
            <a:r>
              <a:rPr lang="en-US" altLang="zh-CN" dirty="0">
                <a:latin typeface="宋体" pitchFamily="2" charset="-122"/>
                <a:ea typeface="宋体" pitchFamily="2" charset="-122"/>
              </a:rPr>
              <a:t>3</a:t>
            </a:r>
            <a:r>
              <a:rPr lang="zh-CN" altLang="zh-CN" dirty="0">
                <a:latin typeface="宋体" pitchFamily="2" charset="-122"/>
                <a:ea typeface="宋体" pitchFamily="2" charset="-122"/>
              </a:rPr>
              <a:t>、实现类</a:t>
            </a:r>
            <a:r>
              <a:rPr lang="en-US" altLang="zh-CN" dirty="0" err="1">
                <a:latin typeface="宋体" pitchFamily="2" charset="-122"/>
                <a:ea typeface="宋体" pitchFamily="2" charset="-122"/>
              </a:rPr>
              <a:t>TableModelForStringArray</a:t>
            </a:r>
            <a:r>
              <a:rPr lang="zh-CN" altLang="zh-CN" dirty="0">
                <a:latin typeface="宋体" pitchFamily="2" charset="-122"/>
                <a:ea typeface="宋体" pitchFamily="2" charset="-122"/>
              </a:rPr>
              <a:t>和</a:t>
            </a:r>
            <a:r>
              <a:rPr lang="en-US" altLang="zh-CN" dirty="0" err="1">
                <a:latin typeface="宋体" pitchFamily="2" charset="-122"/>
                <a:ea typeface="宋体" pitchFamily="2" charset="-122"/>
              </a:rPr>
              <a:t>TableModelForStudentArray</a:t>
            </a:r>
            <a:endParaRPr lang="zh-CN" altLang="zh-CN" dirty="0">
              <a:latin typeface="宋体" pitchFamily="2" charset="-122"/>
              <a:ea typeface="宋体" pitchFamily="2" charset="-122"/>
            </a:endParaRPr>
          </a:p>
          <a:p>
            <a:r>
              <a:rPr lang="en-US" altLang="zh-CN" dirty="0" err="1">
                <a:latin typeface="宋体" pitchFamily="2" charset="-122"/>
                <a:ea typeface="宋体" pitchFamily="2" charset="-122"/>
              </a:rPr>
              <a:t>TableModelForStringArray</a:t>
            </a:r>
            <a:r>
              <a:rPr lang="zh-CN" altLang="zh-CN" dirty="0">
                <a:latin typeface="宋体" pitchFamily="2" charset="-122"/>
                <a:ea typeface="宋体" pitchFamily="2" charset="-122"/>
              </a:rPr>
              <a:t>类基于字符串数组的存储结构实现接口中的所有方法。</a:t>
            </a:r>
            <a:endParaRPr lang="en-US" altLang="zh-CN" dirty="0">
              <a:latin typeface="宋体" pitchFamily="2" charset="-122"/>
              <a:ea typeface="宋体" pitchFamily="2" charset="-122"/>
            </a:endParaRPr>
          </a:p>
          <a:p>
            <a:r>
              <a:rPr lang="en-US" altLang="zh-CN" dirty="0" err="1">
                <a:latin typeface="宋体" pitchFamily="2" charset="-122"/>
                <a:ea typeface="宋体" pitchFamily="2" charset="-122"/>
              </a:rPr>
              <a:t>TableModelForStudentArray</a:t>
            </a:r>
            <a:r>
              <a:rPr lang="zh-CN" altLang="zh-CN" dirty="0">
                <a:latin typeface="宋体" pitchFamily="2" charset="-122"/>
                <a:ea typeface="宋体" pitchFamily="2" charset="-122"/>
              </a:rPr>
              <a:t>基于</a:t>
            </a:r>
            <a:r>
              <a:rPr lang="en-US" altLang="zh-CN" dirty="0">
                <a:latin typeface="宋体" pitchFamily="2" charset="-122"/>
                <a:ea typeface="宋体" pitchFamily="2" charset="-122"/>
              </a:rPr>
              <a:t>Student</a:t>
            </a:r>
            <a:r>
              <a:rPr lang="zh-CN" altLang="zh-CN" dirty="0">
                <a:latin typeface="宋体" pitchFamily="2" charset="-122"/>
                <a:ea typeface="宋体" pitchFamily="2" charset="-122"/>
              </a:rPr>
              <a:t>对象数组的存储结构实现接口中的所有方法。</a:t>
            </a:r>
            <a:endParaRPr lang="zh-CN" altLang="en-US" dirty="0">
              <a:latin typeface="宋体" pitchFamily="2" charset="-122"/>
              <a:ea typeface="宋体" pitchFamily="2" charset="-122"/>
            </a:endParaRPr>
          </a:p>
        </p:txBody>
      </p:sp>
      <p:sp>
        <p:nvSpPr>
          <p:cNvPr id="3" name="标题 2"/>
          <p:cNvSpPr>
            <a:spLocks noGrp="1"/>
          </p:cNvSpPr>
          <p:nvPr>
            <p:ph type="title"/>
          </p:nvPr>
        </p:nvSpPr>
        <p:spPr/>
        <p:txBody>
          <a:bodyPr/>
          <a:lstStyle/>
          <a:p>
            <a:r>
              <a:rPr lang="en-US" altLang="zh-CN" sz="4400" dirty="0">
                <a:effectLst/>
              </a:rPr>
              <a:t>6.5.1  </a:t>
            </a:r>
            <a:r>
              <a:rPr lang="zh-CN" altLang="zh-CN" sz="4400" dirty="0">
                <a:effectLst/>
              </a:rPr>
              <a:t>系统架构</a:t>
            </a:r>
            <a:endParaRPr lang="zh-CN" altLang="en-US" dirty="0"/>
          </a:p>
        </p:txBody>
      </p:sp>
    </p:spTree>
    <p:extLst>
      <p:ext uri="{BB962C8B-B14F-4D97-AF65-F5344CB8AC3E}">
        <p14:creationId xmlns:p14="http://schemas.microsoft.com/office/powerpoint/2010/main" val="178870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p:spPr>
        <p:txBody>
          <a:bodyPr/>
          <a:lstStyle/>
          <a:p>
            <a:r>
              <a:rPr lang="en-US" altLang="zh-CN" dirty="0">
                <a:effectLst/>
              </a:rPr>
              <a:t>6.1.1  </a:t>
            </a:r>
            <a:r>
              <a:rPr lang="zh-CN" altLang="zh-CN" dirty="0">
                <a:effectLst/>
              </a:rPr>
              <a:t>多态性</a:t>
            </a:r>
            <a:endParaRPr kumimoji="1" lang="zh-CN" altLang="en-US" b="1" dirty="0">
              <a:ea typeface="仿宋_GB2312" pitchFamily="49" charset="-122"/>
            </a:endParaRPr>
          </a:p>
        </p:txBody>
      </p:sp>
      <p:sp>
        <p:nvSpPr>
          <p:cNvPr id="12291" name="Rectangle 3"/>
          <p:cNvSpPr>
            <a:spLocks noGrp="1" noChangeArrowheads="1"/>
          </p:cNvSpPr>
          <p:nvPr>
            <p:ph type="body" idx="1"/>
          </p:nvPr>
        </p:nvSpPr>
        <p:spPr>
          <a:xfrm>
            <a:off x="468313" y="1484313"/>
            <a:ext cx="8343900" cy="4608512"/>
          </a:xfrm>
        </p:spPr>
        <p:txBody>
          <a:bodyPr/>
          <a:lstStyle/>
          <a:p>
            <a:pPr eaLnBrk="1" hangingPunct="1"/>
            <a:r>
              <a:rPr lang="zh-CN" altLang="en-US">
                <a:latin typeface="Calibri" panose="020F0502020204030204" pitchFamily="34" charset="0"/>
                <a:cs typeface="Calibri" panose="020F0502020204030204" pitchFamily="34" charset="0"/>
              </a:rPr>
              <a:t>举例</a:t>
            </a:r>
          </a:p>
        </p:txBody>
      </p:sp>
      <p:sp>
        <p:nvSpPr>
          <p:cNvPr id="197648" name="Rectangle 16"/>
          <p:cNvSpPr>
            <a:spLocks noChangeArrowheads="1"/>
          </p:cNvSpPr>
          <p:nvPr/>
        </p:nvSpPr>
        <p:spPr bwMode="auto">
          <a:xfrm>
            <a:off x="4175125" y="2711712"/>
            <a:ext cx="4572000" cy="1298575"/>
          </a:xfrm>
          <a:prstGeom prst="rect">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lnSpc>
                <a:spcPct val="110000"/>
              </a:lnSpc>
            </a:pPr>
            <a:r>
              <a:rPr lang="en-US" altLang="zh-CN" dirty="0">
                <a:latin typeface="Calibri" panose="020F0502020204030204" pitchFamily="34" charset="0"/>
                <a:cs typeface="Calibri" panose="020F0502020204030204" pitchFamily="34" charset="0"/>
              </a:rPr>
              <a:t>Bird b = </a:t>
            </a:r>
            <a:r>
              <a:rPr lang="en-US" altLang="zh-CN" b="1" dirty="0">
                <a:latin typeface="Calibri" panose="020F0502020204030204" pitchFamily="34" charset="0"/>
                <a:cs typeface="Calibri" panose="020F0502020204030204" pitchFamily="34" charset="0"/>
              </a:rPr>
              <a:t>new</a:t>
            </a:r>
            <a:r>
              <a:rPr lang="en-US" altLang="zh-CN" dirty="0">
                <a:latin typeface="Calibri" panose="020F0502020204030204" pitchFamily="34" charset="0"/>
                <a:cs typeface="Calibri" panose="020F0502020204030204" pitchFamily="34" charset="0"/>
              </a:rPr>
              <a:t> Bird("bird1", 4);</a:t>
            </a:r>
          </a:p>
          <a:p>
            <a:pPr eaLnBrk="1" hangingPunct="1">
              <a:lnSpc>
                <a:spcPct val="110000"/>
              </a:lnSpc>
            </a:pPr>
            <a:r>
              <a:rPr lang="en-US" altLang="zh-CN" dirty="0" err="1">
                <a:latin typeface="Calibri" panose="020F0502020204030204" pitchFamily="34" charset="0"/>
                <a:cs typeface="Calibri" panose="020F0502020204030204" pitchFamily="34" charset="0"/>
              </a:rPr>
              <a:t>b.move</a:t>
            </a:r>
            <a:r>
              <a:rPr lang="en-US" altLang="zh-CN" dirty="0">
                <a:latin typeface="Calibri" panose="020F0502020204030204" pitchFamily="34" charset="0"/>
                <a:cs typeface="Calibri" panose="020F0502020204030204" pitchFamily="34" charset="0"/>
              </a:rPr>
              <a:t>();</a:t>
            </a:r>
          </a:p>
          <a:p>
            <a:pPr eaLnBrk="1" hangingPunct="1">
              <a:lnSpc>
                <a:spcPct val="110000"/>
              </a:lnSpc>
            </a:pPr>
            <a:r>
              <a:rPr lang="en-US" altLang="zh-CN" dirty="0" err="1">
                <a:latin typeface="Calibri" panose="020F0502020204030204" pitchFamily="34" charset="0"/>
                <a:cs typeface="Calibri" panose="020F0502020204030204" pitchFamily="34" charset="0"/>
              </a:rPr>
              <a:t>b.sing</a:t>
            </a:r>
            <a:r>
              <a:rPr lang="en-US" altLang="zh-CN" dirty="0">
                <a:latin typeface="Calibri" panose="020F0502020204030204" pitchFamily="34" charset="0"/>
                <a:cs typeface="Calibri" panose="020F0502020204030204" pitchFamily="34" charset="0"/>
              </a:rPr>
              <a:t>();</a:t>
            </a:r>
          </a:p>
          <a:p>
            <a:pPr eaLnBrk="1" hangingPunct="1">
              <a:lnSpc>
                <a:spcPct val="110000"/>
              </a:lnSpc>
            </a:pPr>
            <a:r>
              <a:rPr lang="en-US" altLang="zh-CN" dirty="0" err="1">
                <a:latin typeface="Calibri" panose="020F0502020204030204" pitchFamily="34" charset="0"/>
                <a:cs typeface="Calibri" panose="020F0502020204030204" pitchFamily="34" charset="0"/>
              </a:rPr>
              <a:t>b.eat</a:t>
            </a:r>
            <a:r>
              <a:rPr lang="en-US" altLang="zh-CN" dirty="0">
                <a:latin typeface="Calibri" panose="020F0502020204030204" pitchFamily="34" charset="0"/>
                <a:cs typeface="Calibri" panose="020F0502020204030204" pitchFamily="34" charset="0"/>
              </a:rPr>
              <a:t>();</a:t>
            </a:r>
          </a:p>
        </p:txBody>
      </p:sp>
      <p:sp>
        <p:nvSpPr>
          <p:cNvPr id="197649" name="Rectangle 17"/>
          <p:cNvSpPr>
            <a:spLocks noChangeArrowheads="1"/>
          </p:cNvSpPr>
          <p:nvPr/>
        </p:nvSpPr>
        <p:spPr bwMode="auto">
          <a:xfrm>
            <a:off x="4175125" y="1439863"/>
            <a:ext cx="4606925" cy="1081087"/>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spcBef>
                <a:spcPct val="20000"/>
              </a:spcBef>
              <a:buClr>
                <a:schemeClr val="folHlink"/>
              </a:buClr>
              <a:buSzPct val="60000"/>
              <a:buFont typeface="Wingdings" pitchFamily="2" charset="2"/>
              <a:buNone/>
            </a:pPr>
            <a:r>
              <a:rPr lang="en-US" altLang="zh-CN" dirty="0">
                <a:solidFill>
                  <a:schemeClr val="bg1"/>
                </a:solidFill>
                <a:latin typeface="Calibri" panose="020F0502020204030204" pitchFamily="34" charset="0"/>
                <a:cs typeface="Calibri" panose="020F0502020204030204" pitchFamily="34" charset="0"/>
              </a:rPr>
              <a:t>Animal a1 = new Animal("animal1",20);</a:t>
            </a:r>
          </a:p>
          <a:p>
            <a:pPr eaLnBrk="1" hangingPunct="1">
              <a:spcBef>
                <a:spcPct val="20000"/>
              </a:spcBef>
              <a:buClr>
                <a:schemeClr val="folHlink"/>
              </a:buClr>
              <a:buSzPct val="60000"/>
              <a:buFont typeface="Wingdings" pitchFamily="2" charset="2"/>
              <a:buNone/>
            </a:pPr>
            <a:r>
              <a:rPr lang="en-US" altLang="zh-CN" dirty="0">
                <a:solidFill>
                  <a:schemeClr val="bg1"/>
                </a:solidFill>
                <a:latin typeface="Calibri" panose="020F0502020204030204" pitchFamily="34" charset="0"/>
                <a:cs typeface="Calibri" panose="020F0502020204030204" pitchFamily="34" charset="0"/>
              </a:rPr>
              <a:t>a1.move();</a:t>
            </a:r>
          </a:p>
          <a:p>
            <a:pPr eaLnBrk="1" hangingPunct="1">
              <a:spcBef>
                <a:spcPct val="20000"/>
              </a:spcBef>
              <a:buClr>
                <a:schemeClr val="folHlink"/>
              </a:buClr>
              <a:buSzPct val="60000"/>
              <a:buFont typeface="Wingdings" pitchFamily="2" charset="2"/>
              <a:buNone/>
            </a:pPr>
            <a:r>
              <a:rPr lang="en-US" altLang="zh-CN" dirty="0">
                <a:solidFill>
                  <a:schemeClr val="bg1"/>
                </a:solidFill>
                <a:latin typeface="Calibri" panose="020F0502020204030204" pitchFamily="34" charset="0"/>
                <a:cs typeface="Calibri" panose="020F0502020204030204" pitchFamily="34" charset="0"/>
              </a:rPr>
              <a:t>a1.eat();</a:t>
            </a:r>
          </a:p>
        </p:txBody>
      </p:sp>
      <p:sp>
        <p:nvSpPr>
          <p:cNvPr id="197650" name="Rectangle 18"/>
          <p:cNvSpPr>
            <a:spLocks noChangeArrowheads="1"/>
          </p:cNvSpPr>
          <p:nvPr/>
        </p:nvSpPr>
        <p:spPr bwMode="auto">
          <a:xfrm>
            <a:off x="4175125" y="4368800"/>
            <a:ext cx="4572000" cy="1520825"/>
          </a:xfrm>
          <a:prstGeom prst="rect">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lnSpc>
                <a:spcPct val="130000"/>
              </a:lnSpc>
            </a:pPr>
            <a:r>
              <a:rPr lang="en-US" altLang="zh-CN">
                <a:solidFill>
                  <a:schemeClr val="bg1"/>
                </a:solidFill>
                <a:latin typeface="Calibri" panose="020F0502020204030204" pitchFamily="34" charset="0"/>
                <a:cs typeface="Calibri" panose="020F0502020204030204" pitchFamily="34" charset="0"/>
              </a:rPr>
              <a:t>Animal a2=</a:t>
            </a:r>
            <a:r>
              <a:rPr lang="en-US" altLang="zh-CN" b="1">
                <a:solidFill>
                  <a:schemeClr val="bg1"/>
                </a:solidFill>
                <a:latin typeface="Calibri" panose="020F0502020204030204" pitchFamily="34" charset="0"/>
                <a:cs typeface="Calibri" panose="020F0502020204030204" pitchFamily="34" charset="0"/>
              </a:rPr>
              <a:t>new</a:t>
            </a:r>
            <a:r>
              <a:rPr lang="en-US" altLang="zh-CN">
                <a:solidFill>
                  <a:schemeClr val="bg1"/>
                </a:solidFill>
                <a:latin typeface="Calibri" panose="020F0502020204030204" pitchFamily="34" charset="0"/>
                <a:cs typeface="Calibri" panose="020F0502020204030204" pitchFamily="34" charset="0"/>
              </a:rPr>
              <a:t> Bird("bird2",4); </a:t>
            </a:r>
          </a:p>
          <a:p>
            <a:pPr eaLnBrk="1" hangingPunct="1">
              <a:lnSpc>
                <a:spcPct val="130000"/>
              </a:lnSpc>
            </a:pPr>
            <a:r>
              <a:rPr lang="en-US" altLang="zh-CN">
                <a:solidFill>
                  <a:schemeClr val="bg1"/>
                </a:solidFill>
                <a:latin typeface="Calibri" panose="020F0502020204030204" pitchFamily="34" charset="0"/>
                <a:cs typeface="Calibri" panose="020F0502020204030204" pitchFamily="34" charset="0"/>
              </a:rPr>
              <a:t>a2.sing();</a:t>
            </a:r>
            <a:r>
              <a:rPr lang="en-US" altLang="zh-CN">
                <a:latin typeface="Calibri" panose="020F0502020204030204" pitchFamily="34" charset="0"/>
                <a:cs typeface="Calibri" panose="020F0502020204030204" pitchFamily="34" charset="0"/>
              </a:rPr>
              <a:t> </a:t>
            </a:r>
          </a:p>
          <a:p>
            <a:pPr eaLnBrk="1" hangingPunct="1">
              <a:lnSpc>
                <a:spcPct val="130000"/>
              </a:lnSpc>
            </a:pPr>
            <a:r>
              <a:rPr lang="en-US" altLang="zh-CN">
                <a:solidFill>
                  <a:schemeClr val="bg1"/>
                </a:solidFill>
                <a:latin typeface="Calibri" panose="020F0502020204030204" pitchFamily="34" charset="0"/>
                <a:cs typeface="Calibri" panose="020F0502020204030204" pitchFamily="34" charset="0"/>
              </a:rPr>
              <a:t>a2.eat();</a:t>
            </a:r>
          </a:p>
          <a:p>
            <a:pPr eaLnBrk="1" hangingPunct="1">
              <a:lnSpc>
                <a:spcPct val="130000"/>
              </a:lnSpc>
            </a:pPr>
            <a:r>
              <a:rPr lang="en-US" altLang="zh-CN">
                <a:solidFill>
                  <a:schemeClr val="bg1"/>
                </a:solidFill>
                <a:latin typeface="Calibri" panose="020F0502020204030204" pitchFamily="34" charset="0"/>
                <a:cs typeface="Calibri" panose="020F0502020204030204" pitchFamily="34" charset="0"/>
              </a:rPr>
              <a:t>a2.move();</a:t>
            </a:r>
            <a:endParaRPr lang="zh-CN" altLang="en-US">
              <a:solidFill>
                <a:schemeClr val="bg1"/>
              </a:solidFill>
              <a:latin typeface="Calibri" panose="020F0502020204030204" pitchFamily="34" charset="0"/>
              <a:cs typeface="Calibri" panose="020F0502020204030204" pitchFamily="34" charset="0"/>
            </a:endParaRPr>
          </a:p>
        </p:txBody>
      </p:sp>
      <p:grpSp>
        <p:nvGrpSpPr>
          <p:cNvPr id="12295" name="Group 27"/>
          <p:cNvGrpSpPr>
            <a:grpSpLocks/>
          </p:cNvGrpSpPr>
          <p:nvPr/>
        </p:nvGrpSpPr>
        <p:grpSpPr bwMode="auto">
          <a:xfrm>
            <a:off x="827088" y="2133600"/>
            <a:ext cx="1943100" cy="935038"/>
            <a:chOff x="4241" y="2251"/>
            <a:chExt cx="1224" cy="589"/>
          </a:xfrm>
        </p:grpSpPr>
        <p:sp>
          <p:nvSpPr>
            <p:cNvPr id="12307" name="Rectangle 20"/>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a:latin typeface="Calibri" panose="020F0502020204030204" pitchFamily="34" charset="0"/>
                  <a:cs typeface="Calibri" panose="020F0502020204030204" pitchFamily="34" charset="0"/>
                </a:rPr>
                <a:t>动物类</a:t>
              </a:r>
              <a:r>
                <a:rPr lang="en-US" altLang="zh-CN" sz="1600">
                  <a:latin typeface="Calibri" panose="020F0502020204030204" pitchFamily="34" charset="0"/>
                  <a:cs typeface="Calibri" panose="020F0502020204030204" pitchFamily="34" charset="0"/>
                </a:rPr>
                <a:t>Animal</a:t>
              </a:r>
            </a:p>
            <a:p>
              <a:pPr algn="ctr" eaLnBrk="1" hangingPunct="1">
                <a:spcBef>
                  <a:spcPct val="20000"/>
                </a:spcBef>
                <a:buClr>
                  <a:schemeClr val="folHlink"/>
                </a:buClr>
                <a:buSzPct val="60000"/>
                <a:buFont typeface="Wingdings" pitchFamily="2" charset="2"/>
                <a:buNone/>
              </a:pPr>
              <a:r>
                <a:rPr lang="en-US" altLang="zh-CN" sz="1600">
                  <a:latin typeface="Calibri" panose="020F0502020204030204" pitchFamily="34" charset="0"/>
                  <a:cs typeface="Calibri" panose="020F0502020204030204" pitchFamily="34" charset="0"/>
                </a:rPr>
                <a:t>move() </a:t>
              </a:r>
            </a:p>
            <a:p>
              <a:pPr algn="ctr" eaLnBrk="1" hangingPunct="1">
                <a:spcBef>
                  <a:spcPct val="20000"/>
                </a:spcBef>
                <a:buClr>
                  <a:schemeClr val="folHlink"/>
                </a:buClr>
                <a:buSzPct val="60000"/>
                <a:buFont typeface="Wingdings" pitchFamily="2" charset="2"/>
                <a:buNone/>
              </a:pPr>
              <a:r>
                <a:rPr lang="en-US" altLang="zh-CN" sz="1600">
                  <a:latin typeface="Calibri" panose="020F0502020204030204" pitchFamily="34" charset="0"/>
                  <a:cs typeface="Calibri" panose="020F0502020204030204" pitchFamily="34" charset="0"/>
                </a:rPr>
                <a:t>eat()</a:t>
              </a:r>
            </a:p>
          </p:txBody>
        </p:sp>
        <p:sp>
          <p:nvSpPr>
            <p:cNvPr id="12308" name="Line 21"/>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grpSp>
      <p:grpSp>
        <p:nvGrpSpPr>
          <p:cNvPr id="12296" name="Group 26"/>
          <p:cNvGrpSpPr>
            <a:grpSpLocks/>
          </p:cNvGrpSpPr>
          <p:nvPr/>
        </p:nvGrpSpPr>
        <p:grpSpPr bwMode="auto">
          <a:xfrm>
            <a:off x="827088" y="3573463"/>
            <a:ext cx="1943100" cy="863600"/>
            <a:chOff x="4241" y="3249"/>
            <a:chExt cx="1224" cy="544"/>
          </a:xfrm>
        </p:grpSpPr>
        <p:sp>
          <p:nvSpPr>
            <p:cNvPr id="12305" name="Rectangle 23"/>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a:latin typeface="Calibri" panose="020F0502020204030204" pitchFamily="34" charset="0"/>
                  <a:cs typeface="Calibri" panose="020F0502020204030204" pitchFamily="34" charset="0"/>
                </a:rPr>
                <a:t>鸟类</a:t>
              </a:r>
              <a:r>
                <a:rPr lang="en-US" altLang="zh-CN" sz="1600">
                  <a:latin typeface="Calibri" panose="020F0502020204030204" pitchFamily="34" charset="0"/>
                  <a:cs typeface="Calibri" panose="020F0502020204030204" pitchFamily="34" charset="0"/>
                </a:rPr>
                <a:t>Bird</a:t>
              </a:r>
            </a:p>
            <a:p>
              <a:pPr algn="ctr" eaLnBrk="1" hangingPunct="1"/>
              <a:r>
                <a:rPr lang="en-US" altLang="zh-CN" sz="1600">
                  <a:latin typeface="Calibri" panose="020F0502020204030204" pitchFamily="34" charset="0"/>
                  <a:cs typeface="Calibri" panose="020F0502020204030204" pitchFamily="34" charset="0"/>
                </a:rPr>
                <a:t>move() </a:t>
              </a:r>
            </a:p>
            <a:p>
              <a:pPr algn="ctr" eaLnBrk="1" hangingPunct="1"/>
              <a:r>
                <a:rPr lang="en-US" altLang="zh-CN" sz="1600">
                  <a:latin typeface="Calibri" panose="020F0502020204030204" pitchFamily="34" charset="0"/>
                  <a:cs typeface="Calibri" panose="020F0502020204030204" pitchFamily="34" charset="0"/>
                </a:rPr>
                <a:t>sing()</a:t>
              </a:r>
              <a:endParaRPr lang="zh-CN" altLang="en-US" sz="1600">
                <a:latin typeface="Calibri" panose="020F0502020204030204" pitchFamily="34" charset="0"/>
                <a:cs typeface="Calibri" panose="020F0502020204030204" pitchFamily="34" charset="0"/>
              </a:endParaRPr>
            </a:p>
          </p:txBody>
        </p:sp>
        <p:sp>
          <p:nvSpPr>
            <p:cNvPr id="12306" name="Line 24"/>
            <p:cNvSpPr>
              <a:spLocks noChangeShapeType="1"/>
            </p:cNvSpPr>
            <p:nvPr/>
          </p:nvSpPr>
          <p:spPr bwMode="auto">
            <a:xfrm>
              <a:off x="4241" y="3430"/>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grpSp>
      <p:sp>
        <p:nvSpPr>
          <p:cNvPr id="12297" name="Line 25"/>
          <p:cNvSpPr>
            <a:spLocks noChangeShapeType="1"/>
          </p:cNvSpPr>
          <p:nvPr/>
        </p:nvSpPr>
        <p:spPr bwMode="auto">
          <a:xfrm flipV="1">
            <a:off x="1762125" y="3068638"/>
            <a:ext cx="0" cy="50482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Calibri" panose="020F0502020204030204" pitchFamily="34" charset="0"/>
              <a:cs typeface="Calibri" panose="020F0502020204030204" pitchFamily="34" charset="0"/>
            </a:endParaRPr>
          </a:p>
        </p:txBody>
      </p:sp>
      <p:sp>
        <p:nvSpPr>
          <p:cNvPr id="197660" name="Rectangle 28"/>
          <p:cNvSpPr>
            <a:spLocks noChangeArrowheads="1"/>
          </p:cNvSpPr>
          <p:nvPr/>
        </p:nvSpPr>
        <p:spPr bwMode="auto">
          <a:xfrm>
            <a:off x="5688013" y="4800600"/>
            <a:ext cx="2952750" cy="336550"/>
          </a:xfrm>
          <a:prstGeom prst="rect">
            <a:avLst/>
          </a:prstGeom>
          <a:solidFill>
            <a:schemeClr val="tx1"/>
          </a:solidFill>
          <a:ln>
            <a:noFill/>
          </a:ln>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1600" dirty="0">
                <a:solidFill>
                  <a:schemeClr val="bg1"/>
                </a:solidFill>
                <a:latin typeface="Calibri" panose="020F0502020204030204" pitchFamily="34" charset="0"/>
                <a:cs typeface="Calibri" panose="020F0502020204030204" pitchFamily="34" charset="0"/>
              </a:rPr>
              <a:t>//</a:t>
            </a:r>
            <a:r>
              <a:rPr lang="zh-CN" altLang="en-US" sz="1600" dirty="0">
                <a:solidFill>
                  <a:schemeClr val="bg1"/>
                </a:solidFill>
                <a:latin typeface="Calibri" panose="020F0502020204030204" pitchFamily="34" charset="0"/>
                <a:cs typeface="Calibri" panose="020F0502020204030204" pitchFamily="34" charset="0"/>
              </a:rPr>
              <a:t>出错，父类中没有该方法</a:t>
            </a:r>
          </a:p>
        </p:txBody>
      </p:sp>
      <p:sp>
        <p:nvSpPr>
          <p:cNvPr id="197661" name="Rectangle 29"/>
          <p:cNvSpPr>
            <a:spLocks noChangeArrowheads="1"/>
          </p:cNvSpPr>
          <p:nvPr/>
        </p:nvSpPr>
        <p:spPr bwMode="auto">
          <a:xfrm>
            <a:off x="5688013" y="5519738"/>
            <a:ext cx="2952750" cy="336550"/>
          </a:xfrm>
          <a:prstGeom prst="rect">
            <a:avLst/>
          </a:prstGeom>
          <a:solidFill>
            <a:srgbClr val="00CCFF"/>
          </a:solidFill>
          <a:ln>
            <a:noFill/>
          </a:ln>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1600" dirty="0">
                <a:solidFill>
                  <a:schemeClr val="tx2"/>
                </a:solidFill>
                <a:latin typeface="Calibri" panose="020F0502020204030204" pitchFamily="34" charset="0"/>
                <a:cs typeface="Calibri" panose="020F0502020204030204" pitchFamily="34" charset="0"/>
              </a:rPr>
              <a:t>//</a:t>
            </a:r>
            <a:r>
              <a:rPr lang="zh-CN" altLang="en-US" sz="1600" dirty="0">
                <a:solidFill>
                  <a:schemeClr val="tx2"/>
                </a:solidFill>
                <a:latin typeface="Calibri" panose="020F0502020204030204" pitchFamily="34" charset="0"/>
                <a:cs typeface="Calibri" panose="020F0502020204030204" pitchFamily="34" charset="0"/>
              </a:rPr>
              <a:t>执行子类</a:t>
            </a:r>
            <a:r>
              <a:rPr lang="en-US" altLang="zh-CN" sz="1600" dirty="0">
                <a:solidFill>
                  <a:schemeClr val="tx2"/>
                </a:solidFill>
                <a:latin typeface="Calibri" panose="020F0502020204030204" pitchFamily="34" charset="0"/>
                <a:cs typeface="Calibri" panose="020F0502020204030204" pitchFamily="34" charset="0"/>
              </a:rPr>
              <a:t>move</a:t>
            </a:r>
            <a:r>
              <a:rPr lang="zh-CN" altLang="en-US" sz="1600" dirty="0">
                <a:solidFill>
                  <a:schemeClr val="tx2"/>
                </a:solidFill>
                <a:latin typeface="Calibri" panose="020F0502020204030204" pitchFamily="34" charset="0"/>
                <a:cs typeface="Calibri" panose="020F0502020204030204" pitchFamily="34" charset="0"/>
              </a:rPr>
              <a:t>方法</a:t>
            </a:r>
          </a:p>
        </p:txBody>
      </p:sp>
      <p:sp>
        <p:nvSpPr>
          <p:cNvPr id="197662" name="Rectangle 30"/>
          <p:cNvSpPr>
            <a:spLocks noChangeArrowheads="1"/>
          </p:cNvSpPr>
          <p:nvPr/>
        </p:nvSpPr>
        <p:spPr bwMode="auto">
          <a:xfrm>
            <a:off x="5688013" y="5160963"/>
            <a:ext cx="2952750" cy="336550"/>
          </a:xfrm>
          <a:prstGeom prst="rect">
            <a:avLst/>
          </a:prstGeom>
          <a:solidFill>
            <a:srgbClr val="FFFF00"/>
          </a:solidFill>
          <a:ln>
            <a:noFill/>
          </a:ln>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1600" dirty="0">
                <a:highlight>
                  <a:srgbClr val="FFFF00"/>
                </a:highlight>
                <a:latin typeface="Calibri" panose="020F0502020204030204" pitchFamily="34" charset="0"/>
                <a:cs typeface="Calibri" panose="020F0502020204030204" pitchFamily="34" charset="0"/>
              </a:rPr>
              <a:t>//</a:t>
            </a:r>
            <a:r>
              <a:rPr lang="zh-CN" altLang="en-US" sz="1600" dirty="0">
                <a:highlight>
                  <a:srgbClr val="FFFF00"/>
                </a:highlight>
                <a:latin typeface="Calibri" panose="020F0502020204030204" pitchFamily="34" charset="0"/>
                <a:cs typeface="Calibri" panose="020F0502020204030204" pitchFamily="34" charset="0"/>
              </a:rPr>
              <a:t>执行父类</a:t>
            </a:r>
            <a:r>
              <a:rPr lang="en-US" altLang="zh-CN" sz="1600" dirty="0">
                <a:highlight>
                  <a:srgbClr val="FFFF00"/>
                </a:highlight>
                <a:latin typeface="Calibri" panose="020F0502020204030204" pitchFamily="34" charset="0"/>
                <a:cs typeface="Calibri" panose="020F0502020204030204" pitchFamily="34" charset="0"/>
              </a:rPr>
              <a:t>eat</a:t>
            </a:r>
            <a:r>
              <a:rPr lang="zh-CN" altLang="en-US" sz="1600" dirty="0">
                <a:highlight>
                  <a:srgbClr val="FFFF00"/>
                </a:highlight>
                <a:latin typeface="Calibri" panose="020F0502020204030204" pitchFamily="34" charset="0"/>
                <a:cs typeface="Calibri" panose="020F0502020204030204" pitchFamily="34" charset="0"/>
              </a:rPr>
              <a:t>方法</a:t>
            </a:r>
          </a:p>
        </p:txBody>
      </p:sp>
      <p:sp>
        <p:nvSpPr>
          <p:cNvPr id="197663" name="Rectangle 31"/>
          <p:cNvSpPr>
            <a:spLocks noChangeArrowheads="1"/>
          </p:cNvSpPr>
          <p:nvPr/>
        </p:nvSpPr>
        <p:spPr bwMode="auto">
          <a:xfrm>
            <a:off x="395288" y="4605338"/>
            <a:ext cx="3529012" cy="336550"/>
          </a:xfrm>
          <a:prstGeom prst="rect">
            <a:avLst/>
          </a:prstGeom>
          <a:solidFill>
            <a:srgbClr val="CC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buFontTx/>
              <a:buChar char="•"/>
            </a:pPr>
            <a:r>
              <a:rPr lang="zh-CN" altLang="en-US" sz="1600">
                <a:solidFill>
                  <a:schemeClr val="bg1"/>
                </a:solidFill>
                <a:latin typeface="Calibri" panose="020F0502020204030204" pitchFamily="34" charset="0"/>
                <a:cs typeface="Calibri" panose="020F0502020204030204" pitchFamily="34" charset="0"/>
              </a:rPr>
              <a:t> 子类对象赋给父类引用后的</a:t>
            </a:r>
            <a:r>
              <a:rPr lang="en-US" altLang="zh-CN" sz="1600">
                <a:solidFill>
                  <a:schemeClr val="bg1"/>
                </a:solidFill>
                <a:latin typeface="Calibri" panose="020F0502020204030204" pitchFamily="34" charset="0"/>
                <a:cs typeface="Calibri" panose="020F0502020204030204" pitchFamily="34" charset="0"/>
              </a:rPr>
              <a:t>3</a:t>
            </a:r>
            <a:r>
              <a:rPr lang="zh-CN" altLang="en-US" sz="1600">
                <a:solidFill>
                  <a:schemeClr val="bg1"/>
                </a:solidFill>
                <a:latin typeface="Calibri" panose="020F0502020204030204" pitchFamily="34" charset="0"/>
                <a:cs typeface="Calibri" panose="020F0502020204030204" pitchFamily="34" charset="0"/>
              </a:rPr>
              <a:t>个层次</a:t>
            </a:r>
            <a:endParaRPr lang="zh-CN" altLang="en-US" sz="1600">
              <a:solidFill>
                <a:schemeClr val="accent2"/>
              </a:solidFill>
              <a:latin typeface="Calibri" panose="020F0502020204030204" pitchFamily="34" charset="0"/>
              <a:cs typeface="Calibri" panose="020F0502020204030204" pitchFamily="34" charset="0"/>
            </a:endParaRPr>
          </a:p>
        </p:txBody>
      </p:sp>
      <p:sp>
        <p:nvSpPr>
          <p:cNvPr id="197664" name="Rectangle 32"/>
          <p:cNvSpPr>
            <a:spLocks noChangeArrowheads="1"/>
          </p:cNvSpPr>
          <p:nvPr/>
        </p:nvSpPr>
        <p:spPr bwMode="auto">
          <a:xfrm>
            <a:off x="395288" y="4941888"/>
            <a:ext cx="3529012" cy="581025"/>
          </a:xfrm>
          <a:prstGeom prst="rect">
            <a:avLst/>
          </a:prstGeom>
          <a:solidFill>
            <a:schemeClr val="tx1"/>
          </a:solidFill>
          <a:ln>
            <a:noFill/>
          </a:ln>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1600" dirty="0">
                <a:solidFill>
                  <a:schemeClr val="bg1"/>
                </a:solidFill>
                <a:latin typeface="Calibri" panose="020F0502020204030204" pitchFamily="34" charset="0"/>
                <a:cs typeface="Calibri" panose="020F0502020204030204" pitchFamily="34" charset="0"/>
              </a:rPr>
              <a:t>(1)</a:t>
            </a:r>
            <a:r>
              <a:rPr lang="zh-CN" altLang="en-US" sz="1600" dirty="0">
                <a:solidFill>
                  <a:schemeClr val="bg1"/>
                </a:solidFill>
                <a:latin typeface="Calibri" panose="020F0502020204030204" pitchFamily="34" charset="0"/>
                <a:cs typeface="Calibri" panose="020F0502020204030204" pitchFamily="34" charset="0"/>
              </a:rPr>
              <a:t>父类中没有的方法</a:t>
            </a:r>
            <a:r>
              <a:rPr lang="en-US" altLang="zh-CN" sz="1600" dirty="0">
                <a:solidFill>
                  <a:schemeClr val="bg1"/>
                </a:solidFill>
                <a:latin typeface="Calibri" panose="020F0502020204030204" pitchFamily="34" charset="0"/>
                <a:cs typeface="Calibri" panose="020F0502020204030204" pitchFamily="34" charset="0"/>
              </a:rPr>
              <a:t>(</a:t>
            </a:r>
            <a:r>
              <a:rPr lang="zh-CN" altLang="en-US" sz="1600" dirty="0">
                <a:solidFill>
                  <a:schemeClr val="bg1"/>
                </a:solidFill>
                <a:latin typeface="Calibri" panose="020F0502020204030204" pitchFamily="34" charset="0"/>
                <a:cs typeface="Calibri" panose="020F0502020204030204" pitchFamily="34" charset="0"/>
              </a:rPr>
              <a:t>如</a:t>
            </a:r>
            <a:r>
              <a:rPr lang="en-US" altLang="zh-CN" sz="1600" dirty="0">
                <a:solidFill>
                  <a:schemeClr val="bg1"/>
                </a:solidFill>
                <a:latin typeface="Calibri" panose="020F0502020204030204" pitchFamily="34" charset="0"/>
                <a:cs typeface="Calibri" panose="020F0502020204030204" pitchFamily="34" charset="0"/>
              </a:rPr>
              <a:t>sing()</a:t>
            </a:r>
            <a:r>
              <a:rPr lang="zh-CN" altLang="en-US" sz="1600" dirty="0">
                <a:solidFill>
                  <a:schemeClr val="bg1"/>
                </a:solidFill>
                <a:latin typeface="Calibri" panose="020F0502020204030204" pitchFamily="34" charset="0"/>
                <a:cs typeface="Calibri" panose="020F0502020204030204" pitchFamily="34" charset="0"/>
              </a:rPr>
              <a:t>方法</a:t>
            </a:r>
            <a:r>
              <a:rPr lang="en-US" altLang="zh-CN" sz="1600" dirty="0">
                <a:solidFill>
                  <a:schemeClr val="bg1"/>
                </a:solidFill>
                <a:latin typeface="Calibri" panose="020F0502020204030204" pitchFamily="34" charset="0"/>
                <a:cs typeface="Calibri" panose="020F0502020204030204" pitchFamily="34" charset="0"/>
              </a:rPr>
              <a:t>)</a:t>
            </a:r>
            <a:r>
              <a:rPr lang="zh-CN" altLang="en-US" sz="1600" dirty="0">
                <a:solidFill>
                  <a:schemeClr val="bg1"/>
                </a:solidFill>
                <a:latin typeface="Calibri" panose="020F0502020204030204" pitchFamily="34" charset="0"/>
                <a:cs typeface="Calibri" panose="020F0502020204030204" pitchFamily="34" charset="0"/>
              </a:rPr>
              <a:t>不能调用。</a:t>
            </a:r>
          </a:p>
        </p:txBody>
      </p:sp>
      <p:sp>
        <p:nvSpPr>
          <p:cNvPr id="197665" name="Rectangle 33"/>
          <p:cNvSpPr>
            <a:spLocks noChangeArrowheads="1"/>
          </p:cNvSpPr>
          <p:nvPr/>
        </p:nvSpPr>
        <p:spPr bwMode="auto">
          <a:xfrm>
            <a:off x="395288" y="5516563"/>
            <a:ext cx="3529012" cy="581025"/>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1600">
                <a:solidFill>
                  <a:schemeClr val="tx2"/>
                </a:solidFill>
                <a:latin typeface="Calibri" panose="020F0502020204030204" pitchFamily="34" charset="0"/>
                <a:cs typeface="Calibri" panose="020F0502020204030204" pitchFamily="34" charset="0"/>
              </a:rPr>
              <a:t>(2)</a:t>
            </a:r>
            <a:r>
              <a:rPr lang="zh-CN" altLang="en-US" sz="1600">
                <a:solidFill>
                  <a:schemeClr val="tx2"/>
                </a:solidFill>
                <a:latin typeface="Calibri" panose="020F0502020204030204" pitchFamily="34" charset="0"/>
                <a:cs typeface="Calibri" panose="020F0502020204030204" pitchFamily="34" charset="0"/>
              </a:rPr>
              <a:t>如果子类没有覆盖父类的方法</a:t>
            </a:r>
            <a:r>
              <a:rPr lang="en-US" altLang="zh-CN" sz="1600">
                <a:solidFill>
                  <a:schemeClr val="tx2"/>
                </a:solidFill>
                <a:latin typeface="Calibri" panose="020F0502020204030204" pitchFamily="34" charset="0"/>
                <a:cs typeface="Calibri" panose="020F0502020204030204" pitchFamily="34" charset="0"/>
              </a:rPr>
              <a:t>(</a:t>
            </a:r>
            <a:r>
              <a:rPr lang="zh-CN" altLang="en-US" sz="1600">
                <a:solidFill>
                  <a:schemeClr val="tx2"/>
                </a:solidFill>
                <a:latin typeface="Calibri" panose="020F0502020204030204" pitchFamily="34" charset="0"/>
                <a:cs typeface="Calibri" panose="020F0502020204030204" pitchFamily="34" charset="0"/>
              </a:rPr>
              <a:t>如</a:t>
            </a:r>
            <a:r>
              <a:rPr lang="en-US" altLang="zh-CN" sz="1600">
                <a:solidFill>
                  <a:schemeClr val="tx2"/>
                </a:solidFill>
                <a:latin typeface="Calibri" panose="020F0502020204030204" pitchFamily="34" charset="0"/>
                <a:cs typeface="Calibri" panose="020F0502020204030204" pitchFamily="34" charset="0"/>
              </a:rPr>
              <a:t>eat()</a:t>
            </a:r>
            <a:r>
              <a:rPr lang="zh-CN" altLang="en-US" sz="1600">
                <a:solidFill>
                  <a:schemeClr val="tx2"/>
                </a:solidFill>
                <a:latin typeface="Calibri" panose="020F0502020204030204" pitchFamily="34" charset="0"/>
                <a:cs typeface="Calibri" panose="020F0502020204030204" pitchFamily="34" charset="0"/>
              </a:rPr>
              <a:t>方法</a:t>
            </a:r>
            <a:r>
              <a:rPr lang="en-US" altLang="zh-CN" sz="1600">
                <a:solidFill>
                  <a:schemeClr val="tx2"/>
                </a:solidFill>
                <a:latin typeface="Calibri" panose="020F0502020204030204" pitchFamily="34" charset="0"/>
                <a:cs typeface="Calibri" panose="020F0502020204030204" pitchFamily="34" charset="0"/>
              </a:rPr>
              <a:t>)</a:t>
            </a:r>
            <a:r>
              <a:rPr lang="zh-CN" altLang="en-US" sz="1600">
                <a:solidFill>
                  <a:schemeClr val="tx2"/>
                </a:solidFill>
                <a:latin typeface="Calibri" panose="020F0502020204030204" pitchFamily="34" charset="0"/>
                <a:cs typeface="Calibri" panose="020F0502020204030204" pitchFamily="34" charset="0"/>
              </a:rPr>
              <a:t>，则调用父类的方法。</a:t>
            </a:r>
          </a:p>
        </p:txBody>
      </p:sp>
      <p:sp>
        <p:nvSpPr>
          <p:cNvPr id="197666" name="Rectangle 34"/>
          <p:cNvSpPr>
            <a:spLocks noChangeArrowheads="1"/>
          </p:cNvSpPr>
          <p:nvPr/>
        </p:nvSpPr>
        <p:spPr bwMode="auto">
          <a:xfrm>
            <a:off x="395288" y="6092825"/>
            <a:ext cx="3529012" cy="581025"/>
          </a:xfrm>
          <a:prstGeom prst="rect">
            <a:avLst/>
          </a:prstGeom>
          <a:solidFill>
            <a:srgbClr val="00CCFF"/>
          </a:solidFill>
          <a:ln>
            <a:noFill/>
          </a:ln>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r>
              <a:rPr lang="en-US" altLang="zh-CN" sz="1600" dirty="0">
                <a:latin typeface="Calibri" panose="020F0502020204030204" pitchFamily="34" charset="0"/>
                <a:cs typeface="Calibri" panose="020F0502020204030204" pitchFamily="34" charset="0"/>
              </a:rPr>
              <a:t>(3)</a:t>
            </a:r>
            <a:r>
              <a:rPr lang="zh-CN" altLang="en-US" sz="1600" dirty="0">
                <a:latin typeface="Calibri" panose="020F0502020204030204" pitchFamily="34" charset="0"/>
                <a:cs typeface="Calibri" panose="020F0502020204030204" pitchFamily="34" charset="0"/>
              </a:rPr>
              <a:t>如果子类覆盖父类的方法</a:t>
            </a:r>
            <a:r>
              <a:rPr lang="en-US" altLang="zh-CN" sz="1600" dirty="0">
                <a:latin typeface="Calibri" panose="020F0502020204030204" pitchFamily="34" charset="0"/>
                <a:cs typeface="Calibri" panose="020F0502020204030204" pitchFamily="34" charset="0"/>
              </a:rPr>
              <a:t>(</a:t>
            </a:r>
            <a:r>
              <a:rPr lang="zh-CN" altLang="en-US" sz="1600" dirty="0">
                <a:latin typeface="Calibri" panose="020F0502020204030204" pitchFamily="34" charset="0"/>
                <a:cs typeface="Calibri" panose="020F0502020204030204" pitchFamily="34" charset="0"/>
              </a:rPr>
              <a:t>如</a:t>
            </a:r>
            <a:r>
              <a:rPr lang="en-US" altLang="zh-CN" sz="1600" dirty="0">
                <a:latin typeface="Calibri" panose="020F0502020204030204" pitchFamily="34" charset="0"/>
                <a:cs typeface="Calibri" panose="020F0502020204030204" pitchFamily="34" charset="0"/>
              </a:rPr>
              <a:t>move()</a:t>
            </a:r>
            <a:r>
              <a:rPr lang="zh-CN" altLang="en-US" sz="1600" dirty="0">
                <a:latin typeface="Calibri" panose="020F0502020204030204" pitchFamily="34" charset="0"/>
                <a:cs typeface="Calibri" panose="020F0502020204030204" pitchFamily="34" charset="0"/>
              </a:rPr>
              <a:t>方法</a:t>
            </a:r>
            <a:r>
              <a:rPr lang="en-US" altLang="zh-CN" sz="1600" dirty="0">
                <a:latin typeface="Calibri" panose="020F0502020204030204" pitchFamily="34" charset="0"/>
                <a:cs typeface="Calibri" panose="020F0502020204030204" pitchFamily="34" charset="0"/>
              </a:rPr>
              <a:t>)</a:t>
            </a:r>
            <a:r>
              <a:rPr lang="zh-CN" altLang="en-US" sz="1600" dirty="0">
                <a:latin typeface="Calibri" panose="020F0502020204030204" pitchFamily="34" charset="0"/>
                <a:cs typeface="Calibri" panose="020F0502020204030204" pitchFamily="34" charset="0"/>
              </a:rPr>
              <a:t>，则调用子类的方法。</a:t>
            </a:r>
          </a:p>
        </p:txBody>
      </p:sp>
      <p:sp>
        <p:nvSpPr>
          <p:cNvPr id="2" name="文本框 1">
            <a:extLst>
              <a:ext uri="{FF2B5EF4-FFF2-40B4-BE49-F238E27FC236}">
                <a16:creationId xmlns:a16="http://schemas.microsoft.com/office/drawing/2014/main" id="{C7BE8046-33B5-48C6-BBF3-F99941690290}"/>
              </a:ext>
            </a:extLst>
          </p:cNvPr>
          <p:cNvSpPr txBox="1"/>
          <p:nvPr/>
        </p:nvSpPr>
        <p:spPr>
          <a:xfrm>
            <a:off x="4162216" y="173183"/>
            <a:ext cx="865943" cy="369332"/>
          </a:xfrm>
          <a:prstGeom prst="rect">
            <a:avLst/>
          </a:prstGeom>
          <a:noFill/>
        </p:spPr>
        <p:txBody>
          <a:bodyPr wrap="none" rtlCol="0">
            <a:spAutoFit/>
          </a:bodyPr>
          <a:lstStyle/>
          <a:p>
            <a:r>
              <a:rPr lang="en-US" altLang="zh-CN" dirty="0"/>
              <a:t>1 </a:t>
            </a:r>
            <a:r>
              <a:rPr lang="zh-CN" altLang="en-US" dirty="0"/>
              <a:t>继承</a:t>
            </a:r>
          </a:p>
        </p:txBody>
      </p:sp>
      <p:sp>
        <p:nvSpPr>
          <p:cNvPr id="22" name="文本框 21">
            <a:extLst>
              <a:ext uri="{FF2B5EF4-FFF2-40B4-BE49-F238E27FC236}">
                <a16:creationId xmlns:a16="http://schemas.microsoft.com/office/drawing/2014/main" id="{758B3F1A-BCBA-47AC-9977-014BB2F65F04}"/>
              </a:ext>
            </a:extLst>
          </p:cNvPr>
          <p:cNvSpPr txBox="1"/>
          <p:nvPr/>
        </p:nvSpPr>
        <p:spPr>
          <a:xfrm>
            <a:off x="4162215" y="474594"/>
            <a:ext cx="1327608" cy="369332"/>
          </a:xfrm>
          <a:prstGeom prst="rect">
            <a:avLst/>
          </a:prstGeom>
          <a:noFill/>
        </p:spPr>
        <p:txBody>
          <a:bodyPr wrap="none" rtlCol="0">
            <a:spAutoFit/>
          </a:bodyPr>
          <a:lstStyle/>
          <a:p>
            <a:r>
              <a:rPr lang="en-US" altLang="zh-CN" dirty="0"/>
              <a:t>2 </a:t>
            </a:r>
            <a:r>
              <a:rPr lang="zh-CN" altLang="en-US" dirty="0"/>
              <a:t>向上转型</a:t>
            </a:r>
          </a:p>
        </p:txBody>
      </p:sp>
      <p:sp>
        <p:nvSpPr>
          <p:cNvPr id="23" name="文本框 22">
            <a:extLst>
              <a:ext uri="{FF2B5EF4-FFF2-40B4-BE49-F238E27FC236}">
                <a16:creationId xmlns:a16="http://schemas.microsoft.com/office/drawing/2014/main" id="{77859A2E-D203-4114-9D5A-73E4D9A6BCDE}"/>
              </a:ext>
            </a:extLst>
          </p:cNvPr>
          <p:cNvSpPr txBox="1"/>
          <p:nvPr/>
        </p:nvSpPr>
        <p:spPr>
          <a:xfrm>
            <a:off x="4162215" y="847035"/>
            <a:ext cx="3405099" cy="369332"/>
          </a:xfrm>
          <a:prstGeom prst="rect">
            <a:avLst/>
          </a:prstGeom>
          <a:noFill/>
        </p:spPr>
        <p:txBody>
          <a:bodyPr wrap="none" rtlCol="0">
            <a:spAutoFit/>
          </a:bodyPr>
          <a:lstStyle/>
          <a:p>
            <a:r>
              <a:rPr lang="en-US" altLang="zh-CN" dirty="0"/>
              <a:t>3 </a:t>
            </a:r>
            <a:r>
              <a:rPr lang="zh-CN" altLang="en-US" dirty="0"/>
              <a:t>子类对父类中的方法进行重写</a:t>
            </a:r>
          </a:p>
        </p:txBody>
      </p:sp>
      <p:sp>
        <p:nvSpPr>
          <p:cNvPr id="3" name="文本框 2">
            <a:extLst>
              <a:ext uri="{FF2B5EF4-FFF2-40B4-BE49-F238E27FC236}">
                <a16:creationId xmlns:a16="http://schemas.microsoft.com/office/drawing/2014/main" id="{AF147170-7095-432E-BC44-E33FBAD92FA3}"/>
              </a:ext>
            </a:extLst>
          </p:cNvPr>
          <p:cNvSpPr txBox="1"/>
          <p:nvPr/>
        </p:nvSpPr>
        <p:spPr>
          <a:xfrm>
            <a:off x="7341915" y="373463"/>
            <a:ext cx="1731511" cy="461665"/>
          </a:xfrm>
          <a:prstGeom prst="rect">
            <a:avLst/>
          </a:prstGeom>
          <a:noFill/>
        </p:spPr>
        <p:txBody>
          <a:bodyPr wrap="square" rtlCol="0">
            <a:spAutoFit/>
          </a:bodyPr>
          <a:lstStyle/>
          <a:p>
            <a:r>
              <a:rPr lang="zh-CN" altLang="en-US" sz="2400" b="1" dirty="0">
                <a:solidFill>
                  <a:srgbClr val="FF0000"/>
                </a:solidFill>
              </a:rPr>
              <a:t>多态三要素</a:t>
            </a:r>
          </a:p>
        </p:txBody>
      </p:sp>
    </p:spTree>
    <p:extLst>
      <p:ext uri="{BB962C8B-B14F-4D97-AF65-F5344CB8AC3E}">
        <p14:creationId xmlns:p14="http://schemas.microsoft.com/office/powerpoint/2010/main" val="2059546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6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76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65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76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66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6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76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76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76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76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8" grpId="0" animBg="1"/>
      <p:bldP spid="197649" grpId="0" animBg="1"/>
      <p:bldP spid="197650" grpId="0" animBg="1"/>
      <p:bldP spid="197660" grpId="0" animBg="1"/>
      <p:bldP spid="197661" grpId="0" animBg="1"/>
      <p:bldP spid="197662" grpId="0" animBg="1"/>
      <p:bldP spid="197663" grpId="0" animBg="1"/>
      <p:bldP spid="197664" grpId="0" animBg="1"/>
      <p:bldP spid="197665" grpId="0" animBg="1"/>
      <p:bldP spid="19766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867552"/>
          </a:xfrm>
        </p:spPr>
        <p:txBody>
          <a:bodyPr>
            <a:normAutofit/>
          </a:bodyPr>
          <a:lstStyle/>
          <a:p>
            <a:pPr marL="109728" indent="0">
              <a:buNone/>
            </a:pPr>
            <a:r>
              <a:rPr lang="en-US" altLang="zh-CN" sz="2800" dirty="0"/>
              <a:t>1</a:t>
            </a:r>
            <a:r>
              <a:rPr lang="zh-CN" altLang="zh-CN" sz="2800" dirty="0"/>
              <a:t>．接口层</a:t>
            </a:r>
            <a:r>
              <a:rPr lang="en-US" altLang="zh-CN" sz="2800" dirty="0" err="1"/>
              <a:t>TableModel</a:t>
            </a:r>
            <a:endParaRPr lang="zh-CN" altLang="zh-CN" sz="2800" dirty="0"/>
          </a:p>
          <a:p>
            <a:endParaRPr lang="zh-CN" altLang="en-US" sz="2800" dirty="0"/>
          </a:p>
        </p:txBody>
      </p:sp>
      <p:sp>
        <p:nvSpPr>
          <p:cNvPr id="3" name="标题 2"/>
          <p:cNvSpPr>
            <a:spLocks noGrp="1"/>
          </p:cNvSpPr>
          <p:nvPr>
            <p:ph type="title"/>
          </p:nvPr>
        </p:nvSpPr>
        <p:spPr/>
        <p:txBody>
          <a:bodyPr>
            <a:normAutofit/>
          </a:bodyPr>
          <a:lstStyle/>
          <a:p>
            <a:r>
              <a:rPr lang="en-US" altLang="zh-CN" dirty="0">
                <a:effectLst/>
              </a:rPr>
              <a:t>6.5.2  </a:t>
            </a:r>
            <a:r>
              <a:rPr lang="zh-CN" altLang="zh-CN" dirty="0">
                <a:effectLst/>
              </a:rPr>
              <a:t>向接口编程的代码</a:t>
            </a:r>
            <a:endParaRPr lang="zh-CN" altLang="en-US" dirty="0"/>
          </a:p>
        </p:txBody>
      </p:sp>
      <p:sp>
        <p:nvSpPr>
          <p:cNvPr id="4" name="矩形 3"/>
          <p:cNvSpPr/>
          <p:nvPr/>
        </p:nvSpPr>
        <p:spPr>
          <a:xfrm>
            <a:off x="827584" y="2204864"/>
            <a:ext cx="7560840" cy="203132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a:t>
            </a:r>
            <a:r>
              <a:rPr lang="en-US" altLang="zh-CN" dirty="0"/>
              <a:t> </a:t>
            </a:r>
            <a:r>
              <a:rPr lang="en-US" altLang="zh-CN" b="1" dirty="0"/>
              <a:t>interface</a:t>
            </a:r>
            <a:r>
              <a:rPr lang="en-US" altLang="zh-CN" dirty="0"/>
              <a:t> </a:t>
            </a:r>
            <a:r>
              <a:rPr lang="en-US" altLang="zh-CN" dirty="0" err="1"/>
              <a:t>TableModel</a:t>
            </a:r>
            <a:r>
              <a:rPr lang="en-US" altLang="zh-CN" dirty="0"/>
              <a:t> {</a:t>
            </a:r>
            <a:endParaRPr lang="zh-CN" altLang="zh-CN" dirty="0"/>
          </a:p>
          <a:p>
            <a:pPr fontAlgn="auto"/>
            <a:r>
              <a:rPr lang="en-US" altLang="zh-CN" dirty="0"/>
              <a:t>	</a:t>
            </a:r>
            <a:r>
              <a:rPr lang="en-US" altLang="zh-CN" b="1" dirty="0"/>
              <a:t>public</a:t>
            </a:r>
            <a:r>
              <a:rPr lang="en-US" altLang="zh-CN" dirty="0"/>
              <a:t> </a:t>
            </a:r>
            <a:r>
              <a:rPr lang="en-US" altLang="zh-CN" b="1" dirty="0" err="1"/>
              <a:t>int</a:t>
            </a:r>
            <a:r>
              <a:rPr lang="en-US" altLang="zh-CN" dirty="0"/>
              <a:t> </a:t>
            </a:r>
            <a:r>
              <a:rPr lang="en-US" altLang="zh-CN" dirty="0" err="1"/>
              <a:t>getRowNumber</a:t>
            </a:r>
            <a:r>
              <a:rPr lang="en-US" altLang="zh-CN" dirty="0"/>
              <a:t>();	//</a:t>
            </a:r>
            <a:r>
              <a:rPr lang="zh-CN" altLang="zh-CN" dirty="0"/>
              <a:t>获取表格的行数</a:t>
            </a:r>
          </a:p>
          <a:p>
            <a:pPr fontAlgn="auto"/>
            <a:r>
              <a:rPr lang="en-US" altLang="zh-CN" dirty="0"/>
              <a:t>	</a:t>
            </a:r>
            <a:r>
              <a:rPr lang="en-US" altLang="zh-CN" b="1" dirty="0"/>
              <a:t>public</a:t>
            </a:r>
            <a:r>
              <a:rPr lang="en-US" altLang="zh-CN" dirty="0"/>
              <a:t> </a:t>
            </a:r>
            <a:r>
              <a:rPr lang="en-US" altLang="zh-CN" b="1" dirty="0" err="1"/>
              <a:t>int</a:t>
            </a:r>
            <a:r>
              <a:rPr lang="en-US" altLang="zh-CN" dirty="0"/>
              <a:t> </a:t>
            </a:r>
            <a:r>
              <a:rPr lang="en-US" altLang="zh-CN" dirty="0" err="1"/>
              <a:t>getColNumber</a:t>
            </a:r>
            <a:r>
              <a:rPr lang="en-US" altLang="zh-CN" dirty="0"/>
              <a:t>();	//</a:t>
            </a:r>
            <a:r>
              <a:rPr lang="zh-CN" altLang="zh-CN" dirty="0"/>
              <a:t>获取表格的列数</a:t>
            </a:r>
          </a:p>
          <a:p>
            <a:pPr fontAlgn="auto"/>
            <a:r>
              <a:rPr lang="en-US" altLang="zh-CN" dirty="0"/>
              <a:t>	</a:t>
            </a:r>
            <a:r>
              <a:rPr lang="en-US" altLang="zh-CN" b="1" dirty="0"/>
              <a:t>public</a:t>
            </a:r>
            <a:r>
              <a:rPr lang="en-US" altLang="zh-CN" dirty="0"/>
              <a:t> String </a:t>
            </a:r>
            <a:r>
              <a:rPr lang="en-US" altLang="zh-CN" dirty="0" err="1"/>
              <a:t>getColName</a:t>
            </a:r>
            <a:r>
              <a:rPr lang="en-US" altLang="zh-CN" dirty="0"/>
              <a:t>(</a:t>
            </a:r>
            <a:r>
              <a:rPr lang="en-US" altLang="zh-CN" b="1" dirty="0" err="1"/>
              <a:t>int</a:t>
            </a:r>
            <a:r>
              <a:rPr lang="en-US" altLang="zh-CN" dirty="0"/>
              <a:t> index);	//</a:t>
            </a:r>
            <a:r>
              <a:rPr lang="zh-CN" altLang="zh-CN" dirty="0"/>
              <a:t>获取表头名称</a:t>
            </a:r>
            <a:r>
              <a:rPr lang="en-US" altLang="zh-CN" dirty="0"/>
              <a:t>	</a:t>
            </a:r>
            <a:endParaRPr lang="zh-CN" altLang="zh-CN" dirty="0"/>
          </a:p>
          <a:p>
            <a:pPr fontAlgn="auto"/>
            <a:r>
              <a:rPr lang="en-US" altLang="zh-CN" dirty="0"/>
              <a:t>	</a:t>
            </a:r>
            <a:r>
              <a:rPr lang="en-US" altLang="zh-CN" b="1" dirty="0"/>
              <a:t>public</a:t>
            </a:r>
            <a:r>
              <a:rPr lang="en-US" altLang="zh-CN" dirty="0"/>
              <a:t> Object </a:t>
            </a:r>
            <a:r>
              <a:rPr lang="en-US" altLang="zh-CN" dirty="0" err="1"/>
              <a:t>getValue</a:t>
            </a:r>
            <a:r>
              <a:rPr lang="en-US" altLang="zh-CN" dirty="0"/>
              <a:t>(</a:t>
            </a:r>
            <a:r>
              <a:rPr lang="en-US" altLang="zh-CN" b="1" dirty="0" err="1"/>
              <a:t>int</a:t>
            </a:r>
            <a:r>
              <a:rPr lang="en-US" altLang="zh-CN" dirty="0"/>
              <a:t> </a:t>
            </a:r>
            <a:r>
              <a:rPr lang="en-US" altLang="zh-CN" dirty="0" err="1"/>
              <a:t>row,</a:t>
            </a:r>
            <a:r>
              <a:rPr lang="en-US" altLang="zh-CN" b="1" dirty="0" err="1"/>
              <a:t>int</a:t>
            </a:r>
            <a:r>
              <a:rPr lang="en-US" altLang="zh-CN" dirty="0"/>
              <a:t> col);	//</a:t>
            </a:r>
            <a:r>
              <a:rPr lang="zh-CN" altLang="zh-CN" dirty="0"/>
              <a:t>获取</a:t>
            </a:r>
            <a:r>
              <a:rPr lang="en-US" altLang="zh-CN" dirty="0"/>
              <a:t> row</a:t>
            </a:r>
            <a:r>
              <a:rPr lang="zh-CN" altLang="zh-CN" dirty="0"/>
              <a:t>行</a:t>
            </a:r>
            <a:r>
              <a:rPr lang="en-US" altLang="zh-CN" u="sng" dirty="0"/>
              <a:t>col</a:t>
            </a:r>
            <a:r>
              <a:rPr lang="zh-CN" altLang="zh-CN" dirty="0"/>
              <a:t>列的数据</a:t>
            </a:r>
          </a:p>
          <a:p>
            <a:pPr fontAlgn="auto"/>
            <a:r>
              <a:rPr lang="en-US" altLang="zh-CN" dirty="0"/>
              <a:t>}</a:t>
            </a:r>
            <a:endParaRPr lang="zh-CN" altLang="zh-CN" dirty="0"/>
          </a:p>
        </p:txBody>
      </p:sp>
      <p:sp>
        <p:nvSpPr>
          <p:cNvPr id="5" name="矩形 4"/>
          <p:cNvSpPr/>
          <p:nvPr/>
        </p:nvSpPr>
        <p:spPr>
          <a:xfrm>
            <a:off x="827584" y="4581128"/>
            <a:ext cx="7560840" cy="9233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err="1"/>
              <a:t>getValue</a:t>
            </a:r>
            <a:r>
              <a:rPr lang="en-US" altLang="zh-CN" dirty="0"/>
              <a:t>()</a:t>
            </a:r>
            <a:r>
              <a:rPr lang="zh-CN" altLang="zh-CN" dirty="0"/>
              <a:t>方法获取</a:t>
            </a:r>
            <a:r>
              <a:rPr lang="en-US" altLang="zh-CN" dirty="0"/>
              <a:t>row</a:t>
            </a:r>
            <a:r>
              <a:rPr lang="zh-CN" altLang="zh-CN" dirty="0"/>
              <a:t>行</a:t>
            </a:r>
            <a:r>
              <a:rPr lang="en-US" altLang="zh-CN" dirty="0"/>
              <a:t>col</a:t>
            </a:r>
            <a:r>
              <a:rPr lang="zh-CN" altLang="zh-CN" dirty="0"/>
              <a:t>列的表格数据，因为表格数据的类型并不统一，所以用最高类型</a:t>
            </a:r>
            <a:r>
              <a:rPr lang="en-US" altLang="zh-CN" dirty="0"/>
              <a:t>Object</a:t>
            </a:r>
            <a:r>
              <a:rPr lang="zh-CN" altLang="zh-CN" dirty="0"/>
              <a:t>作为返回值类型，允许该方法返回任何类型的数据。</a:t>
            </a:r>
            <a:endParaRPr lang="zh-CN" altLang="en-US" dirty="0"/>
          </a:p>
        </p:txBody>
      </p:sp>
    </p:spTree>
    <p:extLst>
      <p:ext uri="{BB962C8B-B14F-4D97-AF65-F5344CB8AC3E}">
        <p14:creationId xmlns:p14="http://schemas.microsoft.com/office/powerpoint/2010/main" val="331171706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867552"/>
          </a:xfrm>
        </p:spPr>
        <p:txBody>
          <a:bodyPr>
            <a:normAutofit/>
          </a:bodyPr>
          <a:lstStyle/>
          <a:p>
            <a:pPr marL="109728" indent="0">
              <a:buNone/>
            </a:pPr>
            <a:r>
              <a:rPr lang="en-US" altLang="zh-CN" sz="2800" dirty="0"/>
              <a:t>2</a:t>
            </a:r>
            <a:r>
              <a:rPr lang="zh-CN" altLang="zh-CN" sz="2800" dirty="0"/>
              <a:t>．底层实现类</a:t>
            </a:r>
            <a:r>
              <a:rPr lang="en-US" altLang="zh-CN" sz="2800" dirty="0" err="1"/>
              <a:t>TableModelForStringArray</a:t>
            </a:r>
            <a:endParaRPr lang="zh-CN" altLang="zh-CN" sz="2800" dirty="0"/>
          </a:p>
          <a:p>
            <a:endParaRPr lang="zh-CN" altLang="en-US" sz="2800" dirty="0"/>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
        <p:nvSpPr>
          <p:cNvPr id="4" name="矩形 3"/>
          <p:cNvSpPr/>
          <p:nvPr/>
        </p:nvSpPr>
        <p:spPr>
          <a:xfrm>
            <a:off x="1331640" y="2276872"/>
            <a:ext cx="4752528" cy="258532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String[][] </a:t>
            </a:r>
            <a:r>
              <a:rPr lang="en-US" altLang="zh-CN" dirty="0" err="1"/>
              <a:t>str</a:t>
            </a:r>
            <a:r>
              <a:rPr lang="en-US" altLang="zh-CN" dirty="0"/>
              <a:t>={</a:t>
            </a:r>
            <a:endParaRPr lang="zh-CN" altLang="zh-CN" dirty="0"/>
          </a:p>
          <a:p>
            <a:r>
              <a:rPr lang="en-US" altLang="zh-CN" dirty="0"/>
              <a:t>	{"ID","NAME","GENDER","AGE"},</a:t>
            </a:r>
            <a:endParaRPr lang="zh-CN" altLang="zh-CN" dirty="0"/>
          </a:p>
          <a:p>
            <a:r>
              <a:rPr lang="en-US" altLang="zh-CN" dirty="0"/>
              <a:t>	{"1001","zhangs","</a:t>
            </a:r>
            <a:r>
              <a:rPr lang="zh-CN" altLang="zh-CN" dirty="0"/>
              <a:t>男</a:t>
            </a:r>
            <a:r>
              <a:rPr lang="en-US" altLang="zh-CN" dirty="0"/>
              <a:t>","21"},</a:t>
            </a:r>
            <a:endParaRPr lang="zh-CN" altLang="zh-CN" dirty="0"/>
          </a:p>
          <a:p>
            <a:r>
              <a:rPr lang="en-US" altLang="zh-CN" dirty="0"/>
              <a:t>	{"1002","lis","</a:t>
            </a:r>
            <a:r>
              <a:rPr lang="zh-CN" altLang="zh-CN" dirty="0"/>
              <a:t>男</a:t>
            </a:r>
            <a:r>
              <a:rPr lang="en-US" altLang="zh-CN" dirty="0"/>
              <a:t>","23"},</a:t>
            </a:r>
            <a:endParaRPr lang="zh-CN" altLang="zh-CN" dirty="0"/>
          </a:p>
          <a:p>
            <a:r>
              <a:rPr lang="en-US" altLang="zh-CN" dirty="0"/>
              <a:t>	{"1003","wangwu","</a:t>
            </a:r>
            <a:r>
              <a:rPr lang="zh-CN" altLang="zh-CN" dirty="0"/>
              <a:t>女</a:t>
            </a:r>
            <a:r>
              <a:rPr lang="en-US" altLang="zh-CN" dirty="0"/>
              <a:t>","21"},</a:t>
            </a:r>
            <a:endParaRPr lang="zh-CN" altLang="zh-CN" dirty="0"/>
          </a:p>
          <a:p>
            <a:r>
              <a:rPr lang="en-US" altLang="zh-CN" dirty="0"/>
              <a:t>	{"1004","zhangs","</a:t>
            </a:r>
            <a:r>
              <a:rPr lang="zh-CN" altLang="zh-CN" dirty="0"/>
              <a:t>男</a:t>
            </a:r>
            <a:r>
              <a:rPr lang="en-US" altLang="zh-CN" dirty="0"/>
              <a:t>","24"},</a:t>
            </a:r>
            <a:endParaRPr lang="zh-CN" altLang="zh-CN" dirty="0"/>
          </a:p>
          <a:p>
            <a:r>
              <a:rPr lang="en-US" altLang="zh-CN" dirty="0"/>
              <a:t>	{"1005","zhaol","</a:t>
            </a:r>
            <a:r>
              <a:rPr lang="zh-CN" altLang="zh-CN" dirty="0"/>
              <a:t>女</a:t>
            </a:r>
            <a:r>
              <a:rPr lang="en-US" altLang="zh-CN" dirty="0"/>
              <a:t>","25"},</a:t>
            </a:r>
            <a:endParaRPr lang="zh-CN" altLang="zh-CN" dirty="0"/>
          </a:p>
          <a:p>
            <a:r>
              <a:rPr lang="en-US" altLang="zh-CN" dirty="0"/>
              <a:t>	{"1006","qingqi","</a:t>
            </a:r>
            <a:r>
              <a:rPr lang="zh-CN" altLang="zh-CN" dirty="0"/>
              <a:t>男</a:t>
            </a:r>
            <a:r>
              <a:rPr lang="en-US" altLang="zh-CN" dirty="0"/>
              <a:t>","21"}</a:t>
            </a:r>
            <a:endParaRPr lang="zh-CN" altLang="zh-CN" dirty="0"/>
          </a:p>
          <a:p>
            <a:r>
              <a:rPr lang="en-US" altLang="zh-CN" dirty="0"/>
              <a:t>};</a:t>
            </a:r>
            <a:endParaRPr lang="zh-CN" altLang="zh-CN" dirty="0"/>
          </a:p>
        </p:txBody>
      </p:sp>
    </p:spTree>
    <p:extLst>
      <p:ext uri="{BB962C8B-B14F-4D97-AF65-F5344CB8AC3E}">
        <p14:creationId xmlns:p14="http://schemas.microsoft.com/office/powerpoint/2010/main" val="23200943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651528"/>
          </a:xfrm>
        </p:spPr>
        <p:txBody>
          <a:bodyPr>
            <a:normAutofit/>
          </a:bodyPr>
          <a:lstStyle/>
          <a:p>
            <a:pPr marL="109728" indent="0">
              <a:buNone/>
            </a:pPr>
            <a:r>
              <a:rPr lang="en-US" altLang="zh-CN" sz="2800" dirty="0"/>
              <a:t>2</a:t>
            </a:r>
            <a:r>
              <a:rPr lang="zh-CN" altLang="zh-CN" sz="2800" dirty="0"/>
              <a:t>．应用层</a:t>
            </a:r>
            <a:r>
              <a:rPr lang="en-US" altLang="zh-CN" sz="2800" dirty="0" err="1"/>
              <a:t>PrintTable</a:t>
            </a:r>
            <a:r>
              <a:rPr lang="zh-CN" altLang="zh-CN" sz="2800" dirty="0"/>
              <a:t>类</a:t>
            </a:r>
          </a:p>
          <a:p>
            <a:endParaRPr lang="zh-CN" altLang="en-US" sz="2800" dirty="0"/>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
        <p:nvSpPr>
          <p:cNvPr id="4" name="矩形 3"/>
          <p:cNvSpPr/>
          <p:nvPr/>
        </p:nvSpPr>
        <p:spPr>
          <a:xfrm>
            <a:off x="539552" y="2102852"/>
            <a:ext cx="8136904" cy="424731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b="1" dirty="0"/>
              <a:t>public</a:t>
            </a:r>
            <a:r>
              <a:rPr lang="en-US" altLang="zh-CN" dirty="0"/>
              <a:t> </a:t>
            </a:r>
            <a:r>
              <a:rPr lang="en-US" altLang="zh-CN" b="1" dirty="0"/>
              <a:t>class</a:t>
            </a:r>
            <a:r>
              <a:rPr lang="en-US" altLang="zh-CN" dirty="0"/>
              <a:t> </a:t>
            </a:r>
            <a:r>
              <a:rPr lang="en-US" altLang="zh-CN" dirty="0" err="1"/>
              <a:t>PrintTable</a:t>
            </a:r>
            <a:r>
              <a:rPr lang="en-US" altLang="zh-CN" dirty="0"/>
              <a:t> {</a:t>
            </a:r>
            <a:endParaRPr lang="zh-CN" altLang="zh-CN" dirty="0"/>
          </a:p>
          <a:p>
            <a:pPr fontAlgn="auto"/>
            <a:r>
              <a:rPr lang="en-US" altLang="zh-CN" dirty="0"/>
              <a:t>	</a:t>
            </a:r>
            <a:r>
              <a:rPr lang="en-US" altLang="zh-CN" b="1" dirty="0"/>
              <a:t>private</a:t>
            </a:r>
            <a:r>
              <a:rPr lang="en-US" altLang="zh-CN" dirty="0"/>
              <a:t> </a:t>
            </a:r>
            <a:r>
              <a:rPr lang="en-US" altLang="zh-CN" dirty="0" err="1"/>
              <a:t>TableModel</a:t>
            </a:r>
            <a:r>
              <a:rPr lang="en-US" altLang="zh-CN" dirty="0"/>
              <a:t> model;	//</a:t>
            </a:r>
            <a:r>
              <a:rPr lang="zh-CN" altLang="zh-CN" dirty="0"/>
              <a:t>接口成员</a:t>
            </a:r>
          </a:p>
          <a:p>
            <a:pPr fontAlgn="auto"/>
            <a:r>
              <a:rPr lang="en-US" altLang="zh-CN" dirty="0"/>
              <a:t>	</a:t>
            </a:r>
            <a:endParaRPr lang="zh-CN" altLang="zh-CN" dirty="0"/>
          </a:p>
          <a:p>
            <a:pPr fontAlgn="auto"/>
            <a:r>
              <a:rPr lang="en-US" altLang="zh-CN" dirty="0"/>
              <a:t>	</a:t>
            </a:r>
            <a:r>
              <a:rPr lang="en-US" altLang="zh-CN" b="1" dirty="0"/>
              <a:t>public</a:t>
            </a:r>
            <a:r>
              <a:rPr lang="en-US" altLang="zh-CN" dirty="0"/>
              <a:t> </a:t>
            </a:r>
            <a:r>
              <a:rPr lang="en-US" altLang="zh-CN" dirty="0" err="1"/>
              <a:t>PrintTable</a:t>
            </a:r>
            <a:r>
              <a:rPr lang="en-US" altLang="zh-CN" dirty="0"/>
              <a:t>(){</a:t>
            </a:r>
            <a:endParaRPr lang="zh-CN" altLang="zh-CN" dirty="0"/>
          </a:p>
          <a:p>
            <a:pPr fontAlgn="auto"/>
            <a:r>
              <a:rPr lang="en-US" altLang="zh-CN" dirty="0"/>
              <a:t>	}</a:t>
            </a:r>
            <a:endParaRPr lang="zh-CN" altLang="zh-CN" dirty="0"/>
          </a:p>
          <a:p>
            <a:pPr fontAlgn="auto"/>
            <a:r>
              <a:rPr lang="en-US" altLang="zh-CN" dirty="0"/>
              <a:t>	</a:t>
            </a:r>
            <a:r>
              <a:rPr lang="en-US" altLang="zh-CN" b="1" dirty="0"/>
              <a:t>public</a:t>
            </a:r>
            <a:r>
              <a:rPr lang="en-US" altLang="zh-CN" dirty="0"/>
              <a:t> </a:t>
            </a:r>
            <a:r>
              <a:rPr lang="en-US" altLang="zh-CN" dirty="0" err="1"/>
              <a:t>PrintTable</a:t>
            </a:r>
            <a:r>
              <a:rPr lang="en-US" altLang="zh-CN" dirty="0"/>
              <a:t>(</a:t>
            </a:r>
            <a:r>
              <a:rPr lang="en-US" altLang="zh-CN" dirty="0" err="1"/>
              <a:t>TableModel</a:t>
            </a:r>
            <a:r>
              <a:rPr lang="en-US" altLang="zh-CN" dirty="0"/>
              <a:t> model) {	//</a:t>
            </a:r>
            <a:r>
              <a:rPr lang="zh-CN" altLang="zh-CN" dirty="0"/>
              <a:t>构造方法初始化接口成员变量</a:t>
            </a:r>
          </a:p>
          <a:p>
            <a:pPr fontAlgn="auto"/>
            <a:r>
              <a:rPr lang="en-US" altLang="zh-CN" dirty="0"/>
              <a:t>		</a:t>
            </a:r>
            <a:r>
              <a:rPr lang="en-US" altLang="zh-CN" b="1" dirty="0" err="1"/>
              <a:t>this</a:t>
            </a:r>
            <a:r>
              <a:rPr lang="en-US" altLang="zh-CN" dirty="0" err="1"/>
              <a:t>.model</a:t>
            </a:r>
            <a:r>
              <a:rPr lang="en-US" altLang="zh-CN" dirty="0"/>
              <a:t> = model;</a:t>
            </a:r>
            <a:endParaRPr lang="zh-CN" altLang="zh-CN" dirty="0"/>
          </a:p>
          <a:p>
            <a:pPr fontAlgn="auto"/>
            <a:r>
              <a:rPr lang="en-US" altLang="zh-CN" dirty="0"/>
              <a:t>	}</a:t>
            </a:r>
            <a:endParaRPr lang="zh-CN" altLang="zh-CN" dirty="0"/>
          </a:p>
          <a:p>
            <a:pPr fontAlgn="auto"/>
            <a:r>
              <a:rPr lang="en-US" altLang="zh-CN" dirty="0"/>
              <a:t>	</a:t>
            </a:r>
            <a:r>
              <a:rPr lang="en-US" altLang="zh-CN" b="1" dirty="0"/>
              <a:t>public</a:t>
            </a:r>
            <a:r>
              <a:rPr lang="en-US" altLang="zh-CN" dirty="0"/>
              <a:t> </a:t>
            </a:r>
            <a:r>
              <a:rPr lang="en-US" altLang="zh-CN" b="1" dirty="0"/>
              <a:t>void</a:t>
            </a:r>
            <a:r>
              <a:rPr lang="en-US" altLang="zh-CN" dirty="0"/>
              <a:t> </a:t>
            </a:r>
            <a:r>
              <a:rPr lang="en-US" altLang="zh-CN" dirty="0" err="1"/>
              <a:t>setModel</a:t>
            </a:r>
            <a:r>
              <a:rPr lang="en-US" altLang="zh-CN" dirty="0"/>
              <a:t>(</a:t>
            </a:r>
            <a:r>
              <a:rPr lang="en-US" altLang="zh-CN" dirty="0" err="1"/>
              <a:t>TableModel</a:t>
            </a:r>
            <a:r>
              <a:rPr lang="en-US" altLang="zh-CN" dirty="0"/>
              <a:t> model) {	//set</a:t>
            </a:r>
            <a:r>
              <a:rPr lang="zh-CN" altLang="zh-CN" dirty="0"/>
              <a:t>方法初始化接口成员变量</a:t>
            </a:r>
          </a:p>
          <a:p>
            <a:pPr fontAlgn="auto"/>
            <a:r>
              <a:rPr lang="en-US" altLang="zh-CN" dirty="0"/>
              <a:t>		</a:t>
            </a:r>
            <a:r>
              <a:rPr lang="en-US" altLang="zh-CN" b="1" dirty="0" err="1"/>
              <a:t>this</a:t>
            </a:r>
            <a:r>
              <a:rPr lang="en-US" altLang="zh-CN" dirty="0" err="1"/>
              <a:t>.model</a:t>
            </a:r>
            <a:r>
              <a:rPr lang="en-US" altLang="zh-CN" dirty="0"/>
              <a:t> = model;</a:t>
            </a:r>
            <a:endParaRPr lang="zh-CN" altLang="zh-CN" dirty="0"/>
          </a:p>
          <a:p>
            <a:pPr fontAlgn="auto"/>
            <a:r>
              <a:rPr lang="en-US" altLang="zh-CN" dirty="0"/>
              <a:t>	}</a:t>
            </a:r>
            <a:endParaRPr lang="zh-CN" altLang="zh-CN" dirty="0"/>
          </a:p>
          <a:p>
            <a:pPr fontAlgn="auto"/>
            <a:r>
              <a:rPr lang="en-US" altLang="zh-CN" dirty="0"/>
              <a:t>	</a:t>
            </a:r>
            <a:endParaRPr lang="zh-CN" altLang="zh-CN" dirty="0"/>
          </a:p>
          <a:p>
            <a:pPr fontAlgn="auto"/>
            <a:r>
              <a:rPr lang="en-US" altLang="zh-CN" dirty="0"/>
              <a:t>	</a:t>
            </a:r>
            <a:endParaRPr lang="zh-CN" altLang="zh-CN" dirty="0"/>
          </a:p>
        </p:txBody>
      </p:sp>
    </p:spTree>
    <p:extLst>
      <p:ext uri="{BB962C8B-B14F-4D97-AF65-F5344CB8AC3E}">
        <p14:creationId xmlns:p14="http://schemas.microsoft.com/office/powerpoint/2010/main" val="18889912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51520" y="1481328"/>
            <a:ext cx="8579296" cy="4525963"/>
          </a:xfrm>
        </p:spPr>
        <p:style>
          <a:lnRef idx="1">
            <a:schemeClr val="accent1"/>
          </a:lnRef>
          <a:fillRef idx="2">
            <a:schemeClr val="accent1"/>
          </a:fillRef>
          <a:effectRef idx="1">
            <a:schemeClr val="accent1"/>
          </a:effectRef>
          <a:fontRef idx="minor">
            <a:schemeClr val="dk1"/>
          </a:fontRef>
        </p:style>
        <p:txBody>
          <a:bodyPr>
            <a:normAutofit fontScale="62500" lnSpcReduction="20000"/>
          </a:bodyPr>
          <a:lstStyle/>
          <a:p>
            <a:pPr marL="109728" indent="0" fontAlgn="auto">
              <a:buNone/>
            </a:pPr>
            <a:r>
              <a:rPr lang="en-US" altLang="zh-CN" b="1" dirty="0"/>
              <a:t>public</a:t>
            </a:r>
            <a:r>
              <a:rPr lang="en-US" altLang="zh-CN" dirty="0"/>
              <a:t> </a:t>
            </a:r>
            <a:r>
              <a:rPr lang="en-US" altLang="zh-CN" b="1" dirty="0"/>
              <a:t>void</a:t>
            </a:r>
            <a:r>
              <a:rPr lang="en-US" altLang="zh-CN" dirty="0"/>
              <a:t> </a:t>
            </a:r>
            <a:r>
              <a:rPr lang="en-US" altLang="zh-CN" dirty="0" err="1"/>
              <a:t>printTable</a:t>
            </a:r>
            <a:r>
              <a:rPr lang="en-US" altLang="zh-CN" dirty="0"/>
              <a:t>(){</a:t>
            </a:r>
            <a:endParaRPr lang="zh-CN" altLang="zh-CN" dirty="0"/>
          </a:p>
          <a:p>
            <a:pPr marL="109728" indent="0" fontAlgn="auto">
              <a:buNone/>
            </a:pPr>
            <a:r>
              <a:rPr lang="en-US" altLang="zh-CN" dirty="0"/>
              <a:t>		</a:t>
            </a:r>
            <a:r>
              <a:rPr lang="en-US" altLang="zh-CN" b="1" dirty="0"/>
              <a:t>for</a:t>
            </a:r>
            <a:r>
              <a:rPr lang="en-US" altLang="zh-CN" dirty="0"/>
              <a:t>(</a:t>
            </a:r>
            <a:r>
              <a:rPr lang="en-US" altLang="zh-CN" b="1" dirty="0" err="1"/>
              <a:t>int</a:t>
            </a:r>
            <a:r>
              <a:rPr lang="en-US" altLang="zh-CN" dirty="0"/>
              <a:t> i=0; i&lt;</a:t>
            </a:r>
            <a:r>
              <a:rPr lang="en-US" altLang="zh-CN" dirty="0" err="1"/>
              <a:t>model.getColNumber</a:t>
            </a:r>
            <a:r>
              <a:rPr lang="en-US" altLang="zh-CN" dirty="0"/>
              <a:t>(); i++){	//</a:t>
            </a:r>
            <a:r>
              <a:rPr lang="zh-CN" altLang="zh-CN" dirty="0"/>
              <a:t>输出表头</a:t>
            </a:r>
          </a:p>
          <a:p>
            <a:pPr marL="109728" indent="0" fontAlgn="auto">
              <a:buNone/>
            </a:pPr>
            <a:r>
              <a:rPr lang="en-US" altLang="zh-CN" dirty="0"/>
              <a:t>			</a:t>
            </a:r>
            <a:r>
              <a:rPr lang="en-US" altLang="zh-CN" dirty="0" err="1"/>
              <a:t>System.</a:t>
            </a:r>
            <a:r>
              <a:rPr lang="en-US" altLang="zh-CN" i="1" dirty="0" err="1"/>
              <a:t>out</a:t>
            </a:r>
            <a:r>
              <a:rPr lang="en-US" altLang="zh-CN" dirty="0" err="1"/>
              <a:t>.print</a:t>
            </a:r>
            <a:r>
              <a:rPr lang="en-US" altLang="zh-CN" dirty="0"/>
              <a:t>(</a:t>
            </a:r>
            <a:r>
              <a:rPr lang="en-US" altLang="zh-CN" dirty="0" err="1"/>
              <a:t>model.getColName</a:t>
            </a:r>
            <a:r>
              <a:rPr lang="en-US" altLang="zh-CN" dirty="0"/>
              <a:t>(i)+"\t");</a:t>
            </a:r>
            <a:endParaRPr lang="zh-CN" altLang="zh-CN" dirty="0"/>
          </a:p>
          <a:p>
            <a:pPr marL="109728" indent="0" fontAlgn="auto">
              <a:buNone/>
            </a:pPr>
            <a:r>
              <a:rPr lang="en-US" altLang="zh-CN" dirty="0"/>
              <a:t>		}		</a:t>
            </a:r>
            <a:endParaRPr lang="zh-CN" altLang="zh-CN" dirty="0"/>
          </a:p>
          <a:p>
            <a:pPr marL="109728" indent="0" fontAlgn="auto">
              <a:buNone/>
            </a:pPr>
            <a:r>
              <a:rPr lang="en-US" altLang="zh-CN" dirty="0"/>
              <a:t>		</a:t>
            </a:r>
            <a:r>
              <a:rPr lang="en-US" altLang="zh-CN" dirty="0" err="1"/>
              <a:t>System.</a:t>
            </a:r>
            <a:r>
              <a:rPr lang="en-US" altLang="zh-CN" i="1" dirty="0" err="1"/>
              <a:t>out</a:t>
            </a:r>
            <a:r>
              <a:rPr lang="en-US" altLang="zh-CN" dirty="0" err="1"/>
              <a:t>.println</a:t>
            </a:r>
            <a:r>
              <a:rPr lang="en-US" altLang="zh-CN" dirty="0"/>
              <a:t>();</a:t>
            </a:r>
            <a:endParaRPr lang="zh-CN" altLang="zh-CN" dirty="0"/>
          </a:p>
          <a:p>
            <a:pPr marL="109728" indent="0" fontAlgn="auto">
              <a:buNone/>
            </a:pPr>
            <a:r>
              <a:rPr lang="en-US" altLang="zh-CN" dirty="0"/>
              <a:t>		</a:t>
            </a:r>
            <a:r>
              <a:rPr lang="en-US" altLang="zh-CN" dirty="0" err="1"/>
              <a:t>System.</a:t>
            </a:r>
            <a:r>
              <a:rPr lang="en-US" altLang="zh-CN" i="1" dirty="0" err="1"/>
              <a:t>out</a:t>
            </a:r>
            <a:r>
              <a:rPr lang="en-US" altLang="zh-CN" dirty="0" err="1"/>
              <a:t>.println</a:t>
            </a:r>
            <a:r>
              <a:rPr lang="en-US" altLang="zh-CN" dirty="0"/>
              <a:t>("---------------------------");</a:t>
            </a:r>
            <a:endParaRPr lang="zh-CN" altLang="zh-CN" dirty="0"/>
          </a:p>
          <a:p>
            <a:pPr marL="109728" indent="0" fontAlgn="auto">
              <a:buNone/>
            </a:pPr>
            <a:r>
              <a:rPr lang="en-US" altLang="zh-CN" dirty="0"/>
              <a:t>		</a:t>
            </a:r>
            <a:endParaRPr lang="zh-CN" altLang="zh-CN" dirty="0"/>
          </a:p>
          <a:p>
            <a:pPr marL="109728" indent="0" fontAlgn="auto">
              <a:buNone/>
            </a:pPr>
            <a:r>
              <a:rPr lang="en-US" altLang="zh-CN" dirty="0"/>
              <a:t>		//</a:t>
            </a:r>
            <a:r>
              <a:rPr lang="zh-CN" altLang="zh-CN" dirty="0"/>
              <a:t>输出表格内容</a:t>
            </a:r>
          </a:p>
          <a:p>
            <a:pPr marL="109728" indent="0" fontAlgn="auto">
              <a:buNone/>
            </a:pPr>
            <a:r>
              <a:rPr lang="en-US" altLang="zh-CN" dirty="0"/>
              <a:t>		</a:t>
            </a:r>
            <a:r>
              <a:rPr lang="en-US" altLang="zh-CN" b="1" dirty="0"/>
              <a:t>for</a:t>
            </a:r>
            <a:r>
              <a:rPr lang="en-US" altLang="zh-CN" dirty="0"/>
              <a:t>(</a:t>
            </a:r>
            <a:r>
              <a:rPr lang="en-US" altLang="zh-CN" b="1" dirty="0" err="1"/>
              <a:t>int</a:t>
            </a:r>
            <a:r>
              <a:rPr lang="en-US" altLang="zh-CN" dirty="0"/>
              <a:t> i=0; i&lt;</a:t>
            </a:r>
            <a:r>
              <a:rPr lang="en-US" altLang="zh-CN" dirty="0" err="1"/>
              <a:t>model.getRowNumber</a:t>
            </a:r>
            <a:r>
              <a:rPr lang="en-US" altLang="zh-CN" dirty="0"/>
              <a:t>(); i++){  </a:t>
            </a:r>
            <a:endParaRPr lang="zh-CN" altLang="zh-CN" dirty="0"/>
          </a:p>
          <a:p>
            <a:pPr marL="109728" indent="0" fontAlgn="auto">
              <a:buNone/>
            </a:pPr>
            <a:r>
              <a:rPr lang="en-US" altLang="zh-CN" dirty="0"/>
              <a:t>			</a:t>
            </a:r>
            <a:r>
              <a:rPr lang="en-US" altLang="zh-CN" b="1" dirty="0"/>
              <a:t>for</a:t>
            </a:r>
            <a:r>
              <a:rPr lang="en-US" altLang="zh-CN" dirty="0"/>
              <a:t>(</a:t>
            </a:r>
            <a:r>
              <a:rPr lang="en-US" altLang="zh-CN" b="1" dirty="0" err="1"/>
              <a:t>int</a:t>
            </a:r>
            <a:r>
              <a:rPr lang="en-US" altLang="zh-CN" dirty="0"/>
              <a:t> j=0; j&lt;</a:t>
            </a:r>
            <a:r>
              <a:rPr lang="en-US" altLang="zh-CN" dirty="0" err="1"/>
              <a:t>model.getColNumber</a:t>
            </a:r>
            <a:r>
              <a:rPr lang="en-US" altLang="zh-CN" dirty="0"/>
              <a:t>(); </a:t>
            </a:r>
            <a:r>
              <a:rPr lang="en-US" altLang="zh-CN" dirty="0" err="1"/>
              <a:t>j++</a:t>
            </a:r>
            <a:r>
              <a:rPr lang="en-US" altLang="zh-CN" dirty="0"/>
              <a:t>){						</a:t>
            </a:r>
            <a:r>
              <a:rPr lang="en-US" altLang="zh-CN" dirty="0" err="1"/>
              <a:t>System.</a:t>
            </a:r>
            <a:r>
              <a:rPr lang="en-US" altLang="zh-CN" i="1" dirty="0" err="1"/>
              <a:t>out</a:t>
            </a:r>
            <a:r>
              <a:rPr lang="en-US" altLang="zh-CN" dirty="0" err="1"/>
              <a:t>.print</a:t>
            </a:r>
            <a:r>
              <a:rPr lang="en-US" altLang="zh-CN" dirty="0"/>
              <a:t>(</a:t>
            </a:r>
            <a:r>
              <a:rPr lang="en-US" altLang="zh-CN" dirty="0" err="1"/>
              <a:t>model.getValue</a:t>
            </a:r>
            <a:r>
              <a:rPr lang="en-US" altLang="zh-CN" dirty="0"/>
              <a:t>(i, j)+"\t");	</a:t>
            </a:r>
            <a:endParaRPr lang="zh-CN" altLang="zh-CN" dirty="0"/>
          </a:p>
          <a:p>
            <a:pPr marL="109728" indent="0" fontAlgn="auto">
              <a:buNone/>
            </a:pPr>
            <a:r>
              <a:rPr lang="en-US" altLang="zh-CN" dirty="0"/>
              <a:t>			}</a:t>
            </a:r>
            <a:endParaRPr lang="zh-CN" altLang="zh-CN" dirty="0"/>
          </a:p>
          <a:p>
            <a:pPr marL="109728" indent="0" fontAlgn="auto">
              <a:buNone/>
            </a:pPr>
            <a:r>
              <a:rPr lang="en-US" altLang="zh-CN" dirty="0"/>
              <a:t>			</a:t>
            </a:r>
            <a:r>
              <a:rPr lang="en-US" altLang="zh-CN" dirty="0" err="1"/>
              <a:t>System.</a:t>
            </a:r>
            <a:r>
              <a:rPr lang="en-US" altLang="zh-CN" i="1" dirty="0" err="1"/>
              <a:t>out</a:t>
            </a:r>
            <a:r>
              <a:rPr lang="en-US" altLang="zh-CN" dirty="0" err="1"/>
              <a:t>.println</a:t>
            </a:r>
            <a:r>
              <a:rPr lang="en-US" altLang="zh-CN" dirty="0"/>
              <a:t>();</a:t>
            </a:r>
            <a:endParaRPr lang="zh-CN" altLang="zh-CN" dirty="0"/>
          </a:p>
          <a:p>
            <a:pPr marL="109728" indent="0" fontAlgn="auto">
              <a:buNone/>
            </a:pPr>
            <a:r>
              <a:rPr lang="en-US" altLang="zh-CN" dirty="0"/>
              <a:t>		}</a:t>
            </a:r>
            <a:endParaRPr lang="zh-CN" altLang="zh-CN" dirty="0"/>
          </a:p>
          <a:p>
            <a:pPr marL="109728" indent="0" fontAlgn="auto">
              <a:buNone/>
            </a:pPr>
            <a:r>
              <a:rPr lang="en-US" altLang="zh-CN" dirty="0"/>
              <a:t>	}</a:t>
            </a:r>
            <a:endParaRPr lang="zh-CN" altLang="zh-CN" dirty="0"/>
          </a:p>
          <a:p>
            <a:pPr marL="109728" indent="0" fontAlgn="auto">
              <a:buNone/>
            </a:pPr>
            <a:r>
              <a:rPr lang="en-US" altLang="zh-CN" dirty="0"/>
              <a:t>}</a:t>
            </a:r>
            <a:endParaRPr lang="zh-CN" altLang="zh-CN" dirty="0"/>
          </a:p>
          <a:p>
            <a:pPr marL="109728" indent="0">
              <a:buNone/>
            </a:pPr>
            <a:endParaRPr lang="zh-CN" altLang="en-US" dirty="0"/>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Tree>
    <p:extLst>
      <p:ext uri="{BB962C8B-B14F-4D97-AF65-F5344CB8AC3E}">
        <p14:creationId xmlns:p14="http://schemas.microsoft.com/office/powerpoint/2010/main" val="23200943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3819880"/>
          </a:xfrm>
        </p:spPr>
        <p:style>
          <a:lnRef idx="1">
            <a:schemeClr val="accent1"/>
          </a:lnRef>
          <a:fillRef idx="2">
            <a:schemeClr val="accent1"/>
          </a:fillRef>
          <a:effectRef idx="1">
            <a:schemeClr val="accent1"/>
          </a:effectRef>
          <a:fontRef idx="minor">
            <a:schemeClr val="dk1"/>
          </a:fontRef>
        </p:style>
        <p:txBody>
          <a:bodyPr>
            <a:noAutofit/>
          </a:bodyPr>
          <a:lstStyle/>
          <a:p>
            <a:pPr marL="365760" lvl="1" indent="0">
              <a:buNone/>
            </a:pPr>
            <a:r>
              <a:rPr lang="en-US" altLang="zh-CN" sz="1600" b="1" dirty="0"/>
              <a:t>public</a:t>
            </a:r>
            <a:r>
              <a:rPr lang="en-US" altLang="zh-CN" sz="1600" dirty="0"/>
              <a:t> </a:t>
            </a:r>
            <a:r>
              <a:rPr lang="en-US" altLang="zh-CN" sz="1600" b="1" dirty="0" err="1"/>
              <a:t>int</a:t>
            </a:r>
            <a:r>
              <a:rPr lang="en-US" altLang="zh-CN" sz="1600" dirty="0"/>
              <a:t> </a:t>
            </a:r>
            <a:r>
              <a:rPr lang="en-US" altLang="zh-CN" sz="1600" dirty="0" err="1"/>
              <a:t>getRowNumber</a:t>
            </a:r>
            <a:r>
              <a:rPr lang="en-US" altLang="zh-CN" sz="1600" dirty="0"/>
              <a:t>(){//</a:t>
            </a:r>
            <a:r>
              <a:rPr lang="zh-CN" altLang="zh-CN" sz="1600" dirty="0"/>
              <a:t>行数：数组元素的个数</a:t>
            </a:r>
          </a:p>
          <a:p>
            <a:pPr marL="365760" lvl="1" indent="0">
              <a:buNone/>
            </a:pPr>
            <a:r>
              <a:rPr lang="en-US" altLang="zh-CN" sz="1600" dirty="0"/>
              <a:t>		</a:t>
            </a:r>
            <a:r>
              <a:rPr lang="en-US" altLang="zh-CN" sz="1600" b="1" dirty="0"/>
              <a:t>return</a:t>
            </a:r>
            <a:r>
              <a:rPr lang="en-US" altLang="zh-CN" sz="1600" dirty="0"/>
              <a:t> </a:t>
            </a:r>
            <a:r>
              <a:rPr lang="en-US" altLang="zh-CN" sz="1600" dirty="0" err="1"/>
              <a:t>data.length</a:t>
            </a:r>
            <a:r>
              <a:rPr lang="en-US" altLang="zh-CN" sz="1600" dirty="0"/>
              <a:t>;</a:t>
            </a:r>
            <a:endParaRPr lang="zh-CN" altLang="zh-CN" sz="1600" dirty="0"/>
          </a:p>
          <a:p>
            <a:pPr marL="365760" lvl="1" indent="0">
              <a:buNone/>
            </a:pPr>
            <a:r>
              <a:rPr lang="en-US" altLang="zh-CN" sz="1600" dirty="0"/>
              <a:t>	}</a:t>
            </a:r>
            <a:endParaRPr lang="zh-CN" altLang="en-US" sz="1600" dirty="0"/>
          </a:p>
          <a:p>
            <a:pPr marL="365760" lvl="1" indent="0">
              <a:buNone/>
            </a:pPr>
            <a:r>
              <a:rPr lang="en-US" altLang="zh-CN" sz="1600" b="1" dirty="0"/>
              <a:t>public</a:t>
            </a:r>
            <a:r>
              <a:rPr lang="en-US" altLang="zh-CN" sz="1600" dirty="0"/>
              <a:t> Object </a:t>
            </a:r>
            <a:r>
              <a:rPr lang="en-US" altLang="zh-CN" sz="1600" dirty="0" err="1"/>
              <a:t>getValue</a:t>
            </a:r>
            <a:r>
              <a:rPr lang="en-US" altLang="zh-CN" sz="1600" dirty="0"/>
              <a:t>(</a:t>
            </a:r>
            <a:r>
              <a:rPr lang="en-US" altLang="zh-CN" sz="1600" b="1" dirty="0" err="1"/>
              <a:t>int</a:t>
            </a:r>
            <a:r>
              <a:rPr lang="en-US" altLang="zh-CN" sz="1600" dirty="0"/>
              <a:t> row, </a:t>
            </a:r>
            <a:r>
              <a:rPr lang="en-US" altLang="zh-CN" sz="1600" b="1" dirty="0" err="1"/>
              <a:t>int</a:t>
            </a:r>
            <a:r>
              <a:rPr lang="en-US" altLang="zh-CN" sz="1600" dirty="0"/>
              <a:t> col){//row</a:t>
            </a:r>
            <a:r>
              <a:rPr lang="zh-CN" altLang="zh-CN" sz="1600" dirty="0"/>
              <a:t>为数组下标</a:t>
            </a:r>
          </a:p>
          <a:p>
            <a:pPr marL="365760" lvl="1" indent="0">
              <a:buNone/>
            </a:pPr>
            <a:r>
              <a:rPr lang="en-US" altLang="zh-CN" sz="1600" dirty="0"/>
              <a:t>	</a:t>
            </a:r>
            <a:r>
              <a:rPr lang="en-US" altLang="zh-CN" sz="1600" b="1" dirty="0"/>
              <a:t>switch</a:t>
            </a:r>
            <a:r>
              <a:rPr lang="en-US" altLang="zh-CN" sz="1600" dirty="0"/>
              <a:t>(col){//</a:t>
            </a:r>
            <a:r>
              <a:rPr lang="zh-CN" altLang="zh-CN" sz="1600" dirty="0"/>
              <a:t>由</a:t>
            </a:r>
            <a:r>
              <a:rPr lang="en-US" altLang="zh-CN" sz="1600" dirty="0"/>
              <a:t>col</a:t>
            </a:r>
            <a:r>
              <a:rPr lang="zh-CN" altLang="zh-CN" sz="1600" dirty="0"/>
              <a:t>定位获取对象的哪个数据成员</a:t>
            </a:r>
          </a:p>
          <a:p>
            <a:pPr marL="365760" lvl="1" indent="0">
              <a:buNone/>
            </a:pPr>
            <a:r>
              <a:rPr lang="en-US" altLang="zh-CN" sz="1600" dirty="0"/>
              <a:t>		</a:t>
            </a:r>
            <a:r>
              <a:rPr lang="en-US" altLang="zh-CN" sz="1600" b="1" dirty="0"/>
              <a:t>case</a:t>
            </a:r>
            <a:r>
              <a:rPr lang="en-US" altLang="zh-CN" sz="1600" dirty="0"/>
              <a:t> 0: </a:t>
            </a:r>
            <a:r>
              <a:rPr lang="en-US" altLang="zh-CN" sz="1600" b="1" dirty="0"/>
              <a:t>return</a:t>
            </a:r>
            <a:r>
              <a:rPr lang="en-US" altLang="zh-CN" sz="1600" dirty="0"/>
              <a:t> data[row].</a:t>
            </a:r>
            <a:r>
              <a:rPr lang="en-US" altLang="zh-CN" sz="1600" dirty="0" err="1"/>
              <a:t>getId</a:t>
            </a:r>
            <a:r>
              <a:rPr lang="en-US" altLang="zh-CN" sz="1600" dirty="0"/>
              <a:t>();</a:t>
            </a:r>
            <a:endParaRPr lang="zh-CN" altLang="zh-CN" sz="1600" dirty="0"/>
          </a:p>
          <a:p>
            <a:pPr marL="365760" lvl="1" indent="0">
              <a:buNone/>
            </a:pPr>
            <a:r>
              <a:rPr lang="en-US" altLang="zh-CN" sz="1600" dirty="0"/>
              <a:t>		</a:t>
            </a:r>
            <a:r>
              <a:rPr lang="en-US" altLang="zh-CN" sz="1600" b="1" dirty="0"/>
              <a:t>case</a:t>
            </a:r>
            <a:r>
              <a:rPr lang="en-US" altLang="zh-CN" sz="1600" dirty="0"/>
              <a:t> 1: </a:t>
            </a:r>
            <a:r>
              <a:rPr lang="en-US" altLang="zh-CN" sz="1600" b="1" dirty="0"/>
              <a:t>return</a:t>
            </a:r>
            <a:r>
              <a:rPr lang="en-US" altLang="zh-CN" sz="1600" dirty="0"/>
              <a:t> data[row].</a:t>
            </a:r>
            <a:r>
              <a:rPr lang="en-US" altLang="zh-CN" sz="1600" dirty="0" err="1"/>
              <a:t>getName</a:t>
            </a:r>
            <a:r>
              <a:rPr lang="en-US" altLang="zh-CN" sz="1600" dirty="0"/>
              <a:t>();</a:t>
            </a:r>
            <a:endParaRPr lang="zh-CN" altLang="zh-CN" sz="1600" dirty="0"/>
          </a:p>
          <a:p>
            <a:pPr marL="365760" lvl="1" indent="0">
              <a:buNone/>
            </a:pPr>
            <a:r>
              <a:rPr lang="en-US" altLang="zh-CN" sz="1600" dirty="0"/>
              <a:t>		</a:t>
            </a:r>
            <a:r>
              <a:rPr lang="en-US" altLang="zh-CN" sz="1600" b="1" dirty="0"/>
              <a:t>case</a:t>
            </a:r>
            <a:r>
              <a:rPr lang="en-US" altLang="zh-CN" sz="1600" dirty="0"/>
              <a:t> 2: </a:t>
            </a:r>
            <a:r>
              <a:rPr lang="en-US" altLang="zh-CN" sz="1600" b="1" dirty="0"/>
              <a:t>return</a:t>
            </a:r>
            <a:r>
              <a:rPr lang="en-US" altLang="zh-CN" sz="1600" dirty="0"/>
              <a:t> data[row].</a:t>
            </a:r>
            <a:r>
              <a:rPr lang="en-US" altLang="zh-CN" sz="1600" dirty="0" err="1"/>
              <a:t>isGender</a:t>
            </a:r>
            <a:r>
              <a:rPr lang="en-US" altLang="zh-CN" sz="1600" dirty="0"/>
              <a:t>()?"</a:t>
            </a:r>
            <a:r>
              <a:rPr lang="zh-CN" altLang="zh-CN" sz="1600" dirty="0"/>
              <a:t>男</a:t>
            </a:r>
            <a:r>
              <a:rPr lang="en-US" altLang="zh-CN" sz="1600" dirty="0"/>
              <a:t>":"</a:t>
            </a:r>
            <a:r>
              <a:rPr lang="zh-CN" altLang="zh-CN" sz="1600" dirty="0"/>
              <a:t>女</a:t>
            </a:r>
            <a:r>
              <a:rPr lang="en-US" altLang="zh-CN" sz="1600" dirty="0"/>
              <a:t>";</a:t>
            </a:r>
            <a:endParaRPr lang="zh-CN" altLang="zh-CN" sz="1600" dirty="0"/>
          </a:p>
          <a:p>
            <a:pPr marL="365760" lvl="1" indent="0">
              <a:buNone/>
            </a:pPr>
            <a:r>
              <a:rPr lang="en-US" altLang="zh-CN" sz="1600" dirty="0"/>
              <a:t>		</a:t>
            </a:r>
            <a:r>
              <a:rPr lang="en-US" altLang="zh-CN" sz="1600" b="1" dirty="0"/>
              <a:t>case</a:t>
            </a:r>
            <a:r>
              <a:rPr lang="en-US" altLang="zh-CN" sz="1600" dirty="0"/>
              <a:t> 3: </a:t>
            </a:r>
            <a:r>
              <a:rPr lang="en-US" altLang="zh-CN" sz="1600" b="1" dirty="0"/>
              <a:t>return</a:t>
            </a:r>
            <a:r>
              <a:rPr lang="en-US" altLang="zh-CN" sz="1600" dirty="0"/>
              <a:t> data[row].</a:t>
            </a:r>
            <a:r>
              <a:rPr lang="en-US" altLang="zh-CN" sz="1600" dirty="0" err="1"/>
              <a:t>getAge</a:t>
            </a:r>
            <a:r>
              <a:rPr lang="en-US" altLang="zh-CN" sz="1600" dirty="0"/>
              <a:t>();</a:t>
            </a:r>
            <a:endParaRPr lang="zh-CN" altLang="zh-CN" sz="1600" dirty="0"/>
          </a:p>
          <a:p>
            <a:pPr marL="365760" lvl="1" indent="0">
              <a:buNone/>
            </a:pPr>
            <a:r>
              <a:rPr lang="en-US" altLang="zh-CN" sz="1600" dirty="0"/>
              <a:t>	}</a:t>
            </a:r>
            <a:endParaRPr lang="zh-CN" altLang="zh-CN" sz="1600" dirty="0"/>
          </a:p>
          <a:p>
            <a:pPr marL="365760" lvl="1" indent="0">
              <a:buNone/>
            </a:pPr>
            <a:r>
              <a:rPr lang="en-US" altLang="zh-CN" sz="1600" dirty="0"/>
              <a:t>	</a:t>
            </a:r>
            <a:r>
              <a:rPr lang="en-US" altLang="zh-CN" sz="1600" b="1" dirty="0"/>
              <a:t>return</a:t>
            </a:r>
            <a:r>
              <a:rPr lang="en-US" altLang="zh-CN" sz="1600" dirty="0"/>
              <a:t> </a:t>
            </a:r>
            <a:r>
              <a:rPr lang="en-US" altLang="zh-CN" sz="1600" b="1" dirty="0"/>
              <a:t>null</a:t>
            </a:r>
            <a:r>
              <a:rPr lang="en-US" altLang="zh-CN" sz="1600" dirty="0"/>
              <a:t>;</a:t>
            </a:r>
            <a:endParaRPr lang="zh-CN" altLang="zh-CN" sz="1600" dirty="0"/>
          </a:p>
          <a:p>
            <a:pPr marL="365760" lvl="1" indent="0">
              <a:buNone/>
            </a:pPr>
            <a:r>
              <a:rPr lang="en-US" altLang="zh-CN" sz="1600" dirty="0"/>
              <a:t>}</a:t>
            </a:r>
            <a:endParaRPr lang="zh-CN" altLang="zh-CN" sz="1600" dirty="0"/>
          </a:p>
          <a:p>
            <a:pPr marL="109728" indent="0">
              <a:buNone/>
            </a:pPr>
            <a:r>
              <a:rPr lang="en-US" altLang="zh-CN" sz="2000" dirty="0"/>
              <a:t>}</a:t>
            </a:r>
            <a:endParaRPr lang="zh-CN" altLang="en-US" sz="2000" dirty="0"/>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Tree>
    <p:extLst>
      <p:ext uri="{BB962C8B-B14F-4D97-AF65-F5344CB8AC3E}">
        <p14:creationId xmlns:p14="http://schemas.microsoft.com/office/powerpoint/2010/main" val="12078768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9"/>
            <a:ext cx="8229600" cy="795544"/>
          </a:xfrm>
        </p:spPr>
        <p:txBody>
          <a:bodyPr>
            <a:normAutofit/>
          </a:bodyPr>
          <a:lstStyle/>
          <a:p>
            <a:pPr marL="109728" indent="0">
              <a:buNone/>
            </a:pPr>
            <a:r>
              <a:rPr lang="en-US" altLang="zh-CN" sz="2800" dirty="0"/>
              <a:t>3</a:t>
            </a:r>
            <a:r>
              <a:rPr lang="zh-CN" altLang="zh-CN" sz="2800" dirty="0"/>
              <a:t>．底层实现类</a:t>
            </a:r>
            <a:r>
              <a:rPr lang="en-US" altLang="zh-CN" sz="2800" dirty="0" err="1"/>
              <a:t>TableModelForStudentArray</a:t>
            </a:r>
            <a:endParaRPr lang="zh-CN" altLang="zh-CN" sz="2800" dirty="0"/>
          </a:p>
          <a:p>
            <a:pPr marL="109728" indent="0">
              <a:buNone/>
            </a:pPr>
            <a:endParaRPr lang="zh-CN" altLang="en-US" sz="2800" dirty="0"/>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
        <p:nvSpPr>
          <p:cNvPr id="4" name="矩形 3"/>
          <p:cNvSpPr/>
          <p:nvPr/>
        </p:nvSpPr>
        <p:spPr>
          <a:xfrm>
            <a:off x="1115616" y="2170848"/>
            <a:ext cx="6552728"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altLang="zh-CN" dirty="0"/>
              <a:t>Student[] s={</a:t>
            </a:r>
            <a:endParaRPr lang="zh-CN" altLang="zh-CN" dirty="0"/>
          </a:p>
          <a:p>
            <a:r>
              <a:rPr lang="en-US" altLang="zh-CN" dirty="0"/>
              <a:t>	</a:t>
            </a:r>
            <a:r>
              <a:rPr lang="en-US" altLang="zh-CN" b="1" dirty="0"/>
              <a:t>new</a:t>
            </a:r>
            <a:r>
              <a:rPr lang="en-US" altLang="zh-CN" dirty="0"/>
              <a:t> Student(1001,"zhangs",</a:t>
            </a:r>
            <a:r>
              <a:rPr lang="en-US" altLang="zh-CN" b="1" dirty="0"/>
              <a:t>true</a:t>
            </a:r>
            <a:r>
              <a:rPr lang="en-US" altLang="zh-CN" dirty="0"/>
              <a:t>,21),</a:t>
            </a:r>
            <a:endParaRPr lang="zh-CN" altLang="zh-CN" dirty="0"/>
          </a:p>
          <a:p>
            <a:r>
              <a:rPr lang="en-US" altLang="zh-CN" dirty="0"/>
              <a:t>	</a:t>
            </a:r>
            <a:r>
              <a:rPr lang="en-US" altLang="zh-CN" b="1" dirty="0"/>
              <a:t>new</a:t>
            </a:r>
            <a:r>
              <a:rPr lang="en-US" altLang="zh-CN" dirty="0"/>
              <a:t> Student(1002,"lisi",</a:t>
            </a:r>
            <a:r>
              <a:rPr lang="en-US" altLang="zh-CN" b="1" dirty="0"/>
              <a:t>true</a:t>
            </a:r>
            <a:r>
              <a:rPr lang="en-US" altLang="zh-CN" dirty="0"/>
              <a:t>,24),</a:t>
            </a:r>
            <a:endParaRPr lang="zh-CN" altLang="zh-CN" dirty="0"/>
          </a:p>
          <a:p>
            <a:r>
              <a:rPr lang="en-US" altLang="zh-CN" dirty="0"/>
              <a:t>	</a:t>
            </a:r>
            <a:r>
              <a:rPr lang="en-US" altLang="zh-CN" b="1" dirty="0"/>
              <a:t>new</a:t>
            </a:r>
            <a:r>
              <a:rPr lang="en-US" altLang="zh-CN" dirty="0"/>
              <a:t> Student(1003,"wangw",</a:t>
            </a:r>
            <a:r>
              <a:rPr lang="en-US" altLang="zh-CN" b="1" dirty="0"/>
              <a:t>false</a:t>
            </a:r>
            <a:r>
              <a:rPr lang="en-US" altLang="zh-CN" dirty="0"/>
              <a:t>,23),</a:t>
            </a:r>
            <a:endParaRPr lang="zh-CN" altLang="zh-CN" dirty="0"/>
          </a:p>
          <a:p>
            <a:r>
              <a:rPr lang="en-US" altLang="zh-CN" dirty="0"/>
              <a:t>	</a:t>
            </a:r>
            <a:r>
              <a:rPr lang="en-US" altLang="zh-CN" b="1" dirty="0"/>
              <a:t>new</a:t>
            </a:r>
            <a:r>
              <a:rPr lang="en-US" altLang="zh-CN" dirty="0"/>
              <a:t> Student(1004,"zhaol",</a:t>
            </a:r>
            <a:r>
              <a:rPr lang="en-US" altLang="zh-CN" b="1" dirty="0"/>
              <a:t>true</a:t>
            </a:r>
            <a:r>
              <a:rPr lang="en-US" altLang="zh-CN" dirty="0"/>
              <a:t>,25),</a:t>
            </a:r>
            <a:endParaRPr lang="zh-CN" altLang="zh-CN" dirty="0"/>
          </a:p>
          <a:p>
            <a:r>
              <a:rPr lang="en-US" altLang="zh-CN" dirty="0"/>
              <a:t>	</a:t>
            </a:r>
            <a:r>
              <a:rPr lang="en-US" altLang="zh-CN" b="1" dirty="0"/>
              <a:t>new</a:t>
            </a:r>
            <a:r>
              <a:rPr lang="en-US" altLang="zh-CN" dirty="0"/>
              <a:t> Student(1005,"qianqi",</a:t>
            </a:r>
            <a:r>
              <a:rPr lang="en-US" altLang="zh-CN" b="1" dirty="0"/>
              <a:t>false</a:t>
            </a:r>
            <a:r>
              <a:rPr lang="en-US" altLang="zh-CN" dirty="0"/>
              <a:t>,20),</a:t>
            </a:r>
            <a:endParaRPr lang="zh-CN" altLang="zh-CN" dirty="0"/>
          </a:p>
          <a:p>
            <a:r>
              <a:rPr lang="en-US" altLang="zh-CN" dirty="0"/>
              <a:t>	</a:t>
            </a:r>
            <a:r>
              <a:rPr lang="en-US" altLang="zh-CN" b="1" dirty="0"/>
              <a:t>new</a:t>
            </a:r>
            <a:r>
              <a:rPr lang="en-US" altLang="zh-CN" dirty="0"/>
              <a:t> Student(1006,"liuba",</a:t>
            </a:r>
            <a:r>
              <a:rPr lang="en-US" altLang="zh-CN" b="1" dirty="0"/>
              <a:t>true</a:t>
            </a:r>
            <a:r>
              <a:rPr lang="en-US" altLang="zh-CN" dirty="0"/>
              <a:t>,22),</a:t>
            </a:r>
            <a:endParaRPr lang="zh-CN" altLang="zh-CN" dirty="0"/>
          </a:p>
          <a:p>
            <a:r>
              <a:rPr lang="en-US" altLang="zh-CN" dirty="0"/>
              <a:t>};</a:t>
            </a:r>
            <a:endParaRPr lang="zh-CN" altLang="en-US" dirty="0"/>
          </a:p>
        </p:txBody>
      </p:sp>
    </p:spTree>
    <p:extLst>
      <p:ext uri="{BB962C8B-B14F-4D97-AF65-F5344CB8AC3E}">
        <p14:creationId xmlns:p14="http://schemas.microsoft.com/office/powerpoint/2010/main" val="26217735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481328"/>
            <a:ext cx="8229600" cy="5044016"/>
          </a:xfrm>
        </p:spPr>
        <p:style>
          <a:lnRef idx="1">
            <a:schemeClr val="accent1"/>
          </a:lnRef>
          <a:fillRef idx="2">
            <a:schemeClr val="accent1"/>
          </a:fillRef>
          <a:effectRef idx="1">
            <a:schemeClr val="accent1"/>
          </a:effectRef>
          <a:fontRef idx="minor">
            <a:schemeClr val="dk1"/>
          </a:fontRef>
        </p:style>
        <p:txBody>
          <a:bodyPr>
            <a:noAutofit/>
          </a:bodyPr>
          <a:lstStyle/>
          <a:p>
            <a:pPr marL="109728" indent="0" fontAlgn="auto">
              <a:buNone/>
            </a:pPr>
            <a:r>
              <a:rPr lang="en-US" altLang="zh-CN" sz="1600" b="1" dirty="0"/>
              <a:t>public</a:t>
            </a:r>
            <a:r>
              <a:rPr lang="en-US" altLang="zh-CN" sz="1600" dirty="0"/>
              <a:t> </a:t>
            </a:r>
            <a:r>
              <a:rPr lang="en-US" altLang="zh-CN" sz="1600" b="1" dirty="0"/>
              <a:t>class</a:t>
            </a:r>
            <a:r>
              <a:rPr lang="en-US" altLang="zh-CN" sz="1600" dirty="0"/>
              <a:t> </a:t>
            </a:r>
            <a:r>
              <a:rPr lang="en-US" altLang="zh-CN" sz="1600" dirty="0" err="1"/>
              <a:t>TableModelForStudentArray</a:t>
            </a:r>
            <a:r>
              <a:rPr lang="en-US" altLang="zh-CN" sz="1600" dirty="0"/>
              <a:t> </a:t>
            </a:r>
            <a:r>
              <a:rPr lang="en-US" altLang="zh-CN" sz="1600" b="1" dirty="0"/>
              <a:t>implements</a:t>
            </a:r>
            <a:r>
              <a:rPr lang="en-US" altLang="zh-CN" sz="1600" dirty="0"/>
              <a:t> </a:t>
            </a:r>
            <a:r>
              <a:rPr lang="en-US" altLang="zh-CN" sz="1600" dirty="0" err="1"/>
              <a:t>TableModel</a:t>
            </a:r>
            <a:r>
              <a:rPr lang="en-US" altLang="zh-CN" sz="1600" dirty="0"/>
              <a:t>{</a:t>
            </a:r>
            <a:endParaRPr lang="zh-CN" altLang="zh-CN" sz="1600" dirty="0"/>
          </a:p>
          <a:p>
            <a:pPr marL="109728" indent="0" fontAlgn="auto">
              <a:buNone/>
            </a:pPr>
            <a:r>
              <a:rPr lang="en-US" altLang="zh-CN" sz="1600" dirty="0"/>
              <a:t>	</a:t>
            </a:r>
            <a:r>
              <a:rPr lang="en-US" altLang="zh-CN" sz="1600" b="1" dirty="0"/>
              <a:t>private</a:t>
            </a:r>
            <a:r>
              <a:rPr lang="en-US" altLang="zh-CN" sz="1600" dirty="0"/>
              <a:t> Student[] data;</a:t>
            </a:r>
            <a:endParaRPr lang="zh-CN" altLang="zh-CN" sz="1600" dirty="0"/>
          </a:p>
          <a:p>
            <a:pPr marL="109728" indent="0" fontAlgn="auto">
              <a:buNone/>
            </a:pPr>
            <a:r>
              <a:rPr lang="en-US" altLang="zh-CN" sz="1600" dirty="0"/>
              <a:t>	</a:t>
            </a:r>
            <a:r>
              <a:rPr lang="en-US" altLang="zh-CN" sz="1600" b="1" dirty="0"/>
              <a:t>public</a:t>
            </a:r>
            <a:r>
              <a:rPr lang="en-US" altLang="zh-CN" sz="1600" dirty="0"/>
              <a:t> </a:t>
            </a:r>
            <a:r>
              <a:rPr lang="en-US" altLang="zh-CN" sz="1600" dirty="0" err="1"/>
              <a:t>TableModelForStudentArray</a:t>
            </a:r>
            <a:r>
              <a:rPr lang="en-US" altLang="zh-CN" sz="1600" dirty="0"/>
              <a:t>(Student[] data){</a:t>
            </a:r>
            <a:endParaRPr lang="zh-CN" altLang="zh-CN" sz="1600" dirty="0"/>
          </a:p>
          <a:p>
            <a:pPr marL="109728" indent="0" fontAlgn="auto">
              <a:buNone/>
            </a:pPr>
            <a:r>
              <a:rPr lang="en-US" altLang="zh-CN" sz="1600" dirty="0"/>
              <a:t>		</a:t>
            </a:r>
            <a:r>
              <a:rPr lang="en-US" altLang="zh-CN" sz="1600" b="1" dirty="0" err="1"/>
              <a:t>this</a:t>
            </a:r>
            <a:r>
              <a:rPr lang="en-US" altLang="zh-CN" sz="1600" dirty="0" err="1"/>
              <a:t>.data</a:t>
            </a:r>
            <a:r>
              <a:rPr lang="en-US" altLang="zh-CN" sz="1600" dirty="0"/>
              <a:t>=data;</a:t>
            </a:r>
            <a:endParaRPr lang="zh-CN" altLang="zh-CN" sz="1600" dirty="0"/>
          </a:p>
          <a:p>
            <a:pPr marL="109728" indent="0" fontAlgn="auto">
              <a:buNone/>
            </a:pPr>
            <a:r>
              <a:rPr lang="en-US" altLang="zh-CN" sz="1600" dirty="0"/>
              <a:t>	} </a:t>
            </a:r>
            <a:endParaRPr lang="zh-CN" altLang="zh-CN" sz="1600" dirty="0"/>
          </a:p>
          <a:p>
            <a:pPr marL="109728" indent="0" fontAlgn="auto">
              <a:buNone/>
            </a:pPr>
            <a:r>
              <a:rPr lang="en-US" altLang="zh-CN" sz="1600" dirty="0"/>
              <a:t>	</a:t>
            </a:r>
            <a:r>
              <a:rPr lang="en-US" altLang="zh-CN" sz="1600" b="1" dirty="0"/>
              <a:t>public</a:t>
            </a:r>
            <a:r>
              <a:rPr lang="en-US" altLang="zh-CN" sz="1600" dirty="0"/>
              <a:t> String </a:t>
            </a:r>
            <a:r>
              <a:rPr lang="en-US" altLang="zh-CN" sz="1600" dirty="0" err="1"/>
              <a:t>getColName</a:t>
            </a:r>
            <a:r>
              <a:rPr lang="en-US" altLang="zh-CN" sz="1600" dirty="0"/>
              <a:t>(</a:t>
            </a:r>
            <a:r>
              <a:rPr lang="en-US" altLang="zh-CN" sz="1600" b="1" dirty="0" err="1"/>
              <a:t>int</a:t>
            </a:r>
            <a:r>
              <a:rPr lang="en-US" altLang="zh-CN" sz="1600" dirty="0"/>
              <a:t> index) {  </a:t>
            </a:r>
            <a:endParaRPr lang="zh-CN" altLang="zh-CN" sz="1600" dirty="0"/>
          </a:p>
          <a:p>
            <a:pPr marL="109728" indent="0" fontAlgn="auto">
              <a:buNone/>
            </a:pPr>
            <a:r>
              <a:rPr lang="en-US" altLang="zh-CN" sz="1600" dirty="0"/>
              <a:t>		</a:t>
            </a:r>
            <a:r>
              <a:rPr lang="en-US" altLang="zh-CN" sz="1600" b="1" dirty="0"/>
              <a:t>switch</a:t>
            </a:r>
            <a:r>
              <a:rPr lang="en-US" altLang="zh-CN" sz="1600" dirty="0"/>
              <a:t>(index){	//</a:t>
            </a:r>
            <a:r>
              <a:rPr lang="zh-CN" altLang="zh-CN" sz="1600" dirty="0"/>
              <a:t>指定每列名称</a:t>
            </a:r>
          </a:p>
          <a:p>
            <a:pPr marL="109728" indent="0" fontAlgn="auto">
              <a:buNone/>
            </a:pPr>
            <a:r>
              <a:rPr lang="en-US" altLang="zh-CN" sz="1600" dirty="0"/>
              <a:t>			</a:t>
            </a:r>
            <a:r>
              <a:rPr lang="en-US" altLang="zh-CN" sz="1600" b="1" dirty="0"/>
              <a:t>case</a:t>
            </a:r>
            <a:r>
              <a:rPr lang="en-US" altLang="zh-CN" sz="1600" dirty="0"/>
              <a:t> 0: </a:t>
            </a:r>
            <a:r>
              <a:rPr lang="en-US" altLang="zh-CN" sz="1600" b="1" dirty="0"/>
              <a:t>return</a:t>
            </a:r>
            <a:r>
              <a:rPr lang="en-US" altLang="zh-CN" sz="1600" dirty="0"/>
              <a:t> "ID";</a:t>
            </a:r>
            <a:endParaRPr lang="zh-CN" altLang="zh-CN" sz="1600" dirty="0"/>
          </a:p>
          <a:p>
            <a:pPr marL="109728" indent="0" fontAlgn="auto">
              <a:buNone/>
            </a:pPr>
            <a:r>
              <a:rPr lang="en-US" altLang="zh-CN" sz="1600" dirty="0"/>
              <a:t>			</a:t>
            </a:r>
            <a:r>
              <a:rPr lang="en-US" altLang="zh-CN" sz="1600" b="1" dirty="0"/>
              <a:t>case</a:t>
            </a:r>
            <a:r>
              <a:rPr lang="en-US" altLang="zh-CN" sz="1600" dirty="0"/>
              <a:t> 1: </a:t>
            </a:r>
            <a:r>
              <a:rPr lang="en-US" altLang="zh-CN" sz="1600" b="1" dirty="0"/>
              <a:t>return</a:t>
            </a:r>
            <a:r>
              <a:rPr lang="en-US" altLang="zh-CN" sz="1600" dirty="0"/>
              <a:t> "NAME";</a:t>
            </a:r>
            <a:endParaRPr lang="zh-CN" altLang="zh-CN" sz="1600" dirty="0"/>
          </a:p>
          <a:p>
            <a:pPr marL="109728" indent="0" fontAlgn="auto">
              <a:buNone/>
            </a:pPr>
            <a:r>
              <a:rPr lang="en-US" altLang="zh-CN" sz="1600" dirty="0"/>
              <a:t>			</a:t>
            </a:r>
            <a:r>
              <a:rPr lang="en-US" altLang="zh-CN" sz="1600" b="1" dirty="0"/>
              <a:t>case</a:t>
            </a:r>
            <a:r>
              <a:rPr lang="en-US" altLang="zh-CN" sz="1600" dirty="0"/>
              <a:t> 2: </a:t>
            </a:r>
            <a:r>
              <a:rPr lang="en-US" altLang="zh-CN" sz="1600" b="1" dirty="0"/>
              <a:t>return</a:t>
            </a:r>
            <a:r>
              <a:rPr lang="en-US" altLang="zh-CN" sz="1600" dirty="0"/>
              <a:t> "GENDER";</a:t>
            </a:r>
            <a:endParaRPr lang="zh-CN" altLang="zh-CN" sz="1600" dirty="0"/>
          </a:p>
          <a:p>
            <a:pPr marL="109728" indent="0" fontAlgn="auto">
              <a:buNone/>
            </a:pPr>
            <a:r>
              <a:rPr lang="en-US" altLang="zh-CN" sz="1600" dirty="0"/>
              <a:t>			</a:t>
            </a:r>
            <a:r>
              <a:rPr lang="en-US" altLang="zh-CN" sz="1600" b="1" dirty="0"/>
              <a:t>case</a:t>
            </a:r>
            <a:r>
              <a:rPr lang="en-US" altLang="zh-CN" sz="1600" dirty="0"/>
              <a:t> 3: </a:t>
            </a:r>
            <a:r>
              <a:rPr lang="en-US" altLang="zh-CN" sz="1600" b="1" dirty="0"/>
              <a:t>return</a:t>
            </a:r>
            <a:r>
              <a:rPr lang="en-US" altLang="zh-CN" sz="1600" dirty="0"/>
              <a:t> "AGE"; </a:t>
            </a:r>
            <a:endParaRPr lang="zh-CN" altLang="zh-CN" sz="1600" dirty="0"/>
          </a:p>
          <a:p>
            <a:pPr marL="109728" indent="0" fontAlgn="auto">
              <a:buNone/>
            </a:pPr>
            <a:r>
              <a:rPr lang="en-US" altLang="zh-CN" sz="1600" dirty="0"/>
              <a:t>		}</a:t>
            </a:r>
            <a:endParaRPr lang="zh-CN" altLang="zh-CN" sz="1600" dirty="0"/>
          </a:p>
          <a:p>
            <a:pPr marL="109728" indent="0" fontAlgn="auto">
              <a:buNone/>
            </a:pPr>
            <a:r>
              <a:rPr lang="en-US" altLang="zh-CN" sz="1600" dirty="0"/>
              <a:t>		</a:t>
            </a:r>
            <a:r>
              <a:rPr lang="en-US" altLang="zh-CN" sz="1600" b="1" dirty="0"/>
              <a:t>return</a:t>
            </a:r>
            <a:r>
              <a:rPr lang="en-US" altLang="zh-CN" sz="1600" dirty="0"/>
              <a:t> </a:t>
            </a:r>
            <a:r>
              <a:rPr lang="en-US" altLang="zh-CN" sz="1600" b="1" dirty="0"/>
              <a:t>null</a:t>
            </a:r>
            <a:r>
              <a:rPr lang="en-US" altLang="zh-CN" sz="1600" dirty="0"/>
              <a:t>;</a:t>
            </a:r>
            <a:endParaRPr lang="zh-CN" altLang="zh-CN" sz="1600" dirty="0"/>
          </a:p>
          <a:p>
            <a:pPr marL="109728" indent="0" fontAlgn="auto">
              <a:buNone/>
            </a:pPr>
            <a:r>
              <a:rPr lang="en-US" altLang="zh-CN" sz="1600" dirty="0"/>
              <a:t>	} </a:t>
            </a:r>
            <a:endParaRPr lang="zh-CN" altLang="zh-CN" sz="1600" dirty="0"/>
          </a:p>
          <a:p>
            <a:pPr marL="109728" indent="0" fontAlgn="auto">
              <a:buNone/>
            </a:pPr>
            <a:r>
              <a:rPr lang="en-US" altLang="zh-CN" sz="1600" dirty="0"/>
              <a:t>	</a:t>
            </a:r>
            <a:r>
              <a:rPr lang="en-US" altLang="zh-CN" sz="1600" b="1" dirty="0"/>
              <a:t>public</a:t>
            </a:r>
            <a:r>
              <a:rPr lang="en-US" altLang="zh-CN" sz="1600" dirty="0"/>
              <a:t> </a:t>
            </a:r>
            <a:r>
              <a:rPr lang="en-US" altLang="zh-CN" sz="1600" b="1" dirty="0" err="1"/>
              <a:t>int</a:t>
            </a:r>
            <a:r>
              <a:rPr lang="en-US" altLang="zh-CN" sz="1600" dirty="0"/>
              <a:t> </a:t>
            </a:r>
            <a:r>
              <a:rPr lang="en-US" altLang="zh-CN" sz="1600" dirty="0" err="1"/>
              <a:t>getColNumber</a:t>
            </a:r>
            <a:r>
              <a:rPr lang="en-US" altLang="zh-CN" sz="1600" dirty="0"/>
              <a:t>(){//</a:t>
            </a:r>
            <a:r>
              <a:rPr lang="zh-CN" altLang="zh-CN" sz="1600" dirty="0"/>
              <a:t>指定列数</a:t>
            </a:r>
          </a:p>
          <a:p>
            <a:pPr marL="109728" indent="0" fontAlgn="auto">
              <a:buNone/>
            </a:pPr>
            <a:r>
              <a:rPr lang="en-US" altLang="zh-CN" sz="1600" dirty="0"/>
              <a:t>		</a:t>
            </a:r>
            <a:r>
              <a:rPr lang="en-US" altLang="zh-CN" sz="1600" b="1" dirty="0"/>
              <a:t>return</a:t>
            </a:r>
            <a:r>
              <a:rPr lang="en-US" altLang="zh-CN" sz="1600" dirty="0"/>
              <a:t> 4;</a:t>
            </a:r>
            <a:endParaRPr lang="zh-CN" altLang="zh-CN" sz="1600" dirty="0"/>
          </a:p>
          <a:p>
            <a:pPr marL="109728" indent="0" fontAlgn="auto">
              <a:buNone/>
            </a:pPr>
            <a:r>
              <a:rPr lang="en-US" altLang="zh-CN" sz="1600" dirty="0"/>
              <a:t>	}</a:t>
            </a:r>
            <a:endParaRPr lang="zh-CN" altLang="en-US" sz="1600" dirty="0"/>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Tree>
    <p:extLst>
      <p:ext uri="{BB962C8B-B14F-4D97-AF65-F5344CB8AC3E}">
        <p14:creationId xmlns:p14="http://schemas.microsoft.com/office/powerpoint/2010/main" val="31756887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en-US" altLang="zh-CN" dirty="0">
                <a:effectLst/>
              </a:rPr>
              <a:t>6.5.2  </a:t>
            </a:r>
            <a:r>
              <a:rPr lang="zh-CN" altLang="zh-CN" dirty="0">
                <a:effectLst/>
              </a:rPr>
              <a:t>向接口编程的代码</a:t>
            </a:r>
            <a:endParaRPr lang="zh-CN" altLang="en-US" dirty="0"/>
          </a:p>
        </p:txBody>
      </p:sp>
      <p:sp>
        <p:nvSpPr>
          <p:cNvPr id="5" name="矩形 4"/>
          <p:cNvSpPr/>
          <p:nvPr/>
        </p:nvSpPr>
        <p:spPr>
          <a:xfrm>
            <a:off x="359024" y="1340768"/>
            <a:ext cx="8389440" cy="526297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fontAlgn="auto"/>
            <a:r>
              <a:rPr lang="en-US" altLang="zh-CN" sz="1600" b="1" dirty="0"/>
              <a:t>public</a:t>
            </a:r>
            <a:r>
              <a:rPr lang="en-US" altLang="zh-CN" sz="1600" dirty="0"/>
              <a:t> </a:t>
            </a:r>
            <a:r>
              <a:rPr lang="en-US" altLang="zh-CN" sz="1600" b="1" dirty="0"/>
              <a:t>class</a:t>
            </a:r>
            <a:r>
              <a:rPr lang="en-US" altLang="zh-CN" sz="1600" dirty="0"/>
              <a:t> </a:t>
            </a:r>
            <a:r>
              <a:rPr lang="en-US" altLang="zh-CN" sz="1600" dirty="0" err="1"/>
              <a:t>TableModelForStringArray</a:t>
            </a:r>
            <a:r>
              <a:rPr lang="en-US" altLang="zh-CN" sz="1600" dirty="0"/>
              <a:t> </a:t>
            </a:r>
            <a:r>
              <a:rPr lang="en-US" altLang="zh-CN" sz="1600" b="1" dirty="0"/>
              <a:t>implements</a:t>
            </a:r>
            <a:r>
              <a:rPr lang="en-US" altLang="zh-CN" sz="1600" dirty="0"/>
              <a:t> </a:t>
            </a:r>
            <a:r>
              <a:rPr lang="en-US" altLang="zh-CN" sz="1600" dirty="0" err="1"/>
              <a:t>TableModel</a:t>
            </a:r>
            <a:r>
              <a:rPr lang="en-US" altLang="zh-CN" sz="1600" dirty="0"/>
              <a:t>{</a:t>
            </a:r>
            <a:endParaRPr lang="zh-CN" altLang="zh-CN" sz="1600" dirty="0"/>
          </a:p>
          <a:p>
            <a:pPr fontAlgn="auto"/>
            <a:r>
              <a:rPr lang="en-US" altLang="zh-CN" sz="1600" dirty="0"/>
              <a:t>	</a:t>
            </a:r>
            <a:r>
              <a:rPr lang="en-US" altLang="zh-CN" sz="1600" b="1" dirty="0"/>
              <a:t>private</a:t>
            </a:r>
            <a:r>
              <a:rPr lang="en-US" altLang="zh-CN" sz="1600" dirty="0"/>
              <a:t> String[][] data;</a:t>
            </a:r>
            <a:endParaRPr lang="zh-CN" altLang="zh-CN" sz="1600" dirty="0"/>
          </a:p>
          <a:p>
            <a:pPr fontAlgn="auto"/>
            <a:r>
              <a:rPr lang="en-US" altLang="zh-CN" sz="1600" dirty="0"/>
              <a:t>	</a:t>
            </a:r>
            <a:endParaRPr lang="zh-CN" altLang="zh-CN" sz="1600" dirty="0"/>
          </a:p>
          <a:p>
            <a:pPr fontAlgn="auto"/>
            <a:r>
              <a:rPr lang="en-US" altLang="zh-CN" sz="1600" dirty="0"/>
              <a:t>	</a:t>
            </a:r>
            <a:r>
              <a:rPr lang="en-US" altLang="zh-CN" sz="1600" b="1" dirty="0"/>
              <a:t>public</a:t>
            </a:r>
            <a:r>
              <a:rPr lang="en-US" altLang="zh-CN" sz="1600" dirty="0"/>
              <a:t> </a:t>
            </a:r>
            <a:r>
              <a:rPr lang="en-US" altLang="zh-CN" sz="1600" dirty="0" err="1"/>
              <a:t>TableModelForStringArray</a:t>
            </a:r>
            <a:r>
              <a:rPr lang="en-US" altLang="zh-CN" sz="1600" dirty="0"/>
              <a:t>(String[][] data){</a:t>
            </a:r>
            <a:endParaRPr lang="zh-CN" altLang="zh-CN" sz="1600" dirty="0"/>
          </a:p>
          <a:p>
            <a:pPr fontAlgn="auto"/>
            <a:r>
              <a:rPr lang="en-US" altLang="zh-CN" sz="1600" dirty="0"/>
              <a:t>		</a:t>
            </a:r>
            <a:r>
              <a:rPr lang="en-US" altLang="zh-CN" sz="1600" b="1" dirty="0" err="1"/>
              <a:t>this</a:t>
            </a:r>
            <a:r>
              <a:rPr lang="en-US" altLang="zh-CN" sz="1600" dirty="0" err="1"/>
              <a:t>.data</a:t>
            </a:r>
            <a:r>
              <a:rPr lang="en-US" altLang="zh-CN" sz="1600" dirty="0"/>
              <a:t>=data;</a:t>
            </a:r>
            <a:endParaRPr lang="zh-CN" altLang="zh-CN" sz="1600" dirty="0"/>
          </a:p>
          <a:p>
            <a:pPr fontAlgn="auto"/>
            <a:r>
              <a:rPr lang="en-US" altLang="zh-CN" sz="1600" dirty="0"/>
              <a:t>	}</a:t>
            </a:r>
            <a:endParaRPr lang="zh-CN" altLang="zh-CN" sz="1600" dirty="0"/>
          </a:p>
          <a:p>
            <a:pPr fontAlgn="auto"/>
            <a:r>
              <a:rPr lang="en-US" altLang="zh-CN" sz="1600" dirty="0"/>
              <a:t>	//</a:t>
            </a:r>
            <a:r>
              <a:rPr lang="zh-CN" altLang="zh-CN" sz="1600" dirty="0"/>
              <a:t>列名：每列的名字在二维数组的第一行中</a:t>
            </a:r>
          </a:p>
          <a:p>
            <a:pPr fontAlgn="auto"/>
            <a:r>
              <a:rPr lang="en-US" altLang="zh-CN" sz="1600" dirty="0"/>
              <a:t>	</a:t>
            </a:r>
            <a:r>
              <a:rPr lang="en-US" altLang="zh-CN" sz="1600" b="1" dirty="0"/>
              <a:t>public</a:t>
            </a:r>
            <a:r>
              <a:rPr lang="en-US" altLang="zh-CN" sz="1600" dirty="0"/>
              <a:t> String </a:t>
            </a:r>
            <a:r>
              <a:rPr lang="en-US" altLang="zh-CN" sz="1600" dirty="0" err="1"/>
              <a:t>getColName</a:t>
            </a:r>
            <a:r>
              <a:rPr lang="en-US" altLang="zh-CN" sz="1600" dirty="0"/>
              <a:t>(</a:t>
            </a:r>
            <a:r>
              <a:rPr lang="en-US" altLang="zh-CN" sz="1600" b="1" dirty="0" err="1"/>
              <a:t>int</a:t>
            </a:r>
            <a:r>
              <a:rPr lang="en-US" altLang="zh-CN" sz="1600" dirty="0"/>
              <a:t> index){ </a:t>
            </a:r>
            <a:endParaRPr lang="zh-CN" altLang="zh-CN" sz="1600" dirty="0"/>
          </a:p>
          <a:p>
            <a:pPr fontAlgn="auto"/>
            <a:r>
              <a:rPr lang="en-US" altLang="zh-CN" sz="1600" dirty="0"/>
              <a:t>		</a:t>
            </a:r>
            <a:r>
              <a:rPr lang="en-US" altLang="zh-CN" sz="1600" b="1" dirty="0"/>
              <a:t>return</a:t>
            </a:r>
            <a:r>
              <a:rPr lang="en-US" altLang="zh-CN" sz="1600" dirty="0"/>
              <a:t> data[0][index];</a:t>
            </a:r>
            <a:endParaRPr lang="zh-CN" altLang="zh-CN" sz="1600" dirty="0"/>
          </a:p>
          <a:p>
            <a:pPr fontAlgn="auto"/>
            <a:r>
              <a:rPr lang="en-US" altLang="zh-CN" sz="1600" dirty="0"/>
              <a:t>	}</a:t>
            </a:r>
            <a:endParaRPr lang="zh-CN" altLang="zh-CN" sz="1600" dirty="0"/>
          </a:p>
          <a:p>
            <a:pPr fontAlgn="auto"/>
            <a:r>
              <a:rPr lang="en-US" altLang="zh-CN" sz="1600" dirty="0"/>
              <a:t>	</a:t>
            </a:r>
            <a:r>
              <a:rPr lang="en-US" altLang="zh-CN" sz="1600" b="1" dirty="0"/>
              <a:t>public</a:t>
            </a:r>
            <a:r>
              <a:rPr lang="en-US" altLang="zh-CN" sz="1600" dirty="0"/>
              <a:t> </a:t>
            </a:r>
            <a:r>
              <a:rPr lang="en-US" altLang="zh-CN" sz="1600" b="1" dirty="0" err="1"/>
              <a:t>int</a:t>
            </a:r>
            <a:r>
              <a:rPr lang="en-US" altLang="zh-CN" sz="1600" dirty="0"/>
              <a:t> </a:t>
            </a:r>
            <a:r>
              <a:rPr lang="en-US" altLang="zh-CN" sz="1600" dirty="0" err="1"/>
              <a:t>getColNumber</a:t>
            </a:r>
            <a:r>
              <a:rPr lang="en-US" altLang="zh-CN" sz="1600" dirty="0"/>
              <a:t>(){ //</a:t>
            </a:r>
            <a:r>
              <a:rPr lang="zh-CN" altLang="zh-CN" sz="1600" dirty="0"/>
              <a:t>列数：二维数组每行的长度</a:t>
            </a:r>
          </a:p>
          <a:p>
            <a:pPr fontAlgn="auto"/>
            <a:r>
              <a:rPr lang="en-US" altLang="zh-CN" sz="1600" dirty="0"/>
              <a:t>		</a:t>
            </a:r>
            <a:r>
              <a:rPr lang="en-US" altLang="zh-CN" sz="1600" b="1" dirty="0"/>
              <a:t>return</a:t>
            </a:r>
            <a:r>
              <a:rPr lang="en-US" altLang="zh-CN" sz="1600" dirty="0"/>
              <a:t> data[0].length;	</a:t>
            </a:r>
            <a:endParaRPr lang="zh-CN" altLang="zh-CN" sz="1600" dirty="0"/>
          </a:p>
          <a:p>
            <a:pPr fontAlgn="auto"/>
            <a:r>
              <a:rPr lang="en-US" altLang="zh-CN" sz="1600" dirty="0"/>
              <a:t>	}</a:t>
            </a:r>
            <a:endParaRPr lang="zh-CN" altLang="zh-CN" sz="1600" dirty="0"/>
          </a:p>
          <a:p>
            <a:pPr fontAlgn="auto"/>
            <a:r>
              <a:rPr lang="en-US" altLang="zh-CN" sz="1600" dirty="0"/>
              <a:t>	</a:t>
            </a:r>
            <a:r>
              <a:rPr lang="en-US" altLang="zh-CN" sz="1600" b="1" dirty="0"/>
              <a:t>public</a:t>
            </a:r>
            <a:r>
              <a:rPr lang="en-US" altLang="zh-CN" sz="1600" dirty="0"/>
              <a:t> </a:t>
            </a:r>
            <a:r>
              <a:rPr lang="en-US" altLang="zh-CN" sz="1600" b="1" dirty="0" err="1"/>
              <a:t>int</a:t>
            </a:r>
            <a:r>
              <a:rPr lang="en-US" altLang="zh-CN" sz="1600" dirty="0"/>
              <a:t> </a:t>
            </a:r>
            <a:r>
              <a:rPr lang="en-US" altLang="zh-CN" sz="1600" dirty="0" err="1"/>
              <a:t>getRowNumber</a:t>
            </a:r>
            <a:r>
              <a:rPr lang="en-US" altLang="zh-CN" sz="1600" dirty="0"/>
              <a:t>(){//</a:t>
            </a:r>
            <a:r>
              <a:rPr lang="zh-CN" altLang="zh-CN" sz="1600" dirty="0"/>
              <a:t>行数：二维数组的总行数</a:t>
            </a:r>
            <a:r>
              <a:rPr lang="en-US" altLang="zh-CN" sz="1600" dirty="0"/>
              <a:t>-1</a:t>
            </a:r>
            <a:r>
              <a:rPr lang="zh-CN" altLang="zh-CN" sz="1600" dirty="0"/>
              <a:t>（去掉标题行）</a:t>
            </a:r>
          </a:p>
          <a:p>
            <a:pPr fontAlgn="auto"/>
            <a:r>
              <a:rPr lang="en-US" altLang="zh-CN" sz="1600" dirty="0"/>
              <a:t>		</a:t>
            </a:r>
            <a:r>
              <a:rPr lang="en-US" altLang="zh-CN" sz="1600" b="1" dirty="0"/>
              <a:t>return</a:t>
            </a:r>
            <a:r>
              <a:rPr lang="en-US" altLang="zh-CN" sz="1600" dirty="0"/>
              <a:t> data.length-1;</a:t>
            </a:r>
            <a:endParaRPr lang="zh-CN" altLang="zh-CN" sz="1600" dirty="0"/>
          </a:p>
          <a:p>
            <a:pPr fontAlgn="auto"/>
            <a:r>
              <a:rPr lang="en-US" altLang="zh-CN" sz="1600" dirty="0"/>
              <a:t>	}</a:t>
            </a:r>
            <a:endParaRPr lang="zh-CN" altLang="zh-CN" sz="1600" dirty="0"/>
          </a:p>
          <a:p>
            <a:pPr fontAlgn="auto"/>
            <a:r>
              <a:rPr lang="en-US" altLang="zh-CN" sz="1600" dirty="0"/>
              <a:t>	//</a:t>
            </a:r>
            <a:r>
              <a:rPr lang="zh-CN" altLang="zh-CN" sz="1600" dirty="0"/>
              <a:t>数据：在</a:t>
            </a:r>
            <a:r>
              <a:rPr lang="en-US" altLang="zh-CN" sz="1600" dirty="0"/>
              <a:t>row+1</a:t>
            </a:r>
            <a:r>
              <a:rPr lang="zh-CN" altLang="zh-CN" sz="1600" dirty="0"/>
              <a:t>行</a:t>
            </a:r>
            <a:r>
              <a:rPr lang="en-US" altLang="zh-CN" sz="1600" dirty="0"/>
              <a:t>(</a:t>
            </a:r>
            <a:r>
              <a:rPr lang="zh-CN" altLang="zh-CN" sz="1600" dirty="0"/>
              <a:t>越过标题行</a:t>
            </a:r>
            <a:r>
              <a:rPr lang="en-US" altLang="zh-CN" sz="1600" dirty="0"/>
              <a:t>),col</a:t>
            </a:r>
            <a:r>
              <a:rPr lang="zh-CN" altLang="zh-CN" sz="1600" dirty="0"/>
              <a:t>列</a:t>
            </a:r>
            <a:endParaRPr lang="en-US" altLang="zh-CN" sz="1600" dirty="0"/>
          </a:p>
          <a:p>
            <a:pPr fontAlgn="auto"/>
            <a:r>
              <a:rPr lang="en-US" altLang="zh-CN" sz="1600" b="1" dirty="0"/>
              <a:t>	public</a:t>
            </a:r>
            <a:r>
              <a:rPr lang="en-US" altLang="zh-CN" sz="1600" dirty="0"/>
              <a:t> Object </a:t>
            </a:r>
            <a:r>
              <a:rPr lang="en-US" altLang="zh-CN" sz="1600" dirty="0" err="1"/>
              <a:t>getValue</a:t>
            </a:r>
            <a:r>
              <a:rPr lang="en-US" altLang="zh-CN" sz="1600" dirty="0"/>
              <a:t>(</a:t>
            </a:r>
            <a:r>
              <a:rPr lang="en-US" altLang="zh-CN" sz="1600" b="1" dirty="0" err="1"/>
              <a:t>int</a:t>
            </a:r>
            <a:r>
              <a:rPr lang="en-US" altLang="zh-CN" sz="1600" dirty="0"/>
              <a:t> row, </a:t>
            </a:r>
            <a:r>
              <a:rPr lang="en-US" altLang="zh-CN" sz="1600" b="1" dirty="0" err="1"/>
              <a:t>int</a:t>
            </a:r>
            <a:r>
              <a:rPr lang="en-US" altLang="zh-CN" sz="1600" dirty="0"/>
              <a:t> col) {</a:t>
            </a:r>
            <a:endParaRPr lang="zh-CN" altLang="zh-CN" sz="1600" dirty="0"/>
          </a:p>
          <a:p>
            <a:pPr fontAlgn="auto"/>
            <a:r>
              <a:rPr lang="en-US" altLang="zh-CN" sz="1600" dirty="0"/>
              <a:t>		</a:t>
            </a:r>
            <a:r>
              <a:rPr lang="en-US" altLang="zh-CN" sz="1600" b="1" dirty="0"/>
              <a:t>return</a:t>
            </a:r>
            <a:r>
              <a:rPr lang="en-US" altLang="zh-CN" sz="1600" dirty="0"/>
              <a:t> data[row+1][col];</a:t>
            </a:r>
            <a:endParaRPr lang="zh-CN" altLang="zh-CN" sz="1600" dirty="0"/>
          </a:p>
          <a:p>
            <a:pPr fontAlgn="auto"/>
            <a:r>
              <a:rPr lang="en-US" altLang="zh-CN" sz="1600" dirty="0"/>
              <a:t>	}		</a:t>
            </a:r>
            <a:endParaRPr lang="zh-CN" altLang="zh-CN" sz="1600" dirty="0"/>
          </a:p>
          <a:p>
            <a:r>
              <a:rPr lang="en-US" altLang="zh-CN" sz="1600" dirty="0"/>
              <a:t>}</a:t>
            </a:r>
            <a:endParaRPr lang="zh-CN" altLang="en-US" sz="1600" dirty="0"/>
          </a:p>
        </p:txBody>
      </p:sp>
    </p:spTree>
    <p:extLst>
      <p:ext uri="{BB962C8B-B14F-4D97-AF65-F5344CB8AC3E}">
        <p14:creationId xmlns:p14="http://schemas.microsoft.com/office/powerpoint/2010/main" val="23200943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a:effectLst/>
              </a:rPr>
              <a:t>面向对象思想总结</a:t>
            </a:r>
          </a:p>
        </p:txBody>
      </p:sp>
      <p:pic>
        <p:nvPicPr>
          <p:cNvPr id="911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52139"/>
            <a:ext cx="8024077"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98507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a:effectLst/>
              </a:rPr>
              <a:t>本章小结 </a:t>
            </a:r>
            <a:endParaRPr lang="en-US" altLang="zh-CN">
              <a:effectLst/>
            </a:endParaRPr>
          </a:p>
        </p:txBody>
      </p:sp>
      <p:sp>
        <p:nvSpPr>
          <p:cNvPr id="367619" name="Rectangle 3"/>
          <p:cNvSpPr>
            <a:spLocks noGrp="1" noChangeArrowheads="1"/>
          </p:cNvSpPr>
          <p:nvPr>
            <p:ph type="body" idx="1"/>
          </p:nvPr>
        </p:nvSpPr>
        <p:spPr>
          <a:xfrm>
            <a:off x="381000" y="1447800"/>
            <a:ext cx="8415338" cy="4933950"/>
          </a:xfrm>
        </p:spPr>
        <p:txBody>
          <a:bodyPr/>
          <a:lstStyle/>
          <a:p>
            <a:pPr eaLnBrk="1" hangingPunct="1"/>
            <a:r>
              <a:rPr lang="zh-CN" altLang="en-US" sz="2800"/>
              <a:t>利用多态性面向接口</a:t>
            </a:r>
            <a:r>
              <a:rPr lang="en-US" altLang="zh-CN" sz="2800"/>
              <a:t>(</a:t>
            </a:r>
            <a:r>
              <a:rPr lang="zh-CN" altLang="en-US" sz="2800"/>
              <a:t>抽象类</a:t>
            </a:r>
            <a:r>
              <a:rPr lang="en-US" altLang="zh-CN" sz="2800"/>
              <a:t>)</a:t>
            </a:r>
            <a:r>
              <a:rPr lang="zh-CN" altLang="en-US" sz="2800"/>
              <a:t>编程</a:t>
            </a:r>
          </a:p>
          <a:p>
            <a:pPr lvl="1" eaLnBrk="1" hangingPunct="1"/>
            <a:r>
              <a:rPr lang="zh-CN" altLang="en-US" sz="2400"/>
              <a:t>定义类继承自抽象类，并覆盖抽象方法；或者实现接口，实现接口中的方法。</a:t>
            </a:r>
          </a:p>
          <a:p>
            <a:pPr lvl="1" eaLnBrk="1" hangingPunct="1"/>
            <a:r>
              <a:rPr lang="zh-CN" altLang="en-US" sz="2400"/>
              <a:t>将子类对象赋值给抽象父类引用或接口引用。</a:t>
            </a:r>
          </a:p>
          <a:p>
            <a:pPr lvl="1" eaLnBrk="1" hangingPunct="1"/>
            <a:r>
              <a:rPr lang="zh-CN" altLang="en-US" sz="2400"/>
              <a:t>利用父类的这些引用调用子类中的同名方法。</a:t>
            </a:r>
          </a:p>
        </p:txBody>
      </p:sp>
    </p:spTree>
    <p:extLst>
      <p:ext uri="{BB962C8B-B14F-4D97-AF65-F5344CB8AC3E}">
        <p14:creationId xmlns:p14="http://schemas.microsoft.com/office/powerpoint/2010/main" val="2786580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67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761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76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5787A20-347D-41C2-B739-B8D5A63153B0}"/>
              </a:ext>
            </a:extLst>
          </p:cNvPr>
          <p:cNvSpPr>
            <a:spLocks noGrp="1"/>
          </p:cNvSpPr>
          <p:nvPr>
            <p:ph type="title"/>
          </p:nvPr>
        </p:nvSpPr>
        <p:spPr/>
        <p:txBody>
          <a:bodyPr/>
          <a:lstStyle/>
          <a:p>
            <a:r>
              <a:rPr lang="en-US" altLang="zh-CN" dirty="0">
                <a:effectLst/>
              </a:rPr>
              <a:t>6.1.1  </a:t>
            </a:r>
            <a:r>
              <a:rPr lang="zh-CN" altLang="zh-CN" dirty="0">
                <a:effectLst/>
              </a:rPr>
              <a:t>多态性</a:t>
            </a:r>
            <a:endParaRPr lang="zh-CN" altLang="en-US" dirty="0"/>
          </a:p>
        </p:txBody>
      </p:sp>
      <p:grpSp>
        <p:nvGrpSpPr>
          <p:cNvPr id="11" name="Group 15">
            <a:extLst>
              <a:ext uri="{FF2B5EF4-FFF2-40B4-BE49-F238E27FC236}">
                <a16:creationId xmlns:a16="http://schemas.microsoft.com/office/drawing/2014/main" id="{4F6DDE42-1F17-4F92-BE13-29A76E523C23}"/>
              </a:ext>
            </a:extLst>
          </p:cNvPr>
          <p:cNvGrpSpPr>
            <a:grpSpLocks/>
          </p:cNvGrpSpPr>
          <p:nvPr/>
        </p:nvGrpSpPr>
        <p:grpSpPr bwMode="auto">
          <a:xfrm>
            <a:off x="6458743" y="1199415"/>
            <a:ext cx="417513" cy="2982328"/>
            <a:chOff x="3350" y="2178"/>
            <a:chExt cx="263" cy="1701"/>
          </a:xfrm>
        </p:grpSpPr>
        <p:sp>
          <p:nvSpPr>
            <p:cNvPr id="12" name="Line 11">
              <a:extLst>
                <a:ext uri="{FF2B5EF4-FFF2-40B4-BE49-F238E27FC236}">
                  <a16:creationId xmlns:a16="http://schemas.microsoft.com/office/drawing/2014/main" id="{9E230238-306A-4CFB-9D6C-FE6D6C3D04EB}"/>
                </a:ext>
              </a:extLst>
            </p:cNvPr>
            <p:cNvSpPr>
              <a:spLocks noChangeShapeType="1"/>
            </p:cNvSpPr>
            <p:nvPr/>
          </p:nvSpPr>
          <p:spPr bwMode="auto">
            <a:xfrm flipV="1">
              <a:off x="3350" y="2178"/>
              <a:ext cx="0" cy="1701"/>
            </a:xfrm>
            <a:prstGeom prst="line">
              <a:avLst/>
            </a:prstGeom>
            <a:noFill/>
            <a:ln w="38100">
              <a:solidFill>
                <a:srgbClr val="00206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solidFill>
                  <a:srgbClr val="002060"/>
                </a:solidFill>
                <a:latin typeface="Calibri" panose="020F0502020204030204" pitchFamily="34" charset="0"/>
                <a:ea typeface="微软雅黑" panose="020B0503020204020204" pitchFamily="34" charset="-122"/>
                <a:cs typeface="Calibri" panose="020F0502020204030204" pitchFamily="34" charset="0"/>
              </a:endParaRPr>
            </a:p>
          </p:txBody>
        </p:sp>
        <p:sp>
          <p:nvSpPr>
            <p:cNvPr id="13" name="Text Box 13">
              <a:extLst>
                <a:ext uri="{FF2B5EF4-FFF2-40B4-BE49-F238E27FC236}">
                  <a16:creationId xmlns:a16="http://schemas.microsoft.com/office/drawing/2014/main" id="{8B3F0FB0-5F19-405C-B408-B47C9F91A5E7}"/>
                </a:ext>
              </a:extLst>
            </p:cNvPr>
            <p:cNvSpPr txBox="1">
              <a:spLocks noChangeArrowheads="1"/>
            </p:cNvSpPr>
            <p:nvPr/>
          </p:nvSpPr>
          <p:spPr bwMode="auto">
            <a:xfrm>
              <a:off x="3377" y="2534"/>
              <a:ext cx="23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spcBef>
                  <a:spcPct val="50000"/>
                </a:spcBef>
              </a:pPr>
              <a:r>
                <a:rPr lang="zh-CN" altLang="en-US" sz="2400" b="1" dirty="0">
                  <a:solidFill>
                    <a:srgbClr val="002060"/>
                  </a:solidFill>
                  <a:latin typeface="Calibri" panose="020F0502020204030204" pitchFamily="34" charset="0"/>
                  <a:ea typeface="微软雅黑" panose="020B0503020204020204" pitchFamily="34" charset="-122"/>
                  <a:cs typeface="Calibri" panose="020F0502020204030204" pitchFamily="34" charset="0"/>
                </a:rPr>
                <a:t>向上转型</a:t>
              </a:r>
            </a:p>
          </p:txBody>
        </p:sp>
      </p:grpSp>
      <p:sp>
        <p:nvSpPr>
          <p:cNvPr id="14" name="文本框 13">
            <a:extLst>
              <a:ext uri="{FF2B5EF4-FFF2-40B4-BE49-F238E27FC236}">
                <a16:creationId xmlns:a16="http://schemas.microsoft.com/office/drawing/2014/main" id="{FF47E8A4-5589-4884-934E-D5AE2BDA1C93}"/>
              </a:ext>
            </a:extLst>
          </p:cNvPr>
          <p:cNvSpPr txBox="1"/>
          <p:nvPr/>
        </p:nvSpPr>
        <p:spPr>
          <a:xfrm>
            <a:off x="500695" y="4874252"/>
            <a:ext cx="941283" cy="400110"/>
          </a:xfrm>
          <a:prstGeom prst="rect">
            <a:avLst/>
          </a:prstGeom>
          <a:noFill/>
        </p:spPr>
        <p:txBody>
          <a:bodyPr wrap="none" rtlCol="0">
            <a:spAutoFit/>
          </a:bodyPr>
          <a:lstStyle/>
          <a:p>
            <a:r>
              <a:rPr lang="en-US" altLang="zh-CN" sz="2000" dirty="0"/>
              <a:t>1 </a:t>
            </a:r>
            <a:r>
              <a:rPr lang="zh-CN" altLang="en-US" sz="2000" dirty="0"/>
              <a:t>继承</a:t>
            </a:r>
          </a:p>
        </p:txBody>
      </p:sp>
      <p:sp>
        <p:nvSpPr>
          <p:cNvPr id="15" name="文本框 14">
            <a:extLst>
              <a:ext uri="{FF2B5EF4-FFF2-40B4-BE49-F238E27FC236}">
                <a16:creationId xmlns:a16="http://schemas.microsoft.com/office/drawing/2014/main" id="{8445F112-FB2F-4E58-B08D-1AA7EE49C010}"/>
              </a:ext>
            </a:extLst>
          </p:cNvPr>
          <p:cNvSpPr txBox="1"/>
          <p:nvPr/>
        </p:nvSpPr>
        <p:spPr>
          <a:xfrm>
            <a:off x="500695" y="5342040"/>
            <a:ext cx="1454244" cy="400110"/>
          </a:xfrm>
          <a:prstGeom prst="rect">
            <a:avLst/>
          </a:prstGeom>
          <a:noFill/>
        </p:spPr>
        <p:txBody>
          <a:bodyPr wrap="none" rtlCol="0">
            <a:spAutoFit/>
          </a:bodyPr>
          <a:lstStyle/>
          <a:p>
            <a:r>
              <a:rPr lang="en-US" altLang="zh-CN" sz="2000" dirty="0"/>
              <a:t>2 </a:t>
            </a:r>
            <a:r>
              <a:rPr lang="zh-CN" altLang="en-US" sz="2000" dirty="0"/>
              <a:t>向上转型</a:t>
            </a:r>
          </a:p>
        </p:txBody>
      </p:sp>
      <p:sp>
        <p:nvSpPr>
          <p:cNvPr id="16" name="文本框 15">
            <a:extLst>
              <a:ext uri="{FF2B5EF4-FFF2-40B4-BE49-F238E27FC236}">
                <a16:creationId xmlns:a16="http://schemas.microsoft.com/office/drawing/2014/main" id="{61205DC4-9DCA-482E-A211-6C536FB0C8D7}"/>
              </a:ext>
            </a:extLst>
          </p:cNvPr>
          <p:cNvSpPr txBox="1"/>
          <p:nvPr/>
        </p:nvSpPr>
        <p:spPr>
          <a:xfrm>
            <a:off x="500695" y="5816546"/>
            <a:ext cx="3762568" cy="400110"/>
          </a:xfrm>
          <a:prstGeom prst="rect">
            <a:avLst/>
          </a:prstGeom>
          <a:noFill/>
        </p:spPr>
        <p:txBody>
          <a:bodyPr wrap="none" rtlCol="0">
            <a:spAutoFit/>
          </a:bodyPr>
          <a:lstStyle/>
          <a:p>
            <a:r>
              <a:rPr lang="en-US" altLang="zh-CN" sz="2000" dirty="0"/>
              <a:t>3 </a:t>
            </a:r>
            <a:r>
              <a:rPr lang="zh-CN" altLang="en-US" sz="2000" dirty="0"/>
              <a:t>子类对父类中的方法进行重写</a:t>
            </a:r>
          </a:p>
        </p:txBody>
      </p:sp>
      <p:sp>
        <p:nvSpPr>
          <p:cNvPr id="17" name="文本框 16">
            <a:extLst>
              <a:ext uri="{FF2B5EF4-FFF2-40B4-BE49-F238E27FC236}">
                <a16:creationId xmlns:a16="http://schemas.microsoft.com/office/drawing/2014/main" id="{4DA54A25-67EF-44D6-9787-6FB3CBB73A3A}"/>
              </a:ext>
            </a:extLst>
          </p:cNvPr>
          <p:cNvSpPr txBox="1"/>
          <p:nvPr/>
        </p:nvSpPr>
        <p:spPr>
          <a:xfrm>
            <a:off x="472095" y="4299578"/>
            <a:ext cx="1731511" cy="461665"/>
          </a:xfrm>
          <a:prstGeom prst="rect">
            <a:avLst/>
          </a:prstGeom>
          <a:noFill/>
        </p:spPr>
        <p:txBody>
          <a:bodyPr wrap="square" rtlCol="0">
            <a:spAutoFit/>
          </a:bodyPr>
          <a:lstStyle/>
          <a:p>
            <a:r>
              <a:rPr lang="zh-CN" altLang="en-US" sz="2400" b="1" dirty="0">
                <a:solidFill>
                  <a:srgbClr val="FF0000"/>
                </a:solidFill>
              </a:rPr>
              <a:t>多态三要素</a:t>
            </a:r>
          </a:p>
        </p:txBody>
      </p:sp>
      <p:grpSp>
        <p:nvGrpSpPr>
          <p:cNvPr id="18" name="Group 22">
            <a:extLst>
              <a:ext uri="{FF2B5EF4-FFF2-40B4-BE49-F238E27FC236}">
                <a16:creationId xmlns:a16="http://schemas.microsoft.com/office/drawing/2014/main" id="{6A8FA9E4-E819-4204-A6F3-53A65F0EC4D6}"/>
              </a:ext>
            </a:extLst>
          </p:cNvPr>
          <p:cNvGrpSpPr>
            <a:grpSpLocks/>
          </p:cNvGrpSpPr>
          <p:nvPr/>
        </p:nvGrpSpPr>
        <p:grpSpPr bwMode="auto">
          <a:xfrm>
            <a:off x="2898637" y="1538530"/>
            <a:ext cx="1943100" cy="935038"/>
            <a:chOff x="4241" y="2251"/>
            <a:chExt cx="1224" cy="589"/>
          </a:xfrm>
        </p:grpSpPr>
        <p:sp>
          <p:nvSpPr>
            <p:cNvPr id="19" name="Rectangle 23">
              <a:extLst>
                <a:ext uri="{FF2B5EF4-FFF2-40B4-BE49-F238E27FC236}">
                  <a16:creationId xmlns:a16="http://schemas.microsoft.com/office/drawing/2014/main" id="{F10DF248-7E7B-46F5-BCFF-D8315DA82176}"/>
                </a:ext>
              </a:extLst>
            </p:cNvPr>
            <p:cNvSpPr>
              <a:spLocks noChangeArrowheads="1"/>
            </p:cNvSpPr>
            <p:nvPr/>
          </p:nvSpPr>
          <p:spPr bwMode="auto">
            <a:xfrm>
              <a:off x="4241" y="2251"/>
              <a:ext cx="1224" cy="589"/>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spcBef>
                  <a:spcPct val="20000"/>
                </a:spcBef>
                <a:buClr>
                  <a:schemeClr val="folHlink"/>
                </a:buClr>
                <a:buSzPct val="60000"/>
                <a:buFont typeface="Wingdings" pitchFamily="2" charset="2"/>
                <a:buNone/>
              </a:pPr>
              <a:r>
                <a:rPr lang="zh-CN" altLang="en-US" sz="1600" b="1">
                  <a:latin typeface="Calibri" panose="020F0502020204030204" pitchFamily="34" charset="0"/>
                  <a:cs typeface="Calibri" panose="020F0502020204030204" pitchFamily="34" charset="0"/>
                </a:rPr>
                <a:t>动物类</a:t>
              </a:r>
              <a:r>
                <a:rPr lang="en-US" altLang="zh-CN" sz="1600" b="1">
                  <a:latin typeface="Calibri" panose="020F0502020204030204" pitchFamily="34" charset="0"/>
                  <a:cs typeface="Calibri" panose="020F0502020204030204" pitchFamily="34" charset="0"/>
                </a:rPr>
                <a:t>Animal</a:t>
              </a:r>
            </a:p>
            <a:p>
              <a:pPr algn="ctr" eaLnBrk="1" hangingPunct="1">
                <a:spcBef>
                  <a:spcPct val="20000"/>
                </a:spcBef>
                <a:buClr>
                  <a:schemeClr val="folHlink"/>
                </a:buClr>
                <a:buSzPct val="60000"/>
                <a:buFont typeface="Wingdings" pitchFamily="2" charset="2"/>
                <a:buNone/>
              </a:pPr>
              <a:r>
                <a:rPr lang="en-US" altLang="zh-CN" sz="1600" b="1">
                  <a:latin typeface="Calibri" panose="020F0502020204030204" pitchFamily="34" charset="0"/>
                  <a:cs typeface="Calibri" panose="020F0502020204030204" pitchFamily="34" charset="0"/>
                </a:rPr>
                <a:t>move() </a:t>
              </a:r>
            </a:p>
            <a:p>
              <a:pPr algn="ctr" eaLnBrk="1" hangingPunct="1">
                <a:spcBef>
                  <a:spcPct val="20000"/>
                </a:spcBef>
                <a:buClr>
                  <a:schemeClr val="folHlink"/>
                </a:buClr>
                <a:buSzPct val="60000"/>
                <a:buFont typeface="Wingdings" pitchFamily="2" charset="2"/>
                <a:buNone/>
              </a:pPr>
              <a:r>
                <a:rPr lang="en-US" altLang="zh-CN" sz="1600" b="1">
                  <a:latin typeface="Calibri" panose="020F0502020204030204" pitchFamily="34" charset="0"/>
                  <a:cs typeface="Calibri" panose="020F0502020204030204" pitchFamily="34" charset="0"/>
                </a:rPr>
                <a:t>eat()</a:t>
              </a:r>
            </a:p>
          </p:txBody>
        </p:sp>
        <p:sp>
          <p:nvSpPr>
            <p:cNvPr id="20" name="Line 24">
              <a:extLst>
                <a:ext uri="{FF2B5EF4-FFF2-40B4-BE49-F238E27FC236}">
                  <a16:creationId xmlns:a16="http://schemas.microsoft.com/office/drawing/2014/main" id="{9CEBAB33-4A0A-48D4-8E4F-8EEB31472840}"/>
                </a:ext>
              </a:extLst>
            </p:cNvPr>
            <p:cNvSpPr>
              <a:spLocks noChangeShapeType="1"/>
            </p:cNvSpPr>
            <p:nvPr/>
          </p:nvSpPr>
          <p:spPr bwMode="auto">
            <a:xfrm>
              <a:off x="4241" y="2464"/>
              <a:ext cx="1223"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Calibri" panose="020F0502020204030204" pitchFamily="34" charset="0"/>
                <a:cs typeface="Calibri" panose="020F0502020204030204" pitchFamily="34" charset="0"/>
              </a:endParaRPr>
            </a:p>
          </p:txBody>
        </p:sp>
      </p:grpSp>
      <p:grpSp>
        <p:nvGrpSpPr>
          <p:cNvPr id="21" name="Group 25">
            <a:extLst>
              <a:ext uri="{FF2B5EF4-FFF2-40B4-BE49-F238E27FC236}">
                <a16:creationId xmlns:a16="http://schemas.microsoft.com/office/drawing/2014/main" id="{3C2E8481-A5D9-4DA5-A2C6-27B90C52C395}"/>
              </a:ext>
            </a:extLst>
          </p:cNvPr>
          <p:cNvGrpSpPr>
            <a:grpSpLocks/>
          </p:cNvGrpSpPr>
          <p:nvPr/>
        </p:nvGrpSpPr>
        <p:grpSpPr bwMode="auto">
          <a:xfrm>
            <a:off x="1601649" y="2978393"/>
            <a:ext cx="1943100" cy="863600"/>
            <a:chOff x="4241" y="3249"/>
            <a:chExt cx="1224" cy="544"/>
          </a:xfrm>
        </p:grpSpPr>
        <p:sp>
          <p:nvSpPr>
            <p:cNvPr id="22" name="Rectangle 26">
              <a:extLst>
                <a:ext uri="{FF2B5EF4-FFF2-40B4-BE49-F238E27FC236}">
                  <a16:creationId xmlns:a16="http://schemas.microsoft.com/office/drawing/2014/main" id="{B6B83BD3-0ADB-438C-878A-EBC88CD872FA}"/>
                </a:ext>
              </a:extLst>
            </p:cNvPr>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20000"/>
                </a:lnSpc>
                <a:spcBef>
                  <a:spcPct val="20000"/>
                </a:spcBef>
                <a:buClr>
                  <a:schemeClr val="folHlink"/>
                </a:buClr>
                <a:buSzPct val="60000"/>
                <a:buFont typeface="Wingdings" pitchFamily="2" charset="2"/>
                <a:buNone/>
              </a:pPr>
              <a:r>
                <a:rPr lang="zh-CN" altLang="en-US" sz="1600" b="1" dirty="0">
                  <a:latin typeface="Calibri" panose="020F0502020204030204" pitchFamily="34" charset="0"/>
                  <a:cs typeface="Calibri" panose="020F0502020204030204" pitchFamily="34" charset="0"/>
                </a:rPr>
                <a:t>鸟类</a:t>
              </a:r>
              <a:r>
                <a:rPr lang="en-US" altLang="zh-CN" sz="1600" b="1" dirty="0">
                  <a:latin typeface="Calibri" panose="020F0502020204030204" pitchFamily="34" charset="0"/>
                  <a:cs typeface="Calibri" panose="020F0502020204030204" pitchFamily="34" charset="0"/>
                </a:rPr>
                <a:t>Bird</a:t>
              </a:r>
            </a:p>
            <a:p>
              <a:pPr algn="ctr" eaLnBrk="1" hangingPunct="1"/>
              <a:r>
                <a:rPr lang="en-US" altLang="zh-CN" sz="1600" b="1" dirty="0">
                  <a:solidFill>
                    <a:srgbClr val="FF0000"/>
                  </a:solidFill>
                  <a:latin typeface="Calibri" panose="020F0502020204030204" pitchFamily="34" charset="0"/>
                  <a:cs typeface="Calibri" panose="020F0502020204030204" pitchFamily="34" charset="0"/>
                </a:rPr>
                <a:t>move() </a:t>
              </a:r>
            </a:p>
            <a:p>
              <a:pPr algn="ctr" eaLnBrk="1" hangingPunct="1"/>
              <a:r>
                <a:rPr lang="en-US" altLang="zh-CN" sz="1600" b="1" dirty="0">
                  <a:latin typeface="Calibri" panose="020F0502020204030204" pitchFamily="34" charset="0"/>
                  <a:cs typeface="Calibri" panose="020F0502020204030204" pitchFamily="34" charset="0"/>
                </a:rPr>
                <a:t>sing()</a:t>
              </a:r>
              <a:endParaRPr lang="zh-CN" altLang="en-US" sz="1600" b="1" dirty="0">
                <a:latin typeface="Calibri" panose="020F0502020204030204" pitchFamily="34" charset="0"/>
                <a:cs typeface="Calibri" panose="020F0502020204030204" pitchFamily="34" charset="0"/>
              </a:endParaRPr>
            </a:p>
          </p:txBody>
        </p:sp>
        <p:sp>
          <p:nvSpPr>
            <p:cNvPr id="23" name="Line 27">
              <a:extLst>
                <a:ext uri="{FF2B5EF4-FFF2-40B4-BE49-F238E27FC236}">
                  <a16:creationId xmlns:a16="http://schemas.microsoft.com/office/drawing/2014/main" id="{656A3338-41A6-4D35-8192-E4794613C796}"/>
                </a:ext>
              </a:extLst>
            </p:cNvPr>
            <p:cNvSpPr>
              <a:spLocks noChangeShapeType="1"/>
            </p:cNvSpPr>
            <p:nvPr/>
          </p:nvSpPr>
          <p:spPr bwMode="auto">
            <a:xfrm>
              <a:off x="4241" y="3430"/>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Calibri" panose="020F0502020204030204" pitchFamily="34" charset="0"/>
                <a:cs typeface="Calibri" panose="020F0502020204030204" pitchFamily="34" charset="0"/>
              </a:endParaRPr>
            </a:p>
          </p:txBody>
        </p:sp>
      </p:grpSp>
      <p:sp>
        <p:nvSpPr>
          <p:cNvPr id="24" name="Line 28">
            <a:extLst>
              <a:ext uri="{FF2B5EF4-FFF2-40B4-BE49-F238E27FC236}">
                <a16:creationId xmlns:a16="http://schemas.microsoft.com/office/drawing/2014/main" id="{0269D5EA-AA58-4D85-9DD7-55099D3F864A}"/>
              </a:ext>
            </a:extLst>
          </p:cNvPr>
          <p:cNvSpPr>
            <a:spLocks noChangeShapeType="1"/>
          </p:cNvSpPr>
          <p:nvPr/>
        </p:nvSpPr>
        <p:spPr bwMode="auto">
          <a:xfrm flipV="1">
            <a:off x="2538274" y="2475155"/>
            <a:ext cx="792163"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Calibri" panose="020F0502020204030204" pitchFamily="34" charset="0"/>
              <a:cs typeface="Calibri" panose="020F0502020204030204" pitchFamily="34" charset="0"/>
            </a:endParaRPr>
          </a:p>
        </p:txBody>
      </p:sp>
      <p:grpSp>
        <p:nvGrpSpPr>
          <p:cNvPr id="25" name="Group 29">
            <a:extLst>
              <a:ext uri="{FF2B5EF4-FFF2-40B4-BE49-F238E27FC236}">
                <a16:creationId xmlns:a16="http://schemas.microsoft.com/office/drawing/2014/main" id="{D8EA5456-7311-4D6F-87CC-177A032C86C4}"/>
              </a:ext>
            </a:extLst>
          </p:cNvPr>
          <p:cNvGrpSpPr>
            <a:grpSpLocks/>
          </p:cNvGrpSpPr>
          <p:nvPr/>
        </p:nvGrpSpPr>
        <p:grpSpPr bwMode="auto">
          <a:xfrm>
            <a:off x="4051162" y="2978393"/>
            <a:ext cx="1943100" cy="863600"/>
            <a:chOff x="4241" y="3249"/>
            <a:chExt cx="1224" cy="544"/>
          </a:xfrm>
        </p:grpSpPr>
        <p:sp>
          <p:nvSpPr>
            <p:cNvPr id="26" name="Rectangle 30">
              <a:extLst>
                <a:ext uri="{FF2B5EF4-FFF2-40B4-BE49-F238E27FC236}">
                  <a16:creationId xmlns:a16="http://schemas.microsoft.com/office/drawing/2014/main" id="{30FBFE84-8400-4667-BF5C-15A02B6A41AF}"/>
                </a:ext>
              </a:extLst>
            </p:cNvPr>
            <p:cNvSpPr>
              <a:spLocks noChangeArrowheads="1"/>
            </p:cNvSpPr>
            <p:nvPr/>
          </p:nvSpPr>
          <p:spPr bwMode="auto">
            <a:xfrm>
              <a:off x="4241" y="3249"/>
              <a:ext cx="1224" cy="544"/>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tIns="0"/>
            <a:lstStyle>
              <a:lvl1pPr marL="342900" indent="-342900"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algn="ctr" eaLnBrk="1" hangingPunct="1">
                <a:lnSpc>
                  <a:spcPct val="130000"/>
                </a:lnSpc>
                <a:spcBef>
                  <a:spcPct val="20000"/>
                </a:spcBef>
                <a:buClr>
                  <a:schemeClr val="folHlink"/>
                </a:buClr>
                <a:buSzPct val="60000"/>
                <a:buFont typeface="Wingdings" pitchFamily="2" charset="2"/>
                <a:buNone/>
              </a:pPr>
              <a:r>
                <a:rPr lang="zh-CN" altLang="en-US" sz="1600" b="1" dirty="0">
                  <a:latin typeface="Calibri" panose="020F0502020204030204" pitchFamily="34" charset="0"/>
                  <a:cs typeface="Calibri" panose="020F0502020204030204" pitchFamily="34" charset="0"/>
                </a:rPr>
                <a:t>鱼类 </a:t>
              </a:r>
              <a:r>
                <a:rPr lang="en-US" altLang="zh-CN" sz="1600" b="1" dirty="0">
                  <a:latin typeface="Calibri" panose="020F0502020204030204" pitchFamily="34" charset="0"/>
                  <a:cs typeface="Calibri" panose="020F0502020204030204" pitchFamily="34" charset="0"/>
                </a:rPr>
                <a:t>Fish</a:t>
              </a:r>
            </a:p>
            <a:p>
              <a:pPr algn="ctr" eaLnBrk="1" hangingPunct="1">
                <a:lnSpc>
                  <a:spcPct val="130000"/>
                </a:lnSpc>
              </a:pPr>
              <a:r>
                <a:rPr lang="en-US" altLang="zh-CN" sz="1600" b="1" dirty="0">
                  <a:solidFill>
                    <a:srgbClr val="FF0000"/>
                  </a:solidFill>
                  <a:latin typeface="Calibri" panose="020F0502020204030204" pitchFamily="34" charset="0"/>
                  <a:cs typeface="Calibri" panose="020F0502020204030204" pitchFamily="34" charset="0"/>
                </a:rPr>
                <a:t>move()</a:t>
              </a:r>
              <a:endParaRPr lang="zh-CN" altLang="en-US" sz="1600" b="1" dirty="0">
                <a:solidFill>
                  <a:srgbClr val="FF0000"/>
                </a:solidFill>
                <a:latin typeface="Calibri" panose="020F0502020204030204" pitchFamily="34" charset="0"/>
                <a:cs typeface="Calibri" panose="020F0502020204030204" pitchFamily="34" charset="0"/>
              </a:endParaRPr>
            </a:p>
          </p:txBody>
        </p:sp>
        <p:sp>
          <p:nvSpPr>
            <p:cNvPr id="27" name="Line 31">
              <a:extLst>
                <a:ext uri="{FF2B5EF4-FFF2-40B4-BE49-F238E27FC236}">
                  <a16:creationId xmlns:a16="http://schemas.microsoft.com/office/drawing/2014/main" id="{82C7382E-FD57-414C-9A50-02D76EB2EF01}"/>
                </a:ext>
              </a:extLst>
            </p:cNvPr>
            <p:cNvSpPr>
              <a:spLocks noChangeShapeType="1"/>
            </p:cNvSpPr>
            <p:nvPr/>
          </p:nvSpPr>
          <p:spPr bwMode="auto">
            <a:xfrm>
              <a:off x="4241" y="3474"/>
              <a:ext cx="1224" cy="1"/>
            </a:xfrm>
            <a:prstGeom prst="line">
              <a:avLst/>
            </a:prstGeom>
            <a:noFill/>
            <a:ln w="254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600" b="1">
                <a:latin typeface="Calibri" panose="020F0502020204030204" pitchFamily="34" charset="0"/>
                <a:cs typeface="Calibri" panose="020F0502020204030204" pitchFamily="34" charset="0"/>
              </a:endParaRPr>
            </a:p>
          </p:txBody>
        </p:sp>
      </p:grpSp>
      <p:sp>
        <p:nvSpPr>
          <p:cNvPr id="28" name="Line 32">
            <a:extLst>
              <a:ext uri="{FF2B5EF4-FFF2-40B4-BE49-F238E27FC236}">
                <a16:creationId xmlns:a16="http://schemas.microsoft.com/office/drawing/2014/main" id="{01F342E5-C2B8-4578-AD88-5665BEFF7019}"/>
              </a:ext>
            </a:extLst>
          </p:cNvPr>
          <p:cNvSpPr>
            <a:spLocks noChangeShapeType="1"/>
          </p:cNvSpPr>
          <p:nvPr/>
        </p:nvSpPr>
        <p:spPr bwMode="auto">
          <a:xfrm flipH="1" flipV="1">
            <a:off x="4194037" y="2475155"/>
            <a:ext cx="792162" cy="50323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600" b="1">
              <a:latin typeface="Calibri" panose="020F0502020204030204" pitchFamily="34" charset="0"/>
              <a:cs typeface="Calibri" panose="020F0502020204030204" pitchFamily="34" charset="0"/>
            </a:endParaRPr>
          </a:p>
        </p:txBody>
      </p:sp>
      <p:sp>
        <p:nvSpPr>
          <p:cNvPr id="29" name="Rectangle 18">
            <a:extLst>
              <a:ext uri="{FF2B5EF4-FFF2-40B4-BE49-F238E27FC236}">
                <a16:creationId xmlns:a16="http://schemas.microsoft.com/office/drawing/2014/main" id="{9B515123-5F4A-4EBC-817B-474CDE6A5D06}"/>
              </a:ext>
            </a:extLst>
          </p:cNvPr>
          <p:cNvSpPr>
            <a:spLocks noChangeArrowheads="1"/>
          </p:cNvSpPr>
          <p:nvPr/>
        </p:nvSpPr>
        <p:spPr bwMode="auto">
          <a:xfrm>
            <a:off x="4499992" y="4230133"/>
            <a:ext cx="3625452" cy="2223814"/>
          </a:xfrm>
          <a:prstGeom prst="rect">
            <a:avLst/>
          </a:pr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Book Antiqua" pitchFamily="18" charset="0"/>
                <a:ea typeface="宋体" charset="-122"/>
              </a:defRPr>
            </a:lvl1pPr>
            <a:lvl2pPr marL="742950" indent="-285750" eaLnBrk="0" hangingPunct="0">
              <a:defRPr>
                <a:solidFill>
                  <a:schemeClr val="tx1"/>
                </a:solidFill>
                <a:latin typeface="Book Antiqua" pitchFamily="18" charset="0"/>
                <a:ea typeface="宋体" charset="-122"/>
              </a:defRPr>
            </a:lvl2pPr>
            <a:lvl3pPr marL="1143000" indent="-228600" eaLnBrk="0" hangingPunct="0">
              <a:defRPr>
                <a:solidFill>
                  <a:schemeClr val="tx1"/>
                </a:solidFill>
                <a:latin typeface="Book Antiqua" pitchFamily="18" charset="0"/>
                <a:ea typeface="宋体" charset="-122"/>
              </a:defRPr>
            </a:lvl3pPr>
            <a:lvl4pPr marL="1600200" indent="-228600" eaLnBrk="0" hangingPunct="0">
              <a:defRPr>
                <a:solidFill>
                  <a:schemeClr val="tx1"/>
                </a:solidFill>
                <a:latin typeface="Book Antiqua" pitchFamily="18" charset="0"/>
                <a:ea typeface="宋体" charset="-122"/>
              </a:defRPr>
            </a:lvl4pPr>
            <a:lvl5pPr marL="2057400" indent="-228600" eaLnBrk="0" hangingPunct="0">
              <a:defRPr>
                <a:solidFill>
                  <a:schemeClr val="tx1"/>
                </a:solidFill>
                <a:latin typeface="Book Antiqua" pitchFamily="18" charset="0"/>
                <a:ea typeface="宋体" charset="-122"/>
              </a:defRPr>
            </a:lvl5pPr>
            <a:lvl6pPr marL="2514600" indent="-228600" eaLnBrk="0" fontAlgn="base" hangingPunct="0">
              <a:spcBef>
                <a:spcPct val="0"/>
              </a:spcBef>
              <a:spcAft>
                <a:spcPct val="0"/>
              </a:spcAft>
              <a:defRPr>
                <a:solidFill>
                  <a:schemeClr val="tx1"/>
                </a:solidFill>
                <a:latin typeface="Book Antiqua" pitchFamily="18" charset="0"/>
                <a:ea typeface="宋体" charset="-122"/>
              </a:defRPr>
            </a:lvl6pPr>
            <a:lvl7pPr marL="2971800" indent="-228600" eaLnBrk="0" fontAlgn="base" hangingPunct="0">
              <a:spcBef>
                <a:spcPct val="0"/>
              </a:spcBef>
              <a:spcAft>
                <a:spcPct val="0"/>
              </a:spcAft>
              <a:defRPr>
                <a:solidFill>
                  <a:schemeClr val="tx1"/>
                </a:solidFill>
                <a:latin typeface="Book Antiqua" pitchFamily="18" charset="0"/>
                <a:ea typeface="宋体" charset="-122"/>
              </a:defRPr>
            </a:lvl7pPr>
            <a:lvl8pPr marL="3429000" indent="-228600" eaLnBrk="0" fontAlgn="base" hangingPunct="0">
              <a:spcBef>
                <a:spcPct val="0"/>
              </a:spcBef>
              <a:spcAft>
                <a:spcPct val="0"/>
              </a:spcAft>
              <a:defRPr>
                <a:solidFill>
                  <a:schemeClr val="tx1"/>
                </a:solidFill>
                <a:latin typeface="Book Antiqua" pitchFamily="18" charset="0"/>
                <a:ea typeface="宋体" charset="-122"/>
              </a:defRPr>
            </a:lvl8pPr>
            <a:lvl9pPr marL="3886200" indent="-228600" eaLnBrk="0" fontAlgn="base" hangingPunct="0">
              <a:spcBef>
                <a:spcPct val="0"/>
              </a:spcBef>
              <a:spcAft>
                <a:spcPct val="0"/>
              </a:spcAft>
              <a:defRPr>
                <a:solidFill>
                  <a:schemeClr val="tx1"/>
                </a:solidFill>
                <a:latin typeface="Book Antiqua" pitchFamily="18" charset="0"/>
                <a:ea typeface="宋体" charset="-122"/>
              </a:defRPr>
            </a:lvl9pPr>
          </a:lstStyle>
          <a:p>
            <a:pPr eaLnBrk="1" hangingPunct="1">
              <a:lnSpc>
                <a:spcPct val="130000"/>
              </a:lnSpc>
            </a:pPr>
            <a:r>
              <a:rPr lang="en-US" altLang="zh-CN" dirty="0">
                <a:solidFill>
                  <a:schemeClr val="bg1"/>
                </a:solidFill>
                <a:latin typeface="Calibri" panose="020F0502020204030204" pitchFamily="34" charset="0"/>
                <a:cs typeface="Calibri" panose="020F0502020204030204" pitchFamily="34" charset="0"/>
              </a:rPr>
              <a:t>Animal[] a = </a:t>
            </a:r>
            <a:r>
              <a:rPr lang="en-US" altLang="zh-CN" b="1" dirty="0">
                <a:solidFill>
                  <a:schemeClr val="bg1"/>
                </a:solidFill>
                <a:latin typeface="Calibri" panose="020F0502020204030204" pitchFamily="34" charset="0"/>
                <a:cs typeface="Calibri" panose="020F0502020204030204" pitchFamily="34" charset="0"/>
              </a:rPr>
              <a:t>new</a:t>
            </a:r>
            <a:r>
              <a:rPr lang="en-US" altLang="zh-CN" dirty="0">
                <a:solidFill>
                  <a:schemeClr val="bg1"/>
                </a:solidFill>
                <a:latin typeface="Calibri" panose="020F0502020204030204" pitchFamily="34" charset="0"/>
                <a:cs typeface="Calibri" panose="020F0502020204030204" pitchFamily="34" charset="0"/>
              </a:rPr>
              <a:t> Animal[2];</a:t>
            </a:r>
          </a:p>
          <a:p>
            <a:pPr eaLnBrk="1" hangingPunct="1">
              <a:lnSpc>
                <a:spcPct val="130000"/>
              </a:lnSpc>
            </a:pPr>
            <a:r>
              <a:rPr lang="en-US" altLang="zh-CN" dirty="0">
                <a:solidFill>
                  <a:schemeClr val="bg1"/>
                </a:solidFill>
                <a:latin typeface="Calibri" panose="020F0502020204030204" pitchFamily="34" charset="0"/>
                <a:cs typeface="Calibri" panose="020F0502020204030204" pitchFamily="34" charset="0"/>
              </a:rPr>
              <a:t>a[0] = </a:t>
            </a:r>
            <a:r>
              <a:rPr lang="en-US" altLang="zh-CN" b="1" dirty="0">
                <a:solidFill>
                  <a:schemeClr val="bg1"/>
                </a:solidFill>
                <a:latin typeface="Calibri" panose="020F0502020204030204" pitchFamily="34" charset="0"/>
                <a:cs typeface="Calibri" panose="020F0502020204030204" pitchFamily="34" charset="0"/>
              </a:rPr>
              <a:t>new</a:t>
            </a:r>
            <a:r>
              <a:rPr lang="en-US" altLang="zh-CN" dirty="0">
                <a:solidFill>
                  <a:schemeClr val="bg1"/>
                </a:solidFill>
                <a:latin typeface="Calibri" panose="020F0502020204030204" pitchFamily="34" charset="0"/>
                <a:cs typeface="Calibri" panose="020F0502020204030204" pitchFamily="34" charset="0"/>
              </a:rPr>
              <a:t> Bird("bird",4); </a:t>
            </a:r>
          </a:p>
          <a:p>
            <a:pPr eaLnBrk="1" hangingPunct="1">
              <a:lnSpc>
                <a:spcPct val="130000"/>
              </a:lnSpc>
            </a:pPr>
            <a:r>
              <a:rPr lang="en-US" altLang="zh-CN" dirty="0">
                <a:solidFill>
                  <a:schemeClr val="bg1"/>
                </a:solidFill>
                <a:latin typeface="Calibri" panose="020F0502020204030204" pitchFamily="34" charset="0"/>
                <a:cs typeface="Calibri" panose="020F0502020204030204" pitchFamily="34" charset="0"/>
              </a:rPr>
              <a:t>a[1] = </a:t>
            </a:r>
            <a:r>
              <a:rPr lang="en-US" altLang="zh-CN" b="1" dirty="0">
                <a:solidFill>
                  <a:schemeClr val="bg1"/>
                </a:solidFill>
                <a:latin typeface="Calibri" panose="020F0502020204030204" pitchFamily="34" charset="0"/>
                <a:cs typeface="Calibri" panose="020F0502020204030204" pitchFamily="34" charset="0"/>
              </a:rPr>
              <a:t>new</a:t>
            </a:r>
            <a:r>
              <a:rPr lang="en-US" altLang="zh-CN" dirty="0">
                <a:solidFill>
                  <a:schemeClr val="bg1"/>
                </a:solidFill>
                <a:latin typeface="Calibri" panose="020F0502020204030204" pitchFamily="34" charset="0"/>
                <a:cs typeface="Calibri" panose="020F0502020204030204" pitchFamily="34" charset="0"/>
              </a:rPr>
              <a:t> Fish("fish",1); </a:t>
            </a:r>
          </a:p>
          <a:p>
            <a:pPr eaLnBrk="1" hangingPunct="1">
              <a:lnSpc>
                <a:spcPct val="130000"/>
              </a:lnSpc>
            </a:pPr>
            <a:r>
              <a:rPr lang="en-US" altLang="zh-CN" dirty="0">
                <a:solidFill>
                  <a:schemeClr val="bg1"/>
                </a:solidFill>
                <a:latin typeface="Calibri" panose="020F0502020204030204" pitchFamily="34" charset="0"/>
                <a:cs typeface="Calibri" panose="020F0502020204030204" pitchFamily="34" charset="0"/>
              </a:rPr>
              <a:t>for(int </a:t>
            </a:r>
            <a:r>
              <a:rPr lang="en-US" altLang="zh-CN" dirty="0" err="1">
                <a:solidFill>
                  <a:schemeClr val="bg1"/>
                </a:solidFill>
                <a:latin typeface="Calibri" panose="020F0502020204030204" pitchFamily="34" charset="0"/>
                <a:cs typeface="Calibri" panose="020F0502020204030204" pitchFamily="34" charset="0"/>
              </a:rPr>
              <a:t>i</a:t>
            </a:r>
            <a:r>
              <a:rPr lang="en-US" altLang="zh-CN" dirty="0">
                <a:solidFill>
                  <a:schemeClr val="bg1"/>
                </a:solidFill>
                <a:latin typeface="Calibri" panose="020F0502020204030204" pitchFamily="34" charset="0"/>
                <a:cs typeface="Calibri" panose="020F0502020204030204" pitchFamily="34" charset="0"/>
              </a:rPr>
              <a:t>=0; </a:t>
            </a:r>
            <a:r>
              <a:rPr lang="en-US" altLang="zh-CN" dirty="0" err="1">
                <a:solidFill>
                  <a:schemeClr val="bg1"/>
                </a:solidFill>
                <a:latin typeface="Calibri" panose="020F0502020204030204" pitchFamily="34" charset="0"/>
                <a:cs typeface="Calibri" panose="020F0502020204030204" pitchFamily="34" charset="0"/>
              </a:rPr>
              <a:t>i</a:t>
            </a:r>
            <a:r>
              <a:rPr lang="en-US" altLang="zh-CN" dirty="0">
                <a:solidFill>
                  <a:schemeClr val="bg1"/>
                </a:solidFill>
                <a:latin typeface="Calibri" panose="020F0502020204030204" pitchFamily="34" charset="0"/>
                <a:cs typeface="Calibri" panose="020F0502020204030204" pitchFamily="34" charset="0"/>
              </a:rPr>
              <a:t>&lt;</a:t>
            </a:r>
            <a:r>
              <a:rPr lang="en-US" altLang="zh-CN" dirty="0" err="1">
                <a:solidFill>
                  <a:schemeClr val="bg1"/>
                </a:solidFill>
                <a:latin typeface="Calibri" panose="020F0502020204030204" pitchFamily="34" charset="0"/>
                <a:cs typeface="Calibri" panose="020F0502020204030204" pitchFamily="34" charset="0"/>
              </a:rPr>
              <a:t>a.length</a:t>
            </a:r>
            <a:r>
              <a:rPr lang="en-US" altLang="zh-CN" dirty="0">
                <a:solidFill>
                  <a:schemeClr val="bg1"/>
                </a:solidFill>
                <a:latin typeface="Calibri" panose="020F0502020204030204" pitchFamily="34" charset="0"/>
                <a:cs typeface="Calibri" panose="020F0502020204030204" pitchFamily="34" charset="0"/>
              </a:rPr>
              <a:t>; </a:t>
            </a:r>
            <a:r>
              <a:rPr lang="en-US" altLang="zh-CN" dirty="0" err="1">
                <a:solidFill>
                  <a:schemeClr val="bg1"/>
                </a:solidFill>
                <a:latin typeface="Calibri" panose="020F0502020204030204" pitchFamily="34" charset="0"/>
                <a:cs typeface="Calibri" panose="020F0502020204030204" pitchFamily="34" charset="0"/>
              </a:rPr>
              <a:t>i</a:t>
            </a:r>
            <a:r>
              <a:rPr lang="en-US" altLang="zh-CN" dirty="0">
                <a:solidFill>
                  <a:schemeClr val="bg1"/>
                </a:solidFill>
                <a:latin typeface="Calibri" panose="020F0502020204030204" pitchFamily="34" charset="0"/>
                <a:cs typeface="Calibri" panose="020F0502020204030204" pitchFamily="34" charset="0"/>
              </a:rPr>
              <a:t>++){</a:t>
            </a:r>
          </a:p>
          <a:p>
            <a:pPr eaLnBrk="1" hangingPunct="1">
              <a:lnSpc>
                <a:spcPct val="130000"/>
              </a:lnSpc>
            </a:pPr>
            <a:r>
              <a:rPr lang="en-US" altLang="zh-CN" dirty="0">
                <a:solidFill>
                  <a:schemeClr val="bg1"/>
                </a:solidFill>
                <a:latin typeface="Calibri" panose="020F0502020204030204" pitchFamily="34" charset="0"/>
                <a:cs typeface="Calibri" panose="020F0502020204030204" pitchFamily="34" charset="0"/>
              </a:rPr>
              <a:t>   a[</a:t>
            </a:r>
            <a:r>
              <a:rPr lang="en-US" altLang="zh-CN" dirty="0" err="1">
                <a:solidFill>
                  <a:schemeClr val="bg1"/>
                </a:solidFill>
                <a:latin typeface="Calibri" panose="020F0502020204030204" pitchFamily="34" charset="0"/>
                <a:cs typeface="Calibri" panose="020F0502020204030204" pitchFamily="34" charset="0"/>
              </a:rPr>
              <a:t>i</a:t>
            </a:r>
            <a:r>
              <a:rPr lang="en-US" altLang="zh-CN" dirty="0">
                <a:solidFill>
                  <a:schemeClr val="bg1"/>
                </a:solidFill>
                <a:latin typeface="Calibri" panose="020F0502020204030204" pitchFamily="34" charset="0"/>
                <a:cs typeface="Calibri" panose="020F0502020204030204" pitchFamily="34" charset="0"/>
              </a:rPr>
              <a:t>].move();</a:t>
            </a:r>
          </a:p>
          <a:p>
            <a:pPr eaLnBrk="1" hangingPunct="1">
              <a:lnSpc>
                <a:spcPct val="130000"/>
              </a:lnSpc>
            </a:pPr>
            <a:r>
              <a:rPr lang="en-US" altLang="zh-CN" dirty="0">
                <a:solidFill>
                  <a:schemeClr val="bg1"/>
                </a:solidFill>
                <a:latin typeface="Calibri" panose="020F0502020204030204" pitchFamily="34" charset="0"/>
                <a:cs typeface="Calibri" panose="020F0502020204030204" pitchFamily="34" charset="0"/>
              </a:rPr>
              <a:t>}</a:t>
            </a:r>
            <a:endParaRPr lang="zh-CN" altLang="en-US"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75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a:effectLst/>
              </a:rPr>
              <a:t>本章小结</a:t>
            </a:r>
          </a:p>
        </p:txBody>
      </p:sp>
      <p:sp>
        <p:nvSpPr>
          <p:cNvPr id="369667" name="Rectangle 3"/>
          <p:cNvSpPr>
            <a:spLocks noGrp="1" noChangeArrowheads="1"/>
          </p:cNvSpPr>
          <p:nvPr>
            <p:ph type="body" idx="1"/>
          </p:nvPr>
        </p:nvSpPr>
        <p:spPr>
          <a:xfrm>
            <a:off x="395288" y="1412875"/>
            <a:ext cx="8280400" cy="4752975"/>
          </a:xfrm>
        </p:spPr>
        <p:txBody>
          <a:bodyPr/>
          <a:lstStyle/>
          <a:p>
            <a:pPr eaLnBrk="1" hangingPunct="1">
              <a:lnSpc>
                <a:spcPct val="120000"/>
              </a:lnSpc>
            </a:pPr>
            <a:r>
              <a:rPr lang="zh-CN" altLang="en-US" sz="2800"/>
              <a:t>子类对象赋给父类引用后的</a:t>
            </a:r>
            <a:r>
              <a:rPr lang="en-US" altLang="zh-CN" sz="2800"/>
              <a:t>3</a:t>
            </a:r>
            <a:r>
              <a:rPr lang="zh-CN" altLang="en-US" sz="2800"/>
              <a:t>个层次</a:t>
            </a:r>
          </a:p>
          <a:p>
            <a:pPr lvl="1" eaLnBrk="1" hangingPunct="1">
              <a:lnSpc>
                <a:spcPct val="120000"/>
              </a:lnSpc>
              <a:spcBef>
                <a:spcPct val="0"/>
              </a:spcBef>
              <a:buClrTx/>
              <a:buSzTx/>
              <a:buFontTx/>
              <a:buNone/>
            </a:pPr>
            <a:r>
              <a:rPr lang="en-US" altLang="zh-CN" sz="2400"/>
              <a:t>    (1) </a:t>
            </a:r>
            <a:r>
              <a:rPr lang="zh-CN" altLang="en-US" sz="2400">
                <a:solidFill>
                  <a:schemeClr val="hlink"/>
                </a:solidFill>
              </a:rPr>
              <a:t>父类中没有的方法</a:t>
            </a:r>
            <a:r>
              <a:rPr lang="zh-CN" altLang="en-US" sz="2400"/>
              <a:t>子类对象不能调用。</a:t>
            </a:r>
          </a:p>
          <a:p>
            <a:pPr lvl="1" eaLnBrk="1" hangingPunct="1">
              <a:lnSpc>
                <a:spcPct val="120000"/>
              </a:lnSpc>
              <a:spcBef>
                <a:spcPct val="0"/>
              </a:spcBef>
              <a:buClrTx/>
              <a:buSzTx/>
              <a:buFontTx/>
              <a:buNone/>
            </a:pPr>
            <a:r>
              <a:rPr lang="en-US" altLang="zh-CN" sz="2400"/>
              <a:t>    (2) </a:t>
            </a:r>
            <a:r>
              <a:rPr lang="zh-CN" altLang="en-US" sz="2400"/>
              <a:t>如果</a:t>
            </a:r>
            <a:r>
              <a:rPr lang="zh-CN" altLang="en-US" sz="2400">
                <a:solidFill>
                  <a:schemeClr val="hlink"/>
                </a:solidFill>
              </a:rPr>
              <a:t>子类没有覆盖父类的方法</a:t>
            </a:r>
            <a:r>
              <a:rPr lang="zh-CN" altLang="en-US" sz="2400"/>
              <a:t>则调用父类的方法。</a:t>
            </a:r>
          </a:p>
          <a:p>
            <a:pPr lvl="1" eaLnBrk="1" hangingPunct="1">
              <a:lnSpc>
                <a:spcPct val="120000"/>
              </a:lnSpc>
              <a:spcBef>
                <a:spcPct val="0"/>
              </a:spcBef>
              <a:buClrTx/>
              <a:buSzTx/>
              <a:buFontTx/>
              <a:buNone/>
            </a:pPr>
            <a:r>
              <a:rPr lang="en-US" altLang="zh-CN" sz="2400"/>
              <a:t>    (3) </a:t>
            </a:r>
            <a:r>
              <a:rPr lang="zh-CN" altLang="en-US" sz="2400"/>
              <a:t>如果</a:t>
            </a:r>
            <a:r>
              <a:rPr lang="zh-CN" altLang="en-US" sz="2400">
                <a:solidFill>
                  <a:schemeClr val="hlink"/>
                </a:solidFill>
              </a:rPr>
              <a:t>子类覆盖父类的方法</a:t>
            </a:r>
            <a:r>
              <a:rPr lang="zh-CN" altLang="en-US" sz="2400"/>
              <a:t>则调用子类的方法。</a:t>
            </a:r>
          </a:p>
          <a:p>
            <a:pPr eaLnBrk="1" hangingPunct="1">
              <a:lnSpc>
                <a:spcPct val="110000"/>
              </a:lnSpc>
            </a:pPr>
            <a:r>
              <a:rPr lang="zh-CN" altLang="en-US" sz="2800"/>
              <a:t>父类对象转换为子类对象</a:t>
            </a:r>
          </a:p>
          <a:p>
            <a:pPr lvl="1" eaLnBrk="1" hangingPunct="1">
              <a:lnSpc>
                <a:spcPct val="110000"/>
              </a:lnSpc>
            </a:pPr>
            <a:r>
              <a:rPr lang="zh-CN" altLang="en-US" sz="2400"/>
              <a:t>必须使用强制类型转换。</a:t>
            </a:r>
          </a:p>
          <a:p>
            <a:pPr lvl="1" eaLnBrk="1" hangingPunct="1">
              <a:lnSpc>
                <a:spcPct val="110000"/>
              </a:lnSpc>
            </a:pPr>
            <a:r>
              <a:rPr lang="zh-CN" altLang="en-US" sz="2400"/>
              <a:t>必须在有意义的情况下才能进行。</a:t>
            </a:r>
          </a:p>
          <a:p>
            <a:pPr lvl="1" eaLnBrk="1" hangingPunct="1">
              <a:lnSpc>
                <a:spcPct val="110000"/>
              </a:lnSpc>
            </a:pPr>
            <a:r>
              <a:rPr lang="zh-CN" altLang="en-US" sz="2400"/>
              <a:t>在做强制类型转换前，应使用</a:t>
            </a:r>
            <a:r>
              <a:rPr lang="en-US" altLang="zh-CN" sz="2400"/>
              <a:t>instanceof</a:t>
            </a:r>
            <a:r>
              <a:rPr lang="zh-CN" altLang="en-US" sz="2400"/>
              <a:t>运算判断引用变量的类型。</a:t>
            </a:r>
            <a:endParaRPr lang="en-US" altLang="zh-CN" sz="2400"/>
          </a:p>
          <a:p>
            <a:pPr lvl="1" eaLnBrk="1" hangingPunct="1">
              <a:lnSpc>
                <a:spcPct val="120000"/>
              </a:lnSpc>
              <a:spcBef>
                <a:spcPct val="0"/>
              </a:spcBef>
              <a:buClrTx/>
              <a:buSzTx/>
              <a:buFontTx/>
              <a:buNone/>
            </a:pPr>
            <a:endParaRPr lang="zh-CN" altLang="en-US" sz="2400"/>
          </a:p>
        </p:txBody>
      </p:sp>
    </p:spTree>
    <p:extLst>
      <p:ext uri="{BB962C8B-B14F-4D97-AF65-F5344CB8AC3E}">
        <p14:creationId xmlns:p14="http://schemas.microsoft.com/office/powerpoint/2010/main" val="4031662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966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96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966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966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966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966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96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5" name="Rectangle 3"/>
          <p:cNvSpPr>
            <a:spLocks noGrp="1" noChangeArrowheads="1"/>
          </p:cNvSpPr>
          <p:nvPr>
            <p:ph idx="1"/>
          </p:nvPr>
        </p:nvSpPr>
        <p:spPr/>
        <p:txBody>
          <a:bodyPr/>
          <a:lstStyle/>
          <a:p>
            <a:pPr eaLnBrk="1" hangingPunct="1">
              <a:lnSpc>
                <a:spcPct val="90000"/>
              </a:lnSpc>
            </a:pPr>
            <a:r>
              <a:rPr lang="zh-CN" altLang="en-US" sz="2800"/>
              <a:t>抽象类</a:t>
            </a:r>
          </a:p>
          <a:p>
            <a:pPr lvl="1" eaLnBrk="1" hangingPunct="1">
              <a:lnSpc>
                <a:spcPct val="90000"/>
              </a:lnSpc>
            </a:pPr>
            <a:r>
              <a:rPr lang="zh-CN" altLang="en-US" sz="2400"/>
              <a:t>抽象类</a:t>
            </a:r>
          </a:p>
          <a:p>
            <a:pPr lvl="1" eaLnBrk="1" hangingPunct="1">
              <a:lnSpc>
                <a:spcPct val="90000"/>
              </a:lnSpc>
            </a:pPr>
            <a:r>
              <a:rPr lang="zh-CN" altLang="en-US" sz="2400"/>
              <a:t>抽象方法</a:t>
            </a:r>
          </a:p>
          <a:p>
            <a:pPr eaLnBrk="1" hangingPunct="1">
              <a:lnSpc>
                <a:spcPct val="90000"/>
              </a:lnSpc>
            </a:pPr>
            <a:r>
              <a:rPr lang="zh-CN" altLang="en-US" sz="2800"/>
              <a:t>接口</a:t>
            </a:r>
          </a:p>
          <a:p>
            <a:pPr lvl="1" eaLnBrk="1" hangingPunct="1">
              <a:lnSpc>
                <a:spcPct val="90000"/>
              </a:lnSpc>
            </a:pPr>
            <a:r>
              <a:rPr lang="zh-CN" altLang="en-US" sz="2400"/>
              <a:t>特殊的抽象类，由</a:t>
            </a:r>
            <a:r>
              <a:rPr lang="zh-CN" altLang="en-US" sz="2400">
                <a:latin typeface="宋体" charset="-122"/>
              </a:rPr>
              <a:t>常量和抽象方法组成。</a:t>
            </a:r>
            <a:endParaRPr lang="zh-CN" altLang="en-US" sz="2400"/>
          </a:p>
          <a:p>
            <a:pPr lvl="1" eaLnBrk="1" hangingPunct="1">
              <a:lnSpc>
                <a:spcPct val="90000"/>
              </a:lnSpc>
            </a:pPr>
            <a:r>
              <a:rPr lang="zh-CN" altLang="en-US" sz="2400"/>
              <a:t>接口中的所有方法默认为公开抽象方法</a:t>
            </a:r>
            <a:r>
              <a:rPr lang="en-US" altLang="zh-CN" sz="2400"/>
              <a:t>(public abstract)</a:t>
            </a:r>
            <a:r>
              <a:rPr lang="zh-CN" altLang="en-US" sz="2400"/>
              <a:t> ，在类中实现接口的方法时，方法必须是</a:t>
            </a:r>
            <a:r>
              <a:rPr lang="en-US" altLang="zh-CN" sz="2400"/>
              <a:t>public</a:t>
            </a:r>
            <a:r>
              <a:rPr lang="zh-CN" altLang="en-US" sz="2400"/>
              <a:t>修饰。</a:t>
            </a:r>
          </a:p>
          <a:p>
            <a:pPr lvl="1" eaLnBrk="1" hangingPunct="1">
              <a:lnSpc>
                <a:spcPct val="90000"/>
              </a:lnSpc>
            </a:pPr>
            <a:r>
              <a:rPr lang="zh-CN" altLang="en-US" sz="2400"/>
              <a:t>接口中的所有属性默认为公开静态常量</a:t>
            </a:r>
            <a:r>
              <a:rPr lang="en-US" altLang="zh-CN" sz="2400"/>
              <a:t>(public static final)</a:t>
            </a:r>
            <a:r>
              <a:rPr lang="zh-CN" altLang="en-US" sz="2400"/>
              <a:t>。</a:t>
            </a:r>
          </a:p>
          <a:p>
            <a:pPr eaLnBrk="1" hangingPunct="1">
              <a:lnSpc>
                <a:spcPct val="90000"/>
              </a:lnSpc>
            </a:pPr>
            <a:r>
              <a:rPr lang="zh-CN" altLang="en-US" sz="2800"/>
              <a:t>接口与抽象类的区别</a:t>
            </a:r>
          </a:p>
        </p:txBody>
      </p:sp>
      <p:sp>
        <p:nvSpPr>
          <p:cNvPr id="94210" name="Rectangle 2"/>
          <p:cNvSpPr>
            <a:spLocks noGrp="1" noChangeArrowheads="1"/>
          </p:cNvSpPr>
          <p:nvPr>
            <p:ph type="title"/>
          </p:nvPr>
        </p:nvSpPr>
        <p:spPr/>
        <p:txBody>
          <a:bodyPr vert="horz" rtlCol="0" anchor="ctr">
            <a:normAutofit/>
            <a:scene3d>
              <a:camera prst="orthographicFront"/>
              <a:lightRig rig="soft" dir="t"/>
            </a:scene3d>
            <a:sp3d prstMaterial="softEdge">
              <a:bevelT w="25400" h="25400"/>
            </a:sp3d>
          </a:bodyPr>
          <a:lstStyle/>
          <a:p>
            <a:r>
              <a:rPr lang="zh-CN" altLang="en-US" dirty="0">
                <a:effectLst/>
              </a:rPr>
              <a:t>本章小结</a:t>
            </a:r>
          </a:p>
        </p:txBody>
      </p:sp>
    </p:spTree>
    <p:extLst>
      <p:ext uri="{BB962C8B-B14F-4D97-AF65-F5344CB8AC3E}">
        <p14:creationId xmlns:p14="http://schemas.microsoft.com/office/powerpoint/2010/main" val="24275314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17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17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17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171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1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本章思维导图</a:t>
            </a:r>
          </a:p>
        </p:txBody>
      </p:sp>
      <p:pic>
        <p:nvPicPr>
          <p:cNvPr id="6" name="图片 5">
            <a:extLst>
              <a:ext uri="{FF2B5EF4-FFF2-40B4-BE49-F238E27FC236}">
                <a16:creationId xmlns:a16="http://schemas.microsoft.com/office/drawing/2014/main" id="{6C9B69D2-68C2-4BC5-A1A6-1B7B8A754A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943" y="1772816"/>
            <a:ext cx="8666114" cy="3686021"/>
          </a:xfrm>
          <a:prstGeom prst="rect">
            <a:avLst/>
          </a:prstGeom>
        </p:spPr>
      </p:pic>
    </p:spTree>
    <p:extLst>
      <p:ext uri="{BB962C8B-B14F-4D97-AF65-F5344CB8AC3E}">
        <p14:creationId xmlns:p14="http://schemas.microsoft.com/office/powerpoint/2010/main" val="32573827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AE0C81-F298-4A5C-9209-2EF1D5B261CC}"/>
              </a:ext>
            </a:extLst>
          </p:cNvPr>
          <p:cNvSpPr>
            <a:spLocks noGrp="1"/>
          </p:cNvSpPr>
          <p:nvPr>
            <p:ph type="title"/>
          </p:nvPr>
        </p:nvSpPr>
        <p:spPr/>
        <p:txBody>
          <a:bodyPr/>
          <a:lstStyle/>
          <a:p>
            <a:r>
              <a:rPr lang="zh-CN" altLang="en-US" dirty="0"/>
              <a:t>面向对象思维导图</a:t>
            </a:r>
          </a:p>
        </p:txBody>
      </p:sp>
      <p:pic>
        <p:nvPicPr>
          <p:cNvPr id="4" name="图片 3">
            <a:extLst>
              <a:ext uri="{FF2B5EF4-FFF2-40B4-BE49-F238E27FC236}">
                <a16:creationId xmlns:a16="http://schemas.microsoft.com/office/drawing/2014/main" id="{D064E701-4FC0-4B47-BB20-CF2F284DB9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471" y="1417638"/>
            <a:ext cx="6771058" cy="4556026"/>
          </a:xfrm>
          <a:prstGeom prst="rect">
            <a:avLst/>
          </a:prstGeom>
        </p:spPr>
      </p:pic>
    </p:spTree>
    <p:extLst>
      <p:ext uri="{BB962C8B-B14F-4D97-AF65-F5344CB8AC3E}">
        <p14:creationId xmlns:p14="http://schemas.microsoft.com/office/powerpoint/2010/main" val="22374475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2592</TotalTime>
  <Words>7975</Words>
  <Application>Microsoft Office PowerPoint</Application>
  <PresentationFormat>全屏显示(4:3)</PresentationFormat>
  <Paragraphs>968</Paragraphs>
  <Slides>93</Slides>
  <Notes>17</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93</vt:i4>
      </vt:variant>
    </vt:vector>
  </HeadingPairs>
  <TitlesOfParts>
    <vt:vector size="108" baseType="lpstr">
      <vt:lpstr>Arial Unicode MS</vt:lpstr>
      <vt:lpstr>仿宋_GB2312</vt:lpstr>
      <vt:lpstr>宋体</vt:lpstr>
      <vt:lpstr>微软雅黑</vt:lpstr>
      <vt:lpstr>Arial</vt:lpstr>
      <vt:lpstr>Book Antiqua</vt:lpstr>
      <vt:lpstr>Calibri</vt:lpstr>
      <vt:lpstr>Lucida Sans Unicode</vt:lpstr>
      <vt:lpstr>Tahoma</vt:lpstr>
      <vt:lpstr>Times New Roman</vt:lpstr>
      <vt:lpstr>Verdana</vt:lpstr>
      <vt:lpstr>Wingdings</vt:lpstr>
      <vt:lpstr>Wingdings 2</vt:lpstr>
      <vt:lpstr>Wingdings 3</vt:lpstr>
      <vt:lpstr>聚合</vt:lpstr>
      <vt:lpstr>第6章   多态性</vt:lpstr>
      <vt:lpstr>本章知识点</vt:lpstr>
      <vt:lpstr>6.1 多态</vt:lpstr>
      <vt:lpstr>6.1.1  多态性</vt:lpstr>
      <vt:lpstr>6.1.1  多态性</vt:lpstr>
      <vt:lpstr>6.1.1  多态性</vt:lpstr>
      <vt:lpstr>6.1.1  多态性</vt:lpstr>
      <vt:lpstr>6.1.1  多态性</vt:lpstr>
      <vt:lpstr>6.1.1  多态性</vt:lpstr>
      <vt:lpstr>6.1.2  静态绑定和动态绑定</vt:lpstr>
      <vt:lpstr>6.1.2  静态绑定和动态绑定</vt:lpstr>
      <vt:lpstr>6.1.2  静态绑定和动态绑定</vt:lpstr>
      <vt:lpstr>6.1.3  instanceof运算符</vt:lpstr>
      <vt:lpstr>6.1.3  instanceof运算符</vt:lpstr>
      <vt:lpstr>6.1.3  instanceof运算符</vt:lpstr>
      <vt:lpstr>6.1.3  instanceof运算符</vt:lpstr>
      <vt:lpstr>向上转型和向下转型的应用</vt:lpstr>
      <vt:lpstr>向上转型和向下转型的应用</vt:lpstr>
      <vt:lpstr>向上转型和向下转型的应用</vt:lpstr>
      <vt:lpstr>6.2 抽象类和抽象方法 </vt:lpstr>
      <vt:lpstr>6.2.1 抽象类及抽象方法的定义</vt:lpstr>
      <vt:lpstr>6.2.1 抽象类及抽象方法的定义</vt:lpstr>
      <vt:lpstr>6.2.1 抽象类及抽象方法的定义</vt:lpstr>
      <vt:lpstr>6.2.1 抽象类及抽象方法的定义</vt:lpstr>
      <vt:lpstr>6.2.1 抽象类及抽象方法的定义</vt:lpstr>
      <vt:lpstr>6.2.1 抽象类及抽象方法的定义</vt:lpstr>
      <vt:lpstr>6.2.1 抽象类及抽象方法的定义</vt:lpstr>
      <vt:lpstr>6.2.1 抽象类及抽象方法的定义</vt:lpstr>
      <vt:lpstr>6.2.1 抽象类及抽象方法的定义</vt:lpstr>
      <vt:lpstr>6.2.2 为什么设计抽象类</vt:lpstr>
      <vt:lpstr>6.2.2 为什么设计抽象类</vt:lpstr>
      <vt:lpstr>6.2.3 开闭原则</vt:lpstr>
      <vt:lpstr>6.2.3 开闭原则</vt:lpstr>
      <vt:lpstr>6.2.3 开闭原则</vt:lpstr>
      <vt:lpstr>6.2.3 开闭原则</vt:lpstr>
      <vt:lpstr>6.2.3 开闭原则</vt:lpstr>
      <vt:lpstr>6.2.3 开闭原则</vt:lpstr>
      <vt:lpstr>6.2.3 开闭原则</vt:lpstr>
      <vt:lpstr>6.2.3 开闭原则</vt:lpstr>
      <vt:lpstr>6.2.3 开闭原则</vt:lpstr>
      <vt:lpstr>6.2.3 开闭原则</vt:lpstr>
      <vt:lpstr>PowerPoint 演示文稿</vt:lpstr>
      <vt:lpstr>6.2.3 开闭原则</vt:lpstr>
      <vt:lpstr>6.3 接口</vt:lpstr>
      <vt:lpstr>6.3.1 接口的定义和实现</vt:lpstr>
      <vt:lpstr>6.3.1 接口的定义和实现</vt:lpstr>
      <vt:lpstr>6.3.1 接口的定义和实现</vt:lpstr>
      <vt:lpstr>6.3.1 接口的定义和实现</vt:lpstr>
      <vt:lpstr>6.3.1 接口的定义和实现</vt:lpstr>
      <vt:lpstr>6.3.1 接口的定义和实现</vt:lpstr>
      <vt:lpstr>6.3.1 接口的定义和实现</vt:lpstr>
      <vt:lpstr>6.3.1 接口的定义和实现</vt:lpstr>
      <vt:lpstr>6.3.1 接口的定义和实现</vt:lpstr>
      <vt:lpstr>6.3.1 接口的定义和实现</vt:lpstr>
      <vt:lpstr>6.3.1 接口的定义和实现</vt:lpstr>
      <vt:lpstr>6.3.2  接口与抽象类的区别</vt:lpstr>
      <vt:lpstr>6.3.2  接口与抽象类的区别</vt:lpstr>
      <vt:lpstr>6.3.2  接口与抽象类的区别</vt:lpstr>
      <vt:lpstr>6.3.2  接口与抽象类的区别</vt:lpstr>
      <vt:lpstr>6.3.2  接口与抽象类的区别</vt:lpstr>
      <vt:lpstr>6.3.2  接口与抽象类的区别</vt:lpstr>
      <vt:lpstr>6.3.2  接口与抽象类的区别</vt:lpstr>
      <vt:lpstr>6.3.2  接口与抽象类的区别</vt:lpstr>
      <vt:lpstr>6.3.2  接口与抽象类的区别</vt:lpstr>
      <vt:lpstr>6.4 面向接口编程</vt:lpstr>
      <vt:lpstr>面向接口的编程</vt:lpstr>
      <vt:lpstr>6.4.1 案例分析</vt:lpstr>
      <vt:lpstr>6.4.1 案例分析</vt:lpstr>
      <vt:lpstr>6.4.1 案例分析</vt:lpstr>
      <vt:lpstr>6.4.1 案例分析</vt:lpstr>
      <vt:lpstr>6.4.1 案例分析</vt:lpstr>
      <vt:lpstr>6.4.1 案例分析</vt:lpstr>
      <vt:lpstr>6.4.2  面向接口编程的代码组织</vt:lpstr>
      <vt:lpstr>PowerPoint 演示文稿</vt:lpstr>
      <vt:lpstr>6.5  综合实践--格式化输出学生对象数据</vt:lpstr>
      <vt:lpstr>6.5.1  系统架构</vt:lpstr>
      <vt:lpstr>6.5.1  系统架构</vt:lpstr>
      <vt:lpstr>6.5.1  系统架构</vt:lpstr>
      <vt:lpstr>6.5.1  系统架构</vt:lpstr>
      <vt:lpstr>6.5.2  向接口编程的代码</vt:lpstr>
      <vt:lpstr>6.5.2  向接口编程的代码</vt:lpstr>
      <vt:lpstr>6.5.2  向接口编程的代码</vt:lpstr>
      <vt:lpstr>6.5.2  向接口编程的代码</vt:lpstr>
      <vt:lpstr>6.5.2  向接口编程的代码</vt:lpstr>
      <vt:lpstr>6.5.2  向接口编程的代码</vt:lpstr>
      <vt:lpstr>6.5.2  向接口编程的代码</vt:lpstr>
      <vt:lpstr>6.5.2  向接口编程的代码</vt:lpstr>
      <vt:lpstr>面向对象思想总结</vt:lpstr>
      <vt:lpstr>本章小结 </vt:lpstr>
      <vt:lpstr>本章小结</vt:lpstr>
      <vt:lpstr>本章小结</vt:lpstr>
      <vt:lpstr>本章思维导图</vt:lpstr>
      <vt:lpstr>面向对象思维导图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 song</dc:creator>
  <cp:lastModifiedBy>song yan</cp:lastModifiedBy>
  <cp:revision>210</cp:revision>
  <dcterms:created xsi:type="dcterms:W3CDTF">2016-03-09T01:10:05Z</dcterms:created>
  <dcterms:modified xsi:type="dcterms:W3CDTF">2022-03-18T16:00:19Z</dcterms:modified>
</cp:coreProperties>
</file>