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0" r:id="rId5"/>
    <p:sldId id="353" r:id="rId6"/>
    <p:sldId id="431" r:id="rId7"/>
    <p:sldId id="354" r:id="rId8"/>
    <p:sldId id="432" r:id="rId9"/>
    <p:sldId id="508" r:id="rId10"/>
    <p:sldId id="433" r:id="rId11"/>
    <p:sldId id="434" r:id="rId12"/>
    <p:sldId id="436" r:id="rId13"/>
    <p:sldId id="437" r:id="rId14"/>
    <p:sldId id="438" r:id="rId15"/>
    <p:sldId id="439" r:id="rId16"/>
    <p:sldId id="440" r:id="rId17"/>
    <p:sldId id="511" r:id="rId18"/>
    <p:sldId id="442" r:id="rId19"/>
    <p:sldId id="443" r:id="rId20"/>
    <p:sldId id="444" r:id="rId21"/>
    <p:sldId id="446" r:id="rId22"/>
    <p:sldId id="447" r:id="rId23"/>
    <p:sldId id="448" r:id="rId24"/>
    <p:sldId id="449" r:id="rId25"/>
    <p:sldId id="450" r:id="rId26"/>
    <p:sldId id="451" r:id="rId27"/>
    <p:sldId id="452" r:id="rId28"/>
    <p:sldId id="453" r:id="rId29"/>
    <p:sldId id="621" r:id="rId30"/>
    <p:sldId id="457" r:id="rId31"/>
    <p:sldId id="459" r:id="rId32"/>
    <p:sldId id="458" r:id="rId33"/>
    <p:sldId id="460" r:id="rId34"/>
    <p:sldId id="461" r:id="rId35"/>
    <p:sldId id="512" r:id="rId36"/>
    <p:sldId id="462" r:id="rId37"/>
    <p:sldId id="463" r:id="rId38"/>
    <p:sldId id="464" r:id="rId39"/>
    <p:sldId id="465" r:id="rId40"/>
    <p:sldId id="466" r:id="rId41"/>
    <p:sldId id="467" r:id="rId42"/>
    <p:sldId id="468" r:id="rId43"/>
    <p:sldId id="469" r:id="rId44"/>
    <p:sldId id="470" r:id="rId45"/>
    <p:sldId id="471" r:id="rId46"/>
    <p:sldId id="472" r:id="rId47"/>
    <p:sldId id="473" r:id="rId48"/>
    <p:sldId id="474" r:id="rId49"/>
    <p:sldId id="478" r:id="rId50"/>
    <p:sldId id="479" r:id="rId51"/>
    <p:sldId id="475" r:id="rId52"/>
    <p:sldId id="476" r:id="rId53"/>
    <p:sldId id="480" r:id="rId54"/>
    <p:sldId id="513" r:id="rId55"/>
    <p:sldId id="520" r:id="rId56"/>
    <p:sldId id="514" r:id="rId57"/>
    <p:sldId id="519" r:id="rId58"/>
    <p:sldId id="516" r:id="rId59"/>
    <p:sldId id="518" r:id="rId60"/>
    <p:sldId id="481" r:id="rId61"/>
    <p:sldId id="482" r:id="rId62"/>
    <p:sldId id="483" r:id="rId63"/>
    <p:sldId id="484" r:id="rId64"/>
    <p:sldId id="403" r:id="rId65"/>
    <p:sldId id="485" r:id="rId66"/>
    <p:sldId id="486" r:id="rId67"/>
    <p:sldId id="487" r:id="rId68"/>
    <p:sldId id="488" r:id="rId69"/>
    <p:sldId id="490" r:id="rId70"/>
    <p:sldId id="489" r:id="rId71"/>
    <p:sldId id="491" r:id="rId72"/>
    <p:sldId id="492" r:id="rId73"/>
    <p:sldId id="493" r:id="rId74"/>
    <p:sldId id="494" r:id="rId75"/>
    <p:sldId id="495" r:id="rId76"/>
    <p:sldId id="496" r:id="rId77"/>
    <p:sldId id="497" r:id="rId78"/>
    <p:sldId id="498" r:id="rId79"/>
    <p:sldId id="538" r:id="rId80"/>
    <p:sldId id="499" r:id="rId81"/>
    <p:sldId id="535" r:id="rId82"/>
    <p:sldId id="536" r:id="rId83"/>
    <p:sldId id="537" r:id="rId84"/>
    <p:sldId id="539" r:id="rId85"/>
    <p:sldId id="500" r:id="rId86"/>
    <p:sldId id="501" r:id="rId87"/>
    <p:sldId id="502" r:id="rId88"/>
    <p:sldId id="506" r:id="rId89"/>
    <p:sldId id="503" r:id="rId90"/>
    <p:sldId id="504" r:id="rId91"/>
    <p:sldId id="507" r:id="rId92"/>
    <p:sldId id="521" r:id="rId93"/>
    <p:sldId id="522" r:id="rId94"/>
    <p:sldId id="523" r:id="rId95"/>
    <p:sldId id="524" r:id="rId96"/>
    <p:sldId id="525" r:id="rId97"/>
    <p:sldId id="540" r:id="rId98"/>
    <p:sldId id="526" r:id="rId99"/>
    <p:sldId id="528" r:id="rId100"/>
    <p:sldId id="527" r:id="rId101"/>
    <p:sldId id="529" r:id="rId102"/>
    <p:sldId id="541" r:id="rId103"/>
    <p:sldId id="542" r:id="rId104"/>
    <p:sldId id="543" r:id="rId105"/>
    <p:sldId id="544" r:id="rId106"/>
    <p:sldId id="454" r:id="rId107"/>
    <p:sldId id="456" r:id="rId108"/>
    <p:sldId id="530" r:id="rId109"/>
    <p:sldId id="531" r:id="rId110"/>
    <p:sldId id="533" r:id="rId111"/>
    <p:sldId id="546" r:id="rId112"/>
    <p:sldId id="547" r:id="rId113"/>
    <p:sldId id="545" r:id="rId114"/>
    <p:sldId id="532" r:id="rId115"/>
    <p:sldId id="510" r:id="rId116"/>
    <p:sldId id="548" r:id="rId117"/>
    <p:sldId id="549" r:id="rId118"/>
    <p:sldId id="550" r:id="rId119"/>
    <p:sldId id="551" r:id="rId120"/>
    <p:sldId id="552" r:id="rId121"/>
    <p:sldId id="553" r:id="rId122"/>
    <p:sldId id="554" r:id="rId123"/>
  </p:sldIdLst>
  <p:sldSz cx="9144000" cy="6858000" type="screen4x3"/>
  <p:notesSz cx="6858000" cy="9144000"/>
  <p:custDataLst>
    <p:tags r:id="rId1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54" autoAdjust="0"/>
  </p:normalViewPr>
  <p:slideViewPr>
    <p:cSldViewPr showGuides="1">
      <p:cViewPr varScale="1">
        <p:scale>
          <a:sx n="83" d="100"/>
          <a:sy n="83" d="100"/>
        </p:scale>
        <p:origin x="2328" y="84"/>
      </p:cViewPr>
      <p:guideLst>
        <p:guide orient="horz" pos="2160"/>
        <p:guide pos="2903"/>
      </p:guideLst>
    </p:cSldViewPr>
  </p:slideViewPr>
  <p:notesTextViewPr>
    <p:cViewPr>
      <p:scale>
        <a:sx n="1" d="1"/>
        <a:sy n="1" d="1"/>
      </p:scale>
      <p:origin x="0" y="0"/>
    </p:cViewPr>
  </p:notesTextViewPr>
  <p:sorterViewPr>
    <p:cViewPr>
      <p:scale>
        <a:sx n="150" d="100"/>
        <a:sy n="150" d="100"/>
      </p:scale>
      <p:origin x="0" y="-5454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7" Type="http://schemas.openxmlformats.org/officeDocument/2006/relationships/tags" Target="tags/tag1.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ECFD8-DD58-4B6F-8F87-E210371C82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6AA74B-10BA-4250-B5EF-DB982A3F577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07C9AC-D0EE-43BF-A62C-6D3627E18FFE}" type="slidenum">
              <a:rPr lang="zh-CN" altLang="en-US"/>
            </a:fld>
            <a:endParaRPr lang="en-US" altLang="zh-CN" dirty="0"/>
          </a:p>
        </p:txBody>
      </p:sp>
      <p:sp>
        <p:nvSpPr>
          <p:cNvPr id="240642" name="Rectangle 2"/>
          <p:cNvSpPr>
            <a:spLocks noGrp="1" noRot="1" noChangeAspect="1" noChangeArrowheads="1" noTextEdit="1"/>
          </p:cNvSpPr>
          <p:nvPr>
            <p:ph type="sldImg"/>
          </p:nvPr>
        </p:nvSpPr>
        <p:spPr/>
      </p:sp>
      <p:sp>
        <p:nvSpPr>
          <p:cNvPr id="240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1" dirty="0"/>
              <a:t>//</a:t>
            </a:r>
            <a:r>
              <a:rPr lang="zh-CN" altLang="zh-CN" b="1" dirty="0"/>
              <a:t>输出</a:t>
            </a:r>
            <a:r>
              <a:rPr lang="en-US" altLang="zh-CN" b="1" dirty="0"/>
              <a:t>true</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zh-CN" dirty="0"/>
              <a:t>输出</a:t>
            </a:r>
            <a:r>
              <a:rPr lang="en-US" altLang="zh-CN" dirty="0"/>
              <a:t>"</a:t>
            </a:r>
            <a:r>
              <a:rPr lang="en-US" altLang="zh-CN" dirty="0" err="1"/>
              <a:t>aabbccddeeff</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AA74B-10BA-4250-B5EF-DB982A3F577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AA74B-10BA-4250-B5EF-DB982A3F577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a:t>
            </a:r>
            <a:r>
              <a:rPr lang="zh-CN" altLang="zh-CN" sz="1200" dirty="0"/>
              <a:t>输出</a:t>
            </a:r>
            <a:r>
              <a:rPr lang="en-US" altLang="zh-CN" sz="1200" dirty="0"/>
              <a:t>'d'</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r>
              <a:rPr lang="zh-CN" altLang="zh-CN" dirty="0"/>
              <a:t>当执行上面这段代码时，作为</a:t>
            </a:r>
            <a:r>
              <a:rPr lang="en-US" altLang="zh-CN" dirty="0"/>
              <a:t>String</a:t>
            </a:r>
            <a:r>
              <a:rPr lang="zh-CN" altLang="zh-CN" dirty="0"/>
              <a:t>的引用变量</a:t>
            </a:r>
            <a:r>
              <a:rPr lang="en-US" altLang="zh-CN" dirty="0"/>
              <a:t>x</a:t>
            </a:r>
            <a:r>
              <a:rPr lang="zh-CN" altLang="zh-CN" dirty="0"/>
              <a:t>，其指向的字符串发生了变化，指向新创建字符串</a:t>
            </a:r>
            <a:r>
              <a:rPr lang="en-US" altLang="zh-CN" dirty="0"/>
              <a:t>“good idea!”</a:t>
            </a:r>
            <a:r>
              <a:rPr lang="zh-CN" altLang="zh-CN" dirty="0"/>
              <a:t>，原来</a:t>
            </a:r>
            <a:r>
              <a:rPr lang="en-US" altLang="zh-CN" dirty="0"/>
              <a:t>String x</a:t>
            </a:r>
            <a:r>
              <a:rPr lang="zh-CN" altLang="zh-CN" dirty="0"/>
              <a:t>所指向的</a:t>
            </a:r>
            <a:r>
              <a:rPr lang="en-US" altLang="zh-CN" dirty="0"/>
              <a:t>“good”</a:t>
            </a:r>
            <a:r>
              <a:rPr lang="zh-CN" altLang="zh-CN" dirty="0"/>
              <a:t>将被丢弃。而</a:t>
            </a:r>
            <a:r>
              <a:rPr lang="en-US" altLang="zh-CN" dirty="0" err="1"/>
              <a:t>concat</a:t>
            </a:r>
            <a:r>
              <a:rPr lang="en-US" altLang="zh-CN" dirty="0"/>
              <a:t>()</a:t>
            </a:r>
            <a:r>
              <a:rPr lang="zh-CN" altLang="zh-CN" dirty="0"/>
              <a:t>和“</a:t>
            </a:r>
            <a:r>
              <a:rPr lang="en-US" altLang="zh-CN" dirty="0"/>
              <a:t>+</a:t>
            </a:r>
            <a:r>
              <a:rPr lang="zh-CN" altLang="zh-CN" dirty="0"/>
              <a:t>”运算中</a:t>
            </a:r>
            <a:r>
              <a:rPr lang="en-US" altLang="zh-CN" dirty="0"/>
              <a:t>String x</a:t>
            </a:r>
            <a:r>
              <a:rPr lang="zh-CN" altLang="zh-CN" dirty="0"/>
              <a:t>所指向的字符串均未发生变化</a:t>
            </a:r>
            <a:r>
              <a:rPr lang="zh-CN" altLang="en-US" dirty="0"/>
              <a:t>。</a:t>
            </a:r>
            <a:endParaRPr lang="zh-CN" altLang="zh-CN"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zh-CN" dirty="0"/>
              <a:t>输出</a:t>
            </a:r>
            <a:r>
              <a:rPr lang="en-US" altLang="zh-CN" dirty="0"/>
              <a:t>true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a:t>
            </a:r>
            <a:r>
              <a:rPr lang="zh-CN" altLang="zh-CN" sz="1200" dirty="0"/>
              <a:t>输出</a:t>
            </a:r>
            <a:r>
              <a:rPr lang="en-US" altLang="zh-CN" sz="1200" dirty="0"/>
              <a:t>10</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dirty="0"/>
              <a:t>在最后一个字符串“</a:t>
            </a:r>
            <a:r>
              <a:rPr lang="en-US" altLang="zh-CN" dirty="0"/>
              <a:t>12345</a:t>
            </a:r>
            <a:r>
              <a:rPr lang="zh-CN" altLang="zh-CN" dirty="0"/>
              <a:t>”创建之前，中间创建的“</a:t>
            </a:r>
            <a:r>
              <a:rPr lang="en-US" altLang="zh-CN" dirty="0"/>
              <a:t>1</a:t>
            </a:r>
            <a:r>
              <a:rPr lang="zh-CN" altLang="zh-CN" dirty="0"/>
              <a:t>”、“</a:t>
            </a:r>
            <a:r>
              <a:rPr lang="en-US" altLang="zh-CN" dirty="0"/>
              <a:t>12</a:t>
            </a:r>
            <a:r>
              <a:rPr lang="zh-CN" altLang="zh-CN" dirty="0"/>
              <a:t>”、“</a:t>
            </a:r>
            <a:r>
              <a:rPr lang="en-US" altLang="zh-CN" dirty="0"/>
              <a:t>123</a:t>
            </a:r>
            <a:r>
              <a:rPr lang="zh-CN" altLang="zh-CN" dirty="0"/>
              <a:t>”、“</a:t>
            </a:r>
            <a:r>
              <a:rPr lang="en-US" altLang="zh-CN" dirty="0"/>
              <a:t>1234</a:t>
            </a:r>
            <a:r>
              <a:rPr lang="zh-CN" altLang="zh-CN" dirty="0"/>
              <a:t>”都是垃圾字符串。</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a[a-z]{3}c</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AB1662B0-EBF0-4A50-81C7-D550DA395D85}"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43542783-593D-49AD-B073-DF5DED022E0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5248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11188" y="1524000"/>
            <a:ext cx="4095750" cy="46085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59338" y="1524000"/>
            <a:ext cx="4095750" cy="46085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9651C36A-BA76-4EF0-95AD-C613DE5209A3}"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B1662B0-EBF0-4A50-81C7-D550DA395D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42783-593D-49AD-B073-DF5DED022E0E}"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AB1662B0-EBF0-4A50-81C7-D550DA395D8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542783-593D-49AD-B073-DF5DED022E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1662B0-EBF0-4A50-81C7-D550DA395D8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42783-593D-49AD-B073-DF5DED022E0E}"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1662B0-EBF0-4A50-81C7-D550DA395D8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542783-593D-49AD-B073-DF5DED022E0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AB1662B0-EBF0-4A50-81C7-D550DA395D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42783-593D-49AD-B073-DF5DED022E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AB1662B0-EBF0-4A50-81C7-D550DA395D85}"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43542783-593D-49AD-B073-DF5DED022E0E}"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AB1662B0-EBF0-4A50-81C7-D550DA395D85}"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43542783-593D-49AD-B073-DF5DED022E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file:///D:\JDK%205.0%20API\java\util\Calendar.htm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1773238"/>
            <a:ext cx="7772400" cy="1462087"/>
          </a:xfrm>
        </p:spPr>
        <p:txBody>
          <a:bodyPr>
            <a:normAutofit/>
          </a:bodyPr>
          <a:lstStyle/>
          <a:p>
            <a:pPr algn="ctr"/>
            <a:r>
              <a:rPr kumimoji="1" lang="zh-CN" altLang="en-US" sz="4400" b="1" dirty="0">
                <a:latin typeface="仿宋_GB2312" pitchFamily="49" charset="-122"/>
              </a:rPr>
              <a:t>第</a:t>
            </a:r>
            <a:r>
              <a:rPr kumimoji="1" lang="en-US" altLang="zh-CN" sz="4400" b="1" dirty="0">
                <a:latin typeface="仿宋_GB2312" pitchFamily="49" charset="-122"/>
              </a:rPr>
              <a:t>7</a:t>
            </a:r>
            <a:r>
              <a:rPr kumimoji="1" lang="zh-CN" altLang="en-US" sz="4400" b="1" dirty="0">
                <a:latin typeface="仿宋_GB2312" pitchFamily="49" charset="-122"/>
              </a:rPr>
              <a:t>章  常用工具类</a:t>
            </a:r>
            <a:endParaRPr kumimoji="1" lang="zh-CN" altLang="en-US" sz="4400" b="1" dirty="0">
              <a:latin typeface="仿宋_GB2312"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6203032" cy="1515624"/>
          </a:xfrm>
        </p:spPr>
        <p:style>
          <a:lnRef idx="1">
            <a:schemeClr val="accent1"/>
          </a:lnRef>
          <a:fillRef idx="2">
            <a:schemeClr val="accent1"/>
          </a:fillRef>
          <a:effectRef idx="1">
            <a:schemeClr val="accent1"/>
          </a:effectRef>
          <a:fontRef idx="minor">
            <a:schemeClr val="dk1"/>
          </a:fontRef>
        </p:style>
        <p:txBody>
          <a:bodyPr>
            <a:normAutofit/>
          </a:bodyPr>
          <a:lstStyle/>
          <a:p>
            <a:pPr marL="109855" indent="0">
              <a:buNone/>
            </a:pPr>
            <a:r>
              <a:rPr lang="en-US" altLang="zh-CN" sz="2400" dirty="0"/>
              <a:t>String s1 = "hello";</a:t>
            </a:r>
            <a:endParaRPr lang="zh-CN" altLang="zh-CN" sz="2400" dirty="0"/>
          </a:p>
          <a:p>
            <a:pPr marL="109855" indent="0">
              <a:buNone/>
            </a:pPr>
            <a:r>
              <a:rPr lang="en-US" altLang="zh-CN" sz="2400" dirty="0"/>
              <a:t>String s ="hello";</a:t>
            </a:r>
            <a:endParaRPr lang="zh-CN" altLang="zh-CN" sz="2400" dirty="0"/>
          </a:p>
          <a:p>
            <a:pPr marL="109855" indent="0">
              <a:buNone/>
            </a:pPr>
            <a:r>
              <a:rPr lang="en-US" altLang="zh-CN" sz="2400" dirty="0" err="1"/>
              <a:t>System.out.println</a:t>
            </a:r>
            <a:r>
              <a:rPr lang="en-US" altLang="zh-CN" sz="2400" dirty="0"/>
              <a:t>(s==s1);</a:t>
            </a:r>
            <a:endParaRPr lang="zh-CN" altLang="zh-CN" sz="2400" dirty="0"/>
          </a:p>
          <a:p>
            <a:pPr marL="109855" indent="0">
              <a:buNone/>
            </a:pPr>
            <a:endParaRPr lang="zh-CN" altLang="en-US" sz="2400" dirty="0"/>
          </a:p>
        </p:txBody>
      </p:sp>
      <p:sp>
        <p:nvSpPr>
          <p:cNvPr id="3" name="标题 2"/>
          <p:cNvSpPr>
            <a:spLocks noGrp="1"/>
          </p:cNvSpPr>
          <p:nvPr>
            <p:ph type="title"/>
          </p:nvPr>
        </p:nvSpPr>
        <p:spPr/>
        <p:txBody>
          <a:bodyPr/>
          <a:lstStyle/>
          <a:p>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
        <p:nvSpPr>
          <p:cNvPr id="5" name="椭圆 4"/>
          <p:cNvSpPr/>
          <p:nvPr/>
        </p:nvSpPr>
        <p:spPr bwMode="auto">
          <a:xfrm>
            <a:off x="3659560" y="3512096"/>
            <a:ext cx="3432720" cy="2210634"/>
          </a:xfrm>
          <a:prstGeom prst="ellipse">
            <a:avLst/>
          </a:prstGeom>
          <a:solidFill>
            <a:schemeClr val="bg1"/>
          </a:solidFill>
          <a:ln w="12700"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p:txBody>
      </p:sp>
      <p:graphicFrame>
        <p:nvGraphicFramePr>
          <p:cNvPr id="6" name="表格 5"/>
          <p:cNvGraphicFramePr>
            <a:graphicFrameLocks noGrp="1"/>
          </p:cNvGraphicFramePr>
          <p:nvPr/>
        </p:nvGraphicFramePr>
        <p:xfrm>
          <a:off x="1848182" y="3294276"/>
          <a:ext cx="743744" cy="2595880"/>
        </p:xfrm>
        <a:graphic>
          <a:graphicData uri="http://schemas.openxmlformats.org/drawingml/2006/table">
            <a:tbl>
              <a:tblPr firstRow="1" bandRow="1"/>
              <a:tblGrid>
                <a:gridCol w="743744"/>
              </a:tblGrid>
              <a:tr h="370840">
                <a:tc>
                  <a:txBody>
                    <a:bodyPr/>
                    <a:lstStyle/>
                    <a:p>
                      <a:endParaRPr lang="zh-CN" altLang="en-US" dirty="0"/>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dirty="0"/>
                    </a:p>
                  </a:txBody>
                  <a:tcPr/>
                </a:tc>
              </a:tr>
            </a:tbl>
          </a:graphicData>
        </a:graphic>
      </p:graphicFrame>
      <p:sp>
        <p:nvSpPr>
          <p:cNvPr id="7" name="TextBox 5"/>
          <p:cNvSpPr txBox="1"/>
          <p:nvPr/>
        </p:nvSpPr>
        <p:spPr>
          <a:xfrm>
            <a:off x="1820386" y="5890156"/>
            <a:ext cx="1008112" cy="369332"/>
          </a:xfrm>
          <a:prstGeom prst="rect">
            <a:avLst/>
          </a:prstGeom>
          <a:noFill/>
        </p:spPr>
        <p:txBody>
          <a:bodyPr wrap="square" rtlCol="0">
            <a:spAutoFit/>
          </a:bodyPr>
          <a:lstStyle/>
          <a:p>
            <a:r>
              <a:rPr lang="zh-CN" altLang="en-US" dirty="0"/>
              <a:t>栈内存</a:t>
            </a:r>
            <a:endParaRPr lang="zh-CN" altLang="en-US" dirty="0"/>
          </a:p>
        </p:txBody>
      </p:sp>
      <p:sp>
        <p:nvSpPr>
          <p:cNvPr id="8" name="TextBox 6"/>
          <p:cNvSpPr txBox="1"/>
          <p:nvPr/>
        </p:nvSpPr>
        <p:spPr>
          <a:xfrm>
            <a:off x="1348408" y="4374396"/>
            <a:ext cx="571782" cy="369332"/>
          </a:xfrm>
          <a:prstGeom prst="rect">
            <a:avLst/>
          </a:prstGeom>
          <a:noFill/>
        </p:spPr>
        <p:txBody>
          <a:bodyPr wrap="square" rtlCol="0">
            <a:spAutoFit/>
          </a:bodyPr>
          <a:lstStyle/>
          <a:p>
            <a:r>
              <a:rPr lang="en-US" altLang="zh-CN" dirty="0"/>
              <a:t>s1</a:t>
            </a:r>
            <a:endParaRPr lang="zh-CN" altLang="en-US" dirty="0"/>
          </a:p>
        </p:txBody>
      </p:sp>
      <p:sp>
        <p:nvSpPr>
          <p:cNvPr id="9" name="TextBox 7"/>
          <p:cNvSpPr txBox="1"/>
          <p:nvPr/>
        </p:nvSpPr>
        <p:spPr>
          <a:xfrm>
            <a:off x="1348409" y="4723348"/>
            <a:ext cx="571781" cy="369332"/>
          </a:xfrm>
          <a:prstGeom prst="rect">
            <a:avLst/>
          </a:prstGeom>
          <a:noFill/>
        </p:spPr>
        <p:txBody>
          <a:bodyPr wrap="square" rtlCol="0">
            <a:spAutoFit/>
          </a:bodyPr>
          <a:lstStyle/>
          <a:p>
            <a:r>
              <a:rPr lang="en-US" altLang="zh-CN" dirty="0"/>
              <a:t>s</a:t>
            </a:r>
            <a:endParaRPr lang="zh-CN" altLang="en-US" dirty="0"/>
          </a:p>
        </p:txBody>
      </p:sp>
      <p:graphicFrame>
        <p:nvGraphicFramePr>
          <p:cNvPr id="10" name="表格 9"/>
          <p:cNvGraphicFramePr>
            <a:graphicFrameLocks noGrp="1"/>
          </p:cNvGraphicFramePr>
          <p:nvPr/>
        </p:nvGraphicFramePr>
        <p:xfrm>
          <a:off x="4982444" y="3696976"/>
          <a:ext cx="962179" cy="1854200"/>
        </p:xfrm>
        <a:graphic>
          <a:graphicData uri="http://schemas.openxmlformats.org/drawingml/2006/table">
            <a:tbl>
              <a:tblPr firstRow="1" bandRow="1"/>
              <a:tblGrid>
                <a:gridCol w="962179"/>
              </a:tblGrid>
              <a:tr h="370840">
                <a:tc>
                  <a:txBody>
                    <a:bodyPr/>
                    <a:lstStyle/>
                    <a:p>
                      <a:endParaRPr lang="zh-CN" altLang="en-US" dirty="0"/>
                    </a:p>
                  </a:txBody>
                  <a:tcPr/>
                </a:tc>
              </a:tr>
              <a:tr h="370840">
                <a:tc>
                  <a:txBody>
                    <a:bodyPr/>
                    <a:lstStyle/>
                    <a:p>
                      <a:endParaRPr lang="zh-CN" altLang="en-US" sz="1600"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solidFill>
                            <a:srgbClr val="000000"/>
                          </a:solidFill>
                          <a:effectLst/>
                          <a:latin typeface="Times New Roman" panose="02020603050405020304" pitchFamily="18" charset="0"/>
                          <a:ea typeface="+mn-ea"/>
                        </a:rPr>
                        <a:t>"hello"</a:t>
                      </a:r>
                      <a:endParaRPr lang="zh-CN" altLang="en-US" sz="1800" dirty="0"/>
                    </a:p>
                  </a:txBody>
                  <a:tcPr/>
                </a:tc>
              </a:tr>
              <a:tr h="370840">
                <a:tc>
                  <a:txBody>
                    <a:bodyPr/>
                    <a:lstStyle/>
                    <a:p>
                      <a:endParaRPr lang="zh-CN" altLang="en-US"/>
                    </a:p>
                  </a:txBody>
                  <a:tcPr/>
                </a:tc>
              </a:tr>
              <a:tr h="370840">
                <a:tc>
                  <a:txBody>
                    <a:bodyPr/>
                    <a:lstStyle/>
                    <a:p>
                      <a:endParaRPr lang="zh-CN" altLang="en-US" dirty="0"/>
                    </a:p>
                  </a:txBody>
                  <a:tcPr/>
                </a:tc>
              </a:tr>
            </a:tbl>
          </a:graphicData>
        </a:graphic>
      </p:graphicFrame>
      <p:sp>
        <p:nvSpPr>
          <p:cNvPr id="11" name="TextBox 9"/>
          <p:cNvSpPr txBox="1"/>
          <p:nvPr/>
        </p:nvSpPr>
        <p:spPr>
          <a:xfrm>
            <a:off x="5944623" y="4439410"/>
            <a:ext cx="1008112" cy="369332"/>
          </a:xfrm>
          <a:prstGeom prst="rect">
            <a:avLst/>
          </a:prstGeom>
          <a:noFill/>
        </p:spPr>
        <p:txBody>
          <a:bodyPr wrap="square" rtlCol="0">
            <a:spAutoFit/>
          </a:bodyPr>
          <a:lstStyle/>
          <a:p>
            <a:r>
              <a:rPr lang="zh-CN" altLang="en-US" dirty="0"/>
              <a:t>对象池</a:t>
            </a:r>
            <a:endParaRPr lang="zh-CN" altLang="en-US" dirty="0"/>
          </a:p>
        </p:txBody>
      </p:sp>
      <p:sp>
        <p:nvSpPr>
          <p:cNvPr id="12" name="TextBox 12"/>
          <p:cNvSpPr txBox="1"/>
          <p:nvPr/>
        </p:nvSpPr>
        <p:spPr>
          <a:xfrm>
            <a:off x="5076056" y="5773706"/>
            <a:ext cx="1008112" cy="369332"/>
          </a:xfrm>
          <a:prstGeom prst="rect">
            <a:avLst/>
          </a:prstGeom>
          <a:noFill/>
        </p:spPr>
        <p:txBody>
          <a:bodyPr wrap="square" rtlCol="0">
            <a:spAutoFit/>
          </a:bodyPr>
          <a:lstStyle/>
          <a:p>
            <a:r>
              <a:rPr lang="zh-CN" altLang="en-US" dirty="0"/>
              <a:t>堆内存</a:t>
            </a:r>
            <a:endParaRPr lang="zh-CN" altLang="en-US" dirty="0"/>
          </a:p>
        </p:txBody>
      </p:sp>
      <p:cxnSp>
        <p:nvCxnSpPr>
          <p:cNvPr id="13" name="直接箭头连接符 12"/>
          <p:cNvCxnSpPr/>
          <p:nvPr/>
        </p:nvCxnSpPr>
        <p:spPr bwMode="auto">
          <a:xfrm>
            <a:off x="2195736" y="4592216"/>
            <a:ext cx="2718982" cy="0"/>
          </a:xfrm>
          <a:prstGeom prst="straightConnector1">
            <a:avLst/>
          </a:prstGeom>
          <a:solidFill>
            <a:schemeClr val="accent1"/>
          </a:solidFill>
          <a:ln w="12700" cap="flat" cmpd="sng" algn="ctr">
            <a:solidFill>
              <a:srgbClr val="99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195736" y="4941168"/>
            <a:ext cx="2286934" cy="0"/>
          </a:xfrm>
          <a:prstGeom prst="line">
            <a:avLst/>
          </a:prstGeom>
          <a:solidFill>
            <a:schemeClr val="accent1"/>
          </a:solidFill>
          <a:ln w="12700" cap="flat" cmpd="sng" algn="ctr">
            <a:solidFill>
              <a:srgbClr val="99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V="1">
            <a:off x="4482670" y="4684605"/>
            <a:ext cx="0" cy="256563"/>
          </a:xfrm>
          <a:prstGeom prst="line">
            <a:avLst/>
          </a:prstGeom>
          <a:solidFill>
            <a:schemeClr val="accent1"/>
          </a:solidFill>
          <a:ln w="12700" cap="flat" cmpd="sng" algn="ctr">
            <a:solidFill>
              <a:srgbClr val="99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4482670" y="4684605"/>
            <a:ext cx="432048" cy="0"/>
          </a:xfrm>
          <a:prstGeom prst="straightConnector1">
            <a:avLst/>
          </a:prstGeom>
          <a:solidFill>
            <a:schemeClr val="accent1"/>
          </a:solidFill>
          <a:ln w="12700" cap="flat" cmpd="sng" algn="ctr">
            <a:solidFill>
              <a:srgbClr val="99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r>
              <a:rPr lang="en-US" altLang="zh-CN" dirty="0"/>
              <a:t>DateTimeFormatter </a:t>
            </a:r>
            <a:r>
              <a:rPr lang="zh-CN" altLang="zh-CN" dirty="0"/>
              <a:t>类位于</a:t>
            </a:r>
            <a:r>
              <a:rPr lang="en-US" altLang="zh-CN" dirty="0" err="1"/>
              <a:t>java.time.format</a:t>
            </a:r>
            <a:r>
              <a:rPr lang="zh-CN" altLang="zh-CN" dirty="0"/>
              <a:t>包下，用于格式化和解析日期</a:t>
            </a:r>
            <a:r>
              <a:rPr lang="en-US" altLang="zh-CN" dirty="0"/>
              <a:t>/</a:t>
            </a:r>
            <a:r>
              <a:rPr lang="zh-CN" altLang="zh-CN" dirty="0"/>
              <a:t>时间对象</a:t>
            </a:r>
            <a:endParaRPr lang="zh-CN" altLang="en-US" dirty="0"/>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effectLst/>
              </a:rPr>
              <a:t>7.5.2 DateTimeFormatter</a:t>
            </a:r>
            <a:endParaRPr lang="zh-CN" altLang="en-US" dirty="0">
              <a:effectLst/>
            </a:endParaRPr>
          </a:p>
        </p:txBody>
      </p:sp>
      <p:graphicFrame>
        <p:nvGraphicFramePr>
          <p:cNvPr id="4" name="表格 3"/>
          <p:cNvGraphicFramePr>
            <a:graphicFrameLocks noGrp="1"/>
          </p:cNvGraphicFramePr>
          <p:nvPr/>
        </p:nvGraphicFramePr>
        <p:xfrm>
          <a:off x="899592" y="2602753"/>
          <a:ext cx="7056783" cy="2283112"/>
        </p:xfrm>
        <a:graphic>
          <a:graphicData uri="http://schemas.openxmlformats.org/drawingml/2006/table">
            <a:tbl>
              <a:tblPr firstRow="1" firstCol="1" bandRow="1">
                <a:tableStyleId>{5C22544A-7EE6-4342-B048-85BDC9FD1C3A}</a:tableStyleId>
              </a:tblPr>
              <a:tblGrid>
                <a:gridCol w="1221052"/>
                <a:gridCol w="2182784"/>
                <a:gridCol w="1221052"/>
                <a:gridCol w="2431895"/>
              </a:tblGrid>
              <a:tr h="418378">
                <a:tc>
                  <a:txBody>
                    <a:bodyPr/>
                    <a:lstStyle/>
                    <a:p>
                      <a:pPr algn="just">
                        <a:lnSpc>
                          <a:spcPct val="100000"/>
                        </a:lnSpc>
                        <a:spcBef>
                          <a:spcPts val="600"/>
                        </a:spcBef>
                      </a:pPr>
                      <a:r>
                        <a:rPr lang="zh-CN" sz="2000">
                          <a:effectLst/>
                        </a:rPr>
                        <a:t>模板字符</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00000"/>
                        </a:lnSpc>
                        <a:spcBef>
                          <a:spcPts val="600"/>
                        </a:spcBef>
                      </a:pPr>
                      <a:r>
                        <a:rPr lang="zh-CN" sz="2000">
                          <a:effectLst/>
                        </a:rPr>
                        <a:t>日期或时间元素</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00000"/>
                        </a:lnSpc>
                        <a:spcBef>
                          <a:spcPts val="600"/>
                        </a:spcBef>
                      </a:pPr>
                      <a:r>
                        <a:rPr lang="zh-CN" sz="2000">
                          <a:effectLst/>
                        </a:rPr>
                        <a:t>模板字符</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00000"/>
                        </a:lnSpc>
                        <a:spcBef>
                          <a:spcPts val="600"/>
                        </a:spcBef>
                      </a:pPr>
                      <a:r>
                        <a:rPr lang="zh-CN" sz="2000">
                          <a:effectLst/>
                        </a:rPr>
                        <a:t>日期或时间元素</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418378">
                <a:tc>
                  <a:txBody>
                    <a:bodyPr/>
                    <a:lstStyle/>
                    <a:p>
                      <a:pPr algn="just">
                        <a:lnSpc>
                          <a:spcPct val="100000"/>
                        </a:lnSpc>
                        <a:spcBef>
                          <a:spcPts val="600"/>
                        </a:spcBef>
                      </a:pPr>
                      <a:r>
                        <a:rPr lang="en-US" sz="2000">
                          <a:effectLst/>
                        </a:rPr>
                        <a:t>y</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ct val="100000"/>
                        </a:lnSpc>
                        <a:spcBef>
                          <a:spcPts val="600"/>
                        </a:spcBef>
                      </a:pPr>
                      <a:r>
                        <a:rPr lang="en-US" sz="2000">
                          <a:effectLst/>
                        </a:rPr>
                        <a:t>year-of-era</a:t>
                      </a:r>
                      <a:endParaRPr lang="zh-CN" sz="2000">
                        <a:effectLst/>
                        <a:latin typeface="Times New Roman" panose="02020603050405020304" pitchFamily="18" charset="0"/>
                      </a:endParaRPr>
                    </a:p>
                  </a:txBody>
                  <a:tcPr marL="68580" marR="68580" marT="0" marB="0" anchor="ctr"/>
                </a:tc>
                <a:tc>
                  <a:txBody>
                    <a:bodyPr/>
                    <a:lstStyle/>
                    <a:p>
                      <a:pPr algn="just">
                        <a:lnSpc>
                          <a:spcPct val="10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H</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0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hour-of-day (0-23)</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418378">
                <a:tc>
                  <a:txBody>
                    <a:bodyPr/>
                    <a:lstStyle/>
                    <a:p>
                      <a:pPr algn="just">
                        <a:lnSpc>
                          <a:spcPct val="10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M</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ct val="100000"/>
                        </a:lnSpc>
                        <a:spcBef>
                          <a:spcPts val="600"/>
                        </a:spcBef>
                      </a:pPr>
                      <a:r>
                        <a:rPr lang="en-US" sz="2000">
                          <a:effectLst/>
                        </a:rPr>
                        <a:t>month-of-year</a:t>
                      </a:r>
                      <a:endParaRPr lang="zh-CN" sz="2000">
                        <a:effectLst/>
                        <a:latin typeface="Times New Roman" panose="02020603050405020304" pitchFamily="18" charset="0"/>
                      </a:endParaRPr>
                    </a:p>
                  </a:txBody>
                  <a:tcPr marL="68580" marR="68580" marT="0" marB="0" anchor="ctr"/>
                </a:tc>
                <a:tc>
                  <a:txBody>
                    <a:bodyPr/>
                    <a:lstStyle/>
                    <a:p>
                      <a:pPr algn="just">
                        <a:lnSpc>
                          <a:spcPct val="10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m</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ct val="100000"/>
                        </a:lnSpc>
                        <a:spcBef>
                          <a:spcPts val="600"/>
                        </a:spcBef>
                      </a:pPr>
                      <a:r>
                        <a:rPr lang="en-US" sz="2000">
                          <a:effectLst/>
                        </a:rPr>
                        <a:t>minute-of-hour</a:t>
                      </a:r>
                      <a:endParaRPr lang="zh-CN" sz="2000">
                        <a:effectLst/>
                        <a:latin typeface="Times New Roman" panose="02020603050405020304" pitchFamily="18" charset="0"/>
                      </a:endParaRPr>
                    </a:p>
                  </a:txBody>
                  <a:tcPr marL="68580" marR="68580" marT="0" marB="0" anchor="ctr"/>
                </a:tc>
              </a:tr>
              <a:tr h="418378">
                <a:tc>
                  <a:txBody>
                    <a:bodyPr/>
                    <a:lstStyle/>
                    <a:p>
                      <a:pPr algn="just">
                        <a:lnSpc>
                          <a:spcPct val="10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rPr>
                        <a:t>d</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ct val="100000"/>
                        </a:lnSpc>
                        <a:spcBef>
                          <a:spcPts val="600"/>
                        </a:spcBef>
                      </a:pPr>
                      <a:r>
                        <a:rPr lang="en-US" sz="2000">
                          <a:effectLst/>
                        </a:rPr>
                        <a:t>day-of-month</a:t>
                      </a:r>
                      <a:endParaRPr lang="zh-CN" sz="2000">
                        <a:effectLst/>
                        <a:latin typeface="Times New Roman" panose="02020603050405020304" pitchFamily="18" charset="0"/>
                      </a:endParaRPr>
                    </a:p>
                  </a:txBody>
                  <a:tcPr marL="68580" marR="68580" marT="0" marB="0" anchor="ctr"/>
                </a:tc>
                <a:tc>
                  <a:txBody>
                    <a:bodyPr/>
                    <a:lstStyle/>
                    <a:p>
                      <a:pPr algn="just">
                        <a:lnSpc>
                          <a:spcPct val="10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s</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ct val="100000"/>
                        </a:lnSpc>
                        <a:spcBef>
                          <a:spcPts val="600"/>
                        </a:spcBef>
                      </a:pPr>
                      <a:r>
                        <a:rPr lang="en-US" sz="2000">
                          <a:effectLst/>
                        </a:rPr>
                        <a:t>second-of-minute</a:t>
                      </a:r>
                      <a:endParaRPr lang="zh-CN" sz="2000">
                        <a:effectLst/>
                        <a:latin typeface="Times New Roman" panose="02020603050405020304" pitchFamily="18" charset="0"/>
                      </a:endParaRPr>
                    </a:p>
                  </a:txBody>
                  <a:tcPr marL="68580" marR="68580" marT="0" marB="0" anchor="ctr"/>
                </a:tc>
              </a:tr>
              <a:tr h="418378">
                <a:tc>
                  <a:txBody>
                    <a:bodyPr/>
                    <a:lstStyle/>
                    <a:p>
                      <a:pPr algn="just">
                        <a:lnSpc>
                          <a:spcPct val="10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rPr>
                        <a:t>E</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ct val="100000"/>
                        </a:lnSpc>
                        <a:spcBef>
                          <a:spcPts val="600"/>
                        </a:spcBef>
                      </a:pPr>
                      <a:r>
                        <a:rPr lang="en-US" sz="2000">
                          <a:effectLst/>
                        </a:rPr>
                        <a:t>day-of-week </a:t>
                      </a:r>
                      <a:endParaRPr lang="zh-CN" sz="2000">
                        <a:effectLst/>
                        <a:latin typeface="Times New Roman" panose="02020603050405020304" pitchFamily="18" charset="0"/>
                      </a:endParaRPr>
                    </a:p>
                  </a:txBody>
                  <a:tcPr marL="68580" marR="68580" marT="0" marB="0" anchor="ctr"/>
                </a:tc>
                <a:tc>
                  <a:txBody>
                    <a:bodyPr/>
                    <a:lstStyle/>
                    <a:p>
                      <a:pPr algn="just">
                        <a:lnSpc>
                          <a:spcPct val="10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a</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ct val="100000"/>
                        </a:lnSpc>
                        <a:spcBef>
                          <a:spcPts val="600"/>
                        </a:spcBef>
                      </a:pPr>
                      <a:r>
                        <a:rPr lang="en-US" sz="2000" dirty="0">
                          <a:effectLst/>
                        </a:rPr>
                        <a:t>am-pm-of-day</a:t>
                      </a:r>
                      <a:endParaRPr lang="zh-CN" sz="2000" dirty="0">
                        <a:effectLst/>
                        <a:latin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r>
              <a:rPr lang="zh-CN" altLang="zh-CN" dirty="0"/>
              <a:t>通过</a:t>
            </a:r>
            <a:r>
              <a:rPr lang="en-US" altLang="zh-CN" dirty="0" err="1"/>
              <a:t>ofPattern</a:t>
            </a:r>
            <a:r>
              <a:rPr lang="en-US" altLang="zh-CN" dirty="0"/>
              <a:t>()</a:t>
            </a:r>
            <a:r>
              <a:rPr lang="zh-CN" altLang="en-US" dirty="0"/>
              <a:t>方法</a:t>
            </a:r>
            <a:r>
              <a:rPr lang="zh-CN" altLang="zh-CN" dirty="0"/>
              <a:t>指定模式来定制日期格式</a:t>
            </a:r>
            <a:endParaRPr lang="zh-CN" altLang="zh-CN" dirty="0"/>
          </a:p>
          <a:p>
            <a:pPr lvl="1"/>
            <a:r>
              <a:rPr lang="en-US" altLang="zh-CN" dirty="0"/>
              <a:t>DateTimeFormatter formatter = </a:t>
            </a:r>
            <a:r>
              <a:rPr lang="en-US" altLang="zh-CN" dirty="0" err="1"/>
              <a:t>DateTimeFormatter.ofPattern</a:t>
            </a:r>
            <a:r>
              <a:rPr lang="en-US" altLang="zh-CN" dirty="0"/>
              <a:t>("</a:t>
            </a:r>
            <a:r>
              <a:rPr lang="en-US" altLang="zh-CN" dirty="0" err="1"/>
              <a:t>yyyy</a:t>
            </a:r>
            <a:r>
              <a:rPr lang="en-US" altLang="zh-CN" dirty="0"/>
              <a:t>-MM-dd </a:t>
            </a:r>
            <a:r>
              <a:rPr lang="en-US" altLang="zh-CN" dirty="0" err="1"/>
              <a:t>HH:mm:ss</a:t>
            </a:r>
            <a:r>
              <a:rPr lang="en-US" altLang="zh-CN" dirty="0"/>
              <a:t>");</a:t>
            </a:r>
            <a:endParaRPr lang="zh-CN" altLang="zh-CN" dirty="0"/>
          </a:p>
          <a:p>
            <a:endParaRPr lang="en-US" altLang="zh-CN" dirty="0"/>
          </a:p>
          <a:p>
            <a:r>
              <a:rPr lang="zh-CN" altLang="en-US" dirty="0"/>
              <a:t>通过</a:t>
            </a:r>
            <a:r>
              <a:rPr lang="en-US" altLang="zh-CN" dirty="0"/>
              <a:t>format()</a:t>
            </a:r>
            <a:r>
              <a:rPr lang="zh-CN" altLang="zh-CN" dirty="0"/>
              <a:t>方法用于对日期时间对象进行格式化。</a:t>
            </a:r>
            <a:endParaRPr lang="zh-CN" altLang="zh-CN" dirty="0"/>
          </a:p>
          <a:p>
            <a:pPr lvl="1"/>
            <a:r>
              <a:rPr lang="en-US" altLang="zh-CN" dirty="0"/>
              <a:t>public String format(TemporalAccessor temporal)</a:t>
            </a:r>
            <a:endParaRPr lang="zh-CN" altLang="zh-CN" dirty="0"/>
          </a:p>
          <a:p>
            <a:pPr lvl="2"/>
            <a:r>
              <a:rPr lang="zh-CN" altLang="zh-CN" dirty="0"/>
              <a:t>参数为要格式化的日期时间对象，如果格式化过程中发生错误会抛出</a:t>
            </a:r>
            <a:r>
              <a:rPr lang="en-US" altLang="zh-CN" dirty="0" err="1"/>
              <a:t>DateTimeException</a:t>
            </a:r>
            <a:r>
              <a:rPr lang="zh-CN" altLang="zh-CN" dirty="0"/>
              <a:t>异常。</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effectLst/>
              </a:rPr>
              <a:t>7.5.2 DateTimeFormatter</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pPr marL="109855" indent="0">
              <a:buNone/>
            </a:pPr>
            <a:r>
              <a:rPr lang="zh-CN" altLang="zh-CN" dirty="0"/>
              <a:t>【例</a:t>
            </a:r>
            <a:r>
              <a:rPr lang="en-US" altLang="zh-CN" dirty="0"/>
              <a:t>7-8</a:t>
            </a:r>
            <a:r>
              <a:rPr lang="zh-CN" altLang="zh-CN" dirty="0"/>
              <a:t>】使用</a:t>
            </a:r>
            <a:r>
              <a:rPr lang="en-US" altLang="zh-CN" dirty="0"/>
              <a:t>DateTimeFormatter </a:t>
            </a:r>
            <a:r>
              <a:rPr lang="zh-CN" altLang="zh-CN" dirty="0"/>
              <a:t>格式化输出日期时间对象。</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effectLst/>
              </a:rPr>
              <a:t>7.5.2 DateTimeFormatter</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r>
              <a:rPr lang="en-US" altLang="zh-CN" dirty="0" err="1"/>
              <a:t>java.sql</a:t>
            </a:r>
            <a:r>
              <a:rPr lang="zh-CN" altLang="zh-CN" dirty="0"/>
              <a:t>包下的日期</a:t>
            </a:r>
            <a:r>
              <a:rPr lang="en-US" altLang="zh-CN" dirty="0"/>
              <a:t>/</a:t>
            </a:r>
            <a:r>
              <a:rPr lang="zh-CN" altLang="zh-CN" dirty="0"/>
              <a:t>时间类是数据库访问时日期</a:t>
            </a:r>
            <a:r>
              <a:rPr lang="en-US" altLang="zh-CN" dirty="0"/>
              <a:t>/</a:t>
            </a:r>
            <a:r>
              <a:rPr lang="zh-CN" altLang="zh-CN" dirty="0"/>
              <a:t>时间数据的存储类型，</a:t>
            </a:r>
            <a:r>
              <a:rPr lang="en-US" altLang="zh-CN" dirty="0"/>
              <a:t>Java SE 8</a:t>
            </a:r>
            <a:r>
              <a:rPr lang="zh-CN" altLang="zh-CN" dirty="0"/>
              <a:t>在</a:t>
            </a:r>
            <a:r>
              <a:rPr lang="en-US" altLang="zh-CN" dirty="0" err="1"/>
              <a:t>java.sql</a:t>
            </a:r>
            <a:r>
              <a:rPr lang="zh-CN" altLang="zh-CN" dirty="0"/>
              <a:t>中的日期</a:t>
            </a:r>
            <a:r>
              <a:rPr lang="en-US" altLang="zh-CN" dirty="0"/>
              <a:t>/</a:t>
            </a:r>
            <a:r>
              <a:rPr lang="zh-CN" altLang="zh-CN" dirty="0"/>
              <a:t>时间类中增加了与</a:t>
            </a:r>
            <a:r>
              <a:rPr lang="en-US" altLang="zh-CN" dirty="0" err="1"/>
              <a:t>java.time</a:t>
            </a:r>
            <a:r>
              <a:rPr lang="zh-CN" altLang="zh-CN" dirty="0"/>
              <a:t>包进行类型转换的方法。</a:t>
            </a:r>
            <a:endParaRPr lang="en-US" altLang="zh-CN" dirty="0"/>
          </a:p>
          <a:p>
            <a:r>
              <a:rPr lang="en-US" altLang="zh-CN" dirty="0" err="1"/>
              <a:t>java.sql.Date</a:t>
            </a:r>
            <a:r>
              <a:rPr lang="zh-CN" altLang="zh-CN" dirty="0"/>
              <a:t>对象转换为</a:t>
            </a:r>
            <a:r>
              <a:rPr lang="en-US" altLang="zh-CN" dirty="0"/>
              <a:t>LocalDate</a:t>
            </a:r>
            <a:r>
              <a:rPr lang="zh-CN" altLang="zh-CN" dirty="0"/>
              <a:t>类型</a:t>
            </a:r>
            <a:endParaRPr lang="en-US" altLang="zh-CN" dirty="0"/>
          </a:p>
          <a:p>
            <a:pPr lvl="1"/>
            <a:r>
              <a:rPr lang="en-US" altLang="zh-CN" dirty="0"/>
              <a:t>public LocalDate </a:t>
            </a:r>
            <a:r>
              <a:rPr lang="en-US" altLang="zh-CN" dirty="0" err="1"/>
              <a:t>toLocalDate</a:t>
            </a:r>
            <a:r>
              <a:rPr lang="en-US" altLang="zh-CN" dirty="0"/>
              <a:t>()</a:t>
            </a:r>
            <a:endParaRPr lang="en-US" altLang="zh-CN" dirty="0"/>
          </a:p>
          <a:p>
            <a:r>
              <a:rPr lang="en-US" altLang="zh-CN" dirty="0"/>
              <a:t>LocalDate</a:t>
            </a:r>
            <a:r>
              <a:rPr lang="zh-CN" altLang="zh-CN" dirty="0"/>
              <a:t>对象转换为</a:t>
            </a:r>
            <a:r>
              <a:rPr lang="en-US" altLang="zh-CN" dirty="0" err="1"/>
              <a:t>java.sql.Date</a:t>
            </a:r>
            <a:r>
              <a:rPr lang="zh-CN" altLang="zh-CN" dirty="0"/>
              <a:t>类型</a:t>
            </a:r>
            <a:endParaRPr lang="en-US" altLang="zh-CN" dirty="0"/>
          </a:p>
          <a:p>
            <a:pPr lvl="1"/>
            <a:r>
              <a:rPr lang="en-US" altLang="zh-CN" dirty="0"/>
              <a:t>public static Date </a:t>
            </a:r>
            <a:r>
              <a:rPr lang="en-US" altLang="zh-CN" dirty="0" err="1"/>
              <a:t>valueOf</a:t>
            </a:r>
            <a:r>
              <a:rPr lang="en-US" altLang="zh-CN" dirty="0"/>
              <a:t>(LocalDate date)</a:t>
            </a:r>
            <a:endParaRPr lang="zh-CN" altLang="zh-CN" dirty="0"/>
          </a:p>
          <a:p>
            <a:pPr marL="109855" indent="0">
              <a:buNone/>
            </a:pPr>
            <a:endParaRPr lang="zh-CN" altLang="en-US" dirty="0"/>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effectLst/>
              </a:rPr>
              <a:t>7.5.3 </a:t>
            </a:r>
            <a:r>
              <a:rPr lang="zh-CN" altLang="zh-CN" dirty="0">
                <a:effectLst/>
              </a:rPr>
              <a:t>与</a:t>
            </a:r>
            <a:r>
              <a:rPr lang="en-US" altLang="zh-CN" dirty="0" err="1">
                <a:effectLst/>
              </a:rPr>
              <a:t>java.sql</a:t>
            </a:r>
            <a:r>
              <a:rPr lang="zh-CN" altLang="zh-CN" dirty="0">
                <a:effectLst/>
              </a:rPr>
              <a:t>的类型转换</a:t>
            </a:r>
            <a:endParaRPr lang="zh-CN" altLang="en-US" dirty="0">
              <a:effectLst/>
            </a:endParaRPr>
          </a:p>
        </p:txBody>
      </p:sp>
      <p:sp>
        <p:nvSpPr>
          <p:cNvPr id="5" name="文本框 4"/>
          <p:cNvSpPr txBox="1"/>
          <p:nvPr/>
        </p:nvSpPr>
        <p:spPr>
          <a:xfrm>
            <a:off x="35496" y="5157192"/>
            <a:ext cx="9073008" cy="1169551"/>
          </a:xfrm>
          <a:prstGeom prst="rect">
            <a:avLst/>
          </a:prstGeom>
          <a:solidFill>
            <a:schemeClr val="bg1"/>
          </a:solidFill>
        </p:spPr>
        <p:txBody>
          <a:bodyPr wrap="square">
            <a:spAutoFit/>
          </a:bodyPr>
          <a:lstStyle/>
          <a:p>
            <a:pPr indent="269875" algn="just">
              <a:spcBef>
                <a:spcPts val="600"/>
              </a:spcBef>
            </a:pPr>
            <a:r>
              <a:rPr lang="en-US" altLang="zh-CN" sz="2000" dirty="0">
                <a:effectLst/>
                <a:latin typeface="Times New Roman" panose="02020603050405020304" pitchFamily="18" charset="0"/>
                <a:ea typeface="宋体" panose="02010600030101010101" pitchFamily="2" charset="-122"/>
              </a:rPr>
              <a:t>LocalDate day = </a:t>
            </a:r>
            <a:r>
              <a:rPr lang="en-US" altLang="zh-CN" sz="2000" dirty="0" err="1">
                <a:effectLst/>
                <a:latin typeface="Times New Roman" panose="02020603050405020304" pitchFamily="18" charset="0"/>
                <a:ea typeface="宋体" panose="02010600030101010101" pitchFamily="2" charset="-122"/>
              </a:rPr>
              <a:t>LocalDate.of</a:t>
            </a:r>
            <a:r>
              <a:rPr lang="en-US" altLang="zh-CN" sz="2000" dirty="0">
                <a:effectLst/>
                <a:latin typeface="Times New Roman" panose="02020603050405020304" pitchFamily="18" charset="0"/>
                <a:ea typeface="宋体" panose="02010600030101010101" pitchFamily="2" charset="-122"/>
              </a:rPr>
              <a:t>(2022,  2,  4);</a:t>
            </a:r>
            <a:endParaRPr lang="zh-CN" altLang="zh-CN" sz="2000" dirty="0">
              <a:effectLst/>
              <a:latin typeface="Times New Roman" panose="02020603050405020304" pitchFamily="18" charset="0"/>
              <a:ea typeface="宋体" panose="02010600030101010101" pitchFamily="2" charset="-122"/>
            </a:endParaRPr>
          </a:p>
          <a:p>
            <a:pPr indent="269875" algn="just">
              <a:spcBef>
                <a:spcPts val="600"/>
              </a:spcBef>
            </a:pPr>
            <a:r>
              <a:rPr lang="en-US" altLang="zh-CN" sz="2000" dirty="0" err="1">
                <a:effectLst/>
                <a:latin typeface="Times New Roman" panose="02020603050405020304" pitchFamily="18" charset="0"/>
                <a:ea typeface="宋体" panose="02010600030101010101" pitchFamily="2" charset="-122"/>
              </a:rPr>
              <a:t>java.sql.Date</a:t>
            </a:r>
            <a:r>
              <a:rPr lang="en-US" altLang="zh-CN" sz="2000" dirty="0">
                <a:effectLst/>
                <a:latin typeface="Times New Roman" panose="02020603050405020304" pitchFamily="18" charset="0"/>
                <a:ea typeface="宋体" panose="02010600030101010101" pitchFamily="2" charset="-122"/>
              </a:rPr>
              <a:t> </a:t>
            </a:r>
            <a:r>
              <a:rPr lang="en-US" altLang="zh-CN" sz="2000" dirty="0" err="1">
                <a:effectLst/>
                <a:latin typeface="Times New Roman" panose="02020603050405020304" pitchFamily="18" charset="0"/>
                <a:ea typeface="宋体" panose="02010600030101010101" pitchFamily="2" charset="-122"/>
              </a:rPr>
              <a:t>dayOfSql</a:t>
            </a:r>
            <a:r>
              <a:rPr lang="en-US" altLang="zh-CN" sz="2000" dirty="0">
                <a:effectLst/>
                <a:latin typeface="Times New Roman" panose="02020603050405020304" pitchFamily="18" charset="0"/>
                <a:ea typeface="宋体" panose="02010600030101010101" pitchFamily="2" charset="-122"/>
              </a:rPr>
              <a:t> = </a:t>
            </a:r>
            <a:r>
              <a:rPr lang="en-US" altLang="zh-CN" sz="2000" dirty="0" err="1">
                <a:effectLst/>
                <a:latin typeface="Times New Roman" panose="02020603050405020304" pitchFamily="18" charset="0"/>
                <a:ea typeface="宋体" panose="02010600030101010101" pitchFamily="2" charset="-122"/>
              </a:rPr>
              <a:t>java.sql.Date.valueOf</a:t>
            </a:r>
            <a:r>
              <a:rPr lang="en-US" altLang="zh-CN" sz="2000" dirty="0">
                <a:effectLst/>
                <a:latin typeface="Times New Roman" panose="02020603050405020304" pitchFamily="18" charset="0"/>
                <a:ea typeface="宋体" panose="02010600030101010101" pitchFamily="2" charset="-122"/>
              </a:rPr>
              <a:t>(day);   //LocalDate-&gt;</a:t>
            </a:r>
            <a:r>
              <a:rPr lang="en-US" altLang="zh-CN" sz="2000" dirty="0" err="1">
                <a:effectLst/>
                <a:latin typeface="Times New Roman" panose="02020603050405020304" pitchFamily="18" charset="0"/>
                <a:ea typeface="宋体" panose="02010600030101010101" pitchFamily="2" charset="-122"/>
              </a:rPr>
              <a:t>java.sql.Date</a:t>
            </a:r>
            <a:endParaRPr lang="zh-CN" altLang="zh-CN" sz="2000" dirty="0">
              <a:effectLst/>
              <a:latin typeface="Times New Roman" panose="02020603050405020304" pitchFamily="18" charset="0"/>
              <a:ea typeface="宋体" panose="02010600030101010101" pitchFamily="2" charset="-122"/>
            </a:endParaRPr>
          </a:p>
          <a:p>
            <a:pPr indent="269875" algn="just">
              <a:spcBef>
                <a:spcPts val="600"/>
              </a:spcBef>
            </a:pPr>
            <a:r>
              <a:rPr lang="en-US" altLang="zh-CN" sz="2000" dirty="0">
                <a:effectLst/>
                <a:latin typeface="Times New Roman" panose="02020603050405020304" pitchFamily="18" charset="0"/>
                <a:ea typeface="宋体" panose="02010600030101010101" pitchFamily="2" charset="-122"/>
              </a:rPr>
              <a:t>LocalDate </a:t>
            </a:r>
            <a:r>
              <a:rPr lang="en-US" altLang="zh-CN" sz="2000" dirty="0" err="1">
                <a:effectLst/>
                <a:latin typeface="Times New Roman" panose="02020603050405020304" pitchFamily="18" charset="0"/>
                <a:ea typeface="宋体" panose="02010600030101010101" pitchFamily="2" charset="-122"/>
              </a:rPr>
              <a:t>dayOfLocateDate</a:t>
            </a:r>
            <a:r>
              <a:rPr lang="en-US" altLang="zh-CN" sz="2000" dirty="0">
                <a:effectLst/>
                <a:latin typeface="Times New Roman" panose="02020603050405020304" pitchFamily="18" charset="0"/>
                <a:ea typeface="宋体" panose="02010600030101010101" pitchFamily="2" charset="-122"/>
              </a:rPr>
              <a:t> = </a:t>
            </a:r>
            <a:r>
              <a:rPr lang="en-US" altLang="zh-CN" sz="2000" dirty="0" err="1">
                <a:effectLst/>
                <a:latin typeface="Times New Roman" panose="02020603050405020304" pitchFamily="18" charset="0"/>
                <a:ea typeface="宋体" panose="02010600030101010101" pitchFamily="2" charset="-122"/>
              </a:rPr>
              <a:t>dayOfSql.toLocalDate</a:t>
            </a:r>
            <a:r>
              <a:rPr lang="en-US" altLang="zh-CN" sz="2000" dirty="0">
                <a:effectLst/>
                <a:latin typeface="Times New Roman" panose="02020603050405020304" pitchFamily="18" charset="0"/>
                <a:ea typeface="宋体" panose="02010600030101010101" pitchFamily="2" charset="-122"/>
              </a:rPr>
              <a:t>();  //</a:t>
            </a:r>
            <a:r>
              <a:rPr lang="en-US" altLang="zh-CN" sz="2000" dirty="0" err="1">
                <a:effectLst/>
                <a:latin typeface="Times New Roman" panose="02020603050405020304" pitchFamily="18" charset="0"/>
                <a:ea typeface="宋体" panose="02010600030101010101" pitchFamily="2" charset="-122"/>
              </a:rPr>
              <a:t>java.sql.Date</a:t>
            </a:r>
            <a:r>
              <a:rPr lang="en-US" altLang="zh-CN" sz="2000" dirty="0">
                <a:effectLst/>
                <a:latin typeface="Times New Roman" panose="02020603050405020304" pitchFamily="18" charset="0"/>
                <a:ea typeface="宋体" panose="02010600030101010101" pitchFamily="2" charset="-122"/>
              </a:rPr>
              <a:t>-&gt;LocalDate</a:t>
            </a:r>
            <a:endParaRPr lang="zh-CN" altLang="zh-CN" sz="20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7.6 </a:t>
            </a:r>
            <a:r>
              <a:rPr lang="zh-CN" altLang="zh-CN" dirty="0">
                <a:effectLst/>
              </a:rPr>
              <a:t>阅读</a:t>
            </a:r>
            <a:r>
              <a:rPr lang="en-US" altLang="zh-CN" dirty="0">
                <a:effectLst/>
              </a:rPr>
              <a:t>API</a:t>
            </a:r>
            <a:r>
              <a:rPr lang="zh-CN" altLang="zh-CN" dirty="0">
                <a:effectLst/>
              </a:rPr>
              <a:t>文档</a:t>
            </a:r>
            <a:endParaRPr lang="zh-CN" altLang="zh-CN" dirty="0">
              <a:effectLst/>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2476" y="1438451"/>
            <a:ext cx="8197813" cy="482453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7.6 </a:t>
            </a:r>
            <a:r>
              <a:rPr lang="zh-CN" altLang="zh-CN" dirty="0">
                <a:effectLst/>
              </a:rPr>
              <a:t>阅读</a:t>
            </a:r>
            <a:r>
              <a:rPr lang="en-US" altLang="zh-CN" dirty="0">
                <a:effectLst/>
              </a:rPr>
              <a:t>API</a:t>
            </a:r>
            <a:r>
              <a:rPr lang="zh-CN" altLang="zh-CN" dirty="0">
                <a:effectLst/>
              </a:rPr>
              <a:t>文档</a:t>
            </a:r>
            <a:endParaRPr lang="zh-CN" altLang="en-US"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9552" y="1556792"/>
            <a:ext cx="8080130" cy="446449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r>
              <a:rPr lang="en-US" altLang="zh-CN" sz="2000" dirty="0"/>
              <a:t>http://www.weather.com.cn/weather/101010100.shtml</a:t>
            </a:r>
            <a:endParaRPr lang="zh-CN" altLang="en-US" sz="2000" dirty="0"/>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effectLst/>
              </a:rPr>
              <a:t>7.7  </a:t>
            </a:r>
            <a:r>
              <a:rPr lang="zh-CN" altLang="zh-CN" dirty="0">
                <a:effectLst/>
              </a:rPr>
              <a:t>综合实践</a:t>
            </a:r>
            <a:r>
              <a:rPr lang="en-US" altLang="zh-CN" dirty="0">
                <a:effectLst/>
              </a:rPr>
              <a:t>—</a:t>
            </a:r>
            <a:r>
              <a:rPr lang="zh-CN" altLang="zh-CN" dirty="0">
                <a:effectLst/>
              </a:rPr>
              <a:t>天气预报信息提取</a:t>
            </a:r>
            <a:endParaRPr lang="zh-CN" altLang="en-US" dirty="0">
              <a:effectLs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9632" y="2220229"/>
            <a:ext cx="6221211" cy="3048159"/>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2536" y="197346"/>
            <a:ext cx="9793088" cy="6463308"/>
          </a:xfrm>
          <a:prstGeom prst="rect">
            <a:avLst/>
          </a:prstGeom>
          <a:solidFill>
            <a:schemeClr val="bg1"/>
          </a:solidFill>
        </p:spPr>
        <p:txBody>
          <a:bodyPr wrap="square">
            <a:spAutoFit/>
          </a:bodyPr>
          <a:lstStyle/>
          <a:p>
            <a:pPr indent="231140" algn="just"/>
            <a:r>
              <a:rPr lang="en-US" altLang="zh-CN" sz="1800" kern="100" dirty="0">
                <a:effectLst/>
                <a:latin typeface="Times New Roman" panose="02020603050405020304" pitchFamily="18" charset="0"/>
                <a:ea typeface="等线" panose="02010600030101010101" pitchFamily="2" charset="-122"/>
              </a:rPr>
              <a:t>&lt;</a:t>
            </a:r>
            <a:r>
              <a:rPr lang="en-US" altLang="zh-CN" sz="1800" kern="100" dirty="0" err="1">
                <a:effectLst/>
                <a:latin typeface="Times New Roman" panose="02020603050405020304" pitchFamily="18" charset="0"/>
                <a:ea typeface="等线" panose="02010600030101010101" pitchFamily="2" charset="-122"/>
              </a:rPr>
              <a:t>ul</a:t>
            </a:r>
            <a:r>
              <a:rPr lang="en-US" altLang="zh-CN" sz="1800" kern="100" dirty="0">
                <a:effectLst/>
                <a:latin typeface="Times New Roman" panose="02020603050405020304" pitchFamily="18" charset="0"/>
                <a:ea typeface="等线" panose="02010600030101010101" pitchFamily="2" charset="-122"/>
              </a:rPr>
              <a:t> class="t </a:t>
            </a:r>
            <a:r>
              <a:rPr lang="en-US" altLang="zh-CN" sz="1800" kern="100" dirty="0" err="1">
                <a:effectLst/>
                <a:latin typeface="Times New Roman" panose="02020603050405020304" pitchFamily="18" charset="0"/>
                <a:ea typeface="等线" panose="02010600030101010101" pitchFamily="2" charset="-122"/>
              </a:rPr>
              <a:t>clearfix</a:t>
            </a:r>
            <a:r>
              <a:rPr lang="en-US" altLang="zh-CN" sz="1800" kern="100" dirty="0">
                <a:effectLst/>
                <a:latin typeface="Times New Roman" panose="02020603050405020304" pitchFamily="18" charset="0"/>
                <a:ea typeface="等线" panose="02010600030101010101" pitchFamily="2" charset="-122"/>
              </a:rPr>
              <a:t>"&gt;</a:t>
            </a:r>
            <a:endParaRPr lang="zh-CN" altLang="zh-CN" sz="2400" dirty="0">
              <a:effectLst/>
              <a:latin typeface="Times New Roman" panose="02020603050405020304" pitchFamily="18" charset="0"/>
              <a:ea typeface="宋体" panose="02010600030101010101" pitchFamily="2" charset="-122"/>
            </a:endParaRPr>
          </a:p>
          <a:p>
            <a:pPr indent="539750" algn="just"/>
            <a:r>
              <a:rPr lang="en-US" altLang="zh-CN" sz="1800" kern="100" dirty="0">
                <a:effectLst/>
                <a:latin typeface="Times New Roman" panose="02020603050405020304" pitchFamily="18" charset="0"/>
                <a:ea typeface="等线" panose="02010600030101010101" pitchFamily="2" charset="-122"/>
              </a:rPr>
              <a:t>&lt;li class="sky </a:t>
            </a:r>
            <a:r>
              <a:rPr lang="en-US" altLang="zh-CN" sz="1800" kern="100" dirty="0" err="1">
                <a:effectLst/>
                <a:latin typeface="Times New Roman" panose="02020603050405020304" pitchFamily="18" charset="0"/>
                <a:ea typeface="等线" panose="02010600030101010101" pitchFamily="2" charset="-122"/>
              </a:rPr>
              <a:t>skyid</a:t>
            </a:r>
            <a:r>
              <a:rPr lang="en-US" altLang="zh-CN" sz="1800" kern="100" dirty="0">
                <a:effectLst/>
                <a:latin typeface="Times New Roman" panose="02020603050405020304" pitchFamily="18" charset="0"/>
                <a:ea typeface="等线" panose="02010600030101010101" pitchFamily="2" charset="-122"/>
              </a:rPr>
              <a:t> lv3 on"&gt;</a:t>
            </a:r>
            <a:endParaRPr lang="zh-CN" altLang="zh-CN" sz="2400" dirty="0">
              <a:effectLst/>
              <a:latin typeface="Times New Roman" panose="02020603050405020304" pitchFamily="18" charset="0"/>
              <a:ea typeface="宋体" panose="02010600030101010101" pitchFamily="2" charset="-122"/>
            </a:endParaRPr>
          </a:p>
          <a:p>
            <a:pPr marL="133350" indent="539750" algn="just"/>
            <a:r>
              <a:rPr lang="en-US" altLang="zh-CN" sz="1800" kern="100" dirty="0">
                <a:effectLst/>
                <a:latin typeface="Times New Roman" panose="02020603050405020304" pitchFamily="18" charset="0"/>
                <a:ea typeface="等线" panose="02010600030101010101" pitchFamily="2" charset="-122"/>
              </a:rPr>
              <a:t>&lt;h1&gt;13</a:t>
            </a:r>
            <a:r>
              <a:rPr lang="zh-CN" altLang="zh-CN" sz="1800" kern="100" dirty="0">
                <a:effectLst/>
                <a:latin typeface="Times New Roman" panose="02020603050405020304" pitchFamily="18" charset="0"/>
                <a:ea typeface="等线" panose="02010600030101010101" pitchFamily="2" charset="-122"/>
              </a:rPr>
              <a:t>日（今天）</a:t>
            </a:r>
            <a:r>
              <a:rPr lang="en-US" altLang="zh-CN" sz="1800" kern="100" dirty="0">
                <a:effectLst/>
                <a:latin typeface="Times New Roman" panose="02020603050405020304" pitchFamily="18" charset="0"/>
                <a:ea typeface="等线" panose="02010600030101010101" pitchFamily="2" charset="-122"/>
              </a:rPr>
              <a:t>&lt;/h1&gt;</a:t>
            </a:r>
            <a:endParaRPr lang="zh-CN" altLang="zh-CN" sz="2400" dirty="0">
              <a:effectLst/>
              <a:latin typeface="Times New Roman" panose="02020603050405020304" pitchFamily="18" charset="0"/>
              <a:ea typeface="宋体" panose="02010600030101010101" pitchFamily="2" charset="-122"/>
            </a:endParaRPr>
          </a:p>
          <a:p>
            <a:pPr marL="133350" indent="539750" algn="just"/>
            <a:r>
              <a:rPr lang="en-US" altLang="zh-CN" sz="1800" kern="100" dirty="0">
                <a:effectLst/>
                <a:latin typeface="Times New Roman" panose="02020603050405020304" pitchFamily="18" charset="0"/>
                <a:ea typeface="等线" panose="02010600030101010101" pitchFamily="2" charset="-122"/>
              </a:rPr>
              <a:t>&lt;big class="png40 d15"&gt;&lt;/big&gt;&lt;big class="png40 n14"&gt;&lt;/big&gt;</a:t>
            </a:r>
            <a:endParaRPr lang="zh-CN" altLang="zh-CN" sz="2400" dirty="0">
              <a:effectLst/>
              <a:latin typeface="Times New Roman" panose="02020603050405020304" pitchFamily="18" charset="0"/>
              <a:ea typeface="宋体" panose="02010600030101010101" pitchFamily="2" charset="-122"/>
            </a:endParaRPr>
          </a:p>
          <a:p>
            <a:pPr marL="133350" indent="539750" algn="just"/>
            <a:r>
              <a:rPr lang="en-US" altLang="zh-CN" sz="1800" kern="100" dirty="0">
                <a:effectLst/>
                <a:latin typeface="Times New Roman" panose="02020603050405020304" pitchFamily="18" charset="0"/>
                <a:ea typeface="等线" panose="02010600030101010101" pitchFamily="2" charset="-122"/>
              </a:rPr>
              <a:t>&lt;p title="</a:t>
            </a:r>
            <a:r>
              <a:rPr lang="zh-CN" altLang="zh-CN" sz="1800" kern="100" dirty="0">
                <a:effectLst/>
                <a:latin typeface="Times New Roman" panose="02020603050405020304" pitchFamily="18" charset="0"/>
                <a:ea typeface="等线" panose="02010600030101010101" pitchFamily="2" charset="-122"/>
              </a:rPr>
              <a:t>中雪转小雪</a:t>
            </a:r>
            <a:r>
              <a:rPr lang="en-US" altLang="zh-CN" sz="1800" kern="100" dirty="0">
                <a:effectLst/>
                <a:latin typeface="Times New Roman" panose="02020603050405020304" pitchFamily="18" charset="0"/>
                <a:ea typeface="等线" panose="02010600030101010101" pitchFamily="2" charset="-122"/>
              </a:rPr>
              <a:t>" class="wea"&gt;</a:t>
            </a:r>
            <a:r>
              <a:rPr lang="zh-CN" altLang="zh-CN" sz="1800" kern="100" dirty="0">
                <a:effectLst/>
                <a:latin typeface="Times New Roman" panose="02020603050405020304" pitchFamily="18" charset="0"/>
                <a:ea typeface="等线" panose="02010600030101010101" pitchFamily="2" charset="-122"/>
              </a:rPr>
              <a:t>中雪转小雪</a:t>
            </a:r>
            <a:r>
              <a:rPr lang="en-US" altLang="zh-CN" sz="1800" kern="100" dirty="0">
                <a:effectLst/>
                <a:latin typeface="Times New Roman" panose="02020603050405020304" pitchFamily="18" charset="0"/>
                <a:ea typeface="等线" panose="02010600030101010101" pitchFamily="2" charset="-122"/>
              </a:rPr>
              <a:t>&lt;/p&gt;</a:t>
            </a:r>
            <a:endParaRPr lang="zh-CN" altLang="zh-CN" sz="2400" dirty="0">
              <a:effectLst/>
              <a:latin typeface="Times New Roman" panose="02020603050405020304" pitchFamily="18" charset="0"/>
              <a:ea typeface="宋体" panose="02010600030101010101" pitchFamily="2" charset="-122"/>
            </a:endParaRPr>
          </a:p>
          <a:p>
            <a:pPr marL="133350" indent="539750" algn="just"/>
            <a:r>
              <a:rPr lang="en-US" altLang="zh-CN" sz="1800" kern="100" dirty="0">
                <a:effectLst/>
                <a:latin typeface="Times New Roman" panose="02020603050405020304" pitchFamily="18" charset="0"/>
                <a:ea typeface="等线" panose="02010600030101010101" pitchFamily="2" charset="-122"/>
              </a:rPr>
              <a:t>&lt;p class="</a:t>
            </a:r>
            <a:r>
              <a:rPr lang="en-US" altLang="zh-CN" sz="1800" kern="100" dirty="0" err="1">
                <a:effectLst/>
                <a:latin typeface="Times New Roman" panose="02020603050405020304" pitchFamily="18" charset="0"/>
                <a:ea typeface="等线" panose="02010600030101010101" pitchFamily="2" charset="-122"/>
              </a:rPr>
              <a:t>tem</a:t>
            </a:r>
            <a:r>
              <a:rPr lang="en-US" altLang="zh-CN" sz="1800" kern="100" dirty="0">
                <a:effectLst/>
                <a:latin typeface="Times New Roman" panose="02020603050405020304" pitchFamily="18" charset="0"/>
                <a:ea typeface="等线" panose="02010600030101010101" pitchFamily="2" charset="-122"/>
              </a:rPr>
              <a:t>"&gt;&lt;span&gt;-2&lt;/span&gt;/&lt;</a:t>
            </a:r>
            <a:r>
              <a:rPr lang="en-US" altLang="zh-CN" sz="1800" kern="100" dirty="0" err="1">
                <a:effectLst/>
                <a:latin typeface="Times New Roman" panose="02020603050405020304" pitchFamily="18" charset="0"/>
                <a:ea typeface="等线" panose="02010600030101010101" pitchFamily="2" charset="-122"/>
              </a:rPr>
              <a:t>i</a:t>
            </a:r>
            <a:r>
              <a:rPr lang="en-US" altLang="zh-CN" sz="1800" kern="100" dirty="0">
                <a:effectLst/>
                <a:latin typeface="Times New Roman" panose="02020603050405020304" pitchFamily="18" charset="0"/>
                <a:ea typeface="等线" panose="02010600030101010101" pitchFamily="2" charset="-122"/>
              </a:rPr>
              <a:t>&gt;-6℃&lt;/</a:t>
            </a:r>
            <a:r>
              <a:rPr lang="en-US" altLang="zh-CN" sz="1800" kern="100" dirty="0" err="1">
                <a:effectLst/>
                <a:latin typeface="Times New Roman" panose="02020603050405020304" pitchFamily="18" charset="0"/>
                <a:ea typeface="等线" panose="02010600030101010101" pitchFamily="2" charset="-122"/>
              </a:rPr>
              <a:t>i</a:t>
            </a:r>
            <a:r>
              <a:rPr lang="en-US" altLang="zh-CN" sz="1800" kern="100" dirty="0">
                <a:effectLst/>
                <a:latin typeface="Times New Roman" panose="02020603050405020304" pitchFamily="18" charset="0"/>
                <a:ea typeface="等线" panose="02010600030101010101" pitchFamily="2" charset="-122"/>
              </a:rPr>
              <a:t>&gt;&lt;/p&gt;</a:t>
            </a:r>
            <a:endParaRPr lang="zh-CN" altLang="zh-CN" sz="2400" dirty="0">
              <a:effectLst/>
              <a:latin typeface="Times New Roman" panose="02020603050405020304" pitchFamily="18" charset="0"/>
              <a:ea typeface="宋体" panose="02010600030101010101" pitchFamily="2" charset="-122"/>
            </a:endParaRPr>
          </a:p>
          <a:p>
            <a:pPr marL="133350" indent="539750" algn="just"/>
            <a:r>
              <a:rPr lang="en-US" altLang="zh-CN" sz="1800" kern="100" dirty="0">
                <a:effectLst/>
                <a:latin typeface="Times New Roman" panose="02020603050405020304" pitchFamily="18" charset="0"/>
                <a:ea typeface="等线" panose="02010600030101010101" pitchFamily="2" charset="-122"/>
              </a:rPr>
              <a:t>&lt;p class="win"&gt;</a:t>
            </a:r>
            <a:endParaRPr lang="zh-CN" altLang="zh-CN" sz="2400" dirty="0">
              <a:effectLst/>
              <a:latin typeface="Times New Roman" panose="02020603050405020304" pitchFamily="18" charset="0"/>
              <a:ea typeface="宋体" panose="02010600030101010101" pitchFamily="2" charset="-122"/>
            </a:endParaRPr>
          </a:p>
          <a:p>
            <a:pPr marL="133350" indent="676910" algn="just"/>
            <a:r>
              <a:rPr lang="en-US" altLang="zh-CN" sz="1800" kern="100" dirty="0">
                <a:effectLst/>
                <a:latin typeface="Times New Roman" panose="02020603050405020304" pitchFamily="18" charset="0"/>
                <a:ea typeface="等线" panose="02010600030101010101" pitchFamily="2" charset="-122"/>
              </a:rPr>
              <a:t>&lt;</a:t>
            </a:r>
            <a:r>
              <a:rPr lang="en-US" altLang="zh-CN" sz="1800" kern="100" dirty="0" err="1">
                <a:effectLst/>
                <a:latin typeface="Times New Roman" panose="02020603050405020304" pitchFamily="18" charset="0"/>
                <a:ea typeface="等线" panose="02010600030101010101" pitchFamily="2" charset="-122"/>
              </a:rPr>
              <a:t>em</a:t>
            </a:r>
            <a:r>
              <a:rPr lang="en-US" altLang="zh-CN" sz="1800" kern="100" dirty="0">
                <a:effectLst/>
                <a:latin typeface="Times New Roman" panose="02020603050405020304" pitchFamily="18" charset="0"/>
                <a:ea typeface="等线" panose="02010600030101010101" pitchFamily="2" charset="-122"/>
              </a:rPr>
              <a:t>&gt;&lt;span title="</a:t>
            </a:r>
            <a:r>
              <a:rPr lang="zh-CN" altLang="zh-CN" sz="1800" kern="100" dirty="0">
                <a:effectLst/>
                <a:latin typeface="Times New Roman" panose="02020603050405020304" pitchFamily="18" charset="0"/>
                <a:ea typeface="等线" panose="02010600030101010101" pitchFamily="2" charset="-122"/>
              </a:rPr>
              <a:t>东风</a:t>
            </a:r>
            <a:r>
              <a:rPr lang="en-US" altLang="zh-CN" sz="1800" kern="100" dirty="0">
                <a:effectLst/>
                <a:latin typeface="Times New Roman" panose="02020603050405020304" pitchFamily="18" charset="0"/>
                <a:ea typeface="等线" panose="02010600030101010101" pitchFamily="2" charset="-122"/>
              </a:rPr>
              <a:t>" class="E"&gt;&lt;/span&gt;&lt;span title="</a:t>
            </a:r>
            <a:r>
              <a:rPr lang="zh-CN" altLang="zh-CN" sz="1800" kern="100" dirty="0">
                <a:effectLst/>
                <a:latin typeface="Times New Roman" panose="02020603050405020304" pitchFamily="18" charset="0"/>
                <a:ea typeface="等线" panose="02010600030101010101" pitchFamily="2" charset="-122"/>
              </a:rPr>
              <a:t>北风</a:t>
            </a:r>
            <a:r>
              <a:rPr lang="en-US" altLang="zh-CN" sz="1800" kern="100" dirty="0">
                <a:effectLst/>
                <a:latin typeface="Times New Roman" panose="02020603050405020304" pitchFamily="18" charset="0"/>
                <a:ea typeface="等线" panose="02010600030101010101" pitchFamily="2" charset="-122"/>
              </a:rPr>
              <a:t>" class="N"&gt;&lt;/span&gt;&lt;/</a:t>
            </a:r>
            <a:r>
              <a:rPr lang="en-US" altLang="zh-CN" sz="1800" kern="100" dirty="0" err="1">
                <a:effectLst/>
                <a:latin typeface="Times New Roman" panose="02020603050405020304" pitchFamily="18" charset="0"/>
                <a:ea typeface="等线" panose="02010600030101010101" pitchFamily="2" charset="-122"/>
              </a:rPr>
              <a:t>em</a:t>
            </a:r>
            <a:r>
              <a:rPr lang="en-US" altLang="zh-CN" sz="1800" kern="100" dirty="0">
                <a:effectLst/>
                <a:latin typeface="Times New Roman" panose="02020603050405020304" pitchFamily="18" charset="0"/>
                <a:ea typeface="等线" panose="02010600030101010101" pitchFamily="2" charset="-122"/>
              </a:rPr>
              <a:t>&gt;</a:t>
            </a:r>
            <a:endParaRPr lang="zh-CN" altLang="zh-CN" sz="2400" dirty="0">
              <a:effectLst/>
              <a:latin typeface="Times New Roman" panose="02020603050405020304" pitchFamily="18" charset="0"/>
              <a:ea typeface="宋体" panose="02010600030101010101" pitchFamily="2" charset="-122"/>
            </a:endParaRPr>
          </a:p>
          <a:p>
            <a:pPr marL="266700" indent="539750" algn="just"/>
            <a:r>
              <a:rPr lang="en-US" altLang="zh-CN" sz="1800" kern="100" dirty="0">
                <a:effectLst/>
                <a:latin typeface="Times New Roman" panose="02020603050405020304" pitchFamily="18" charset="0"/>
                <a:ea typeface="等线" panose="02010600030101010101" pitchFamily="2" charset="-122"/>
              </a:rPr>
              <a:t>&lt;</a:t>
            </a:r>
            <a:r>
              <a:rPr lang="en-US" altLang="zh-CN" sz="1800" kern="100" dirty="0" err="1">
                <a:effectLst/>
                <a:latin typeface="Times New Roman" panose="02020603050405020304" pitchFamily="18" charset="0"/>
                <a:ea typeface="等线" panose="02010600030101010101" pitchFamily="2" charset="-122"/>
              </a:rPr>
              <a:t>i</a:t>
            </a:r>
            <a:r>
              <a:rPr lang="en-US" altLang="zh-CN" sz="1800" kern="100" dirty="0">
                <a:effectLst/>
                <a:latin typeface="Times New Roman" panose="02020603050405020304" pitchFamily="18" charset="0"/>
                <a:ea typeface="等线" panose="02010600030101010101" pitchFamily="2" charset="-122"/>
              </a:rPr>
              <a:t>&gt;&lt;3</a:t>
            </a:r>
            <a:r>
              <a:rPr lang="zh-CN" altLang="zh-CN" sz="1800" kern="100" dirty="0">
                <a:effectLst/>
                <a:latin typeface="Times New Roman" panose="02020603050405020304" pitchFamily="18" charset="0"/>
                <a:ea typeface="等线" panose="02010600030101010101" pitchFamily="2" charset="-122"/>
              </a:rPr>
              <a:t>级</a:t>
            </a:r>
            <a:r>
              <a:rPr lang="en-US" altLang="zh-CN" sz="1800" kern="100" dirty="0">
                <a:effectLst/>
                <a:latin typeface="Times New Roman" panose="02020603050405020304" pitchFamily="18" charset="0"/>
                <a:ea typeface="等线" panose="02010600030101010101" pitchFamily="2" charset="-122"/>
              </a:rPr>
              <a:t>&lt;/</a:t>
            </a:r>
            <a:r>
              <a:rPr lang="en-US" altLang="zh-CN" sz="1800" kern="100" dirty="0" err="1">
                <a:effectLst/>
                <a:latin typeface="Times New Roman" panose="02020603050405020304" pitchFamily="18" charset="0"/>
                <a:ea typeface="等线" panose="02010600030101010101" pitchFamily="2" charset="-122"/>
              </a:rPr>
              <a:t>i</a:t>
            </a:r>
            <a:r>
              <a:rPr lang="en-US" altLang="zh-CN" sz="1800" kern="100" dirty="0">
                <a:effectLst/>
                <a:latin typeface="Times New Roman" panose="02020603050405020304" pitchFamily="18" charset="0"/>
                <a:ea typeface="等线" panose="02010600030101010101" pitchFamily="2" charset="-122"/>
              </a:rPr>
              <a:t>&gt;</a:t>
            </a:r>
            <a:endParaRPr lang="zh-CN" altLang="zh-CN" sz="2400" dirty="0">
              <a:effectLst/>
              <a:latin typeface="Times New Roman" panose="02020603050405020304" pitchFamily="18" charset="0"/>
              <a:ea typeface="宋体" panose="02010600030101010101" pitchFamily="2" charset="-122"/>
            </a:endParaRPr>
          </a:p>
          <a:p>
            <a:pPr marL="133350" indent="539750" algn="just"/>
            <a:r>
              <a:rPr lang="en-US" altLang="zh-CN" sz="1800" kern="100" dirty="0">
                <a:effectLst/>
                <a:latin typeface="Times New Roman" panose="02020603050405020304" pitchFamily="18" charset="0"/>
                <a:ea typeface="等线" panose="02010600030101010101" pitchFamily="2" charset="-122"/>
              </a:rPr>
              <a:t>&lt;/p&gt;</a:t>
            </a:r>
            <a:endParaRPr lang="zh-CN" altLang="zh-CN" sz="2400" dirty="0">
              <a:effectLst/>
              <a:latin typeface="Times New Roman" panose="02020603050405020304" pitchFamily="18" charset="0"/>
              <a:ea typeface="宋体" panose="02010600030101010101" pitchFamily="2" charset="-122"/>
            </a:endParaRPr>
          </a:p>
          <a:p>
            <a:pPr indent="539750" algn="just"/>
            <a:r>
              <a:rPr lang="en-US" altLang="zh-CN" sz="1800" kern="100" dirty="0">
                <a:effectLst/>
                <a:latin typeface="Times New Roman" panose="02020603050405020304" pitchFamily="18" charset="0"/>
                <a:ea typeface="等线" panose="02010600030101010101" pitchFamily="2" charset="-122"/>
              </a:rPr>
              <a:t>&lt;/li&gt;</a:t>
            </a:r>
            <a:endParaRPr lang="zh-CN" altLang="zh-CN" sz="2400" dirty="0">
              <a:effectLst/>
              <a:latin typeface="Times New Roman" panose="02020603050405020304" pitchFamily="18" charset="0"/>
              <a:ea typeface="宋体" panose="02010600030101010101" pitchFamily="2" charset="-122"/>
            </a:endParaRPr>
          </a:p>
          <a:p>
            <a:pPr indent="539750" algn="just"/>
            <a:r>
              <a:rPr lang="en-US" altLang="zh-CN" sz="1800" kern="100" dirty="0">
                <a:effectLst/>
                <a:latin typeface="Times New Roman" panose="02020603050405020304" pitchFamily="18" charset="0"/>
                <a:ea typeface="等线" panose="02010600030101010101" pitchFamily="2" charset="-122"/>
              </a:rPr>
              <a:t>&lt;li class="sky </a:t>
            </a:r>
            <a:r>
              <a:rPr lang="en-US" altLang="zh-CN" sz="1800" kern="100" dirty="0" err="1">
                <a:effectLst/>
                <a:latin typeface="Times New Roman" panose="02020603050405020304" pitchFamily="18" charset="0"/>
                <a:ea typeface="等线" panose="02010600030101010101" pitchFamily="2" charset="-122"/>
              </a:rPr>
              <a:t>skyid</a:t>
            </a:r>
            <a:r>
              <a:rPr lang="en-US" altLang="zh-CN" sz="1800" kern="100" dirty="0">
                <a:effectLst/>
                <a:latin typeface="Times New Roman" panose="02020603050405020304" pitchFamily="18" charset="0"/>
                <a:ea typeface="等线" panose="02010600030101010101" pitchFamily="2" charset="-122"/>
              </a:rPr>
              <a:t> lv3"&gt;</a:t>
            </a:r>
            <a:endParaRPr lang="zh-CN" altLang="zh-CN" sz="2400" dirty="0">
              <a:effectLst/>
              <a:latin typeface="Times New Roman" panose="02020603050405020304" pitchFamily="18" charset="0"/>
              <a:ea typeface="宋体" panose="02010600030101010101" pitchFamily="2" charset="-122"/>
            </a:endParaRPr>
          </a:p>
          <a:p>
            <a:pPr marL="133350" indent="539750" algn="just"/>
            <a:r>
              <a:rPr lang="en-US" altLang="zh-CN" sz="1800" kern="100" dirty="0">
                <a:effectLst/>
                <a:latin typeface="Times New Roman" panose="02020603050405020304" pitchFamily="18" charset="0"/>
                <a:ea typeface="等线" panose="02010600030101010101" pitchFamily="2" charset="-122"/>
              </a:rPr>
              <a:t>&lt;h1&gt;14</a:t>
            </a:r>
            <a:r>
              <a:rPr lang="zh-CN" altLang="zh-CN" sz="1800" kern="100" dirty="0">
                <a:effectLst/>
                <a:latin typeface="Times New Roman" panose="02020603050405020304" pitchFamily="18" charset="0"/>
                <a:ea typeface="等线" panose="02010600030101010101" pitchFamily="2" charset="-122"/>
              </a:rPr>
              <a:t>日（明天）</a:t>
            </a:r>
            <a:r>
              <a:rPr lang="en-US" altLang="zh-CN" sz="1800" kern="100" dirty="0">
                <a:effectLst/>
                <a:latin typeface="Times New Roman" panose="02020603050405020304" pitchFamily="18" charset="0"/>
                <a:ea typeface="等线" panose="02010600030101010101" pitchFamily="2" charset="-122"/>
              </a:rPr>
              <a:t>&lt;/h1&gt;</a:t>
            </a:r>
            <a:endParaRPr lang="zh-CN" altLang="zh-CN" sz="2400" dirty="0">
              <a:effectLst/>
              <a:latin typeface="Times New Roman" panose="02020603050405020304" pitchFamily="18" charset="0"/>
              <a:ea typeface="宋体" panose="02010600030101010101" pitchFamily="2" charset="-122"/>
            </a:endParaRPr>
          </a:p>
          <a:p>
            <a:pPr indent="629920" algn="l"/>
            <a:r>
              <a:rPr lang="en-US" altLang="zh-CN" sz="1800" kern="100" dirty="0">
                <a:effectLst/>
                <a:latin typeface="Times New Roman" panose="02020603050405020304" pitchFamily="18" charset="0"/>
                <a:ea typeface="等线" panose="02010600030101010101" pitchFamily="2" charset="-122"/>
              </a:rPr>
              <a:t>&lt;big class="png40 d01"&gt;&lt;/big&gt;&lt;big class="png40 n01"&gt;&lt;/big&gt;</a:t>
            </a:r>
            <a:endParaRPr lang="zh-CN" altLang="zh-CN" sz="2400" dirty="0">
              <a:effectLst/>
              <a:latin typeface="Times New Roman" panose="02020603050405020304" pitchFamily="18" charset="0"/>
              <a:ea typeface="宋体" panose="02010600030101010101" pitchFamily="2" charset="-122"/>
            </a:endParaRPr>
          </a:p>
          <a:p>
            <a:pPr indent="629920" algn="l"/>
            <a:r>
              <a:rPr lang="en-US" altLang="zh-CN" sz="1800" kern="100" dirty="0">
                <a:effectLst/>
                <a:latin typeface="Times New Roman" panose="02020603050405020304" pitchFamily="18" charset="0"/>
                <a:ea typeface="等线" panose="02010600030101010101" pitchFamily="2" charset="-122"/>
              </a:rPr>
              <a:t>&lt;p title="</a:t>
            </a:r>
            <a:r>
              <a:rPr lang="zh-CN" altLang="zh-CN" sz="1800" kern="100" dirty="0">
                <a:effectLst/>
                <a:latin typeface="Times New Roman" panose="02020603050405020304" pitchFamily="18" charset="0"/>
                <a:ea typeface="等线" panose="02010600030101010101" pitchFamily="2" charset="-122"/>
              </a:rPr>
              <a:t>多云</a:t>
            </a:r>
            <a:r>
              <a:rPr lang="en-US" altLang="zh-CN" sz="1800" kern="100" dirty="0">
                <a:effectLst/>
                <a:latin typeface="Times New Roman" panose="02020603050405020304" pitchFamily="18" charset="0"/>
                <a:ea typeface="等线" panose="02010600030101010101" pitchFamily="2" charset="-122"/>
              </a:rPr>
              <a:t>" class="wea"&gt;</a:t>
            </a:r>
            <a:r>
              <a:rPr lang="zh-CN" altLang="zh-CN" sz="1800" kern="100" dirty="0">
                <a:effectLst/>
                <a:latin typeface="Times New Roman" panose="02020603050405020304" pitchFamily="18" charset="0"/>
                <a:ea typeface="等线" panose="02010600030101010101" pitchFamily="2" charset="-122"/>
              </a:rPr>
              <a:t>多云</a:t>
            </a:r>
            <a:r>
              <a:rPr lang="en-US" altLang="zh-CN" sz="1800" kern="100" dirty="0">
                <a:effectLst/>
                <a:latin typeface="Times New Roman" panose="02020603050405020304" pitchFamily="18" charset="0"/>
                <a:ea typeface="等线" panose="02010600030101010101" pitchFamily="2" charset="-122"/>
              </a:rPr>
              <a:t>&lt;/p&gt;</a:t>
            </a:r>
            <a:endParaRPr lang="zh-CN" altLang="zh-CN" sz="2400" dirty="0">
              <a:effectLst/>
              <a:latin typeface="Times New Roman" panose="02020603050405020304" pitchFamily="18" charset="0"/>
              <a:ea typeface="宋体" panose="02010600030101010101" pitchFamily="2" charset="-122"/>
            </a:endParaRPr>
          </a:p>
          <a:p>
            <a:pPr marL="133350" indent="539750" algn="just"/>
            <a:r>
              <a:rPr lang="en-US" altLang="zh-CN" sz="1800" kern="100" dirty="0">
                <a:effectLst/>
                <a:latin typeface="Times New Roman" panose="02020603050405020304" pitchFamily="18" charset="0"/>
                <a:ea typeface="等线" panose="02010600030101010101" pitchFamily="2" charset="-122"/>
              </a:rPr>
              <a:t>&lt;p class="</a:t>
            </a:r>
            <a:r>
              <a:rPr lang="en-US" altLang="zh-CN" sz="1800" kern="100" dirty="0" err="1">
                <a:effectLst/>
                <a:latin typeface="Times New Roman" panose="02020603050405020304" pitchFamily="18" charset="0"/>
                <a:ea typeface="等线" panose="02010600030101010101" pitchFamily="2" charset="-122"/>
              </a:rPr>
              <a:t>tem</a:t>
            </a:r>
            <a:r>
              <a:rPr lang="en-US" altLang="zh-CN" sz="1800" kern="100" dirty="0">
                <a:effectLst/>
                <a:latin typeface="Times New Roman" panose="02020603050405020304" pitchFamily="18" charset="0"/>
                <a:ea typeface="等线" panose="02010600030101010101" pitchFamily="2" charset="-122"/>
              </a:rPr>
              <a:t>"&gt;&lt;span&gt;0&lt;/span&gt;/&lt;</a:t>
            </a:r>
            <a:r>
              <a:rPr lang="en-US" altLang="zh-CN" sz="1800" kern="100" dirty="0" err="1">
                <a:effectLst/>
                <a:latin typeface="Times New Roman" panose="02020603050405020304" pitchFamily="18" charset="0"/>
                <a:ea typeface="等线" panose="02010600030101010101" pitchFamily="2" charset="-122"/>
              </a:rPr>
              <a:t>i</a:t>
            </a:r>
            <a:r>
              <a:rPr lang="en-US" altLang="zh-CN" sz="1800" kern="100" dirty="0">
                <a:effectLst/>
                <a:latin typeface="Times New Roman" panose="02020603050405020304" pitchFamily="18" charset="0"/>
                <a:ea typeface="等线" panose="02010600030101010101" pitchFamily="2" charset="-122"/>
              </a:rPr>
              <a:t>&gt;-7℃&lt;/</a:t>
            </a:r>
            <a:r>
              <a:rPr lang="en-US" altLang="zh-CN" sz="1800" kern="100" dirty="0" err="1">
                <a:effectLst/>
                <a:latin typeface="Times New Roman" panose="02020603050405020304" pitchFamily="18" charset="0"/>
                <a:ea typeface="等线" panose="02010600030101010101" pitchFamily="2" charset="-122"/>
              </a:rPr>
              <a:t>i</a:t>
            </a:r>
            <a:r>
              <a:rPr lang="en-US" altLang="zh-CN" sz="1800" kern="100" dirty="0">
                <a:effectLst/>
                <a:latin typeface="Times New Roman" panose="02020603050405020304" pitchFamily="18" charset="0"/>
                <a:ea typeface="等线" panose="02010600030101010101" pitchFamily="2" charset="-122"/>
              </a:rPr>
              <a:t>&gt;&lt;/p&gt;</a:t>
            </a:r>
            <a:endParaRPr lang="zh-CN" altLang="zh-CN" sz="2400" dirty="0">
              <a:effectLst/>
              <a:latin typeface="Times New Roman" panose="02020603050405020304" pitchFamily="18" charset="0"/>
              <a:ea typeface="宋体" panose="02010600030101010101" pitchFamily="2" charset="-122"/>
            </a:endParaRPr>
          </a:p>
          <a:p>
            <a:pPr marL="133350" indent="539750" algn="just"/>
            <a:r>
              <a:rPr lang="en-US" altLang="zh-CN" sz="1800" kern="100" dirty="0">
                <a:effectLst/>
                <a:latin typeface="Times New Roman" panose="02020603050405020304" pitchFamily="18" charset="0"/>
                <a:ea typeface="等线" panose="02010600030101010101" pitchFamily="2" charset="-122"/>
              </a:rPr>
              <a:t>&lt;p class="win"&gt;</a:t>
            </a:r>
            <a:endParaRPr lang="zh-CN" altLang="zh-CN" sz="2400" dirty="0">
              <a:effectLst/>
              <a:latin typeface="Times New Roman" panose="02020603050405020304" pitchFamily="18" charset="0"/>
              <a:ea typeface="宋体" panose="02010600030101010101" pitchFamily="2" charset="-122"/>
            </a:endParaRPr>
          </a:p>
          <a:p>
            <a:pPr indent="810260" algn="l"/>
            <a:r>
              <a:rPr lang="en-US" altLang="zh-CN" sz="1800" kern="100" dirty="0">
                <a:effectLst/>
                <a:latin typeface="Times New Roman" panose="02020603050405020304" pitchFamily="18" charset="0"/>
                <a:ea typeface="等线" panose="02010600030101010101" pitchFamily="2" charset="-122"/>
              </a:rPr>
              <a:t>&lt;</a:t>
            </a:r>
            <a:r>
              <a:rPr lang="en-US" altLang="zh-CN" sz="1800" kern="100" dirty="0" err="1">
                <a:effectLst/>
                <a:latin typeface="Times New Roman" panose="02020603050405020304" pitchFamily="18" charset="0"/>
                <a:ea typeface="等线" panose="02010600030101010101" pitchFamily="2" charset="-122"/>
              </a:rPr>
              <a:t>em</a:t>
            </a:r>
            <a:r>
              <a:rPr lang="en-US" altLang="zh-CN" sz="1800" kern="100" dirty="0">
                <a:effectLst/>
                <a:latin typeface="Times New Roman" panose="02020603050405020304" pitchFamily="18" charset="0"/>
                <a:ea typeface="等线" panose="02010600030101010101" pitchFamily="2" charset="-122"/>
              </a:rPr>
              <a:t>&gt;&lt;span title="</a:t>
            </a:r>
            <a:r>
              <a:rPr lang="zh-CN" altLang="zh-CN" sz="1800" kern="100" dirty="0">
                <a:effectLst/>
                <a:latin typeface="Times New Roman" panose="02020603050405020304" pitchFamily="18" charset="0"/>
                <a:ea typeface="等线" panose="02010600030101010101" pitchFamily="2" charset="-122"/>
              </a:rPr>
              <a:t>北风</a:t>
            </a:r>
            <a:r>
              <a:rPr lang="en-US" altLang="zh-CN" sz="1800" kern="100" dirty="0">
                <a:effectLst/>
                <a:latin typeface="Times New Roman" panose="02020603050405020304" pitchFamily="18" charset="0"/>
                <a:ea typeface="等线" panose="02010600030101010101" pitchFamily="2" charset="-122"/>
              </a:rPr>
              <a:t>" class="N"&gt;&lt;/span&gt;&lt;span title="</a:t>
            </a:r>
            <a:r>
              <a:rPr lang="zh-CN" altLang="zh-CN" sz="1800" kern="100" dirty="0">
                <a:effectLst/>
                <a:latin typeface="Times New Roman" panose="02020603050405020304" pitchFamily="18" charset="0"/>
                <a:ea typeface="等线" panose="02010600030101010101" pitchFamily="2" charset="-122"/>
              </a:rPr>
              <a:t>东北风</a:t>
            </a:r>
            <a:r>
              <a:rPr lang="en-US" altLang="zh-CN" sz="1800" kern="100" dirty="0">
                <a:effectLst/>
                <a:latin typeface="Times New Roman" panose="02020603050405020304" pitchFamily="18" charset="0"/>
                <a:ea typeface="等线" panose="02010600030101010101" pitchFamily="2" charset="-122"/>
              </a:rPr>
              <a:t>" class="NE"&gt;&lt;/span&gt;&lt;/</a:t>
            </a:r>
            <a:r>
              <a:rPr lang="en-US" altLang="zh-CN" sz="1800" kern="100" dirty="0" err="1">
                <a:effectLst/>
                <a:latin typeface="Times New Roman" panose="02020603050405020304" pitchFamily="18" charset="0"/>
                <a:ea typeface="等线" panose="02010600030101010101" pitchFamily="2" charset="-122"/>
              </a:rPr>
              <a:t>em</a:t>
            </a:r>
            <a:r>
              <a:rPr lang="en-US" altLang="zh-CN" sz="1800" kern="100" dirty="0">
                <a:effectLst/>
                <a:latin typeface="Times New Roman" panose="02020603050405020304" pitchFamily="18" charset="0"/>
                <a:ea typeface="等线" panose="02010600030101010101" pitchFamily="2" charset="-122"/>
              </a:rPr>
              <a:t>&gt;</a:t>
            </a:r>
            <a:endParaRPr lang="zh-CN" altLang="zh-CN" sz="2400" dirty="0">
              <a:effectLst/>
              <a:latin typeface="Times New Roman" panose="02020603050405020304" pitchFamily="18" charset="0"/>
              <a:ea typeface="宋体" panose="02010600030101010101" pitchFamily="2" charset="-122"/>
            </a:endParaRPr>
          </a:p>
          <a:p>
            <a:pPr marL="264160" indent="539750" algn="just"/>
            <a:r>
              <a:rPr lang="en-US" altLang="zh-CN" sz="1800" kern="100" dirty="0">
                <a:effectLst/>
                <a:latin typeface="Times New Roman" panose="02020603050405020304" pitchFamily="18" charset="0"/>
                <a:ea typeface="等线" panose="02010600030101010101" pitchFamily="2" charset="-122"/>
              </a:rPr>
              <a:t>&lt;</a:t>
            </a:r>
            <a:r>
              <a:rPr lang="en-US" altLang="zh-CN" sz="1800" kern="100" dirty="0" err="1">
                <a:effectLst/>
                <a:latin typeface="Times New Roman" panose="02020603050405020304" pitchFamily="18" charset="0"/>
                <a:ea typeface="等线" panose="02010600030101010101" pitchFamily="2" charset="-122"/>
              </a:rPr>
              <a:t>i</a:t>
            </a:r>
            <a:r>
              <a:rPr lang="en-US" altLang="zh-CN" sz="1800" kern="100" dirty="0">
                <a:effectLst/>
                <a:latin typeface="Times New Roman" panose="02020603050405020304" pitchFamily="18" charset="0"/>
                <a:ea typeface="等线" panose="02010600030101010101" pitchFamily="2" charset="-122"/>
              </a:rPr>
              <a:t>&gt;&lt;3</a:t>
            </a:r>
            <a:r>
              <a:rPr lang="zh-CN" altLang="zh-CN" sz="1800" kern="100" dirty="0">
                <a:effectLst/>
                <a:latin typeface="Times New Roman" panose="02020603050405020304" pitchFamily="18" charset="0"/>
                <a:ea typeface="等线" panose="02010600030101010101" pitchFamily="2" charset="-122"/>
              </a:rPr>
              <a:t>级</a:t>
            </a:r>
            <a:r>
              <a:rPr lang="en-US" altLang="zh-CN" sz="1800" kern="100" dirty="0">
                <a:effectLst/>
                <a:latin typeface="Times New Roman" panose="02020603050405020304" pitchFamily="18" charset="0"/>
                <a:ea typeface="等线" panose="02010600030101010101" pitchFamily="2" charset="-122"/>
              </a:rPr>
              <a:t>&lt;/</a:t>
            </a:r>
            <a:r>
              <a:rPr lang="en-US" altLang="zh-CN" sz="1800" kern="100" dirty="0" err="1">
                <a:effectLst/>
                <a:latin typeface="Times New Roman" panose="02020603050405020304" pitchFamily="18" charset="0"/>
                <a:ea typeface="等线" panose="02010600030101010101" pitchFamily="2" charset="-122"/>
              </a:rPr>
              <a:t>i</a:t>
            </a:r>
            <a:r>
              <a:rPr lang="en-US" altLang="zh-CN" sz="1800" kern="100" dirty="0">
                <a:effectLst/>
                <a:latin typeface="Times New Roman" panose="02020603050405020304" pitchFamily="18" charset="0"/>
                <a:ea typeface="等线" panose="02010600030101010101" pitchFamily="2" charset="-122"/>
              </a:rPr>
              <a:t>&gt;</a:t>
            </a:r>
            <a:endParaRPr lang="zh-CN" altLang="zh-CN" sz="2400" dirty="0">
              <a:effectLst/>
              <a:latin typeface="Times New Roman" panose="02020603050405020304" pitchFamily="18" charset="0"/>
              <a:ea typeface="宋体" panose="02010600030101010101" pitchFamily="2" charset="-122"/>
            </a:endParaRPr>
          </a:p>
          <a:p>
            <a:pPr marL="133350" indent="539750" algn="just"/>
            <a:r>
              <a:rPr lang="en-US" altLang="zh-CN" sz="1800" kern="100" dirty="0">
                <a:effectLst/>
                <a:latin typeface="Times New Roman" panose="02020603050405020304" pitchFamily="18" charset="0"/>
                <a:ea typeface="等线" panose="02010600030101010101" pitchFamily="2" charset="-122"/>
              </a:rPr>
              <a:t>&lt;/p&gt;</a:t>
            </a:r>
            <a:endParaRPr lang="zh-CN" altLang="zh-CN" sz="2400" dirty="0">
              <a:effectLst/>
              <a:latin typeface="Times New Roman" panose="02020603050405020304" pitchFamily="18" charset="0"/>
              <a:ea typeface="宋体" panose="02010600030101010101" pitchFamily="2" charset="-122"/>
            </a:endParaRPr>
          </a:p>
          <a:p>
            <a:pPr indent="539750" algn="just"/>
            <a:r>
              <a:rPr lang="en-US" altLang="zh-CN" sz="1800" kern="100" dirty="0">
                <a:effectLst/>
                <a:latin typeface="Times New Roman" panose="02020603050405020304" pitchFamily="18" charset="0"/>
                <a:ea typeface="等线" panose="02010600030101010101" pitchFamily="2" charset="-122"/>
              </a:rPr>
              <a:t>&lt;/li&gt;</a:t>
            </a:r>
            <a:endParaRPr lang="zh-CN" altLang="zh-CN" sz="2400" dirty="0">
              <a:effectLst/>
              <a:latin typeface="Times New Roman" panose="02020603050405020304" pitchFamily="18" charset="0"/>
              <a:ea typeface="宋体" panose="02010600030101010101" pitchFamily="2" charset="-122"/>
            </a:endParaRPr>
          </a:p>
          <a:p>
            <a:pPr indent="539750" algn="just"/>
            <a:r>
              <a:rPr lang="en-US" altLang="zh-CN" sz="1800" kern="100" dirty="0">
                <a:effectLst/>
                <a:latin typeface="Times New Roman" panose="02020603050405020304" pitchFamily="18" charset="0"/>
                <a:ea typeface="等线" panose="02010600030101010101" pitchFamily="2" charset="-122"/>
              </a:rPr>
              <a:t>……</a:t>
            </a:r>
            <a:endParaRPr lang="zh-CN" altLang="zh-CN" sz="2400" dirty="0">
              <a:effectLst/>
              <a:latin typeface="Times New Roman" panose="02020603050405020304" pitchFamily="18" charset="0"/>
              <a:ea typeface="宋体" panose="02010600030101010101" pitchFamily="2" charset="-122"/>
            </a:endParaRPr>
          </a:p>
          <a:p>
            <a:pPr indent="231140" algn="just"/>
            <a:r>
              <a:rPr lang="en-US" altLang="zh-CN" sz="1800" kern="100" dirty="0">
                <a:effectLst/>
                <a:latin typeface="Times New Roman" panose="02020603050405020304" pitchFamily="18" charset="0"/>
                <a:ea typeface="等线" panose="02010600030101010101" pitchFamily="2" charset="-122"/>
              </a:rPr>
              <a:t>&lt;/</a:t>
            </a:r>
            <a:r>
              <a:rPr lang="en-US" altLang="zh-CN" sz="1800" kern="100" dirty="0" err="1">
                <a:effectLst/>
                <a:latin typeface="Times New Roman" panose="02020603050405020304" pitchFamily="18" charset="0"/>
                <a:ea typeface="等线" panose="02010600030101010101" pitchFamily="2" charset="-122"/>
              </a:rPr>
              <a:t>ul</a:t>
            </a:r>
            <a:r>
              <a:rPr lang="en-US" altLang="zh-CN" sz="1800" kern="100" dirty="0">
                <a:effectLst/>
                <a:latin typeface="Times New Roman" panose="02020603050405020304" pitchFamily="18" charset="0"/>
                <a:ea typeface="等线" panose="02010600030101010101" pitchFamily="2" charset="-122"/>
              </a:rPr>
              <a:t>&gt;</a:t>
            </a:r>
            <a:endParaRPr lang="zh-CN" altLang="zh-CN" sz="2400" dirty="0">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7740352" y="333762"/>
            <a:ext cx="1133333" cy="3095238"/>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51520" y="260648"/>
            <a:ext cx="6984776" cy="3446003"/>
          </a:xfrm>
          <a:prstGeom prst="rect">
            <a:avLst/>
          </a:prstGeom>
        </p:spPr>
      </p:pic>
      <p:sp>
        <p:nvSpPr>
          <p:cNvPr id="5" name="矩形 4"/>
          <p:cNvSpPr/>
          <p:nvPr/>
        </p:nvSpPr>
        <p:spPr>
          <a:xfrm>
            <a:off x="260348" y="228838"/>
            <a:ext cx="1114739" cy="391951"/>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p:cNvSpPr/>
          <p:nvPr/>
        </p:nvSpPr>
        <p:spPr>
          <a:xfrm>
            <a:off x="3186538" y="1262135"/>
            <a:ext cx="975397" cy="400841"/>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7" name="椭圆 6"/>
          <p:cNvSpPr/>
          <p:nvPr/>
        </p:nvSpPr>
        <p:spPr>
          <a:xfrm>
            <a:off x="2141470" y="1664662"/>
            <a:ext cx="418027" cy="240505"/>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p:cNvSpPr/>
          <p:nvPr/>
        </p:nvSpPr>
        <p:spPr>
          <a:xfrm>
            <a:off x="3196051" y="1694786"/>
            <a:ext cx="487698" cy="240505"/>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p:cNvSpPr/>
          <p:nvPr/>
        </p:nvSpPr>
        <p:spPr>
          <a:xfrm>
            <a:off x="1981680" y="2304322"/>
            <a:ext cx="557370" cy="360717"/>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p:cNvSpPr/>
          <p:nvPr/>
        </p:nvSpPr>
        <p:spPr>
          <a:xfrm>
            <a:off x="1026731" y="2705163"/>
            <a:ext cx="452812" cy="240505"/>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矩形 10"/>
          <p:cNvSpPr/>
          <p:nvPr/>
        </p:nvSpPr>
        <p:spPr>
          <a:xfrm>
            <a:off x="260348" y="3346510"/>
            <a:ext cx="1109545" cy="360141"/>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p:cNvSpPr/>
          <p:nvPr/>
        </p:nvSpPr>
        <p:spPr>
          <a:xfrm>
            <a:off x="4719305" y="2334346"/>
            <a:ext cx="557370" cy="320673"/>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6" name="文本框 15"/>
          <p:cNvSpPr txBox="1"/>
          <p:nvPr/>
        </p:nvSpPr>
        <p:spPr>
          <a:xfrm>
            <a:off x="1569465" y="3429000"/>
            <a:ext cx="3780420" cy="2846933"/>
          </a:xfrm>
          <a:prstGeom prst="rect">
            <a:avLst/>
          </a:prstGeom>
          <a:noFill/>
        </p:spPr>
        <p:txBody>
          <a:bodyPr wrap="square">
            <a:spAutoFit/>
          </a:bodyPr>
          <a:lstStyle/>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&lt;li class=\"sky.*?</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&lt;p.*?class=\"wea\"&gt;</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&lt;/p&gt;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&lt;p.*?&lt;span&gt;</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&lt;/span&gt;.*?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a:t>
            </a:r>
            <a:r>
              <a:rPr lang="en-US" altLang="zh-CN" dirty="0" err="1">
                <a:solidFill>
                  <a:srgbClr val="2A00FF"/>
                </a:solidFill>
                <a:latin typeface="Consolas" panose="020B0609020204030204" pitchFamily="49" charset="0"/>
                <a:cs typeface="Times New Roman" panose="02020603050405020304" pitchFamily="18" charset="0"/>
              </a:rPr>
              <a:t>i</a:t>
            </a:r>
            <a:r>
              <a:rPr lang="en-US" altLang="zh-CN" dirty="0">
                <a:solidFill>
                  <a:srgbClr val="2A00FF"/>
                </a:solidFill>
                <a:latin typeface="Consolas" panose="020B0609020204030204" pitchFamily="49" charset="0"/>
                <a:cs typeface="Times New Roman" panose="02020603050405020304" pitchFamily="18" charset="0"/>
              </a:rPr>
              <a:t>&gt;</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&lt;/</a:t>
            </a:r>
            <a:r>
              <a:rPr lang="en-US" altLang="zh-CN" dirty="0" err="1">
                <a:solidFill>
                  <a:srgbClr val="2A00FF"/>
                </a:solidFill>
                <a:latin typeface="Consolas" panose="020B0609020204030204" pitchFamily="49" charset="0"/>
                <a:cs typeface="Times New Roman" panose="02020603050405020304" pitchFamily="18" charset="0"/>
              </a:rPr>
              <a:t>i</a:t>
            </a:r>
            <a:r>
              <a:rPr lang="en-US" altLang="zh-CN" dirty="0">
                <a:solidFill>
                  <a:srgbClr val="2A00FF"/>
                </a:solidFill>
                <a:latin typeface="Consolas" panose="020B0609020204030204" pitchFamily="49" charset="0"/>
                <a:cs typeface="Times New Roman" panose="02020603050405020304" pitchFamily="18" charset="0"/>
              </a:rPr>
              <a:t>&gt;.*?"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&lt;span title=\"</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&lt;span title=\"</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a:t>
            </a:r>
            <a:r>
              <a:rPr lang="en-US" altLang="zh-CN" dirty="0" err="1">
                <a:solidFill>
                  <a:srgbClr val="2A00FF"/>
                </a:solidFill>
                <a:latin typeface="Consolas" panose="020B0609020204030204" pitchFamily="49" charset="0"/>
                <a:cs typeface="Times New Roman" panose="02020603050405020304" pitchFamily="18" charset="0"/>
              </a:rPr>
              <a:t>i</a:t>
            </a:r>
            <a:r>
              <a:rPr lang="en-US" altLang="zh-CN" dirty="0">
                <a:solidFill>
                  <a:srgbClr val="2A00FF"/>
                </a:solidFill>
                <a:latin typeface="Consolas" panose="020B0609020204030204" pitchFamily="49" charset="0"/>
                <a:cs typeface="Times New Roman" panose="02020603050405020304" pitchFamily="18" charset="0"/>
              </a:rPr>
              <a:t>&gt;</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&lt;/</a:t>
            </a:r>
            <a:r>
              <a:rPr lang="en-US" altLang="zh-CN" dirty="0" err="1">
                <a:solidFill>
                  <a:srgbClr val="2A00FF"/>
                </a:solidFill>
                <a:latin typeface="Consolas" panose="020B0609020204030204" pitchFamily="49" charset="0"/>
                <a:cs typeface="Times New Roman" panose="02020603050405020304" pitchFamily="18" charset="0"/>
              </a:rPr>
              <a:t>i</a:t>
            </a:r>
            <a:r>
              <a:rPr lang="en-US" altLang="zh-CN" dirty="0">
                <a:solidFill>
                  <a:srgbClr val="2A00FF"/>
                </a:solidFill>
                <a:latin typeface="Consolas" panose="020B0609020204030204" pitchFamily="49" charset="0"/>
                <a:cs typeface="Times New Roman" panose="02020603050405020304" pitchFamily="18" charset="0"/>
              </a:rPr>
              <a:t>&gt;.*?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&lt;/li&gt;</a:t>
            </a:r>
            <a:endParaRPr lang="zh-CN" altLang="en-US" dirty="0">
              <a:latin typeface="Consolas" panose="020B0609020204030204" pitchFamily="49" charset="0"/>
              <a:cs typeface="Times New Roman" panose="02020603050405020304" pitchFamily="18" charset="0"/>
            </a:endParaRPr>
          </a:p>
        </p:txBody>
      </p:sp>
      <p:sp>
        <p:nvSpPr>
          <p:cNvPr id="29" name="文本框 28"/>
          <p:cNvSpPr txBox="1"/>
          <p:nvPr/>
        </p:nvSpPr>
        <p:spPr>
          <a:xfrm>
            <a:off x="5528180" y="3526580"/>
            <a:ext cx="3615805" cy="707886"/>
          </a:xfrm>
          <a:prstGeom prst="rect">
            <a:avLst/>
          </a:prstGeom>
          <a:noFill/>
        </p:spPr>
        <p:txBody>
          <a:bodyPr wrap="square">
            <a:spAutoFit/>
          </a:bodyPr>
          <a:lstStyle>
            <a:defPPr>
              <a:defRPr lang="zh-CN"/>
            </a:defPPr>
            <a:lvl1pPr>
              <a:defRPr sz="2400" b="1">
                <a:solidFill>
                  <a:srgbClr val="FF0000"/>
                </a:solidFill>
                <a:effectLst/>
                <a:latin typeface="微软雅黑" panose="020B0503020204020204" charset="-122"/>
                <a:ea typeface="微软雅黑" panose="020B0503020204020204" charset="-122"/>
                <a:cs typeface="Times New Roman" panose="02020603050405020304" pitchFamily="18" charset="0"/>
              </a:defRPr>
            </a:lvl1pPr>
          </a:lstStyle>
          <a:p>
            <a:r>
              <a:rPr lang="en-US" altLang="zh-CN" sz="2000" dirty="0"/>
              <a:t>.*  </a:t>
            </a:r>
            <a:r>
              <a:rPr lang="zh-CN" altLang="zh-CN" sz="2000" dirty="0"/>
              <a:t>表示大于等于</a:t>
            </a:r>
            <a:r>
              <a:rPr lang="en-US" altLang="zh-CN" sz="2000" dirty="0"/>
              <a:t>0</a:t>
            </a:r>
            <a:r>
              <a:rPr lang="zh-CN" altLang="zh-CN" sz="2000" dirty="0"/>
              <a:t>个任意字符</a:t>
            </a:r>
            <a:endParaRPr lang="en-US" altLang="zh-CN" sz="2000" dirty="0"/>
          </a:p>
          <a:p>
            <a:r>
              <a:rPr lang="en-US" altLang="zh-CN" sz="2000" dirty="0"/>
              <a:t>.+ </a:t>
            </a:r>
            <a:r>
              <a:rPr lang="zh-CN" altLang="zh-CN" sz="2000" dirty="0"/>
              <a:t>表示大于等于</a:t>
            </a:r>
            <a:r>
              <a:rPr lang="en-US" altLang="zh-CN" sz="2000" dirty="0"/>
              <a:t>1</a:t>
            </a:r>
            <a:r>
              <a:rPr lang="zh-CN" altLang="zh-CN" sz="2000" dirty="0"/>
              <a:t>个任意字符</a:t>
            </a:r>
            <a:endParaRPr lang="zh-CN" altLang="en-US"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7.7  </a:t>
            </a:r>
            <a:r>
              <a:rPr lang="zh-CN" altLang="zh-CN" dirty="0">
                <a:effectLst/>
              </a:rPr>
              <a:t>综合实践</a:t>
            </a:r>
            <a:r>
              <a:rPr lang="en-US" altLang="zh-CN" dirty="0">
                <a:effectLst/>
              </a:rPr>
              <a:t>—</a:t>
            </a:r>
            <a:r>
              <a:rPr lang="zh-CN" altLang="zh-CN" dirty="0">
                <a:effectLst/>
              </a:rPr>
              <a:t>天气预报信息提取</a:t>
            </a:r>
            <a:endParaRPr lang="zh-CN" altLang="en-US" dirty="0"/>
          </a:p>
        </p:txBody>
      </p:sp>
      <p:sp>
        <p:nvSpPr>
          <p:cNvPr id="20" name="文本框 19"/>
          <p:cNvSpPr txBox="1"/>
          <p:nvPr/>
        </p:nvSpPr>
        <p:spPr>
          <a:xfrm>
            <a:off x="623797" y="1417638"/>
            <a:ext cx="7704856" cy="1200329"/>
          </a:xfrm>
          <a:prstGeom prst="rect">
            <a:avLst/>
          </a:prstGeom>
          <a:noFill/>
        </p:spPr>
        <p:txBody>
          <a:bodyPr wrap="square">
            <a:spAutoFit/>
          </a:bodyPr>
          <a:lstStyle/>
          <a:p>
            <a:r>
              <a:rPr lang="zh-CN" altLang="zh-CN" sz="2400" b="1" dirty="0">
                <a:solidFill>
                  <a:srgbClr val="FF0000"/>
                </a:solidFill>
                <a:effectLst/>
                <a:latin typeface="微软雅黑" panose="020B0503020204020204" charset="-122"/>
                <a:ea typeface="微软雅黑" panose="020B0503020204020204" charset="-122"/>
                <a:cs typeface="Times New Roman" panose="02020603050405020304" pitchFamily="18" charset="0"/>
              </a:rPr>
              <a:t>在</a:t>
            </a:r>
            <a:r>
              <a:rPr lang="zh-CN" altLang="en-US" sz="2400" b="1" dirty="0">
                <a:solidFill>
                  <a:srgbClr val="FF0000"/>
                </a:solidFill>
                <a:latin typeface="微软雅黑" panose="020B0503020204020204" charset="-122"/>
                <a:ea typeface="微软雅黑" panose="020B0503020204020204" charset="-122"/>
                <a:cs typeface="Times New Roman" panose="02020603050405020304" pitchFamily="18" charset="0"/>
              </a:rPr>
              <a:t>量词</a:t>
            </a:r>
            <a:r>
              <a:rPr lang="en-US" altLang="zh-CN" sz="2400" b="1" dirty="0">
                <a:solidFill>
                  <a:srgbClr val="FF0000"/>
                </a:solidFill>
                <a:latin typeface="微软雅黑" panose="020B0503020204020204" charset="-122"/>
                <a:ea typeface="微软雅黑" panose="020B0503020204020204" charset="-122"/>
                <a:cs typeface="Times New Roman" panose="02020603050405020304" pitchFamily="18" charset="0"/>
              </a:rPr>
              <a:t>+</a:t>
            </a:r>
            <a:r>
              <a:rPr lang="zh-CN" altLang="en-US" sz="2400" b="1" dirty="0">
                <a:solidFill>
                  <a:srgbClr val="FF0000"/>
                </a:solidFill>
                <a:latin typeface="微软雅黑" panose="020B0503020204020204" charset="-122"/>
                <a:ea typeface="微软雅黑" panose="020B0503020204020204" charset="-122"/>
                <a:cs typeface="Times New Roman" panose="02020603050405020304" pitchFamily="18" charset="0"/>
              </a:rPr>
              <a:t>和*</a:t>
            </a:r>
            <a:r>
              <a:rPr lang="zh-CN" altLang="zh-CN" sz="2400" b="1" dirty="0">
                <a:solidFill>
                  <a:srgbClr val="FF0000"/>
                </a:solidFill>
                <a:effectLst/>
                <a:latin typeface="微软雅黑" panose="020B0503020204020204" charset="-122"/>
                <a:ea typeface="微软雅黑" panose="020B0503020204020204" charset="-122"/>
                <a:cs typeface="Times New Roman" panose="02020603050405020304" pitchFamily="18" charset="0"/>
              </a:rPr>
              <a:t>的后面加上问号“？”是禁止量词</a:t>
            </a:r>
            <a:r>
              <a:rPr lang="zh-CN" altLang="en-US" sz="2400" b="1" dirty="0">
                <a:solidFill>
                  <a:srgbClr val="FF0000"/>
                </a:solidFill>
                <a:effectLst/>
                <a:latin typeface="微软雅黑" panose="020B0503020204020204" charset="-122"/>
                <a:ea typeface="微软雅黑" panose="020B0503020204020204" charset="-122"/>
              </a:rPr>
              <a:t>的</a:t>
            </a:r>
            <a:r>
              <a:rPr lang="zh-CN" altLang="zh-CN" sz="2400" b="1" dirty="0">
                <a:solidFill>
                  <a:srgbClr val="FF0000"/>
                </a:solidFill>
                <a:effectLst/>
                <a:latin typeface="微软雅黑" panose="020B0503020204020204" charset="-122"/>
                <a:ea typeface="微软雅黑" panose="020B0503020204020204" charset="-122"/>
                <a:cs typeface="Times New Roman" panose="02020603050405020304" pitchFamily="18" charset="0"/>
              </a:rPr>
              <a:t>贪婪特性，使该部分尽可能少的进行匹配，防止错过有效数据的提取。</a:t>
            </a:r>
            <a:endParaRPr lang="zh-CN" altLang="en-US" sz="2400" b="1" dirty="0">
              <a:solidFill>
                <a:srgbClr val="FF0000"/>
              </a:solidFill>
              <a:latin typeface="微软雅黑" panose="020B0503020204020204" charset="-122"/>
              <a:ea typeface="微软雅黑" panose="020B0503020204020204" charset="-122"/>
            </a:endParaRPr>
          </a:p>
        </p:txBody>
      </p:sp>
      <p:sp>
        <p:nvSpPr>
          <p:cNvPr id="21" name="文本框 20"/>
          <p:cNvSpPr txBox="1"/>
          <p:nvPr/>
        </p:nvSpPr>
        <p:spPr>
          <a:xfrm>
            <a:off x="623797" y="2708920"/>
            <a:ext cx="7924444" cy="3693319"/>
          </a:xfrm>
          <a:prstGeom prst="rect">
            <a:avLst/>
          </a:prstGeom>
          <a:solidFill>
            <a:schemeClr val="bg1"/>
          </a:solidFill>
        </p:spPr>
        <p:txBody>
          <a:bodyPr wrap="square">
            <a:spAutoFit/>
          </a:bodyPr>
          <a:lstStyle/>
          <a:p>
            <a:pPr algn="l"/>
            <a:r>
              <a:rPr lang="en-US" altLang="zh-CN" sz="1800" b="1" dirty="0">
                <a:solidFill>
                  <a:srgbClr val="7F0055"/>
                </a:solidFill>
                <a:latin typeface="Consolas" panose="020B0609020204030204" pitchFamily="49" charset="0"/>
              </a:rPr>
              <a:t>public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static</a:t>
            </a:r>
            <a:r>
              <a:rPr lang="en-US" altLang="zh-CN" sz="1800" b="1" dirty="0">
                <a:solidFill>
                  <a:srgbClr val="000000"/>
                </a:solidFill>
                <a:latin typeface="Consolas" panose="020B0609020204030204" pitchFamily="49" charset="0"/>
              </a:rPr>
              <a:t> </a:t>
            </a:r>
            <a:r>
              <a:rPr lang="en-US" altLang="zh-CN" sz="1800" b="1" dirty="0">
                <a:solidFill>
                  <a:srgbClr val="7F0055"/>
                </a:solidFill>
                <a:latin typeface="Consolas" panose="020B0609020204030204" pitchFamily="49" charset="0"/>
              </a:rPr>
              <a:t>void</a:t>
            </a:r>
            <a:r>
              <a:rPr lang="en-US" altLang="zh-CN" sz="1800" b="1" dirty="0">
                <a:solidFill>
                  <a:srgbClr val="000000"/>
                </a:solidFill>
                <a:latin typeface="Consolas" panose="020B0609020204030204" pitchFamily="49" charset="0"/>
              </a:rPr>
              <a:t> main(String[] </a:t>
            </a:r>
            <a:r>
              <a:rPr lang="en-US" altLang="zh-CN" sz="1800" b="1" dirty="0" err="1">
                <a:solidFill>
                  <a:srgbClr val="6A3E3E"/>
                </a:solidFill>
                <a:latin typeface="Consolas" panose="020B0609020204030204" pitchFamily="49" charset="0"/>
              </a:rPr>
              <a:t>args</a:t>
            </a:r>
            <a:r>
              <a:rPr lang="en-US" altLang="zh-CN" sz="1800" b="1" dirty="0">
                <a:solidFill>
                  <a:srgbClr val="000000"/>
                </a:solidFill>
                <a:latin typeface="Consolas" panose="020B0609020204030204" pitchFamily="49" charset="0"/>
              </a:rPr>
              <a:t>) {</a:t>
            </a:r>
            <a:endParaRPr lang="en-US" altLang="zh-CN" sz="1800" b="1" dirty="0">
              <a:solidFill>
                <a:srgbClr val="000000"/>
              </a:solidFill>
              <a:latin typeface="Consolas" panose="020B0609020204030204" pitchFamily="49" charset="0"/>
            </a:endParaRPr>
          </a:p>
          <a:p>
            <a:pPr lvl="1"/>
            <a:r>
              <a:rPr lang="en-US" altLang="zh-CN" dirty="0">
                <a:solidFill>
                  <a:srgbClr val="000000"/>
                </a:solidFill>
                <a:latin typeface="Consolas" panose="020B0609020204030204" pitchFamily="49" charset="0"/>
              </a:rPr>
              <a:t>String </a:t>
            </a:r>
            <a:r>
              <a:rPr lang="en-US" altLang="zh-CN" dirty="0">
                <a:solidFill>
                  <a:srgbClr val="6A3E3E"/>
                </a:solidFill>
                <a:latin typeface="Consolas" panose="020B0609020204030204" pitchFamily="49" charset="0"/>
              </a:rPr>
              <a:t>reg1</a:t>
            </a:r>
            <a:r>
              <a:rPr lang="en-US" altLang="zh-CN" dirty="0">
                <a:solidFill>
                  <a:srgbClr val="000000"/>
                </a:solidFill>
                <a:latin typeface="Consolas" panose="020B0609020204030204" pitchFamily="49" charset="0"/>
              </a:rPr>
              <a:t> = </a:t>
            </a:r>
            <a:r>
              <a:rPr lang="en-US" altLang="zh-CN" dirty="0">
                <a:solidFill>
                  <a:srgbClr val="2A00FF"/>
                </a:solidFill>
                <a:latin typeface="Consolas" panose="020B0609020204030204" pitchFamily="49" charset="0"/>
              </a:rPr>
              <a:t>"aa(\\d+)"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pPr lvl="1"/>
            <a:r>
              <a:rPr lang="it-IT" altLang="zh-CN" dirty="0">
                <a:solidFill>
                  <a:srgbClr val="000000"/>
                </a:solidFill>
                <a:latin typeface="Consolas" panose="020B0609020204030204" pitchFamily="49" charset="0"/>
              </a:rPr>
              <a:t>Pattern </a:t>
            </a:r>
            <a:r>
              <a:rPr lang="it-IT" altLang="zh-CN" dirty="0">
                <a:solidFill>
                  <a:srgbClr val="6A3E3E"/>
                </a:solidFill>
                <a:latin typeface="Consolas" panose="020B0609020204030204" pitchFamily="49" charset="0"/>
              </a:rPr>
              <a:t>pattern</a:t>
            </a:r>
            <a:r>
              <a:rPr lang="it-IT" altLang="zh-CN" dirty="0">
                <a:solidFill>
                  <a:srgbClr val="000000"/>
                </a:solidFill>
                <a:latin typeface="Consolas" panose="020B0609020204030204" pitchFamily="49" charset="0"/>
              </a:rPr>
              <a:t> = Pattern.compile(</a:t>
            </a:r>
            <a:r>
              <a:rPr lang="it-IT" altLang="zh-CN" dirty="0">
                <a:solidFill>
                  <a:srgbClr val="6A3E3E"/>
                </a:solidFill>
                <a:latin typeface="Consolas" panose="020B0609020204030204" pitchFamily="49" charset="0"/>
              </a:rPr>
              <a:t>reg1</a:t>
            </a:r>
            <a:r>
              <a:rPr lang="it-IT" altLang="zh-CN" dirty="0">
                <a:solidFill>
                  <a:srgbClr val="000000"/>
                </a:solidFill>
                <a:latin typeface="Consolas" panose="020B0609020204030204" pitchFamily="49" charset="0"/>
              </a:rPr>
              <a:t>);</a:t>
            </a:r>
            <a:endParaRPr lang="it-IT" altLang="zh-CN" dirty="0">
              <a:solidFill>
                <a:srgbClr val="000000"/>
              </a:solidFill>
              <a:latin typeface="Consolas" panose="020B0609020204030204" pitchFamily="49" charset="0"/>
            </a:endParaRPr>
          </a:p>
          <a:p>
            <a:pPr lvl="1"/>
            <a:r>
              <a:rPr lang="en-US" altLang="zh-CN" dirty="0">
                <a:solidFill>
                  <a:srgbClr val="000000"/>
                </a:solidFill>
                <a:latin typeface="Consolas" panose="020B0609020204030204" pitchFamily="49" charset="0"/>
              </a:rPr>
              <a:t>Matcher </a:t>
            </a:r>
            <a:r>
              <a:rPr lang="en-US" altLang="zh-CN" dirty="0" err="1">
                <a:solidFill>
                  <a:srgbClr val="6A3E3E"/>
                </a:solidFill>
                <a:latin typeface="Consolas" panose="020B0609020204030204" pitchFamily="49" charset="0"/>
              </a:rPr>
              <a:t>matcher</a:t>
            </a:r>
            <a:r>
              <a:rPr lang="en-US" altLang="zh-CN" dirty="0">
                <a:solidFill>
                  <a:srgbClr val="000000"/>
                </a:solidFill>
                <a:latin typeface="Consolas" panose="020B0609020204030204" pitchFamily="49" charset="0"/>
              </a:rPr>
              <a:t> = </a:t>
            </a:r>
            <a:r>
              <a:rPr lang="en-US" altLang="zh-CN" dirty="0" err="1">
                <a:solidFill>
                  <a:srgbClr val="6A3E3E"/>
                </a:solidFill>
                <a:latin typeface="Consolas" panose="020B0609020204030204" pitchFamily="49" charset="0"/>
              </a:rPr>
              <a:t>pattern</a:t>
            </a:r>
            <a:r>
              <a:rPr lang="en-US" altLang="zh-CN" dirty="0" err="1">
                <a:solidFill>
                  <a:srgbClr val="000000"/>
                </a:solidFill>
                <a:latin typeface="Consolas" panose="020B0609020204030204" pitchFamily="49" charset="0"/>
              </a:rPr>
              <a:t>.matcher</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"aa2343ddd"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pPr lvl="1"/>
            <a:r>
              <a:rPr lang="en-US" altLang="zh-CN" dirty="0" err="1">
                <a:solidFill>
                  <a:srgbClr val="6A3E3E"/>
                </a:solidFill>
                <a:latin typeface="Consolas" panose="020B0609020204030204" pitchFamily="49" charset="0"/>
              </a:rPr>
              <a:t>matcher</a:t>
            </a:r>
            <a:r>
              <a:rPr lang="en-US" altLang="zh-CN" dirty="0" err="1">
                <a:solidFill>
                  <a:srgbClr val="000000"/>
                </a:solidFill>
                <a:latin typeface="Consolas" panose="020B0609020204030204" pitchFamily="49" charset="0"/>
              </a:rPr>
              <a:t>.find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pPr lvl="1"/>
            <a:r>
              <a:rPr lang="en-US" altLang="zh-CN" dirty="0" err="1">
                <a:solidFill>
                  <a:srgbClr val="000000"/>
                </a:solidFill>
                <a:latin typeface="Consolas" panose="020B0609020204030204" pitchFamily="49" charset="0"/>
              </a:rPr>
              <a:t>System.</a:t>
            </a:r>
            <a:r>
              <a:rPr lang="en-US" altLang="zh-CN" b="1" dirty="0" err="1">
                <a:solidFill>
                  <a:srgbClr val="0000C0"/>
                </a:solidFill>
                <a:latin typeface="Consolas" panose="020B0609020204030204" pitchFamily="49" charset="0"/>
              </a:rPr>
              <a:t>out</a:t>
            </a:r>
            <a:r>
              <a:rPr lang="en-US" altLang="zh-CN" b="1" dirty="0" err="1">
                <a:solidFill>
                  <a:srgbClr val="000000"/>
                </a:solidFill>
                <a:latin typeface="Consolas" panose="020B0609020204030204" pitchFamily="49" charset="0"/>
              </a:rPr>
              <a:t>.println</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matcher</a:t>
            </a:r>
            <a:r>
              <a:rPr lang="en-US" altLang="zh-CN" b="1" dirty="0" err="1">
                <a:solidFill>
                  <a:srgbClr val="000000"/>
                </a:solidFill>
                <a:latin typeface="Consolas" panose="020B0609020204030204" pitchFamily="49" charset="0"/>
              </a:rPr>
              <a:t>.group</a:t>
            </a:r>
            <a:r>
              <a:rPr lang="en-US" altLang="zh-CN" b="1" dirty="0">
                <a:solidFill>
                  <a:srgbClr val="000000"/>
                </a:solidFill>
                <a:latin typeface="Consolas" panose="020B0609020204030204" pitchFamily="49" charset="0"/>
              </a:rPr>
              <a:t>(1));</a:t>
            </a:r>
            <a:endParaRPr lang="en-US" altLang="zh-CN" b="1" dirty="0">
              <a:solidFill>
                <a:srgbClr val="000000"/>
              </a:solidFill>
              <a:latin typeface="Consolas" panose="020B0609020204030204" pitchFamily="49" charset="0"/>
            </a:endParaRPr>
          </a:p>
          <a:p>
            <a:pPr lvl="1"/>
            <a:endParaRPr lang="zh-CN" altLang="en-US" dirty="0">
              <a:latin typeface="Consolas" panose="020B0609020204030204" pitchFamily="49" charset="0"/>
            </a:endParaRPr>
          </a:p>
          <a:p>
            <a:pPr lvl="1"/>
            <a:r>
              <a:rPr lang="en-US" altLang="zh-CN" dirty="0">
                <a:solidFill>
                  <a:srgbClr val="000000"/>
                </a:solidFill>
                <a:latin typeface="Consolas" panose="020B0609020204030204" pitchFamily="49" charset="0"/>
              </a:rPr>
              <a:t>String </a:t>
            </a:r>
            <a:r>
              <a:rPr lang="en-US" altLang="zh-CN" dirty="0">
                <a:solidFill>
                  <a:srgbClr val="6A3E3E"/>
                </a:solidFill>
                <a:latin typeface="Consolas" panose="020B0609020204030204" pitchFamily="49" charset="0"/>
              </a:rPr>
              <a:t>reg2</a:t>
            </a:r>
            <a:r>
              <a:rPr lang="en-US" altLang="zh-CN" dirty="0">
                <a:solidFill>
                  <a:srgbClr val="000000"/>
                </a:solidFill>
                <a:latin typeface="Consolas" panose="020B0609020204030204" pitchFamily="49" charset="0"/>
              </a:rPr>
              <a:t> = </a:t>
            </a:r>
            <a:r>
              <a:rPr lang="en-US" altLang="zh-CN" dirty="0">
                <a:solidFill>
                  <a:srgbClr val="2A00FF"/>
                </a:solidFill>
                <a:latin typeface="Consolas" panose="020B0609020204030204" pitchFamily="49" charset="0"/>
              </a:rPr>
              <a:t>"aa(\\d+?)"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pPr lvl="1"/>
            <a:r>
              <a:rPr lang="en-US" altLang="zh-CN" dirty="0">
                <a:solidFill>
                  <a:srgbClr val="6A3E3E"/>
                </a:solidFill>
                <a:latin typeface="Consolas" panose="020B0609020204030204" pitchFamily="49" charset="0"/>
              </a:rPr>
              <a:t>pattern</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Pattern.compile</a:t>
            </a:r>
            <a:r>
              <a:rPr lang="en-US" altLang="zh-CN" dirty="0">
                <a:solidFill>
                  <a:srgbClr val="000000"/>
                </a:solidFill>
                <a:latin typeface="Consolas" panose="020B0609020204030204" pitchFamily="49" charset="0"/>
              </a:rPr>
              <a:t>(</a:t>
            </a:r>
            <a:r>
              <a:rPr lang="en-US" altLang="zh-CN" dirty="0">
                <a:solidFill>
                  <a:srgbClr val="6A3E3E"/>
                </a:solidFill>
                <a:latin typeface="Consolas" panose="020B0609020204030204" pitchFamily="49" charset="0"/>
              </a:rPr>
              <a:t>reg2</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pPr lvl="1"/>
            <a:r>
              <a:rPr lang="en-US" altLang="zh-CN" dirty="0">
                <a:solidFill>
                  <a:srgbClr val="6A3E3E"/>
                </a:solidFill>
                <a:latin typeface="Consolas" panose="020B0609020204030204" pitchFamily="49" charset="0"/>
              </a:rPr>
              <a:t>matcher</a:t>
            </a:r>
            <a:r>
              <a:rPr lang="en-US" altLang="zh-CN" dirty="0">
                <a:solidFill>
                  <a:srgbClr val="000000"/>
                </a:solidFill>
                <a:latin typeface="Consolas" panose="020B0609020204030204" pitchFamily="49" charset="0"/>
              </a:rPr>
              <a:t> = </a:t>
            </a:r>
            <a:r>
              <a:rPr lang="en-US" altLang="zh-CN" dirty="0" err="1">
                <a:solidFill>
                  <a:srgbClr val="6A3E3E"/>
                </a:solidFill>
                <a:latin typeface="Consolas" panose="020B0609020204030204" pitchFamily="49" charset="0"/>
              </a:rPr>
              <a:t>pattern</a:t>
            </a:r>
            <a:r>
              <a:rPr lang="en-US" altLang="zh-CN" dirty="0" err="1">
                <a:solidFill>
                  <a:srgbClr val="000000"/>
                </a:solidFill>
                <a:latin typeface="Consolas" panose="020B0609020204030204" pitchFamily="49" charset="0"/>
              </a:rPr>
              <a:t>.matcher</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"aa2343ddd"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pPr lvl="1"/>
            <a:r>
              <a:rPr lang="en-US" altLang="zh-CN" dirty="0" err="1">
                <a:solidFill>
                  <a:srgbClr val="6A3E3E"/>
                </a:solidFill>
                <a:latin typeface="Consolas" panose="020B0609020204030204" pitchFamily="49" charset="0"/>
              </a:rPr>
              <a:t>matcher</a:t>
            </a:r>
            <a:r>
              <a:rPr lang="en-US" altLang="zh-CN" dirty="0" err="1">
                <a:solidFill>
                  <a:srgbClr val="000000"/>
                </a:solidFill>
                <a:latin typeface="Consolas" panose="020B0609020204030204" pitchFamily="49" charset="0"/>
              </a:rPr>
              <a:t>.find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pPr lvl="1"/>
            <a:r>
              <a:rPr lang="en-US" altLang="zh-CN" dirty="0" err="1">
                <a:solidFill>
                  <a:srgbClr val="000000"/>
                </a:solidFill>
                <a:latin typeface="Consolas" panose="020B0609020204030204" pitchFamily="49" charset="0"/>
              </a:rPr>
              <a:t>System.</a:t>
            </a:r>
            <a:r>
              <a:rPr lang="en-US" altLang="zh-CN" b="1" dirty="0" err="1">
                <a:solidFill>
                  <a:srgbClr val="0000C0"/>
                </a:solidFill>
                <a:latin typeface="Consolas" panose="020B0609020204030204" pitchFamily="49" charset="0"/>
              </a:rPr>
              <a:t>out</a:t>
            </a:r>
            <a:r>
              <a:rPr lang="en-US" altLang="zh-CN" b="1" dirty="0" err="1">
                <a:solidFill>
                  <a:srgbClr val="000000"/>
                </a:solidFill>
                <a:latin typeface="Consolas" panose="020B0609020204030204" pitchFamily="49" charset="0"/>
              </a:rPr>
              <a:t>.println</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matcher</a:t>
            </a:r>
            <a:r>
              <a:rPr lang="en-US" altLang="zh-CN" b="1" dirty="0" err="1">
                <a:solidFill>
                  <a:srgbClr val="000000"/>
                </a:solidFill>
                <a:latin typeface="Consolas" panose="020B0609020204030204" pitchFamily="49" charset="0"/>
              </a:rPr>
              <a:t>.group</a:t>
            </a:r>
            <a:r>
              <a:rPr lang="en-US" altLang="zh-CN" b="1" dirty="0">
                <a:solidFill>
                  <a:srgbClr val="000000"/>
                </a:solidFill>
                <a:latin typeface="Consolas" panose="020B0609020204030204" pitchFamily="49" charset="0"/>
              </a:rPr>
              <a:t>(1));</a:t>
            </a:r>
            <a:endParaRPr lang="zh-CN" altLang="en-US" sz="1800" dirty="0">
              <a:latin typeface="Consolas" panose="020B0609020204030204" pitchFamily="49" charset="0"/>
            </a:endParaRPr>
          </a:p>
          <a:p>
            <a:pPr algn="l"/>
            <a:r>
              <a:rPr lang="en-US" altLang="zh-CN" sz="1800" dirty="0">
                <a:solidFill>
                  <a:srgbClr val="000000"/>
                </a:solidFill>
                <a:latin typeface="Consolas" panose="020B0609020204030204" pitchFamily="49" charset="0"/>
              </a:rPr>
              <a:t>}</a:t>
            </a:r>
            <a:endParaRPr lang="zh-CN" altLang="en-US" dirty="0"/>
          </a:p>
        </p:txBody>
      </p:sp>
      <p:sp>
        <p:nvSpPr>
          <p:cNvPr id="23" name="文本框 22"/>
          <p:cNvSpPr txBox="1"/>
          <p:nvPr/>
        </p:nvSpPr>
        <p:spPr>
          <a:xfrm>
            <a:off x="7452320" y="3466103"/>
            <a:ext cx="1095921" cy="523220"/>
          </a:xfrm>
          <a:prstGeom prst="rect">
            <a:avLst/>
          </a:prstGeom>
          <a:noFill/>
        </p:spPr>
        <p:txBody>
          <a:bodyPr wrap="square">
            <a:spAutoFit/>
          </a:bodyPr>
          <a:lstStyle/>
          <a:p>
            <a:r>
              <a:rPr lang="en-US" altLang="zh-CN" sz="2800" b="1" dirty="0">
                <a:solidFill>
                  <a:srgbClr val="FF0000"/>
                </a:solidFill>
                <a:latin typeface="Consolas" panose="020B0609020204030204" pitchFamily="49" charset="0"/>
              </a:rPr>
              <a:t>2343</a:t>
            </a:r>
            <a:endParaRPr lang="zh-CN" altLang="en-US" sz="2800" b="1" dirty="0">
              <a:solidFill>
                <a:srgbClr val="FF0000"/>
              </a:solidFill>
            </a:endParaRPr>
          </a:p>
        </p:txBody>
      </p:sp>
      <p:sp>
        <p:nvSpPr>
          <p:cNvPr id="24" name="文本框 23"/>
          <p:cNvSpPr txBox="1"/>
          <p:nvPr/>
        </p:nvSpPr>
        <p:spPr>
          <a:xfrm>
            <a:off x="6660232" y="5018995"/>
            <a:ext cx="1095921" cy="523220"/>
          </a:xfrm>
          <a:prstGeom prst="rect">
            <a:avLst/>
          </a:prstGeom>
          <a:noFill/>
        </p:spPr>
        <p:txBody>
          <a:bodyPr wrap="square">
            <a:spAutoFit/>
          </a:bodyPr>
          <a:lstStyle/>
          <a:p>
            <a:r>
              <a:rPr lang="en-US" altLang="zh-CN" sz="2800" b="1" dirty="0">
                <a:solidFill>
                  <a:srgbClr val="FF0000"/>
                </a:solidFill>
                <a:latin typeface="Consolas" panose="020B0609020204030204" pitchFamily="49" charset="0"/>
              </a:rPr>
              <a:t>2</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6203032" cy="1011567"/>
          </a:xfrm>
        </p:spPr>
        <p:style>
          <a:lnRef idx="1">
            <a:schemeClr val="accent1"/>
          </a:lnRef>
          <a:fillRef idx="2">
            <a:schemeClr val="accent1"/>
          </a:fillRef>
          <a:effectRef idx="1">
            <a:schemeClr val="accent1"/>
          </a:effectRef>
          <a:fontRef idx="minor">
            <a:schemeClr val="dk1"/>
          </a:fontRef>
        </p:style>
        <p:txBody>
          <a:bodyPr>
            <a:normAutofit/>
          </a:bodyPr>
          <a:lstStyle/>
          <a:p>
            <a:pPr marL="109855" indent="0">
              <a:buNone/>
            </a:pPr>
            <a:r>
              <a:rPr lang="en-US" altLang="zh-CN" sz="2400" dirty="0"/>
              <a:t>String s1 = "hello";</a:t>
            </a:r>
            <a:endParaRPr lang="zh-CN" altLang="zh-CN" sz="2400" dirty="0"/>
          </a:p>
          <a:p>
            <a:pPr marL="109855" indent="0">
              <a:buNone/>
            </a:pPr>
            <a:r>
              <a:rPr lang="en-US" altLang="zh-CN" sz="2400" dirty="0"/>
              <a:t>String s2 = new String("hello") ;</a:t>
            </a:r>
            <a:endParaRPr lang="en-US" altLang="zh-CN" sz="2400" dirty="0"/>
          </a:p>
        </p:txBody>
      </p:sp>
      <p:sp>
        <p:nvSpPr>
          <p:cNvPr id="3" name="标题 2"/>
          <p:cNvSpPr>
            <a:spLocks noGrp="1"/>
          </p:cNvSpPr>
          <p:nvPr>
            <p:ph type="title"/>
          </p:nvPr>
        </p:nvSpPr>
        <p:spPr/>
        <p:txBody>
          <a:bodyPr/>
          <a:lstStyle/>
          <a:p>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graphicFrame>
        <p:nvGraphicFramePr>
          <p:cNvPr id="18" name="表格 17"/>
          <p:cNvGraphicFramePr>
            <a:graphicFrameLocks noGrp="1"/>
          </p:cNvGraphicFramePr>
          <p:nvPr/>
        </p:nvGraphicFramePr>
        <p:xfrm>
          <a:off x="1439906" y="2939487"/>
          <a:ext cx="743744" cy="2595880"/>
        </p:xfrm>
        <a:graphic>
          <a:graphicData uri="http://schemas.openxmlformats.org/drawingml/2006/table">
            <a:tbl>
              <a:tblPr firstRow="1" bandRow="1"/>
              <a:tblGrid>
                <a:gridCol w="743744"/>
              </a:tblGrid>
              <a:tr h="370840">
                <a:tc>
                  <a:txBody>
                    <a:bodyPr/>
                    <a:lstStyle/>
                    <a:p>
                      <a:endParaRPr lang="zh-CN" altLang="en-US" dirty="0"/>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dirty="0"/>
                    </a:p>
                  </a:txBody>
                  <a:tcPr/>
                </a:tc>
              </a:tr>
            </a:tbl>
          </a:graphicData>
        </a:graphic>
      </p:graphicFrame>
      <p:sp>
        <p:nvSpPr>
          <p:cNvPr id="19" name="TextBox 2"/>
          <p:cNvSpPr txBox="1"/>
          <p:nvPr/>
        </p:nvSpPr>
        <p:spPr>
          <a:xfrm>
            <a:off x="1397306" y="5511398"/>
            <a:ext cx="1008112" cy="369332"/>
          </a:xfrm>
          <a:prstGeom prst="rect">
            <a:avLst/>
          </a:prstGeom>
          <a:noFill/>
        </p:spPr>
        <p:txBody>
          <a:bodyPr wrap="square" rtlCol="0">
            <a:spAutoFit/>
          </a:bodyPr>
          <a:lstStyle/>
          <a:p>
            <a:r>
              <a:rPr lang="zh-CN" altLang="en-US" dirty="0"/>
              <a:t>栈内存</a:t>
            </a:r>
            <a:endParaRPr lang="zh-CN" altLang="en-US" dirty="0"/>
          </a:p>
        </p:txBody>
      </p:sp>
      <p:sp>
        <p:nvSpPr>
          <p:cNvPr id="20" name="TextBox 4"/>
          <p:cNvSpPr txBox="1"/>
          <p:nvPr/>
        </p:nvSpPr>
        <p:spPr>
          <a:xfrm>
            <a:off x="971600" y="4440567"/>
            <a:ext cx="540314" cy="369332"/>
          </a:xfrm>
          <a:prstGeom prst="rect">
            <a:avLst/>
          </a:prstGeom>
          <a:noFill/>
        </p:spPr>
        <p:txBody>
          <a:bodyPr wrap="square" rtlCol="0">
            <a:spAutoFit/>
          </a:bodyPr>
          <a:lstStyle/>
          <a:p>
            <a:r>
              <a:rPr lang="en-US" altLang="zh-CN" dirty="0"/>
              <a:t>s2</a:t>
            </a:r>
            <a:endParaRPr lang="zh-CN" altLang="en-US" dirty="0"/>
          </a:p>
        </p:txBody>
      </p:sp>
      <p:sp>
        <p:nvSpPr>
          <p:cNvPr id="21" name="椭圆 20"/>
          <p:cNvSpPr/>
          <p:nvPr/>
        </p:nvSpPr>
        <p:spPr bwMode="auto">
          <a:xfrm>
            <a:off x="2843808" y="3083503"/>
            <a:ext cx="4536504" cy="2293168"/>
          </a:xfrm>
          <a:prstGeom prst="ellipse">
            <a:avLst/>
          </a:prstGeom>
          <a:solidFill>
            <a:schemeClr val="bg1"/>
          </a:solidFill>
          <a:ln w="12700"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p:txBody>
      </p:sp>
      <p:graphicFrame>
        <p:nvGraphicFramePr>
          <p:cNvPr id="22" name="表格 21"/>
          <p:cNvGraphicFramePr>
            <a:graphicFrameLocks noGrp="1"/>
          </p:cNvGraphicFramePr>
          <p:nvPr/>
        </p:nvGraphicFramePr>
        <p:xfrm>
          <a:off x="4055006" y="3299527"/>
          <a:ext cx="936104" cy="1872210"/>
        </p:xfrm>
        <a:graphic>
          <a:graphicData uri="http://schemas.openxmlformats.org/drawingml/2006/table">
            <a:tbl>
              <a:tblPr firstRow="1" bandRow="1"/>
              <a:tblGrid>
                <a:gridCol w="936104"/>
              </a:tblGrid>
              <a:tr h="374442">
                <a:tc>
                  <a:txBody>
                    <a:bodyPr/>
                    <a:lstStyle/>
                    <a:p>
                      <a:endParaRPr lang="zh-CN" altLang="en-US" dirty="0"/>
                    </a:p>
                  </a:txBody>
                  <a:tcPr/>
                </a:tc>
              </a:tr>
              <a:tr h="374442">
                <a:tc>
                  <a:txBody>
                    <a:bodyPr/>
                    <a:lstStyle/>
                    <a:p>
                      <a:endParaRPr lang="zh-CN" altLang="en-US"/>
                    </a:p>
                  </a:txBody>
                  <a:tcPr/>
                </a:tc>
              </a:tr>
              <a:tr h="374442">
                <a:tc>
                  <a:txBody>
                    <a:bodyPr/>
                    <a:lstStyle/>
                    <a:p>
                      <a:endParaRPr lang="zh-CN" altLang="en-US" dirty="0"/>
                    </a:p>
                  </a:txBody>
                  <a:tcPr/>
                </a:tc>
              </a:tr>
              <a:tr h="374442">
                <a:tc>
                  <a:txBody>
                    <a:bodyPr/>
                    <a:lstStyle/>
                    <a:p>
                      <a:endParaRPr lang="zh-CN" altLang="en-US" dirty="0"/>
                    </a:p>
                  </a:txBody>
                  <a:tcPr/>
                </a:tc>
              </a:tr>
              <a:tr h="374442">
                <a:tc>
                  <a:txBody>
                    <a:bodyPr/>
                    <a:lstStyle/>
                    <a:p>
                      <a:endParaRPr lang="zh-CN" altLang="en-US" dirty="0"/>
                    </a:p>
                  </a:txBody>
                  <a:tcPr/>
                </a:tc>
              </a:tr>
            </a:tbl>
          </a:graphicData>
        </a:graphic>
      </p:graphicFrame>
      <p:sp>
        <p:nvSpPr>
          <p:cNvPr id="23" name="TextBox 9"/>
          <p:cNvSpPr txBox="1"/>
          <p:nvPr/>
        </p:nvSpPr>
        <p:spPr>
          <a:xfrm>
            <a:off x="4684999" y="5408029"/>
            <a:ext cx="1008112" cy="369332"/>
          </a:xfrm>
          <a:prstGeom prst="rect">
            <a:avLst/>
          </a:prstGeom>
          <a:noFill/>
        </p:spPr>
        <p:txBody>
          <a:bodyPr wrap="square" rtlCol="0">
            <a:spAutoFit/>
          </a:bodyPr>
          <a:lstStyle/>
          <a:p>
            <a:r>
              <a:rPr lang="zh-CN" altLang="en-US" dirty="0"/>
              <a:t>堆内存</a:t>
            </a:r>
            <a:endParaRPr lang="zh-CN" altLang="en-US" dirty="0"/>
          </a:p>
        </p:txBody>
      </p:sp>
      <p:cxnSp>
        <p:nvCxnSpPr>
          <p:cNvPr id="24" name="直接箭头连接符 23"/>
          <p:cNvCxnSpPr/>
          <p:nvPr/>
        </p:nvCxnSpPr>
        <p:spPr bwMode="auto">
          <a:xfrm>
            <a:off x="1829354" y="4584583"/>
            <a:ext cx="2225652" cy="0"/>
          </a:xfrm>
          <a:prstGeom prst="straightConnector1">
            <a:avLst/>
          </a:prstGeom>
          <a:solidFill>
            <a:schemeClr val="accent1"/>
          </a:solidFill>
          <a:ln w="12700" cap="flat" cmpd="sng" algn="ctr">
            <a:solidFill>
              <a:srgbClr val="99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16"/>
          <p:cNvSpPr txBox="1"/>
          <p:nvPr/>
        </p:nvSpPr>
        <p:spPr>
          <a:xfrm>
            <a:off x="4079178" y="4442365"/>
            <a:ext cx="911932" cy="369332"/>
          </a:xfrm>
          <a:prstGeom prst="rect">
            <a:avLst/>
          </a:prstGeom>
          <a:noFill/>
        </p:spPr>
        <p:txBody>
          <a:bodyPr wrap="square" rtlCol="0">
            <a:spAutoFit/>
          </a:bodyPr>
          <a:lstStyle/>
          <a:p>
            <a:r>
              <a:rPr lang="en-US" altLang="zh-CN" sz="1800" dirty="0">
                <a:solidFill>
                  <a:srgbClr val="000000"/>
                </a:solidFill>
                <a:effectLst/>
                <a:latin typeface="Times New Roman" panose="02020603050405020304" pitchFamily="18" charset="0"/>
                <a:ea typeface="+mn-ea"/>
              </a:rPr>
              <a:t>"hello"</a:t>
            </a:r>
            <a:endParaRPr lang="zh-CN" altLang="en-US" dirty="0"/>
          </a:p>
        </p:txBody>
      </p:sp>
      <p:graphicFrame>
        <p:nvGraphicFramePr>
          <p:cNvPr id="26" name="表格 25"/>
          <p:cNvGraphicFramePr>
            <a:graphicFrameLocks noGrp="1"/>
          </p:cNvGraphicFramePr>
          <p:nvPr/>
        </p:nvGraphicFramePr>
        <p:xfrm>
          <a:off x="5266204" y="3299527"/>
          <a:ext cx="854836" cy="1854200"/>
        </p:xfrm>
        <a:graphic>
          <a:graphicData uri="http://schemas.openxmlformats.org/drawingml/2006/table">
            <a:tbl>
              <a:tblPr firstRow="1" bandRow="1"/>
              <a:tblGrid>
                <a:gridCol w="854836"/>
              </a:tblGrid>
              <a:tr h="370840">
                <a:tc>
                  <a:txBody>
                    <a:bodyPr/>
                    <a:lstStyle/>
                    <a:p>
                      <a:endParaRPr lang="zh-CN" altLang="en-US" dirty="0"/>
                    </a:p>
                  </a:txBody>
                  <a:tcPr/>
                </a:tc>
              </a:tr>
              <a:tr h="370840">
                <a:tc>
                  <a:txBody>
                    <a:bodyPr/>
                    <a:lstStyle/>
                    <a:p>
                      <a:endParaRPr lang="zh-CN" altLang="en-US" sz="1600"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solidFill>
                            <a:srgbClr val="000000"/>
                          </a:solidFill>
                          <a:effectLst/>
                          <a:latin typeface="Times New Roman" panose="02020603050405020304" pitchFamily="18" charset="0"/>
                          <a:ea typeface="+mn-ea"/>
                        </a:rPr>
                        <a:t>"hello"</a:t>
                      </a:r>
                      <a:endParaRPr lang="zh-CN" altLang="en-US" sz="1800" dirty="0"/>
                    </a:p>
                  </a:txBody>
                  <a:tcPr/>
                </a:tc>
              </a:tr>
              <a:tr h="370840">
                <a:tc>
                  <a:txBody>
                    <a:bodyPr/>
                    <a:lstStyle/>
                    <a:p>
                      <a:endParaRPr lang="zh-CN" altLang="en-US"/>
                    </a:p>
                  </a:txBody>
                  <a:tcPr/>
                </a:tc>
              </a:tr>
              <a:tr h="370840">
                <a:tc>
                  <a:txBody>
                    <a:bodyPr/>
                    <a:lstStyle/>
                    <a:p>
                      <a:endParaRPr lang="zh-CN" altLang="en-US" dirty="0"/>
                    </a:p>
                  </a:txBody>
                  <a:tcPr/>
                </a:tc>
              </a:tr>
            </a:tbl>
          </a:graphicData>
        </a:graphic>
      </p:graphicFrame>
      <p:sp>
        <p:nvSpPr>
          <p:cNvPr id="27" name="TextBox 9"/>
          <p:cNvSpPr txBox="1"/>
          <p:nvPr/>
        </p:nvSpPr>
        <p:spPr>
          <a:xfrm>
            <a:off x="6121040" y="4041961"/>
            <a:ext cx="1008112" cy="369332"/>
          </a:xfrm>
          <a:prstGeom prst="rect">
            <a:avLst/>
          </a:prstGeom>
          <a:noFill/>
        </p:spPr>
        <p:txBody>
          <a:bodyPr wrap="square" rtlCol="0">
            <a:spAutoFit/>
          </a:bodyPr>
          <a:lstStyle/>
          <a:p>
            <a:r>
              <a:rPr lang="zh-CN" altLang="en-US" dirty="0"/>
              <a:t>对象池</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51520" y="260648"/>
            <a:ext cx="6984776" cy="3446003"/>
          </a:xfrm>
          <a:prstGeom prst="rect">
            <a:avLst/>
          </a:prstGeom>
        </p:spPr>
      </p:pic>
      <p:sp>
        <p:nvSpPr>
          <p:cNvPr id="5" name="矩形 4"/>
          <p:cNvSpPr/>
          <p:nvPr/>
        </p:nvSpPr>
        <p:spPr>
          <a:xfrm>
            <a:off x="260348" y="228838"/>
            <a:ext cx="1114739" cy="391951"/>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6" name="椭圆 5"/>
          <p:cNvSpPr/>
          <p:nvPr/>
        </p:nvSpPr>
        <p:spPr>
          <a:xfrm>
            <a:off x="3186538" y="1262135"/>
            <a:ext cx="975397" cy="400841"/>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7" name="椭圆 6"/>
          <p:cNvSpPr/>
          <p:nvPr/>
        </p:nvSpPr>
        <p:spPr>
          <a:xfrm>
            <a:off x="2141470" y="1664662"/>
            <a:ext cx="418027" cy="240505"/>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8" name="椭圆 7"/>
          <p:cNvSpPr/>
          <p:nvPr/>
        </p:nvSpPr>
        <p:spPr>
          <a:xfrm>
            <a:off x="3196051" y="1694786"/>
            <a:ext cx="487698" cy="240505"/>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9" name="椭圆 8"/>
          <p:cNvSpPr/>
          <p:nvPr/>
        </p:nvSpPr>
        <p:spPr>
          <a:xfrm>
            <a:off x="1981680" y="2304322"/>
            <a:ext cx="557370" cy="360717"/>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0" name="椭圆 9"/>
          <p:cNvSpPr/>
          <p:nvPr/>
        </p:nvSpPr>
        <p:spPr>
          <a:xfrm>
            <a:off x="971600" y="2705163"/>
            <a:ext cx="507943" cy="265866"/>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1" name="矩形 10"/>
          <p:cNvSpPr/>
          <p:nvPr/>
        </p:nvSpPr>
        <p:spPr>
          <a:xfrm>
            <a:off x="260348" y="3346510"/>
            <a:ext cx="1109545" cy="360141"/>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2" name="椭圆 11"/>
          <p:cNvSpPr/>
          <p:nvPr/>
        </p:nvSpPr>
        <p:spPr>
          <a:xfrm>
            <a:off x="4719305" y="2334346"/>
            <a:ext cx="557370" cy="320673"/>
          </a:xfrm>
          <a:prstGeom prst="ellipse">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350"/>
          </a:p>
        </p:txBody>
      </p:sp>
      <p:sp>
        <p:nvSpPr>
          <p:cNvPr id="16" name="文本框 15"/>
          <p:cNvSpPr txBox="1"/>
          <p:nvPr/>
        </p:nvSpPr>
        <p:spPr>
          <a:xfrm>
            <a:off x="1793539" y="3499243"/>
            <a:ext cx="3780420" cy="2846933"/>
          </a:xfrm>
          <a:prstGeom prst="rect">
            <a:avLst/>
          </a:prstGeom>
          <a:noFill/>
        </p:spPr>
        <p:txBody>
          <a:bodyPr wrap="square">
            <a:spAutoFit/>
          </a:bodyPr>
          <a:lstStyle/>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&lt;li class=\"sky.*?</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&lt;p.*?class=\"wea\"&gt;</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&lt;/p&gt;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&lt;p.*?&lt;span&gt;</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&lt;/span&gt;.*?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a:t>
            </a:r>
            <a:r>
              <a:rPr lang="en-US" altLang="zh-CN" dirty="0" err="1">
                <a:solidFill>
                  <a:srgbClr val="2A00FF"/>
                </a:solidFill>
                <a:latin typeface="Consolas" panose="020B0609020204030204" pitchFamily="49" charset="0"/>
                <a:cs typeface="Times New Roman" panose="02020603050405020304" pitchFamily="18" charset="0"/>
              </a:rPr>
              <a:t>i</a:t>
            </a:r>
            <a:r>
              <a:rPr lang="en-US" altLang="zh-CN" dirty="0">
                <a:solidFill>
                  <a:srgbClr val="2A00FF"/>
                </a:solidFill>
                <a:latin typeface="Consolas" panose="020B0609020204030204" pitchFamily="49" charset="0"/>
                <a:cs typeface="Times New Roman" panose="02020603050405020304" pitchFamily="18" charset="0"/>
              </a:rPr>
              <a:t>&gt;</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&lt;/</a:t>
            </a:r>
            <a:r>
              <a:rPr lang="en-US" altLang="zh-CN" dirty="0" err="1">
                <a:solidFill>
                  <a:srgbClr val="2A00FF"/>
                </a:solidFill>
                <a:latin typeface="Consolas" panose="020B0609020204030204" pitchFamily="49" charset="0"/>
                <a:cs typeface="Times New Roman" panose="02020603050405020304" pitchFamily="18" charset="0"/>
              </a:rPr>
              <a:t>i</a:t>
            </a:r>
            <a:r>
              <a:rPr lang="en-US" altLang="zh-CN" dirty="0">
                <a:solidFill>
                  <a:srgbClr val="2A00FF"/>
                </a:solidFill>
                <a:latin typeface="Consolas" panose="020B0609020204030204" pitchFamily="49" charset="0"/>
                <a:cs typeface="Times New Roman" panose="02020603050405020304" pitchFamily="18" charset="0"/>
              </a:rPr>
              <a:t>&gt;.*?"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&lt;span title=\"</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&lt;span title=\"</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a:t>
            </a:r>
            <a:r>
              <a:rPr lang="en-US" altLang="zh-CN" dirty="0" err="1">
                <a:solidFill>
                  <a:srgbClr val="2A00FF"/>
                </a:solidFill>
                <a:latin typeface="Consolas" panose="020B0609020204030204" pitchFamily="49" charset="0"/>
                <a:cs typeface="Times New Roman" panose="02020603050405020304" pitchFamily="18" charset="0"/>
              </a:rPr>
              <a:t>i</a:t>
            </a:r>
            <a:r>
              <a:rPr lang="en-US" altLang="zh-CN" dirty="0">
                <a:solidFill>
                  <a:srgbClr val="2A00FF"/>
                </a:solidFill>
                <a:latin typeface="Consolas" panose="020B0609020204030204" pitchFamily="49" charset="0"/>
                <a:cs typeface="Times New Roman" panose="02020603050405020304" pitchFamily="18" charset="0"/>
              </a:rPr>
              <a:t>&gt;</a:t>
            </a:r>
            <a:r>
              <a:rPr lang="en-US" altLang="zh-CN" dirty="0">
                <a:solidFill>
                  <a:srgbClr val="FF0000"/>
                </a:solidFill>
                <a:latin typeface="Consolas" panose="020B0609020204030204" pitchFamily="49" charset="0"/>
                <a:cs typeface="Times New Roman" panose="02020603050405020304" pitchFamily="18" charset="0"/>
              </a:rPr>
              <a:t>(.+?)</a:t>
            </a:r>
            <a:r>
              <a:rPr lang="en-US" altLang="zh-CN" dirty="0">
                <a:solidFill>
                  <a:srgbClr val="2A00FF"/>
                </a:solidFill>
                <a:latin typeface="Consolas" panose="020B0609020204030204" pitchFamily="49" charset="0"/>
                <a:cs typeface="Times New Roman" panose="02020603050405020304" pitchFamily="18" charset="0"/>
              </a:rPr>
              <a:t>&lt;/</a:t>
            </a:r>
            <a:r>
              <a:rPr lang="en-US" altLang="zh-CN" dirty="0" err="1">
                <a:solidFill>
                  <a:srgbClr val="2A00FF"/>
                </a:solidFill>
                <a:latin typeface="Consolas" panose="020B0609020204030204" pitchFamily="49" charset="0"/>
                <a:cs typeface="Times New Roman" panose="02020603050405020304" pitchFamily="18" charset="0"/>
              </a:rPr>
              <a:t>i</a:t>
            </a:r>
            <a:r>
              <a:rPr lang="en-US" altLang="zh-CN" dirty="0">
                <a:solidFill>
                  <a:srgbClr val="2A00FF"/>
                </a:solidFill>
                <a:latin typeface="Consolas" panose="020B0609020204030204" pitchFamily="49" charset="0"/>
                <a:cs typeface="Times New Roman" panose="02020603050405020304" pitchFamily="18" charset="0"/>
              </a:rPr>
              <a:t>&gt;.*?</a:t>
            </a:r>
            <a:endParaRPr lang="en-US" altLang="zh-CN"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dirty="0">
                <a:solidFill>
                  <a:srgbClr val="2A00FF"/>
                </a:solidFill>
                <a:latin typeface="Consolas" panose="020B0609020204030204" pitchFamily="49" charset="0"/>
                <a:cs typeface="Times New Roman" panose="02020603050405020304" pitchFamily="18" charset="0"/>
              </a:rPr>
              <a:t>&lt;/li&gt;</a:t>
            </a:r>
            <a:endParaRPr lang="zh-CN" altLang="en-US" dirty="0">
              <a:latin typeface="Consolas" panose="020B0609020204030204" pitchFamily="49" charset="0"/>
              <a:cs typeface="Times New Roman" panose="02020603050405020304" pitchFamily="18" charset="0"/>
            </a:endParaRPr>
          </a:p>
        </p:txBody>
      </p:sp>
      <p:cxnSp>
        <p:nvCxnSpPr>
          <p:cNvPr id="17" name="直接箭头连接符 16"/>
          <p:cNvCxnSpPr/>
          <p:nvPr/>
        </p:nvCxnSpPr>
        <p:spPr>
          <a:xfrm>
            <a:off x="5645967" y="4082132"/>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590995" y="3908644"/>
            <a:ext cx="1935145" cy="369332"/>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分组</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：天气情况</a:t>
            </a:r>
            <a:endParaRPr lang="zh-CN" altLang="en-US" dirty="0">
              <a:latin typeface="微软雅黑" panose="020B0503020204020204" charset="-122"/>
              <a:ea typeface="微软雅黑" panose="020B0503020204020204" charset="-122"/>
            </a:endParaRPr>
          </a:p>
        </p:txBody>
      </p:sp>
      <p:cxnSp>
        <p:nvCxnSpPr>
          <p:cNvPr id="19" name="直接箭头连接符 18"/>
          <p:cNvCxnSpPr/>
          <p:nvPr/>
        </p:nvCxnSpPr>
        <p:spPr>
          <a:xfrm>
            <a:off x="5344932" y="4374603"/>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392309" y="4229777"/>
            <a:ext cx="1935145" cy="369332"/>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分组</a:t>
            </a: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：最高气温</a:t>
            </a:r>
            <a:endParaRPr lang="zh-CN" altLang="en-US" dirty="0">
              <a:latin typeface="微软雅黑" panose="020B0503020204020204" charset="-122"/>
              <a:ea typeface="微软雅黑" panose="020B0503020204020204" charset="-122"/>
            </a:endParaRPr>
          </a:p>
        </p:txBody>
      </p:sp>
      <p:cxnSp>
        <p:nvCxnSpPr>
          <p:cNvPr id="21" name="直接箭头连接符 20"/>
          <p:cNvCxnSpPr/>
          <p:nvPr/>
        </p:nvCxnSpPr>
        <p:spPr>
          <a:xfrm>
            <a:off x="4118382" y="4722365"/>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203898" y="4537699"/>
            <a:ext cx="1935145" cy="369332"/>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分组</a:t>
            </a:r>
            <a:r>
              <a:rPr lang="en-US" altLang="zh-CN" dirty="0">
                <a:latin typeface="微软雅黑" panose="020B0503020204020204" charset="-122"/>
                <a:ea typeface="微软雅黑" panose="020B0503020204020204" charset="-122"/>
              </a:rPr>
              <a:t>3</a:t>
            </a:r>
            <a:r>
              <a:rPr lang="zh-CN" altLang="en-US" dirty="0">
                <a:latin typeface="微软雅黑" panose="020B0503020204020204" charset="-122"/>
                <a:ea typeface="微软雅黑" panose="020B0503020204020204" charset="-122"/>
              </a:rPr>
              <a:t>：最低气温</a:t>
            </a:r>
            <a:endParaRPr lang="zh-CN" altLang="en-US" dirty="0">
              <a:latin typeface="微软雅黑" panose="020B0503020204020204" charset="-122"/>
              <a:ea typeface="微软雅黑" panose="020B0503020204020204" charset="-122"/>
            </a:endParaRPr>
          </a:p>
        </p:txBody>
      </p:sp>
      <p:cxnSp>
        <p:nvCxnSpPr>
          <p:cNvPr id="23" name="直接箭头连接符 22"/>
          <p:cNvCxnSpPr/>
          <p:nvPr/>
        </p:nvCxnSpPr>
        <p:spPr>
          <a:xfrm>
            <a:off x="5036484" y="5077759"/>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041271" y="4876979"/>
            <a:ext cx="1608133" cy="369332"/>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分组</a:t>
            </a:r>
            <a:r>
              <a:rPr lang="en-US" altLang="zh-CN" dirty="0">
                <a:latin typeface="微软雅黑" panose="020B0503020204020204" charset="-122"/>
                <a:ea typeface="微软雅黑" panose="020B0503020204020204" charset="-122"/>
              </a:rPr>
              <a:t>4</a:t>
            </a:r>
            <a:r>
              <a:rPr lang="zh-CN" altLang="en-US" dirty="0">
                <a:latin typeface="微软雅黑" panose="020B0503020204020204" charset="-122"/>
                <a:ea typeface="微软雅黑" panose="020B0503020204020204" charset="-122"/>
              </a:rPr>
              <a:t>：风向</a:t>
            </a:r>
            <a:r>
              <a:rPr lang="en-US" altLang="zh-CN" dirty="0">
                <a:latin typeface="微软雅黑" panose="020B0503020204020204" charset="-122"/>
                <a:ea typeface="微软雅黑" panose="020B0503020204020204" charset="-122"/>
              </a:rPr>
              <a:t>1</a:t>
            </a:r>
            <a:endParaRPr lang="zh-CN" altLang="en-US" dirty="0">
              <a:latin typeface="微软雅黑" panose="020B0503020204020204" charset="-122"/>
              <a:ea typeface="微软雅黑" panose="020B0503020204020204" charset="-122"/>
            </a:endParaRPr>
          </a:p>
        </p:txBody>
      </p:sp>
      <p:cxnSp>
        <p:nvCxnSpPr>
          <p:cNvPr id="25" name="直接箭头连接符 24"/>
          <p:cNvCxnSpPr/>
          <p:nvPr/>
        </p:nvCxnSpPr>
        <p:spPr>
          <a:xfrm>
            <a:off x="4935162" y="5433430"/>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922288" y="5252536"/>
            <a:ext cx="1608133" cy="369332"/>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分组</a:t>
            </a:r>
            <a:r>
              <a:rPr lang="en-US" altLang="zh-CN" dirty="0">
                <a:latin typeface="微软雅黑" panose="020B0503020204020204" charset="-122"/>
                <a:ea typeface="微软雅黑" panose="020B0503020204020204" charset="-122"/>
              </a:rPr>
              <a:t>5</a:t>
            </a:r>
            <a:r>
              <a:rPr lang="zh-CN" altLang="en-US" dirty="0">
                <a:latin typeface="微软雅黑" panose="020B0503020204020204" charset="-122"/>
                <a:ea typeface="微软雅黑" panose="020B0503020204020204" charset="-122"/>
              </a:rPr>
              <a:t>：风向</a:t>
            </a:r>
            <a:r>
              <a:rPr lang="en-US" altLang="zh-CN" dirty="0">
                <a:latin typeface="微软雅黑" panose="020B0503020204020204" charset="-122"/>
                <a:ea typeface="微软雅黑" panose="020B0503020204020204" charset="-122"/>
              </a:rPr>
              <a:t>2</a:t>
            </a:r>
            <a:endParaRPr lang="zh-CN" altLang="en-US" dirty="0">
              <a:latin typeface="微软雅黑" panose="020B0503020204020204" charset="-122"/>
              <a:ea typeface="微软雅黑" panose="020B0503020204020204" charset="-122"/>
            </a:endParaRPr>
          </a:p>
        </p:txBody>
      </p:sp>
      <p:cxnSp>
        <p:nvCxnSpPr>
          <p:cNvPr id="27" name="直接箭头连接符 26"/>
          <p:cNvCxnSpPr/>
          <p:nvPr/>
        </p:nvCxnSpPr>
        <p:spPr>
          <a:xfrm>
            <a:off x="3881771" y="5798637"/>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873223" y="5617819"/>
            <a:ext cx="1473480" cy="369332"/>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分组</a:t>
            </a:r>
            <a:r>
              <a:rPr lang="en-US" altLang="zh-CN" dirty="0">
                <a:latin typeface="微软雅黑" panose="020B0503020204020204" charset="-122"/>
                <a:ea typeface="微软雅黑" panose="020B0503020204020204" charset="-122"/>
              </a:rPr>
              <a:t>6</a:t>
            </a:r>
            <a:r>
              <a:rPr lang="zh-CN" altLang="en-US" dirty="0">
                <a:latin typeface="微软雅黑" panose="020B0503020204020204" charset="-122"/>
                <a:ea typeface="微软雅黑" panose="020B0503020204020204" charset="-122"/>
              </a:rPr>
              <a:t>：风力</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7.7  </a:t>
            </a:r>
            <a:r>
              <a:rPr lang="zh-CN" altLang="zh-CN" dirty="0">
                <a:effectLst/>
              </a:rPr>
              <a:t>综合实践</a:t>
            </a:r>
            <a:r>
              <a:rPr lang="en-US" altLang="zh-CN" dirty="0">
                <a:effectLst/>
              </a:rPr>
              <a:t>—</a:t>
            </a:r>
            <a:r>
              <a:rPr lang="zh-CN" altLang="zh-CN" dirty="0">
                <a:effectLst/>
              </a:rPr>
              <a:t>天气预报信息提取</a:t>
            </a:r>
            <a:endParaRPr lang="zh-CN" altLang="en-US" dirty="0"/>
          </a:p>
        </p:txBody>
      </p:sp>
      <p:sp>
        <p:nvSpPr>
          <p:cNvPr id="4" name="文本框 3"/>
          <p:cNvSpPr txBox="1"/>
          <p:nvPr/>
        </p:nvSpPr>
        <p:spPr>
          <a:xfrm>
            <a:off x="611560" y="1417638"/>
            <a:ext cx="3780420" cy="2292935"/>
          </a:xfrm>
          <a:prstGeom prst="rect">
            <a:avLst/>
          </a:prstGeom>
          <a:noFill/>
        </p:spPr>
        <p:txBody>
          <a:bodyPr wrap="square">
            <a:spAutoFit/>
          </a:bodyPr>
          <a:lstStyle/>
          <a:p>
            <a:pPr>
              <a:spcBef>
                <a:spcPts val="600"/>
              </a:spcBef>
            </a:pPr>
            <a:r>
              <a:rPr lang="en-US" altLang="zh-CN" sz="1350" b="1" dirty="0">
                <a:solidFill>
                  <a:srgbClr val="2A00FF"/>
                </a:solidFill>
                <a:latin typeface="Consolas" panose="020B0609020204030204" pitchFamily="49" charset="0"/>
                <a:cs typeface="Times New Roman" panose="02020603050405020304" pitchFamily="18" charset="0"/>
              </a:rPr>
              <a:t>&lt;li class=\"sky.*?</a:t>
            </a:r>
            <a:endParaRPr lang="en-US" altLang="zh-CN" sz="1350" b="1"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sz="1350" b="1" dirty="0">
                <a:solidFill>
                  <a:srgbClr val="2A00FF"/>
                </a:solidFill>
                <a:latin typeface="Consolas" panose="020B0609020204030204" pitchFamily="49" charset="0"/>
                <a:cs typeface="Times New Roman" panose="02020603050405020304" pitchFamily="18" charset="0"/>
              </a:rPr>
              <a:t>&lt;p.*?class=\"wea\"&gt;</a:t>
            </a:r>
            <a:r>
              <a:rPr lang="en-US" altLang="zh-CN" sz="1350" b="1" dirty="0">
                <a:solidFill>
                  <a:srgbClr val="FF0000"/>
                </a:solidFill>
                <a:latin typeface="Consolas" panose="020B0609020204030204" pitchFamily="49" charset="0"/>
                <a:cs typeface="Times New Roman" panose="02020603050405020304" pitchFamily="18" charset="0"/>
              </a:rPr>
              <a:t>(.+?)</a:t>
            </a:r>
            <a:r>
              <a:rPr lang="en-US" altLang="zh-CN" sz="1350" b="1" dirty="0">
                <a:solidFill>
                  <a:srgbClr val="2A00FF"/>
                </a:solidFill>
                <a:latin typeface="Consolas" panose="020B0609020204030204" pitchFamily="49" charset="0"/>
                <a:cs typeface="Times New Roman" panose="02020603050405020304" pitchFamily="18" charset="0"/>
              </a:rPr>
              <a:t>&lt;/p&gt;</a:t>
            </a:r>
            <a:endParaRPr lang="en-US" altLang="zh-CN" sz="1350" b="1"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sz="1350" b="1" dirty="0">
                <a:solidFill>
                  <a:srgbClr val="2A00FF"/>
                </a:solidFill>
                <a:latin typeface="Consolas" panose="020B0609020204030204" pitchFamily="49" charset="0"/>
                <a:cs typeface="Times New Roman" panose="02020603050405020304" pitchFamily="18" charset="0"/>
              </a:rPr>
              <a:t>&lt;p.*?&lt;span&gt;</a:t>
            </a:r>
            <a:r>
              <a:rPr lang="en-US" altLang="zh-CN" sz="1350" b="1" dirty="0">
                <a:solidFill>
                  <a:srgbClr val="FF0000"/>
                </a:solidFill>
                <a:latin typeface="Consolas" panose="020B0609020204030204" pitchFamily="49" charset="0"/>
                <a:cs typeface="Times New Roman" panose="02020603050405020304" pitchFamily="18" charset="0"/>
              </a:rPr>
              <a:t>(.+?)</a:t>
            </a:r>
            <a:r>
              <a:rPr lang="en-US" altLang="zh-CN" sz="1350" b="1" dirty="0">
                <a:solidFill>
                  <a:srgbClr val="2A00FF"/>
                </a:solidFill>
                <a:latin typeface="Consolas" panose="020B0609020204030204" pitchFamily="49" charset="0"/>
                <a:cs typeface="Times New Roman" panose="02020603050405020304" pitchFamily="18" charset="0"/>
              </a:rPr>
              <a:t>&lt;/span&gt;.*?</a:t>
            </a:r>
            <a:endParaRPr lang="en-US" altLang="zh-CN" sz="1350" b="1"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sz="1350" b="1" dirty="0">
                <a:solidFill>
                  <a:srgbClr val="2A00FF"/>
                </a:solidFill>
                <a:latin typeface="Consolas" panose="020B0609020204030204" pitchFamily="49" charset="0"/>
                <a:cs typeface="Times New Roman" panose="02020603050405020304" pitchFamily="18" charset="0"/>
              </a:rPr>
              <a:t>&lt;</a:t>
            </a:r>
            <a:r>
              <a:rPr lang="en-US" altLang="zh-CN" sz="1350" b="1" dirty="0" err="1">
                <a:solidFill>
                  <a:srgbClr val="2A00FF"/>
                </a:solidFill>
                <a:latin typeface="Consolas" panose="020B0609020204030204" pitchFamily="49" charset="0"/>
                <a:cs typeface="Times New Roman" panose="02020603050405020304" pitchFamily="18" charset="0"/>
              </a:rPr>
              <a:t>i</a:t>
            </a:r>
            <a:r>
              <a:rPr lang="en-US" altLang="zh-CN" sz="1350" b="1" dirty="0">
                <a:solidFill>
                  <a:srgbClr val="2A00FF"/>
                </a:solidFill>
                <a:latin typeface="Consolas" panose="020B0609020204030204" pitchFamily="49" charset="0"/>
                <a:cs typeface="Times New Roman" panose="02020603050405020304" pitchFamily="18" charset="0"/>
              </a:rPr>
              <a:t>&gt;</a:t>
            </a:r>
            <a:r>
              <a:rPr lang="en-US" altLang="zh-CN" sz="1350" b="1" dirty="0">
                <a:solidFill>
                  <a:srgbClr val="FF0000"/>
                </a:solidFill>
                <a:latin typeface="Consolas" panose="020B0609020204030204" pitchFamily="49" charset="0"/>
                <a:cs typeface="Times New Roman" panose="02020603050405020304" pitchFamily="18" charset="0"/>
              </a:rPr>
              <a:t>(.+?)</a:t>
            </a:r>
            <a:r>
              <a:rPr lang="en-US" altLang="zh-CN" sz="1350" b="1" dirty="0">
                <a:solidFill>
                  <a:srgbClr val="2A00FF"/>
                </a:solidFill>
                <a:latin typeface="Consolas" panose="020B0609020204030204" pitchFamily="49" charset="0"/>
                <a:cs typeface="Times New Roman" panose="02020603050405020304" pitchFamily="18" charset="0"/>
              </a:rPr>
              <a:t>&lt;/</a:t>
            </a:r>
            <a:r>
              <a:rPr lang="en-US" altLang="zh-CN" sz="1350" b="1" dirty="0" err="1">
                <a:solidFill>
                  <a:srgbClr val="2A00FF"/>
                </a:solidFill>
                <a:latin typeface="Consolas" panose="020B0609020204030204" pitchFamily="49" charset="0"/>
                <a:cs typeface="Times New Roman" panose="02020603050405020304" pitchFamily="18" charset="0"/>
              </a:rPr>
              <a:t>i</a:t>
            </a:r>
            <a:r>
              <a:rPr lang="en-US" altLang="zh-CN" sz="1350" b="1" dirty="0">
                <a:solidFill>
                  <a:srgbClr val="2A00FF"/>
                </a:solidFill>
                <a:latin typeface="Consolas" panose="020B0609020204030204" pitchFamily="49" charset="0"/>
                <a:cs typeface="Times New Roman" panose="02020603050405020304" pitchFamily="18" charset="0"/>
              </a:rPr>
              <a:t>&gt;.*?"</a:t>
            </a:r>
            <a:endParaRPr lang="en-US" altLang="zh-CN" sz="1350" b="1"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sz="1350" b="1" dirty="0">
                <a:solidFill>
                  <a:srgbClr val="2A00FF"/>
                </a:solidFill>
                <a:latin typeface="Consolas" panose="020B0609020204030204" pitchFamily="49" charset="0"/>
                <a:cs typeface="Times New Roman" panose="02020603050405020304" pitchFamily="18" charset="0"/>
              </a:rPr>
              <a:t>&lt;span title=\"</a:t>
            </a:r>
            <a:r>
              <a:rPr lang="en-US" altLang="zh-CN" sz="1350" b="1" dirty="0">
                <a:solidFill>
                  <a:srgbClr val="FF0000"/>
                </a:solidFill>
                <a:latin typeface="Consolas" panose="020B0609020204030204" pitchFamily="49" charset="0"/>
                <a:cs typeface="Times New Roman" panose="02020603050405020304" pitchFamily="18" charset="0"/>
              </a:rPr>
              <a:t>(.+?)</a:t>
            </a:r>
            <a:r>
              <a:rPr lang="en-US" altLang="zh-CN" sz="1350" b="1" dirty="0">
                <a:solidFill>
                  <a:srgbClr val="2A00FF"/>
                </a:solidFill>
                <a:latin typeface="Consolas" panose="020B0609020204030204" pitchFamily="49" charset="0"/>
                <a:cs typeface="Times New Roman" panose="02020603050405020304" pitchFamily="18" charset="0"/>
              </a:rPr>
              <a:t>\".*?</a:t>
            </a:r>
            <a:endParaRPr lang="en-US" altLang="zh-CN" sz="1350" b="1"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sz="1350" b="1" dirty="0">
                <a:solidFill>
                  <a:srgbClr val="2A00FF"/>
                </a:solidFill>
                <a:latin typeface="Consolas" panose="020B0609020204030204" pitchFamily="49" charset="0"/>
                <a:cs typeface="Times New Roman" panose="02020603050405020304" pitchFamily="18" charset="0"/>
              </a:rPr>
              <a:t>&lt;span title=\"</a:t>
            </a:r>
            <a:r>
              <a:rPr lang="en-US" altLang="zh-CN" sz="1350" b="1" dirty="0">
                <a:solidFill>
                  <a:srgbClr val="FF0000"/>
                </a:solidFill>
                <a:latin typeface="Consolas" panose="020B0609020204030204" pitchFamily="49" charset="0"/>
                <a:cs typeface="Times New Roman" panose="02020603050405020304" pitchFamily="18" charset="0"/>
              </a:rPr>
              <a:t>(.+?)</a:t>
            </a:r>
            <a:r>
              <a:rPr lang="en-US" altLang="zh-CN" sz="1350" b="1" dirty="0">
                <a:solidFill>
                  <a:srgbClr val="2A00FF"/>
                </a:solidFill>
                <a:latin typeface="Consolas" panose="020B0609020204030204" pitchFamily="49" charset="0"/>
                <a:cs typeface="Times New Roman" panose="02020603050405020304" pitchFamily="18" charset="0"/>
              </a:rPr>
              <a:t>\".*?</a:t>
            </a:r>
            <a:endParaRPr lang="en-US" altLang="zh-CN" sz="1350" b="1"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sz="1350" b="1" dirty="0">
                <a:solidFill>
                  <a:srgbClr val="2A00FF"/>
                </a:solidFill>
                <a:latin typeface="Consolas" panose="020B0609020204030204" pitchFamily="49" charset="0"/>
                <a:cs typeface="Times New Roman" panose="02020603050405020304" pitchFamily="18" charset="0"/>
              </a:rPr>
              <a:t>&lt;</a:t>
            </a:r>
            <a:r>
              <a:rPr lang="en-US" altLang="zh-CN" sz="1350" b="1" dirty="0" err="1">
                <a:solidFill>
                  <a:srgbClr val="2A00FF"/>
                </a:solidFill>
                <a:latin typeface="Consolas" panose="020B0609020204030204" pitchFamily="49" charset="0"/>
                <a:cs typeface="Times New Roman" panose="02020603050405020304" pitchFamily="18" charset="0"/>
              </a:rPr>
              <a:t>i</a:t>
            </a:r>
            <a:r>
              <a:rPr lang="en-US" altLang="zh-CN" sz="1350" b="1" dirty="0">
                <a:solidFill>
                  <a:srgbClr val="2A00FF"/>
                </a:solidFill>
                <a:latin typeface="Consolas" panose="020B0609020204030204" pitchFamily="49" charset="0"/>
                <a:cs typeface="Times New Roman" panose="02020603050405020304" pitchFamily="18" charset="0"/>
              </a:rPr>
              <a:t>&gt;</a:t>
            </a:r>
            <a:r>
              <a:rPr lang="en-US" altLang="zh-CN" sz="1350" b="1" dirty="0">
                <a:solidFill>
                  <a:srgbClr val="FF0000"/>
                </a:solidFill>
                <a:latin typeface="Consolas" panose="020B0609020204030204" pitchFamily="49" charset="0"/>
                <a:cs typeface="Times New Roman" panose="02020603050405020304" pitchFamily="18" charset="0"/>
              </a:rPr>
              <a:t>(.+?)</a:t>
            </a:r>
            <a:r>
              <a:rPr lang="en-US" altLang="zh-CN" sz="1350" b="1" dirty="0">
                <a:solidFill>
                  <a:srgbClr val="2A00FF"/>
                </a:solidFill>
                <a:latin typeface="Consolas" panose="020B0609020204030204" pitchFamily="49" charset="0"/>
                <a:cs typeface="Times New Roman" panose="02020603050405020304" pitchFamily="18" charset="0"/>
              </a:rPr>
              <a:t>&lt;/</a:t>
            </a:r>
            <a:r>
              <a:rPr lang="en-US" altLang="zh-CN" sz="1350" b="1" dirty="0" err="1">
                <a:solidFill>
                  <a:srgbClr val="2A00FF"/>
                </a:solidFill>
                <a:latin typeface="Consolas" panose="020B0609020204030204" pitchFamily="49" charset="0"/>
                <a:cs typeface="Times New Roman" panose="02020603050405020304" pitchFamily="18" charset="0"/>
              </a:rPr>
              <a:t>i</a:t>
            </a:r>
            <a:r>
              <a:rPr lang="en-US" altLang="zh-CN" sz="1350" b="1" dirty="0">
                <a:solidFill>
                  <a:srgbClr val="2A00FF"/>
                </a:solidFill>
                <a:latin typeface="Consolas" panose="020B0609020204030204" pitchFamily="49" charset="0"/>
                <a:cs typeface="Times New Roman" panose="02020603050405020304" pitchFamily="18" charset="0"/>
              </a:rPr>
              <a:t>&gt;.*?</a:t>
            </a:r>
            <a:endParaRPr lang="en-US" altLang="zh-CN" sz="1350" b="1" dirty="0">
              <a:solidFill>
                <a:srgbClr val="000000"/>
              </a:solidFill>
              <a:latin typeface="Consolas" panose="020B0609020204030204" pitchFamily="49" charset="0"/>
              <a:cs typeface="Times New Roman" panose="02020603050405020304" pitchFamily="18" charset="0"/>
            </a:endParaRPr>
          </a:p>
          <a:p>
            <a:pPr>
              <a:spcBef>
                <a:spcPts val="600"/>
              </a:spcBef>
            </a:pPr>
            <a:r>
              <a:rPr lang="en-US" altLang="zh-CN" sz="1350" b="1" dirty="0">
                <a:solidFill>
                  <a:srgbClr val="2A00FF"/>
                </a:solidFill>
                <a:latin typeface="Consolas" panose="020B0609020204030204" pitchFamily="49" charset="0"/>
                <a:cs typeface="Times New Roman" panose="02020603050405020304" pitchFamily="18" charset="0"/>
              </a:rPr>
              <a:t>&lt;/li&gt;</a:t>
            </a:r>
            <a:endParaRPr lang="zh-CN" altLang="en-US" sz="1350" b="1" dirty="0">
              <a:latin typeface="Consolas" panose="020B0609020204030204" pitchFamily="49" charset="0"/>
              <a:cs typeface="Times New Roman" panose="02020603050405020304" pitchFamily="18" charset="0"/>
            </a:endParaRPr>
          </a:p>
        </p:txBody>
      </p:sp>
      <p:cxnSp>
        <p:nvCxnSpPr>
          <p:cNvPr id="5" name="直接箭头连接符 4"/>
          <p:cNvCxnSpPr/>
          <p:nvPr/>
        </p:nvCxnSpPr>
        <p:spPr>
          <a:xfrm>
            <a:off x="3419872" y="1826167"/>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364900" y="1687668"/>
            <a:ext cx="1351652" cy="276999"/>
          </a:xfrm>
          <a:prstGeom prst="rect">
            <a:avLst/>
          </a:prstGeom>
          <a:noFill/>
        </p:spPr>
        <p:txBody>
          <a:bodyPr wrap="none" rtlCol="0">
            <a:spAutoFit/>
          </a:bodyPr>
          <a:lstStyle/>
          <a:p>
            <a:r>
              <a:rPr lang="zh-CN" altLang="en-US" sz="1200" dirty="0">
                <a:latin typeface="微软雅黑" panose="020B0503020204020204" charset="-122"/>
                <a:ea typeface="微软雅黑" panose="020B0503020204020204" charset="-122"/>
              </a:rPr>
              <a:t>分组</a:t>
            </a:r>
            <a:r>
              <a:rPr lang="en-US" altLang="zh-CN" sz="1200" dirty="0">
                <a:latin typeface="微软雅黑" panose="020B0503020204020204" charset="-122"/>
                <a:ea typeface="微软雅黑" panose="020B0503020204020204" charset="-122"/>
              </a:rPr>
              <a:t>1</a:t>
            </a:r>
            <a:r>
              <a:rPr lang="zh-CN" altLang="en-US" sz="1200" dirty="0">
                <a:latin typeface="微软雅黑" panose="020B0503020204020204" charset="-122"/>
                <a:ea typeface="微软雅黑" panose="020B0503020204020204" charset="-122"/>
              </a:rPr>
              <a:t>：天气情况</a:t>
            </a:r>
            <a:endParaRPr lang="zh-CN" altLang="en-US" sz="1200" dirty="0">
              <a:latin typeface="微软雅黑" panose="020B0503020204020204" charset="-122"/>
              <a:ea typeface="微软雅黑" panose="020B0503020204020204" charset="-122"/>
            </a:endParaRPr>
          </a:p>
        </p:txBody>
      </p:sp>
      <p:cxnSp>
        <p:nvCxnSpPr>
          <p:cNvPr id="7" name="直接箭头连接符 6"/>
          <p:cNvCxnSpPr/>
          <p:nvPr/>
        </p:nvCxnSpPr>
        <p:spPr>
          <a:xfrm>
            <a:off x="3221186" y="2112311"/>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66214" y="1973812"/>
            <a:ext cx="1351652" cy="276999"/>
          </a:xfrm>
          <a:prstGeom prst="rect">
            <a:avLst/>
          </a:prstGeom>
          <a:noFill/>
        </p:spPr>
        <p:txBody>
          <a:bodyPr wrap="none" rtlCol="0">
            <a:spAutoFit/>
          </a:bodyPr>
          <a:lstStyle/>
          <a:p>
            <a:r>
              <a:rPr lang="zh-CN" altLang="en-US" sz="1200" dirty="0">
                <a:latin typeface="微软雅黑" panose="020B0503020204020204" charset="-122"/>
                <a:ea typeface="微软雅黑" panose="020B0503020204020204" charset="-122"/>
              </a:rPr>
              <a:t>分组</a:t>
            </a:r>
            <a:r>
              <a:rPr lang="en-US" altLang="zh-CN" sz="1200" dirty="0">
                <a:latin typeface="微软雅黑" panose="020B0503020204020204" charset="-122"/>
                <a:ea typeface="微软雅黑" panose="020B0503020204020204" charset="-122"/>
              </a:rPr>
              <a:t>2</a:t>
            </a:r>
            <a:r>
              <a:rPr lang="zh-CN" altLang="en-US" sz="1200" dirty="0">
                <a:latin typeface="微软雅黑" panose="020B0503020204020204" charset="-122"/>
                <a:ea typeface="微软雅黑" panose="020B0503020204020204" charset="-122"/>
              </a:rPr>
              <a:t>：最高气温</a:t>
            </a:r>
            <a:endParaRPr lang="zh-CN" altLang="en-US" sz="1200" dirty="0">
              <a:latin typeface="微软雅黑" panose="020B0503020204020204" charset="-122"/>
              <a:ea typeface="微软雅黑" panose="020B0503020204020204" charset="-122"/>
            </a:endParaRPr>
          </a:p>
        </p:txBody>
      </p:sp>
      <p:cxnSp>
        <p:nvCxnSpPr>
          <p:cNvPr id="9" name="直接箭头连接符 8"/>
          <p:cNvCxnSpPr/>
          <p:nvPr/>
        </p:nvCxnSpPr>
        <p:spPr>
          <a:xfrm>
            <a:off x="2285823" y="2420233"/>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230851" y="2281734"/>
            <a:ext cx="1351652" cy="276999"/>
          </a:xfrm>
          <a:prstGeom prst="rect">
            <a:avLst/>
          </a:prstGeom>
          <a:noFill/>
        </p:spPr>
        <p:txBody>
          <a:bodyPr wrap="none" rtlCol="0">
            <a:spAutoFit/>
          </a:bodyPr>
          <a:lstStyle/>
          <a:p>
            <a:r>
              <a:rPr lang="zh-CN" altLang="en-US" sz="1200" dirty="0">
                <a:latin typeface="微软雅黑" panose="020B0503020204020204" charset="-122"/>
                <a:ea typeface="微软雅黑" panose="020B0503020204020204" charset="-122"/>
              </a:rPr>
              <a:t>分组</a:t>
            </a:r>
            <a:r>
              <a:rPr lang="en-US" altLang="zh-CN" sz="1200" dirty="0">
                <a:latin typeface="微软雅黑" panose="020B0503020204020204" charset="-122"/>
                <a:ea typeface="微软雅黑" panose="020B0503020204020204" charset="-122"/>
              </a:rPr>
              <a:t>3</a:t>
            </a:r>
            <a:r>
              <a:rPr lang="zh-CN" altLang="en-US" sz="1200" dirty="0">
                <a:latin typeface="微软雅黑" panose="020B0503020204020204" charset="-122"/>
                <a:ea typeface="微软雅黑" panose="020B0503020204020204" charset="-122"/>
              </a:rPr>
              <a:t>：最低气温</a:t>
            </a:r>
            <a:endParaRPr lang="zh-CN" altLang="en-US" sz="1200" dirty="0">
              <a:latin typeface="微软雅黑" panose="020B0503020204020204" charset="-122"/>
              <a:ea typeface="微软雅黑" panose="020B0503020204020204" charset="-122"/>
            </a:endParaRPr>
          </a:p>
        </p:txBody>
      </p:sp>
      <p:cxnSp>
        <p:nvCxnSpPr>
          <p:cNvPr id="11" name="直接箭头连接符 10"/>
          <p:cNvCxnSpPr/>
          <p:nvPr/>
        </p:nvCxnSpPr>
        <p:spPr>
          <a:xfrm>
            <a:off x="3036959" y="2690263"/>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981987" y="2551764"/>
            <a:ext cx="1133644" cy="276999"/>
          </a:xfrm>
          <a:prstGeom prst="rect">
            <a:avLst/>
          </a:prstGeom>
          <a:noFill/>
        </p:spPr>
        <p:txBody>
          <a:bodyPr wrap="none" rtlCol="0">
            <a:spAutoFit/>
          </a:bodyPr>
          <a:lstStyle/>
          <a:p>
            <a:r>
              <a:rPr lang="zh-CN" altLang="en-US" sz="1200" dirty="0">
                <a:latin typeface="微软雅黑" panose="020B0503020204020204" charset="-122"/>
                <a:ea typeface="微软雅黑" panose="020B0503020204020204" charset="-122"/>
              </a:rPr>
              <a:t>分组</a:t>
            </a:r>
            <a:r>
              <a:rPr lang="en-US" altLang="zh-CN" sz="1200" dirty="0">
                <a:latin typeface="微软雅黑" panose="020B0503020204020204" charset="-122"/>
                <a:ea typeface="微软雅黑" panose="020B0503020204020204" charset="-122"/>
              </a:rPr>
              <a:t>4</a:t>
            </a:r>
            <a:r>
              <a:rPr lang="zh-CN" altLang="en-US" sz="1200" dirty="0">
                <a:latin typeface="微软雅黑" panose="020B0503020204020204" charset="-122"/>
                <a:ea typeface="微软雅黑" panose="020B0503020204020204" charset="-122"/>
              </a:rPr>
              <a:t>：风向</a:t>
            </a:r>
            <a:r>
              <a:rPr lang="en-US" altLang="zh-CN" sz="1200" dirty="0">
                <a:latin typeface="微软雅黑" panose="020B0503020204020204" charset="-122"/>
                <a:ea typeface="微软雅黑" panose="020B0503020204020204" charset="-122"/>
              </a:rPr>
              <a:t>1</a:t>
            </a:r>
            <a:endParaRPr lang="zh-CN" altLang="en-US" sz="1200" dirty="0">
              <a:latin typeface="微软雅黑" panose="020B0503020204020204" charset="-122"/>
              <a:ea typeface="微软雅黑" panose="020B0503020204020204" charset="-122"/>
            </a:endParaRPr>
          </a:p>
        </p:txBody>
      </p:sp>
      <p:cxnSp>
        <p:nvCxnSpPr>
          <p:cNvPr id="13" name="直接箭头连接符 12"/>
          <p:cNvCxnSpPr/>
          <p:nvPr/>
        </p:nvCxnSpPr>
        <p:spPr>
          <a:xfrm>
            <a:off x="3036959" y="2960293"/>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981987" y="2821794"/>
            <a:ext cx="1133644" cy="276999"/>
          </a:xfrm>
          <a:prstGeom prst="rect">
            <a:avLst/>
          </a:prstGeom>
          <a:noFill/>
        </p:spPr>
        <p:txBody>
          <a:bodyPr wrap="none" rtlCol="0">
            <a:spAutoFit/>
          </a:bodyPr>
          <a:lstStyle/>
          <a:p>
            <a:r>
              <a:rPr lang="zh-CN" altLang="en-US" sz="1200" dirty="0">
                <a:latin typeface="微软雅黑" panose="020B0503020204020204" charset="-122"/>
                <a:ea typeface="微软雅黑" panose="020B0503020204020204" charset="-122"/>
              </a:rPr>
              <a:t>分组</a:t>
            </a:r>
            <a:r>
              <a:rPr lang="en-US" altLang="zh-CN" sz="1200" dirty="0">
                <a:latin typeface="微软雅黑" panose="020B0503020204020204" charset="-122"/>
                <a:ea typeface="微软雅黑" panose="020B0503020204020204" charset="-122"/>
              </a:rPr>
              <a:t>5</a:t>
            </a:r>
            <a:r>
              <a:rPr lang="zh-CN" altLang="en-US" sz="1200" dirty="0">
                <a:latin typeface="微软雅黑" panose="020B0503020204020204" charset="-122"/>
                <a:ea typeface="微软雅黑" panose="020B0503020204020204" charset="-122"/>
              </a:rPr>
              <a:t>：风向</a:t>
            </a:r>
            <a:r>
              <a:rPr lang="en-US" altLang="zh-CN" sz="1200" dirty="0">
                <a:latin typeface="微软雅黑" panose="020B0503020204020204" charset="-122"/>
                <a:ea typeface="微软雅黑" panose="020B0503020204020204" charset="-122"/>
              </a:rPr>
              <a:t>2</a:t>
            </a:r>
            <a:endParaRPr lang="zh-CN" altLang="en-US" sz="1200" dirty="0">
              <a:latin typeface="微软雅黑" panose="020B0503020204020204" charset="-122"/>
              <a:ea typeface="微软雅黑" panose="020B0503020204020204" charset="-122"/>
            </a:endParaRPr>
          </a:p>
        </p:txBody>
      </p:sp>
      <p:cxnSp>
        <p:nvCxnSpPr>
          <p:cNvPr id="15" name="直接箭头连接符 14"/>
          <p:cNvCxnSpPr/>
          <p:nvPr/>
        </p:nvCxnSpPr>
        <p:spPr>
          <a:xfrm>
            <a:off x="2200735" y="3230323"/>
            <a:ext cx="91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145763" y="3091824"/>
            <a:ext cx="1043876" cy="276999"/>
          </a:xfrm>
          <a:prstGeom prst="rect">
            <a:avLst/>
          </a:prstGeom>
          <a:noFill/>
        </p:spPr>
        <p:txBody>
          <a:bodyPr wrap="none" rtlCol="0">
            <a:spAutoFit/>
          </a:bodyPr>
          <a:lstStyle/>
          <a:p>
            <a:r>
              <a:rPr lang="zh-CN" altLang="en-US" sz="1200" dirty="0">
                <a:latin typeface="微软雅黑" panose="020B0503020204020204" charset="-122"/>
                <a:ea typeface="微软雅黑" panose="020B0503020204020204" charset="-122"/>
              </a:rPr>
              <a:t>分组</a:t>
            </a:r>
            <a:r>
              <a:rPr lang="en-US" altLang="zh-CN" sz="1200" dirty="0">
                <a:latin typeface="微软雅黑" panose="020B0503020204020204" charset="-122"/>
                <a:ea typeface="微软雅黑" panose="020B0503020204020204" charset="-122"/>
              </a:rPr>
              <a:t>6</a:t>
            </a:r>
            <a:r>
              <a:rPr lang="zh-CN" altLang="en-US" sz="1200" dirty="0">
                <a:latin typeface="微软雅黑" panose="020B0503020204020204" charset="-122"/>
                <a:ea typeface="微软雅黑" panose="020B0503020204020204" charset="-122"/>
              </a:rPr>
              <a:t>：风力</a:t>
            </a:r>
            <a:endParaRPr lang="zh-CN" altLang="en-US" sz="1200" dirty="0">
              <a:latin typeface="微软雅黑" panose="020B0503020204020204" charset="-122"/>
              <a:ea typeface="微软雅黑" panose="020B0503020204020204" charset="-122"/>
            </a:endParaRPr>
          </a:p>
        </p:txBody>
      </p:sp>
      <p:sp>
        <p:nvSpPr>
          <p:cNvPr id="18" name="文本框 17"/>
          <p:cNvSpPr txBox="1"/>
          <p:nvPr/>
        </p:nvSpPr>
        <p:spPr>
          <a:xfrm>
            <a:off x="0" y="3690262"/>
            <a:ext cx="8892209" cy="2893100"/>
          </a:xfrm>
          <a:prstGeom prst="rect">
            <a:avLst/>
          </a:prstGeom>
          <a:solidFill>
            <a:schemeClr val="bg1"/>
          </a:solidFill>
        </p:spPr>
        <p:txBody>
          <a:bodyPr wrap="square">
            <a:spAutoFit/>
          </a:bodyPr>
          <a:lstStyle/>
          <a:p>
            <a:pPr indent="267970" algn="l">
              <a:spcBef>
                <a:spcPts val="300"/>
              </a:spcBef>
            </a:pPr>
            <a:r>
              <a:rPr lang="en-US" altLang="zh-CN" sz="1800" b="1" dirty="0">
                <a:effectLst/>
                <a:latin typeface="Consolas" panose="020B0609020204030204" pitchFamily="49" charset="0"/>
                <a:ea typeface="宋体" panose="02010600030101010101" pitchFamily="2" charset="-122"/>
              </a:rPr>
              <a:t>	String </a:t>
            </a:r>
            <a:r>
              <a:rPr lang="en-US" altLang="zh-CN" sz="1800" b="1" dirty="0" err="1">
                <a:effectLst/>
                <a:latin typeface="Consolas" panose="020B0609020204030204" pitchFamily="49" charset="0"/>
                <a:ea typeface="宋体" panose="02010600030101010101" pitchFamily="2" charset="-122"/>
              </a:rPr>
              <a:t>dayReg</a:t>
            </a:r>
            <a:r>
              <a:rPr lang="en-US" altLang="zh-CN" sz="1800" b="1" dirty="0">
                <a:effectLst/>
                <a:latin typeface="Consolas" panose="020B0609020204030204" pitchFamily="49" charset="0"/>
                <a:ea typeface="宋体" panose="02010600030101010101" pitchFamily="2" charset="-122"/>
              </a:rPr>
              <a:t> = </a:t>
            </a:r>
            <a:endParaRPr lang="zh-CN" altLang="zh-CN" sz="1800" b="1" dirty="0">
              <a:effectLst/>
              <a:latin typeface="Consolas" panose="020B0609020204030204" pitchFamily="49" charset="0"/>
              <a:ea typeface="宋体" panose="02010600030101010101" pitchFamily="2" charset="-122"/>
            </a:endParaRPr>
          </a:p>
          <a:p>
            <a:pPr indent="267970" algn="l">
              <a:spcBef>
                <a:spcPts val="300"/>
              </a:spcBef>
            </a:pPr>
            <a:r>
              <a:rPr lang="en-US" altLang="zh-CN" sz="1800" b="1" dirty="0">
                <a:effectLst/>
                <a:latin typeface="Consolas" panose="020B0609020204030204" pitchFamily="49" charset="0"/>
                <a:ea typeface="宋体" panose="02010600030101010101" pitchFamily="2" charset="-122"/>
              </a:rPr>
              <a:t>		"&lt;li class=\"sky.*?" + </a:t>
            </a:r>
            <a:endParaRPr lang="zh-CN" altLang="zh-CN" sz="1800" b="1" dirty="0">
              <a:effectLst/>
              <a:latin typeface="Consolas" panose="020B0609020204030204" pitchFamily="49" charset="0"/>
              <a:ea typeface="宋体" panose="02010600030101010101" pitchFamily="2" charset="-122"/>
            </a:endParaRPr>
          </a:p>
          <a:p>
            <a:pPr indent="267970" algn="l">
              <a:spcBef>
                <a:spcPts val="300"/>
              </a:spcBef>
            </a:pPr>
            <a:r>
              <a:rPr lang="en-US" altLang="zh-CN" sz="1800" b="1" dirty="0">
                <a:effectLst/>
                <a:latin typeface="Consolas" panose="020B0609020204030204" pitchFamily="49" charset="0"/>
                <a:ea typeface="宋体" panose="02010600030101010101" pitchFamily="2" charset="-122"/>
              </a:rPr>
              <a:t>		"&lt;p.*?class=\"wea\"&gt;</a:t>
            </a:r>
            <a:r>
              <a:rPr lang="en-US" altLang="zh-CN" sz="1800" b="1" dirty="0">
                <a:solidFill>
                  <a:srgbClr val="FF0000"/>
                </a:solidFill>
                <a:effectLst/>
                <a:latin typeface="Consolas" panose="020B0609020204030204" pitchFamily="49" charset="0"/>
                <a:ea typeface="宋体" panose="02010600030101010101" pitchFamily="2" charset="-122"/>
              </a:rPr>
              <a:t>(.+?)</a:t>
            </a:r>
            <a:r>
              <a:rPr lang="en-US" altLang="zh-CN" sz="1800" b="1" dirty="0">
                <a:effectLst/>
                <a:latin typeface="Consolas" panose="020B0609020204030204" pitchFamily="49" charset="0"/>
                <a:ea typeface="宋体" panose="02010600030101010101" pitchFamily="2" charset="-122"/>
              </a:rPr>
              <a:t>&lt;/p&gt;" + 	// </a:t>
            </a:r>
            <a:r>
              <a:rPr lang="zh-CN" altLang="zh-CN" sz="1800" b="1" dirty="0">
                <a:effectLst/>
                <a:latin typeface="Consolas" panose="020B0609020204030204" pitchFamily="49" charset="0"/>
                <a:ea typeface="宋体" panose="02010600030101010101" pitchFamily="2" charset="-122"/>
              </a:rPr>
              <a:t>分组</a:t>
            </a:r>
            <a:r>
              <a:rPr lang="en-US" altLang="zh-CN" sz="1800" b="1" dirty="0">
                <a:effectLst/>
                <a:latin typeface="Consolas" panose="020B0609020204030204" pitchFamily="49" charset="0"/>
                <a:ea typeface="宋体" panose="02010600030101010101" pitchFamily="2" charset="-122"/>
              </a:rPr>
              <a:t>1</a:t>
            </a:r>
            <a:r>
              <a:rPr lang="zh-CN" altLang="zh-CN" sz="1800" b="1" dirty="0">
                <a:effectLst/>
                <a:latin typeface="Consolas" panose="020B0609020204030204" pitchFamily="49" charset="0"/>
                <a:ea typeface="宋体" panose="02010600030101010101" pitchFamily="2" charset="-122"/>
              </a:rPr>
              <a:t>：天气情况</a:t>
            </a:r>
            <a:endParaRPr lang="zh-CN" altLang="zh-CN" sz="1800" b="1" dirty="0">
              <a:effectLst/>
              <a:latin typeface="Consolas" panose="020B0609020204030204" pitchFamily="49" charset="0"/>
              <a:ea typeface="宋体" panose="02010600030101010101" pitchFamily="2" charset="-122"/>
            </a:endParaRPr>
          </a:p>
          <a:p>
            <a:pPr indent="267970" algn="l">
              <a:spcBef>
                <a:spcPts val="300"/>
              </a:spcBef>
            </a:pPr>
            <a:r>
              <a:rPr lang="en-US" altLang="zh-CN" sz="1800" b="1" dirty="0">
                <a:effectLst/>
                <a:latin typeface="Consolas" panose="020B0609020204030204" pitchFamily="49" charset="0"/>
                <a:ea typeface="宋体" panose="02010600030101010101" pitchFamily="2" charset="-122"/>
              </a:rPr>
              <a:t>		"&lt;p.*?&lt;span&gt;</a:t>
            </a:r>
            <a:r>
              <a:rPr lang="en-US" altLang="zh-CN" sz="1800" b="1" dirty="0">
                <a:solidFill>
                  <a:srgbClr val="FF0000"/>
                </a:solidFill>
                <a:effectLst/>
                <a:latin typeface="Consolas" panose="020B0609020204030204" pitchFamily="49" charset="0"/>
                <a:ea typeface="宋体" panose="02010600030101010101" pitchFamily="2" charset="-122"/>
              </a:rPr>
              <a:t>(.+?)</a:t>
            </a:r>
            <a:r>
              <a:rPr lang="en-US" altLang="zh-CN" sz="1800" b="1" dirty="0">
                <a:effectLst/>
                <a:latin typeface="Consolas" panose="020B0609020204030204" pitchFamily="49" charset="0"/>
                <a:ea typeface="宋体" panose="02010600030101010101" pitchFamily="2" charset="-122"/>
              </a:rPr>
              <a:t>&lt;/span&gt;.*?" + 	// </a:t>
            </a:r>
            <a:r>
              <a:rPr lang="zh-CN" altLang="zh-CN" sz="1800" b="1" dirty="0">
                <a:effectLst/>
                <a:latin typeface="Consolas" panose="020B0609020204030204" pitchFamily="49" charset="0"/>
                <a:ea typeface="宋体" panose="02010600030101010101" pitchFamily="2" charset="-122"/>
              </a:rPr>
              <a:t>分组</a:t>
            </a:r>
            <a:r>
              <a:rPr lang="en-US" altLang="zh-CN" sz="1800" b="1" dirty="0">
                <a:effectLst/>
                <a:latin typeface="Consolas" panose="020B0609020204030204" pitchFamily="49" charset="0"/>
                <a:ea typeface="宋体" panose="02010600030101010101" pitchFamily="2" charset="-122"/>
              </a:rPr>
              <a:t>2</a:t>
            </a:r>
            <a:r>
              <a:rPr lang="zh-CN" altLang="zh-CN" sz="1800" b="1" dirty="0">
                <a:effectLst/>
                <a:latin typeface="Consolas" panose="020B0609020204030204" pitchFamily="49" charset="0"/>
                <a:ea typeface="宋体" panose="02010600030101010101" pitchFamily="2" charset="-122"/>
              </a:rPr>
              <a:t>：最高气温</a:t>
            </a:r>
            <a:endParaRPr lang="zh-CN" altLang="zh-CN" sz="1800" b="1" dirty="0">
              <a:effectLst/>
              <a:latin typeface="Consolas" panose="020B0609020204030204" pitchFamily="49" charset="0"/>
              <a:ea typeface="宋体" panose="02010600030101010101" pitchFamily="2" charset="-122"/>
            </a:endParaRPr>
          </a:p>
          <a:p>
            <a:pPr indent="267970" algn="l">
              <a:spcBef>
                <a:spcPts val="300"/>
              </a:spcBef>
            </a:pPr>
            <a:r>
              <a:rPr lang="en-US" altLang="zh-CN" sz="1800" b="1" dirty="0">
                <a:effectLst/>
                <a:latin typeface="Consolas" panose="020B0609020204030204" pitchFamily="49" charset="0"/>
                <a:ea typeface="宋体" panose="02010600030101010101" pitchFamily="2" charset="-122"/>
              </a:rPr>
              <a:t>		"&lt;</a:t>
            </a:r>
            <a:r>
              <a:rPr lang="en-US" altLang="zh-CN" sz="1800" b="1" dirty="0" err="1">
                <a:effectLst/>
                <a:latin typeface="Consolas" panose="020B0609020204030204" pitchFamily="49" charset="0"/>
                <a:ea typeface="宋体" panose="02010600030101010101" pitchFamily="2" charset="-122"/>
              </a:rPr>
              <a:t>i</a:t>
            </a:r>
            <a:r>
              <a:rPr lang="en-US" altLang="zh-CN" sz="1800" b="1" dirty="0">
                <a:effectLst/>
                <a:latin typeface="Consolas" panose="020B0609020204030204" pitchFamily="49" charset="0"/>
                <a:ea typeface="宋体" panose="02010600030101010101" pitchFamily="2" charset="-122"/>
              </a:rPr>
              <a:t>&gt;</a:t>
            </a:r>
            <a:r>
              <a:rPr lang="en-US" altLang="zh-CN" sz="1800" b="1" dirty="0">
                <a:solidFill>
                  <a:srgbClr val="FF0000"/>
                </a:solidFill>
                <a:effectLst/>
                <a:latin typeface="Consolas" panose="020B0609020204030204" pitchFamily="49" charset="0"/>
                <a:ea typeface="宋体" panose="02010600030101010101" pitchFamily="2" charset="-122"/>
              </a:rPr>
              <a:t>(.+?)</a:t>
            </a:r>
            <a:r>
              <a:rPr lang="en-US" altLang="zh-CN" sz="1800" b="1" dirty="0">
                <a:effectLst/>
                <a:latin typeface="Consolas" panose="020B0609020204030204" pitchFamily="49" charset="0"/>
                <a:ea typeface="宋体" panose="02010600030101010101" pitchFamily="2" charset="-122"/>
              </a:rPr>
              <a:t>&lt;/</a:t>
            </a:r>
            <a:r>
              <a:rPr lang="en-US" altLang="zh-CN" sz="1800" b="1" dirty="0" err="1">
                <a:effectLst/>
                <a:latin typeface="Consolas" panose="020B0609020204030204" pitchFamily="49" charset="0"/>
                <a:ea typeface="宋体" panose="02010600030101010101" pitchFamily="2" charset="-122"/>
              </a:rPr>
              <a:t>i</a:t>
            </a:r>
            <a:r>
              <a:rPr lang="en-US" altLang="zh-CN" sz="1800" b="1" dirty="0">
                <a:effectLst/>
                <a:latin typeface="Consolas" panose="020B0609020204030204" pitchFamily="49" charset="0"/>
                <a:ea typeface="宋体" panose="02010600030101010101" pitchFamily="2" charset="-122"/>
              </a:rPr>
              <a:t>&gt;.*?" + 		// </a:t>
            </a:r>
            <a:r>
              <a:rPr lang="zh-CN" altLang="zh-CN" sz="1800" b="1" dirty="0">
                <a:effectLst/>
                <a:latin typeface="Consolas" panose="020B0609020204030204" pitchFamily="49" charset="0"/>
                <a:ea typeface="宋体" panose="02010600030101010101" pitchFamily="2" charset="-122"/>
              </a:rPr>
              <a:t>分组</a:t>
            </a:r>
            <a:r>
              <a:rPr lang="en-US" altLang="zh-CN" sz="1800" b="1" dirty="0">
                <a:effectLst/>
                <a:latin typeface="Consolas" panose="020B0609020204030204" pitchFamily="49" charset="0"/>
                <a:ea typeface="宋体" panose="02010600030101010101" pitchFamily="2" charset="-122"/>
              </a:rPr>
              <a:t>3</a:t>
            </a:r>
            <a:r>
              <a:rPr lang="zh-CN" altLang="zh-CN" sz="1800" b="1" dirty="0">
                <a:effectLst/>
                <a:latin typeface="Consolas" panose="020B0609020204030204" pitchFamily="49" charset="0"/>
                <a:ea typeface="宋体" panose="02010600030101010101" pitchFamily="2" charset="-122"/>
              </a:rPr>
              <a:t>：最低气温</a:t>
            </a:r>
            <a:endParaRPr lang="zh-CN" altLang="zh-CN" sz="1800" b="1" dirty="0">
              <a:effectLst/>
              <a:latin typeface="Consolas" panose="020B0609020204030204" pitchFamily="49" charset="0"/>
              <a:ea typeface="宋体" panose="02010600030101010101" pitchFamily="2" charset="-122"/>
            </a:endParaRPr>
          </a:p>
          <a:p>
            <a:pPr indent="267970" algn="l">
              <a:spcBef>
                <a:spcPts val="300"/>
              </a:spcBef>
            </a:pPr>
            <a:r>
              <a:rPr lang="en-US" altLang="zh-CN" sz="1800" b="1" dirty="0">
                <a:effectLst/>
                <a:latin typeface="Consolas" panose="020B0609020204030204" pitchFamily="49" charset="0"/>
                <a:ea typeface="宋体" panose="02010600030101010101" pitchFamily="2" charset="-122"/>
              </a:rPr>
              <a:t>		"&lt;span title=\"</a:t>
            </a:r>
            <a:r>
              <a:rPr lang="en-US" altLang="zh-CN" sz="1800" b="1" dirty="0">
                <a:solidFill>
                  <a:srgbClr val="FF0000"/>
                </a:solidFill>
                <a:effectLst/>
                <a:latin typeface="Consolas" panose="020B0609020204030204" pitchFamily="49" charset="0"/>
                <a:ea typeface="宋体" panose="02010600030101010101" pitchFamily="2" charset="-122"/>
              </a:rPr>
              <a:t>(.+?)</a:t>
            </a:r>
            <a:r>
              <a:rPr lang="en-US" altLang="zh-CN" sz="1800" b="1" dirty="0">
                <a:effectLst/>
                <a:latin typeface="Consolas" panose="020B0609020204030204" pitchFamily="49" charset="0"/>
                <a:ea typeface="宋体" panose="02010600030101010101" pitchFamily="2" charset="-122"/>
              </a:rPr>
              <a:t>\".*?" + 	// </a:t>
            </a:r>
            <a:r>
              <a:rPr lang="zh-CN" altLang="zh-CN" sz="1800" b="1" dirty="0">
                <a:effectLst/>
                <a:latin typeface="Consolas" panose="020B0609020204030204" pitchFamily="49" charset="0"/>
                <a:ea typeface="宋体" panose="02010600030101010101" pitchFamily="2" charset="-122"/>
              </a:rPr>
              <a:t>分组</a:t>
            </a:r>
            <a:r>
              <a:rPr lang="en-US" altLang="zh-CN" sz="1800" b="1" dirty="0">
                <a:effectLst/>
                <a:latin typeface="Consolas" panose="020B0609020204030204" pitchFamily="49" charset="0"/>
                <a:ea typeface="宋体" panose="02010600030101010101" pitchFamily="2" charset="-122"/>
              </a:rPr>
              <a:t>4</a:t>
            </a:r>
            <a:r>
              <a:rPr lang="zh-CN" altLang="zh-CN" sz="1800" b="1" dirty="0">
                <a:effectLst/>
                <a:latin typeface="Consolas" panose="020B0609020204030204" pitchFamily="49" charset="0"/>
                <a:ea typeface="宋体" panose="02010600030101010101" pitchFamily="2" charset="-122"/>
              </a:rPr>
              <a:t>：风向</a:t>
            </a:r>
            <a:r>
              <a:rPr lang="en-US" altLang="zh-CN" sz="1800" b="1" dirty="0">
                <a:effectLst/>
                <a:latin typeface="Consolas" panose="020B0609020204030204" pitchFamily="49" charset="0"/>
                <a:ea typeface="宋体" panose="02010600030101010101" pitchFamily="2" charset="-122"/>
              </a:rPr>
              <a:t>1</a:t>
            </a:r>
            <a:endParaRPr lang="zh-CN" altLang="zh-CN" sz="1800" b="1" dirty="0">
              <a:effectLst/>
              <a:latin typeface="Consolas" panose="020B0609020204030204" pitchFamily="49" charset="0"/>
              <a:ea typeface="宋体" panose="02010600030101010101" pitchFamily="2" charset="-122"/>
            </a:endParaRPr>
          </a:p>
          <a:p>
            <a:pPr indent="267970" algn="l">
              <a:spcBef>
                <a:spcPts val="300"/>
              </a:spcBef>
            </a:pPr>
            <a:r>
              <a:rPr lang="en-US" altLang="zh-CN" sz="1800" b="1" dirty="0">
                <a:effectLst/>
                <a:latin typeface="Consolas" panose="020B0609020204030204" pitchFamily="49" charset="0"/>
                <a:ea typeface="宋体" panose="02010600030101010101" pitchFamily="2" charset="-122"/>
              </a:rPr>
              <a:t>		"&lt;span title=\"</a:t>
            </a:r>
            <a:r>
              <a:rPr lang="en-US" altLang="zh-CN" sz="1800" b="1" dirty="0">
                <a:solidFill>
                  <a:srgbClr val="FF0000"/>
                </a:solidFill>
                <a:effectLst/>
                <a:latin typeface="Consolas" panose="020B0609020204030204" pitchFamily="49" charset="0"/>
                <a:ea typeface="宋体" panose="02010600030101010101" pitchFamily="2" charset="-122"/>
              </a:rPr>
              <a:t>(.+?)</a:t>
            </a:r>
            <a:r>
              <a:rPr lang="en-US" altLang="zh-CN" sz="1800" b="1" dirty="0">
                <a:effectLst/>
                <a:latin typeface="Consolas" panose="020B0609020204030204" pitchFamily="49" charset="0"/>
                <a:ea typeface="宋体" panose="02010600030101010101" pitchFamily="2" charset="-122"/>
              </a:rPr>
              <a:t>\".*?" + 	// </a:t>
            </a:r>
            <a:r>
              <a:rPr lang="zh-CN" altLang="zh-CN" sz="1800" b="1" dirty="0">
                <a:effectLst/>
                <a:latin typeface="Consolas" panose="020B0609020204030204" pitchFamily="49" charset="0"/>
                <a:ea typeface="宋体" panose="02010600030101010101" pitchFamily="2" charset="-122"/>
              </a:rPr>
              <a:t>分组</a:t>
            </a:r>
            <a:r>
              <a:rPr lang="en-US" altLang="zh-CN" sz="1800" b="1" dirty="0">
                <a:effectLst/>
                <a:latin typeface="Consolas" panose="020B0609020204030204" pitchFamily="49" charset="0"/>
                <a:ea typeface="宋体" panose="02010600030101010101" pitchFamily="2" charset="-122"/>
              </a:rPr>
              <a:t>5</a:t>
            </a:r>
            <a:r>
              <a:rPr lang="zh-CN" altLang="zh-CN" sz="1800" b="1" dirty="0">
                <a:effectLst/>
                <a:latin typeface="Consolas" panose="020B0609020204030204" pitchFamily="49" charset="0"/>
                <a:ea typeface="宋体" panose="02010600030101010101" pitchFamily="2" charset="-122"/>
              </a:rPr>
              <a:t>：风向</a:t>
            </a:r>
            <a:r>
              <a:rPr lang="en-US" altLang="zh-CN" sz="1800" b="1" dirty="0">
                <a:effectLst/>
                <a:latin typeface="Consolas" panose="020B0609020204030204" pitchFamily="49" charset="0"/>
                <a:ea typeface="宋体" panose="02010600030101010101" pitchFamily="2" charset="-122"/>
              </a:rPr>
              <a:t>2</a:t>
            </a:r>
            <a:endParaRPr lang="zh-CN" altLang="zh-CN" sz="1800" b="1" dirty="0">
              <a:effectLst/>
              <a:latin typeface="Consolas" panose="020B0609020204030204" pitchFamily="49" charset="0"/>
              <a:ea typeface="宋体" panose="02010600030101010101" pitchFamily="2" charset="-122"/>
            </a:endParaRPr>
          </a:p>
          <a:p>
            <a:pPr indent="267970" algn="l">
              <a:spcBef>
                <a:spcPts val="300"/>
              </a:spcBef>
            </a:pPr>
            <a:r>
              <a:rPr lang="en-US" altLang="zh-CN" sz="1800" b="1" dirty="0">
                <a:effectLst/>
                <a:latin typeface="Consolas" panose="020B0609020204030204" pitchFamily="49" charset="0"/>
                <a:ea typeface="宋体" panose="02010600030101010101" pitchFamily="2" charset="-122"/>
              </a:rPr>
              <a:t>		"&lt;</a:t>
            </a:r>
            <a:r>
              <a:rPr lang="en-US" altLang="zh-CN" sz="1800" b="1" dirty="0" err="1">
                <a:effectLst/>
                <a:latin typeface="Consolas" panose="020B0609020204030204" pitchFamily="49" charset="0"/>
                <a:ea typeface="宋体" panose="02010600030101010101" pitchFamily="2" charset="-122"/>
              </a:rPr>
              <a:t>i</a:t>
            </a:r>
            <a:r>
              <a:rPr lang="en-US" altLang="zh-CN" sz="1800" b="1" dirty="0">
                <a:effectLst/>
                <a:latin typeface="Consolas" panose="020B0609020204030204" pitchFamily="49" charset="0"/>
                <a:ea typeface="宋体" panose="02010600030101010101" pitchFamily="2" charset="-122"/>
              </a:rPr>
              <a:t>&gt;</a:t>
            </a:r>
            <a:r>
              <a:rPr lang="en-US" altLang="zh-CN" sz="1800" b="1" dirty="0">
                <a:solidFill>
                  <a:srgbClr val="FF0000"/>
                </a:solidFill>
                <a:effectLst/>
                <a:latin typeface="Consolas" panose="020B0609020204030204" pitchFamily="49" charset="0"/>
                <a:ea typeface="宋体" panose="02010600030101010101" pitchFamily="2" charset="-122"/>
              </a:rPr>
              <a:t>(.+?)</a:t>
            </a:r>
            <a:r>
              <a:rPr lang="en-US" altLang="zh-CN" sz="1800" b="1" dirty="0">
                <a:effectLst/>
                <a:latin typeface="Consolas" panose="020B0609020204030204" pitchFamily="49" charset="0"/>
                <a:ea typeface="宋体" panose="02010600030101010101" pitchFamily="2" charset="-122"/>
              </a:rPr>
              <a:t>&lt;/</a:t>
            </a:r>
            <a:r>
              <a:rPr lang="en-US" altLang="zh-CN" sz="1800" b="1" dirty="0" err="1">
                <a:effectLst/>
                <a:latin typeface="Consolas" panose="020B0609020204030204" pitchFamily="49" charset="0"/>
                <a:ea typeface="宋体" panose="02010600030101010101" pitchFamily="2" charset="-122"/>
              </a:rPr>
              <a:t>i</a:t>
            </a:r>
            <a:r>
              <a:rPr lang="en-US" altLang="zh-CN" sz="1800" b="1" dirty="0">
                <a:effectLst/>
                <a:latin typeface="Consolas" panose="020B0609020204030204" pitchFamily="49" charset="0"/>
                <a:ea typeface="宋体" panose="02010600030101010101" pitchFamily="2" charset="-122"/>
              </a:rPr>
              <a:t>&gt;.*?" + 		// </a:t>
            </a:r>
            <a:r>
              <a:rPr lang="zh-CN" altLang="zh-CN" sz="1800" b="1" dirty="0">
                <a:effectLst/>
                <a:latin typeface="Consolas" panose="020B0609020204030204" pitchFamily="49" charset="0"/>
                <a:ea typeface="宋体" panose="02010600030101010101" pitchFamily="2" charset="-122"/>
              </a:rPr>
              <a:t>分组</a:t>
            </a:r>
            <a:r>
              <a:rPr lang="en-US" altLang="zh-CN" sz="1800" b="1" dirty="0">
                <a:effectLst/>
                <a:latin typeface="Consolas" panose="020B0609020204030204" pitchFamily="49" charset="0"/>
                <a:ea typeface="宋体" panose="02010600030101010101" pitchFamily="2" charset="-122"/>
              </a:rPr>
              <a:t>6</a:t>
            </a:r>
            <a:r>
              <a:rPr lang="zh-CN" altLang="zh-CN" sz="1800" b="1" dirty="0">
                <a:effectLst/>
                <a:latin typeface="Consolas" panose="020B0609020204030204" pitchFamily="49" charset="0"/>
                <a:ea typeface="宋体" panose="02010600030101010101" pitchFamily="2" charset="-122"/>
              </a:rPr>
              <a:t>：风力</a:t>
            </a:r>
            <a:endParaRPr lang="zh-CN" altLang="zh-CN" sz="1800" b="1" dirty="0">
              <a:effectLst/>
              <a:latin typeface="Consolas" panose="020B0609020204030204" pitchFamily="49" charset="0"/>
              <a:ea typeface="宋体" panose="02010600030101010101" pitchFamily="2" charset="-122"/>
            </a:endParaRPr>
          </a:p>
          <a:p>
            <a:pPr indent="267970" algn="l">
              <a:spcBef>
                <a:spcPts val="300"/>
              </a:spcBef>
            </a:pPr>
            <a:r>
              <a:rPr lang="en-US" altLang="zh-CN" sz="1800" b="1" dirty="0">
                <a:effectLst/>
                <a:latin typeface="Consolas" panose="020B0609020204030204" pitchFamily="49" charset="0"/>
                <a:ea typeface="宋体" panose="02010600030101010101" pitchFamily="2" charset="-122"/>
              </a:rPr>
              <a:t>		"&lt;/li&gt;";</a:t>
            </a:r>
            <a:endParaRPr lang="zh-CN" altLang="zh-CN" sz="1800" b="1" dirty="0">
              <a:effectLst/>
              <a:latin typeface="Consolas" panose="020B0609020204030204" pitchFamily="49"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17639"/>
            <a:ext cx="8229600" cy="3523530"/>
          </a:xfrm>
        </p:spPr>
        <p:txBody>
          <a:bodyPr>
            <a:normAutofit/>
          </a:bodyPr>
          <a:lstStyle/>
          <a:p>
            <a:pPr indent="0" algn="l">
              <a:spcBef>
                <a:spcPts val="600"/>
              </a:spcBef>
              <a:buNone/>
            </a:pPr>
            <a:r>
              <a:rPr lang="en-US" altLang="zh-CN" sz="2000" b="1" dirty="0">
                <a:effectLst/>
                <a:latin typeface="Consolas" panose="020B0609020204030204" pitchFamily="49" charset="0"/>
                <a:ea typeface="宋体" panose="02010600030101010101" pitchFamily="2" charset="-122"/>
              </a:rPr>
              <a:t>public</a:t>
            </a:r>
            <a:r>
              <a:rPr lang="en-US" altLang="zh-CN" sz="2000" dirty="0">
                <a:effectLst/>
                <a:latin typeface="Consolas" panose="020B0609020204030204" pitchFamily="49" charset="0"/>
                <a:ea typeface="宋体" panose="02010600030101010101" pitchFamily="2" charset="-122"/>
              </a:rPr>
              <a:t> </a:t>
            </a:r>
            <a:r>
              <a:rPr lang="en-US" altLang="zh-CN" sz="2000" b="1" dirty="0">
                <a:effectLst/>
                <a:latin typeface="Consolas" panose="020B0609020204030204" pitchFamily="49" charset="0"/>
                <a:ea typeface="宋体" panose="02010600030101010101" pitchFamily="2" charset="-122"/>
              </a:rPr>
              <a:t>class</a:t>
            </a:r>
            <a:r>
              <a:rPr lang="en-US" altLang="zh-CN" sz="2000" dirty="0">
                <a:effectLst/>
                <a:latin typeface="Consolas" panose="020B0609020204030204" pitchFamily="49" charset="0"/>
                <a:ea typeface="宋体" panose="02010600030101010101" pitchFamily="2" charset="-122"/>
              </a:rPr>
              <a:t> </a:t>
            </a:r>
            <a:r>
              <a:rPr lang="en-US" altLang="zh-CN" sz="2000" dirty="0" err="1">
                <a:effectLst/>
                <a:latin typeface="Consolas" panose="020B0609020204030204" pitchFamily="49" charset="0"/>
                <a:ea typeface="宋体" panose="02010600030101010101" pitchFamily="2" charset="-122"/>
              </a:rPr>
              <a:t>WeatherOfDay</a:t>
            </a:r>
            <a:r>
              <a:rPr lang="en-US" altLang="zh-CN" sz="2000" dirty="0">
                <a:effectLst/>
                <a:latin typeface="Consolas" panose="020B0609020204030204" pitchFamily="49" charset="0"/>
                <a:ea typeface="宋体" panose="02010600030101010101" pitchFamily="2" charset="-122"/>
              </a:rPr>
              <a:t>{</a:t>
            </a:r>
            <a:endParaRPr lang="zh-CN" altLang="zh-CN" sz="2000" dirty="0">
              <a:effectLst/>
              <a:latin typeface="Consolas" panose="020B0609020204030204" pitchFamily="49" charset="0"/>
              <a:ea typeface="宋体" panose="02010600030101010101" pitchFamily="2" charset="-122"/>
            </a:endParaRPr>
          </a:p>
          <a:p>
            <a:pPr indent="0" algn="l">
              <a:spcBef>
                <a:spcPts val="600"/>
              </a:spcBef>
              <a:buNone/>
            </a:pPr>
            <a:r>
              <a:rPr lang="en-US" altLang="zh-CN" sz="2000" dirty="0">
                <a:effectLst/>
                <a:latin typeface="Consolas" panose="020B0609020204030204" pitchFamily="49" charset="0"/>
                <a:ea typeface="宋体" panose="02010600030101010101" pitchFamily="2" charset="-122"/>
              </a:rPr>
              <a:t>	</a:t>
            </a:r>
            <a:r>
              <a:rPr lang="en-US" altLang="zh-CN" sz="2000" b="1" dirty="0">
                <a:effectLst/>
                <a:latin typeface="Consolas" panose="020B0609020204030204" pitchFamily="49" charset="0"/>
                <a:ea typeface="宋体" panose="02010600030101010101" pitchFamily="2" charset="-122"/>
              </a:rPr>
              <a:t>private</a:t>
            </a:r>
            <a:r>
              <a:rPr lang="en-US" altLang="zh-CN" sz="2000" dirty="0">
                <a:effectLst/>
                <a:latin typeface="Consolas" panose="020B0609020204030204" pitchFamily="49" charset="0"/>
                <a:ea typeface="宋体" panose="02010600030101010101" pitchFamily="2" charset="-122"/>
              </a:rPr>
              <a:t> LocalDate day; 	//</a:t>
            </a:r>
            <a:r>
              <a:rPr lang="zh-CN" altLang="zh-CN" sz="2000" dirty="0">
                <a:effectLst/>
                <a:latin typeface="Consolas" panose="020B0609020204030204" pitchFamily="49" charset="0"/>
                <a:ea typeface="宋体" panose="02010600030101010101" pitchFamily="2" charset="-122"/>
              </a:rPr>
              <a:t>日期</a:t>
            </a:r>
            <a:endParaRPr lang="zh-CN" altLang="zh-CN" sz="2000" dirty="0">
              <a:effectLst/>
              <a:latin typeface="Consolas" panose="020B0609020204030204" pitchFamily="49" charset="0"/>
              <a:ea typeface="宋体" panose="02010600030101010101" pitchFamily="2" charset="-122"/>
            </a:endParaRPr>
          </a:p>
          <a:p>
            <a:pPr indent="0" algn="l">
              <a:spcBef>
                <a:spcPts val="600"/>
              </a:spcBef>
              <a:buNone/>
            </a:pPr>
            <a:r>
              <a:rPr lang="en-US" altLang="zh-CN" sz="2000" dirty="0">
                <a:effectLst/>
                <a:latin typeface="Consolas" panose="020B0609020204030204" pitchFamily="49" charset="0"/>
                <a:ea typeface="宋体" panose="02010600030101010101" pitchFamily="2" charset="-122"/>
              </a:rPr>
              <a:t>	</a:t>
            </a:r>
            <a:r>
              <a:rPr lang="en-US" altLang="zh-CN" sz="2000" b="1" dirty="0">
                <a:effectLst/>
                <a:latin typeface="Consolas" panose="020B0609020204030204" pitchFamily="49" charset="0"/>
                <a:ea typeface="宋体" panose="02010600030101010101" pitchFamily="2" charset="-122"/>
              </a:rPr>
              <a:t>private</a:t>
            </a:r>
            <a:r>
              <a:rPr lang="en-US" altLang="zh-CN" sz="2000" dirty="0">
                <a:effectLst/>
                <a:latin typeface="Consolas" panose="020B0609020204030204" pitchFamily="49" charset="0"/>
                <a:ea typeface="宋体" panose="02010600030101010101" pitchFamily="2" charset="-122"/>
              </a:rPr>
              <a:t> String info;  	//</a:t>
            </a:r>
            <a:r>
              <a:rPr lang="zh-CN" altLang="zh-CN" sz="2000" dirty="0">
                <a:effectLst/>
                <a:latin typeface="Consolas" panose="020B0609020204030204" pitchFamily="49" charset="0"/>
                <a:ea typeface="宋体" panose="02010600030101010101" pitchFamily="2" charset="-122"/>
              </a:rPr>
              <a:t>天气情况</a:t>
            </a:r>
            <a:endParaRPr lang="zh-CN" altLang="zh-CN" sz="2000" dirty="0">
              <a:effectLst/>
              <a:latin typeface="Consolas" panose="020B0609020204030204" pitchFamily="49" charset="0"/>
              <a:ea typeface="宋体" panose="02010600030101010101" pitchFamily="2" charset="-122"/>
            </a:endParaRPr>
          </a:p>
          <a:p>
            <a:pPr indent="0" algn="l">
              <a:spcBef>
                <a:spcPts val="600"/>
              </a:spcBef>
              <a:buNone/>
            </a:pPr>
            <a:r>
              <a:rPr lang="en-US" altLang="zh-CN" sz="2000" dirty="0">
                <a:effectLst/>
                <a:latin typeface="Consolas" panose="020B0609020204030204" pitchFamily="49" charset="0"/>
                <a:ea typeface="宋体" panose="02010600030101010101" pitchFamily="2" charset="-122"/>
              </a:rPr>
              <a:t>	</a:t>
            </a:r>
            <a:r>
              <a:rPr lang="en-US" altLang="zh-CN" sz="2000" b="1" dirty="0">
                <a:effectLst/>
                <a:latin typeface="Consolas" panose="020B0609020204030204" pitchFamily="49" charset="0"/>
                <a:ea typeface="宋体" panose="02010600030101010101" pitchFamily="2" charset="-122"/>
              </a:rPr>
              <a:t>private</a:t>
            </a:r>
            <a:r>
              <a:rPr lang="en-US" altLang="zh-CN" sz="2000" dirty="0">
                <a:effectLst/>
                <a:latin typeface="Consolas" panose="020B0609020204030204" pitchFamily="49" charset="0"/>
                <a:ea typeface="宋体" panose="02010600030101010101" pitchFamily="2" charset="-122"/>
              </a:rPr>
              <a:t> </a:t>
            </a:r>
            <a:r>
              <a:rPr lang="en-US" altLang="zh-CN" sz="2000" b="1" dirty="0">
                <a:effectLst/>
                <a:latin typeface="Consolas" panose="020B0609020204030204" pitchFamily="49" charset="0"/>
                <a:ea typeface="宋体" panose="02010600030101010101" pitchFamily="2" charset="-122"/>
              </a:rPr>
              <a:t>int</a:t>
            </a:r>
            <a:r>
              <a:rPr lang="en-US" altLang="zh-CN" sz="2000" dirty="0">
                <a:effectLst/>
                <a:latin typeface="Consolas" panose="020B0609020204030204" pitchFamily="49" charset="0"/>
                <a:ea typeface="宋体" panose="02010600030101010101" pitchFamily="2" charset="-122"/>
              </a:rPr>
              <a:t> </a:t>
            </a:r>
            <a:r>
              <a:rPr lang="en-US" altLang="zh-CN" sz="2000" dirty="0" err="1">
                <a:effectLst/>
                <a:latin typeface="Consolas" panose="020B0609020204030204" pitchFamily="49" charset="0"/>
                <a:ea typeface="宋体" panose="02010600030101010101" pitchFamily="2" charset="-122"/>
              </a:rPr>
              <a:t>maxTemp</a:t>
            </a:r>
            <a:r>
              <a:rPr lang="en-US" altLang="zh-CN" sz="2000" dirty="0">
                <a:effectLst/>
                <a:latin typeface="Consolas" panose="020B0609020204030204" pitchFamily="49" charset="0"/>
                <a:ea typeface="宋体" panose="02010600030101010101" pitchFamily="2" charset="-122"/>
              </a:rPr>
              <a:t>;  	//</a:t>
            </a:r>
            <a:r>
              <a:rPr lang="zh-CN" altLang="zh-CN" sz="2000" dirty="0">
                <a:effectLst/>
                <a:latin typeface="Consolas" panose="020B0609020204030204" pitchFamily="49" charset="0"/>
                <a:ea typeface="宋体" panose="02010600030101010101" pitchFamily="2" charset="-122"/>
              </a:rPr>
              <a:t>最高气温</a:t>
            </a:r>
            <a:endParaRPr lang="zh-CN" altLang="zh-CN" sz="2000" dirty="0">
              <a:effectLst/>
              <a:latin typeface="Consolas" panose="020B0609020204030204" pitchFamily="49" charset="0"/>
              <a:ea typeface="宋体" panose="02010600030101010101" pitchFamily="2" charset="-122"/>
            </a:endParaRPr>
          </a:p>
          <a:p>
            <a:pPr indent="0" algn="l">
              <a:spcBef>
                <a:spcPts val="600"/>
              </a:spcBef>
              <a:buNone/>
            </a:pPr>
            <a:r>
              <a:rPr lang="en-US" altLang="zh-CN" sz="2000" dirty="0">
                <a:effectLst/>
                <a:latin typeface="Consolas" panose="020B0609020204030204" pitchFamily="49" charset="0"/>
                <a:ea typeface="宋体" panose="02010600030101010101" pitchFamily="2" charset="-122"/>
              </a:rPr>
              <a:t>	</a:t>
            </a:r>
            <a:r>
              <a:rPr lang="en-US" altLang="zh-CN" sz="2000" b="1" dirty="0">
                <a:effectLst/>
                <a:latin typeface="Consolas" panose="020B0609020204030204" pitchFamily="49" charset="0"/>
                <a:ea typeface="宋体" panose="02010600030101010101" pitchFamily="2" charset="-122"/>
              </a:rPr>
              <a:t>private</a:t>
            </a:r>
            <a:r>
              <a:rPr lang="en-US" altLang="zh-CN" sz="2000" dirty="0">
                <a:effectLst/>
                <a:latin typeface="Consolas" panose="020B0609020204030204" pitchFamily="49" charset="0"/>
                <a:ea typeface="宋体" panose="02010600030101010101" pitchFamily="2" charset="-122"/>
              </a:rPr>
              <a:t> </a:t>
            </a:r>
            <a:r>
              <a:rPr lang="en-US" altLang="zh-CN" sz="2000" b="1" dirty="0">
                <a:effectLst/>
                <a:latin typeface="Consolas" panose="020B0609020204030204" pitchFamily="49" charset="0"/>
                <a:ea typeface="宋体" panose="02010600030101010101" pitchFamily="2" charset="-122"/>
              </a:rPr>
              <a:t>int</a:t>
            </a:r>
            <a:r>
              <a:rPr lang="en-US" altLang="zh-CN" sz="2000" dirty="0">
                <a:effectLst/>
                <a:latin typeface="Consolas" panose="020B0609020204030204" pitchFamily="49" charset="0"/>
                <a:ea typeface="宋体" panose="02010600030101010101" pitchFamily="2" charset="-122"/>
              </a:rPr>
              <a:t> </a:t>
            </a:r>
            <a:r>
              <a:rPr lang="en-US" altLang="zh-CN" sz="2000" dirty="0" err="1">
                <a:effectLst/>
                <a:latin typeface="Consolas" panose="020B0609020204030204" pitchFamily="49" charset="0"/>
                <a:ea typeface="宋体" panose="02010600030101010101" pitchFamily="2" charset="-122"/>
              </a:rPr>
              <a:t>minTemp</a:t>
            </a:r>
            <a:r>
              <a:rPr lang="en-US" altLang="zh-CN" sz="2000" dirty="0">
                <a:effectLst/>
                <a:latin typeface="Consolas" panose="020B0609020204030204" pitchFamily="49" charset="0"/>
                <a:ea typeface="宋体" panose="02010600030101010101" pitchFamily="2" charset="-122"/>
              </a:rPr>
              <a:t>;  	//</a:t>
            </a:r>
            <a:r>
              <a:rPr lang="zh-CN" altLang="zh-CN" sz="2000" dirty="0">
                <a:effectLst/>
                <a:latin typeface="Consolas" panose="020B0609020204030204" pitchFamily="49" charset="0"/>
                <a:ea typeface="宋体" panose="02010600030101010101" pitchFamily="2" charset="-122"/>
              </a:rPr>
              <a:t>最低气温</a:t>
            </a:r>
            <a:endParaRPr lang="zh-CN" altLang="zh-CN" sz="2000" dirty="0">
              <a:effectLst/>
              <a:latin typeface="Consolas" panose="020B0609020204030204" pitchFamily="49" charset="0"/>
              <a:ea typeface="宋体" panose="02010600030101010101" pitchFamily="2" charset="-122"/>
            </a:endParaRPr>
          </a:p>
          <a:p>
            <a:pPr indent="0" algn="l">
              <a:spcBef>
                <a:spcPts val="600"/>
              </a:spcBef>
              <a:buNone/>
            </a:pPr>
            <a:r>
              <a:rPr lang="en-US" altLang="zh-CN" sz="2000" dirty="0">
                <a:effectLst/>
                <a:latin typeface="Consolas" panose="020B0609020204030204" pitchFamily="49" charset="0"/>
                <a:ea typeface="宋体" panose="02010600030101010101" pitchFamily="2" charset="-122"/>
              </a:rPr>
              <a:t>	</a:t>
            </a:r>
            <a:r>
              <a:rPr lang="en-US" altLang="zh-CN" sz="2000" b="1" dirty="0">
                <a:effectLst/>
                <a:latin typeface="Consolas" panose="020B0609020204030204" pitchFamily="49" charset="0"/>
                <a:ea typeface="宋体" panose="02010600030101010101" pitchFamily="2" charset="-122"/>
              </a:rPr>
              <a:t>private</a:t>
            </a:r>
            <a:r>
              <a:rPr lang="en-US" altLang="zh-CN" sz="2000" dirty="0">
                <a:effectLst/>
                <a:latin typeface="Consolas" panose="020B0609020204030204" pitchFamily="49" charset="0"/>
                <a:ea typeface="宋体" panose="02010600030101010101" pitchFamily="2" charset="-122"/>
              </a:rPr>
              <a:t> String </a:t>
            </a:r>
            <a:r>
              <a:rPr lang="en-US" altLang="zh-CN" sz="2000" dirty="0" err="1">
                <a:effectLst/>
                <a:latin typeface="Consolas" panose="020B0609020204030204" pitchFamily="49" charset="0"/>
                <a:ea typeface="宋体" panose="02010600030101010101" pitchFamily="2" charset="-122"/>
              </a:rPr>
              <a:t>windDirection</a:t>
            </a:r>
            <a:r>
              <a:rPr lang="en-US" altLang="zh-CN" sz="2000" dirty="0">
                <a:effectLst/>
                <a:latin typeface="Consolas" panose="020B0609020204030204" pitchFamily="49" charset="0"/>
                <a:ea typeface="宋体" panose="02010600030101010101" pitchFamily="2" charset="-122"/>
              </a:rPr>
              <a:t>;	//</a:t>
            </a:r>
            <a:r>
              <a:rPr lang="zh-CN" altLang="zh-CN" sz="2000" dirty="0">
                <a:effectLst/>
                <a:latin typeface="Consolas" panose="020B0609020204030204" pitchFamily="49" charset="0"/>
                <a:ea typeface="宋体" panose="02010600030101010101" pitchFamily="2" charset="-122"/>
              </a:rPr>
              <a:t>风向</a:t>
            </a:r>
            <a:endParaRPr lang="zh-CN" altLang="zh-CN" sz="2000" dirty="0">
              <a:effectLst/>
              <a:latin typeface="Consolas" panose="020B0609020204030204" pitchFamily="49" charset="0"/>
              <a:ea typeface="宋体" panose="02010600030101010101" pitchFamily="2" charset="-122"/>
            </a:endParaRPr>
          </a:p>
          <a:p>
            <a:pPr indent="0" algn="just">
              <a:spcBef>
                <a:spcPts val="600"/>
              </a:spcBef>
              <a:buNone/>
            </a:pPr>
            <a:r>
              <a:rPr lang="en-US" altLang="zh-CN" sz="2000" dirty="0">
                <a:effectLst/>
                <a:latin typeface="Consolas" panose="020B0609020204030204" pitchFamily="49" charset="0"/>
                <a:ea typeface="宋体" panose="02010600030101010101" pitchFamily="2" charset="-122"/>
              </a:rPr>
              <a:t>	</a:t>
            </a:r>
            <a:r>
              <a:rPr lang="en-US" altLang="zh-CN" sz="2000" b="1" dirty="0">
                <a:effectLst/>
                <a:latin typeface="Consolas" panose="020B0609020204030204" pitchFamily="49" charset="0"/>
                <a:ea typeface="宋体" panose="02010600030101010101" pitchFamily="2" charset="-122"/>
              </a:rPr>
              <a:t>private</a:t>
            </a:r>
            <a:r>
              <a:rPr lang="en-US" altLang="zh-CN" sz="2000" dirty="0">
                <a:effectLst/>
                <a:latin typeface="Consolas" panose="020B0609020204030204" pitchFamily="49" charset="0"/>
                <a:ea typeface="宋体" panose="02010600030101010101" pitchFamily="2" charset="-122"/>
              </a:rPr>
              <a:t> </a:t>
            </a:r>
            <a:r>
              <a:rPr lang="en-US" altLang="zh-CN" sz="2000" b="1" dirty="0">
                <a:effectLst/>
                <a:latin typeface="Consolas" panose="020B0609020204030204" pitchFamily="49" charset="0"/>
                <a:ea typeface="宋体" panose="02010600030101010101" pitchFamily="2" charset="-122"/>
              </a:rPr>
              <a:t>int</a:t>
            </a:r>
            <a:r>
              <a:rPr lang="en-US" altLang="zh-CN" sz="2000" dirty="0">
                <a:effectLst/>
                <a:latin typeface="Consolas" panose="020B0609020204030204" pitchFamily="49" charset="0"/>
                <a:ea typeface="宋体" panose="02010600030101010101" pitchFamily="2" charset="-122"/>
              </a:rPr>
              <a:t> </a:t>
            </a:r>
            <a:r>
              <a:rPr lang="en-US" altLang="zh-CN" sz="2000" dirty="0" err="1">
                <a:effectLst/>
                <a:latin typeface="Consolas" panose="020B0609020204030204" pitchFamily="49" charset="0"/>
                <a:ea typeface="宋体" panose="02010600030101010101" pitchFamily="2" charset="-122"/>
              </a:rPr>
              <a:t>windForce</a:t>
            </a:r>
            <a:r>
              <a:rPr lang="en-US" altLang="zh-CN" sz="2000" dirty="0">
                <a:effectLst/>
                <a:latin typeface="Consolas" panose="020B0609020204030204" pitchFamily="49" charset="0"/>
                <a:ea typeface="宋体" panose="02010600030101010101" pitchFamily="2" charset="-122"/>
              </a:rPr>
              <a:t>;  		//</a:t>
            </a:r>
            <a:r>
              <a:rPr lang="zh-CN" altLang="zh-CN" sz="2000" dirty="0">
                <a:effectLst/>
                <a:latin typeface="Consolas" panose="020B0609020204030204" pitchFamily="49" charset="0"/>
                <a:ea typeface="宋体" panose="02010600030101010101" pitchFamily="2" charset="-122"/>
              </a:rPr>
              <a:t>风力</a:t>
            </a:r>
            <a:endParaRPr lang="zh-CN" altLang="zh-CN" sz="2000" dirty="0">
              <a:effectLst/>
              <a:latin typeface="Consolas" panose="020B0609020204030204" pitchFamily="49" charset="0"/>
              <a:ea typeface="宋体" panose="02010600030101010101" pitchFamily="2" charset="-122"/>
            </a:endParaRPr>
          </a:p>
          <a:p>
            <a:pPr indent="0" algn="just">
              <a:spcBef>
                <a:spcPts val="600"/>
              </a:spcBef>
              <a:buNone/>
            </a:pPr>
            <a:r>
              <a:rPr lang="en-US" altLang="zh-CN" sz="2000" dirty="0">
                <a:effectLst/>
                <a:latin typeface="Consolas" panose="020B0609020204030204" pitchFamily="49" charset="0"/>
                <a:ea typeface="宋体" panose="02010600030101010101" pitchFamily="2" charset="-122"/>
              </a:rPr>
              <a:t>	</a:t>
            </a:r>
            <a:r>
              <a:rPr lang="zh-CN" altLang="zh-CN" sz="2000" dirty="0">
                <a:effectLst/>
                <a:latin typeface="Consolas" panose="020B0609020204030204" pitchFamily="49" charset="0"/>
                <a:ea typeface="宋体" panose="02010600030101010101" pitchFamily="2" charset="-122"/>
              </a:rPr>
              <a:t>…… </a:t>
            </a:r>
            <a:endParaRPr lang="zh-CN" altLang="zh-CN" sz="2000" dirty="0">
              <a:effectLst/>
              <a:latin typeface="Consolas" panose="020B0609020204030204" pitchFamily="49" charset="0"/>
              <a:ea typeface="宋体" panose="02010600030101010101" pitchFamily="2" charset="-122"/>
            </a:endParaRPr>
          </a:p>
          <a:p>
            <a:pPr indent="0" algn="just">
              <a:spcBef>
                <a:spcPts val="600"/>
              </a:spcBef>
              <a:buNone/>
            </a:pPr>
            <a:r>
              <a:rPr lang="en-US" altLang="zh-CN" sz="2000" dirty="0">
                <a:effectLst/>
                <a:latin typeface="Consolas" panose="020B0609020204030204" pitchFamily="49" charset="0"/>
                <a:ea typeface="宋体" panose="02010600030101010101" pitchFamily="2" charset="-122"/>
              </a:rPr>
              <a:t>}</a:t>
            </a:r>
            <a:endParaRPr lang="zh-CN" altLang="en-US" sz="2800" dirty="0">
              <a:latin typeface="Consolas" panose="020B0609020204030204" pitchFamily="49" charset="0"/>
            </a:endParaRPr>
          </a:p>
        </p:txBody>
      </p:sp>
      <p:sp>
        <p:nvSpPr>
          <p:cNvPr id="3" name="标题 2"/>
          <p:cNvSpPr>
            <a:spLocks noGrp="1"/>
          </p:cNvSpPr>
          <p:nvPr>
            <p:ph type="title"/>
          </p:nvPr>
        </p:nvSpPr>
        <p:spPr/>
        <p:txBody>
          <a:bodyPr/>
          <a:lstStyle/>
          <a:p>
            <a:r>
              <a:rPr lang="en-US" altLang="zh-CN" dirty="0">
                <a:effectLst/>
              </a:rPr>
              <a:t>7.7  </a:t>
            </a:r>
            <a:r>
              <a:rPr lang="zh-CN" altLang="zh-CN" dirty="0">
                <a:effectLst/>
              </a:rPr>
              <a:t>综合实践</a:t>
            </a:r>
            <a:r>
              <a:rPr lang="en-US" altLang="zh-CN" dirty="0">
                <a:effectLst/>
              </a:rPr>
              <a:t>—</a:t>
            </a:r>
            <a:r>
              <a:rPr lang="zh-CN" altLang="zh-CN" dirty="0">
                <a:effectLst/>
              </a:rPr>
              <a:t>天气预报信息提取</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043608" y="1196752"/>
            <a:ext cx="6359848" cy="5502806"/>
          </a:xfrm>
        </p:spPr>
      </p:pic>
      <p:sp>
        <p:nvSpPr>
          <p:cNvPr id="3" name="标题 2"/>
          <p:cNvSpPr>
            <a:spLocks noGrp="1"/>
          </p:cNvSpPr>
          <p:nvPr>
            <p:ph type="title"/>
          </p:nvPr>
        </p:nvSpPr>
        <p:spPr/>
        <p:txBody>
          <a:bodyPr/>
          <a:lstStyle/>
          <a:p>
            <a:r>
              <a:rPr lang="zh-CN" altLang="en-US" dirty="0"/>
              <a:t>本章思维导图</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548680"/>
            <a:ext cx="8229600" cy="1143000"/>
          </a:xfrm>
        </p:spPr>
        <p:txBody>
          <a:bodyPr vert="horz" rtlCol="0" anchor="ctr">
            <a:noAutofit/>
            <a:scene3d>
              <a:camera prst="orthographicFront"/>
              <a:lightRig rig="soft" dir="t"/>
            </a:scene3d>
            <a:sp3d prstMaterial="softEdge">
              <a:bevelT w="25400" h="25400"/>
            </a:sp3d>
          </a:bodyPr>
          <a:lstStyle/>
          <a:p>
            <a:r>
              <a:rPr lang="zh-CN" altLang="en-US" sz="2800" dirty="0"/>
              <a:t>实验</a:t>
            </a:r>
            <a:r>
              <a:rPr lang="zh-CN" altLang="zh-CN" sz="2800" dirty="0"/>
              <a:t>【题目</a:t>
            </a:r>
            <a:r>
              <a:rPr lang="en-US" altLang="zh-CN" sz="2800" dirty="0"/>
              <a:t>2</a:t>
            </a:r>
            <a:r>
              <a:rPr lang="zh-CN" altLang="zh-CN" sz="2800" dirty="0"/>
              <a:t>】统计一个字符串中每个单词出现的次数，并按照出现次数从高到低的次序打印统计结果。</a:t>
            </a:r>
            <a:endParaRPr lang="zh-CN" altLang="en-US" sz="2800" dirty="0"/>
          </a:p>
        </p:txBody>
      </p:sp>
      <p:sp>
        <p:nvSpPr>
          <p:cNvPr id="5" name="文本框 4"/>
          <p:cNvSpPr txBox="1"/>
          <p:nvPr/>
        </p:nvSpPr>
        <p:spPr>
          <a:xfrm>
            <a:off x="647564" y="2060848"/>
            <a:ext cx="7848872" cy="3785652"/>
          </a:xfrm>
          <a:prstGeom prst="rect">
            <a:avLst/>
          </a:prstGeom>
          <a:noFill/>
        </p:spPr>
        <p:txBody>
          <a:bodyPr wrap="square">
            <a:spAutoFit/>
          </a:bodyPr>
          <a:lstStyle/>
          <a:p>
            <a:pPr indent="269875" algn="just">
              <a:spcBef>
                <a:spcPts val="300"/>
              </a:spcBef>
            </a:pPr>
            <a:r>
              <a:rPr lang="en-US" altLang="zh-CN" sz="2000" i="1" dirty="0">
                <a:effectLst/>
                <a:latin typeface="Times New Roman" panose="02020603050405020304" pitchFamily="18" charset="0"/>
                <a:ea typeface="宋体" panose="02010600030101010101" pitchFamily="2" charset="-122"/>
              </a:rPr>
              <a:t>Abstract-This paper presents an overview of the field of recommender systems and describes the current generation of recommendation methods that are usually classified into the following three main categories: content-based, collaborative, and hybrid recommendation approaches. This paper also describes various limitations of current recommendation methods and discusses possible extensions that can improve recommendation capabilities and make recommender systems applicable to an even broader range of applications. These extensions include, among others, an improvement of understanding of users and items, incorporation of the contextual information into the recommendation process, support for </a:t>
            </a:r>
            <a:r>
              <a:rPr lang="en-US" altLang="zh-CN" sz="2000" i="1" dirty="0" err="1">
                <a:effectLst/>
                <a:latin typeface="Times New Roman" panose="02020603050405020304" pitchFamily="18" charset="0"/>
                <a:ea typeface="宋体" panose="02010600030101010101" pitchFamily="2" charset="-122"/>
              </a:rPr>
              <a:t>multcriteria</a:t>
            </a:r>
            <a:r>
              <a:rPr lang="en-US" altLang="zh-CN" sz="2000" i="1" dirty="0">
                <a:effectLst/>
                <a:latin typeface="Times New Roman" panose="02020603050405020304" pitchFamily="18" charset="0"/>
                <a:ea typeface="宋体" panose="02010600030101010101" pitchFamily="2" charset="-122"/>
              </a:rPr>
              <a:t> ratings, and a provision of more flexible and less intrusive types of recommendations.</a:t>
            </a:r>
            <a:endParaRPr lang="zh-CN" altLang="zh-CN" sz="20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260648"/>
            <a:ext cx="7848872" cy="3785652"/>
          </a:xfrm>
          <a:prstGeom prst="rect">
            <a:avLst/>
          </a:prstGeom>
          <a:noFill/>
        </p:spPr>
        <p:txBody>
          <a:bodyPr wrap="square">
            <a:spAutoFit/>
          </a:bodyPr>
          <a:lstStyle/>
          <a:p>
            <a:pPr indent="269875" algn="just">
              <a:spcBef>
                <a:spcPts val="300"/>
              </a:spcBef>
            </a:pPr>
            <a:r>
              <a:rPr lang="en-US" altLang="zh-CN" sz="2000" i="1" dirty="0">
                <a:effectLst/>
                <a:latin typeface="Times New Roman" panose="02020603050405020304" pitchFamily="18" charset="0"/>
                <a:ea typeface="宋体" panose="02010600030101010101" pitchFamily="2" charset="-122"/>
              </a:rPr>
              <a:t>Abstract-This paper presents an overview of the field of recommender systems and describes the current generation of recommendation methods that are usually classified into the following three main categories: content-based, collaborative, and hybrid recommendation approaches. This paper also describes various limitations of current recommendation methods and discusses possible extensions that can improve recommendation capabilities and make recommender systems applicable to an even broader range of applications. These extensions include, among others, an improvement of understanding of users and items, incorporation of the contextual information into the recommendation process, support for </a:t>
            </a:r>
            <a:r>
              <a:rPr lang="en-US" altLang="zh-CN" sz="2000" i="1" dirty="0" err="1">
                <a:effectLst/>
                <a:latin typeface="Times New Roman" panose="02020603050405020304" pitchFamily="18" charset="0"/>
                <a:ea typeface="宋体" panose="02010600030101010101" pitchFamily="2" charset="-122"/>
              </a:rPr>
              <a:t>multcriteria</a:t>
            </a:r>
            <a:r>
              <a:rPr lang="en-US" altLang="zh-CN" sz="2000" i="1" dirty="0">
                <a:effectLst/>
                <a:latin typeface="Times New Roman" panose="02020603050405020304" pitchFamily="18" charset="0"/>
                <a:ea typeface="宋体" panose="02010600030101010101" pitchFamily="2" charset="-122"/>
              </a:rPr>
              <a:t> ratings, and a provision of more flexible and less intrusive types of recommendations.</a:t>
            </a:r>
            <a:endParaRPr lang="zh-CN" altLang="zh-CN" sz="2000" dirty="0">
              <a:effectLst/>
              <a:latin typeface="Times New Roman" panose="02020603050405020304" pitchFamily="18" charset="0"/>
              <a:ea typeface="宋体" panose="02010600030101010101" pitchFamily="2" charset="-122"/>
            </a:endParaRPr>
          </a:p>
        </p:txBody>
      </p:sp>
      <p:sp>
        <p:nvSpPr>
          <p:cNvPr id="7" name="文本框 6"/>
          <p:cNvSpPr txBox="1"/>
          <p:nvPr/>
        </p:nvSpPr>
        <p:spPr>
          <a:xfrm>
            <a:off x="395536" y="4221088"/>
            <a:ext cx="8136904" cy="830997"/>
          </a:xfrm>
          <a:prstGeom prst="rect">
            <a:avLst/>
          </a:prstGeom>
          <a:noFill/>
        </p:spPr>
        <p:txBody>
          <a:bodyPr wrap="square">
            <a:spAutoFit/>
          </a:bodyPr>
          <a:lstStyle>
            <a:defPPr>
              <a:defRPr lang="zh-CN"/>
            </a:defPPr>
            <a:lvl1pPr indent="269875" algn="just">
              <a:spcBef>
                <a:spcPts val="300"/>
              </a:spcBef>
              <a:defRPr sz="2000" i="1">
                <a:effectLst/>
                <a:latin typeface="Times New Roman" panose="02020603050405020304" pitchFamily="18" charset="0"/>
                <a:ea typeface="宋体" panose="02010600030101010101" pitchFamily="2" charset="-122"/>
              </a:defRPr>
            </a:lvl1pPr>
          </a:lstStyle>
          <a:p>
            <a:r>
              <a:rPr lang="zh-CN" altLang="zh-CN" sz="2400" i="0" dirty="0">
                <a:latin typeface="+mn-ea"/>
                <a:ea typeface="+mn-ea"/>
              </a:rPr>
              <a:t>（</a:t>
            </a:r>
            <a:r>
              <a:rPr lang="en-US" altLang="zh-CN" sz="2400" i="0" dirty="0">
                <a:latin typeface="+mn-ea"/>
                <a:ea typeface="+mn-ea"/>
              </a:rPr>
              <a:t>1</a:t>
            </a:r>
            <a:r>
              <a:rPr lang="zh-CN" altLang="zh-CN" sz="2400" i="0" dirty="0">
                <a:latin typeface="+mn-ea"/>
                <a:ea typeface="+mn-ea"/>
              </a:rPr>
              <a:t>）首先对字符串进行数据清洗，将影响统计的“</a:t>
            </a:r>
            <a:r>
              <a:rPr lang="en-US" altLang="zh-CN" sz="2400" i="0" dirty="0">
                <a:latin typeface="+mn-ea"/>
                <a:ea typeface="+mn-ea"/>
              </a:rPr>
              <a:t>-</a:t>
            </a:r>
            <a:r>
              <a:rPr lang="zh-CN" altLang="zh-CN" sz="2400" i="0" dirty="0">
                <a:latin typeface="+mn-ea"/>
                <a:ea typeface="+mn-ea"/>
              </a:rPr>
              <a:t>”、“</a:t>
            </a:r>
            <a:r>
              <a:rPr lang="en-US" altLang="zh-CN" sz="2400" i="0" dirty="0">
                <a:latin typeface="+mn-ea"/>
                <a:ea typeface="+mn-ea"/>
              </a:rPr>
              <a:t>,</a:t>
            </a:r>
            <a:r>
              <a:rPr lang="zh-CN" altLang="zh-CN" sz="2400" i="0" dirty="0">
                <a:latin typeface="+mn-ea"/>
                <a:ea typeface="+mn-ea"/>
              </a:rPr>
              <a:t>”、“</a:t>
            </a:r>
            <a:r>
              <a:rPr lang="en-US" altLang="zh-CN" sz="2400" i="0" dirty="0">
                <a:latin typeface="+mn-ea"/>
                <a:ea typeface="+mn-ea"/>
              </a:rPr>
              <a:t>.</a:t>
            </a:r>
            <a:r>
              <a:rPr lang="zh-CN" altLang="zh-CN" sz="2400" i="0" dirty="0">
                <a:latin typeface="+mn-ea"/>
                <a:ea typeface="+mn-ea"/>
              </a:rPr>
              <a:t>”等符号用一个空格替换。</a:t>
            </a:r>
            <a:endParaRPr lang="zh-CN" altLang="zh-CN" sz="2400" i="0" dirty="0">
              <a:latin typeface="+mn-ea"/>
              <a:ea typeface="+mn-ea"/>
            </a:endParaRPr>
          </a:p>
        </p:txBody>
      </p:sp>
      <p:sp>
        <p:nvSpPr>
          <p:cNvPr id="9" name="文本框 8"/>
          <p:cNvSpPr txBox="1"/>
          <p:nvPr/>
        </p:nvSpPr>
        <p:spPr>
          <a:xfrm>
            <a:off x="781616" y="5221989"/>
            <a:ext cx="7632848" cy="1200329"/>
          </a:xfrm>
          <a:prstGeom prst="rect">
            <a:avLst/>
          </a:prstGeom>
          <a:solidFill>
            <a:schemeClr val="bg1"/>
          </a:solidFill>
        </p:spPr>
        <p:txBody>
          <a:bodyPr wrap="square">
            <a:spAutoFit/>
          </a:bodyPr>
          <a:lstStyle/>
          <a:p>
            <a:pPr algn="l"/>
            <a:r>
              <a:rPr lang="en-US" altLang="zh-CN" sz="1800" dirty="0">
                <a:solidFill>
                  <a:srgbClr val="000000"/>
                </a:solidFill>
                <a:latin typeface="Consolas" panose="020B0609020204030204" pitchFamily="49" charset="0"/>
              </a:rPr>
              <a:t>String </a:t>
            </a:r>
            <a:r>
              <a:rPr lang="en-US" altLang="zh-CN" sz="1800" dirty="0">
                <a:solidFill>
                  <a:srgbClr val="6A3E3E"/>
                </a:solidFill>
                <a:latin typeface="Consolas" panose="020B0609020204030204" pitchFamily="49" charset="0"/>
              </a:rPr>
              <a:t>flags</a:t>
            </a:r>
            <a:r>
              <a:rPr lang="en-US" altLang="zh-CN" sz="1800" dirty="0">
                <a:solidFill>
                  <a:srgbClr val="000000"/>
                </a:solidFill>
                <a:latin typeface="Consolas" panose="020B0609020204030204" pitchFamily="49" charset="0"/>
              </a:rPr>
              <a:t> = </a:t>
            </a:r>
            <a:r>
              <a:rPr lang="en-US" altLang="zh-CN" sz="1800" dirty="0">
                <a:solidFill>
                  <a:srgbClr val="2A00FF"/>
                </a:solidFill>
                <a:latin typeface="Consolas" panose="020B0609020204030204" pitchFamily="49" charset="0"/>
              </a:rPr>
              <a:t>"-.:,"</a:t>
            </a:r>
            <a:r>
              <a:rPr lang="en-US" altLang="zh-CN" sz="1800" dirty="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pPr algn="l"/>
            <a:r>
              <a:rPr lang="en-US" altLang="zh-CN" sz="1800" b="1" dirty="0">
                <a:solidFill>
                  <a:srgbClr val="7F0055"/>
                </a:solidFill>
                <a:latin typeface="Consolas" panose="020B0609020204030204" pitchFamily="49" charset="0"/>
              </a:rPr>
              <a:t>for</a:t>
            </a:r>
            <a:r>
              <a:rPr lang="en-US" altLang="zh-CN" sz="1800" b="1" dirty="0">
                <a:solidFill>
                  <a:srgbClr val="000000"/>
                </a:solidFill>
                <a:latin typeface="Consolas" panose="020B0609020204030204" pitchFamily="49" charset="0"/>
              </a:rPr>
              <a:t>(</a:t>
            </a:r>
            <a:r>
              <a:rPr lang="en-US" altLang="zh-CN" sz="1800" b="1" dirty="0">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=0;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&lt;</a:t>
            </a:r>
            <a:r>
              <a:rPr lang="en-US" altLang="zh-CN" sz="1800" b="1" dirty="0" err="1">
                <a:solidFill>
                  <a:srgbClr val="6A3E3E"/>
                </a:solidFill>
                <a:latin typeface="Consolas" panose="020B0609020204030204" pitchFamily="49" charset="0"/>
              </a:rPr>
              <a:t>flags</a:t>
            </a:r>
            <a:r>
              <a:rPr lang="en-US" altLang="zh-CN" sz="1800" b="1" dirty="0" err="1">
                <a:solidFill>
                  <a:srgbClr val="000000"/>
                </a:solidFill>
                <a:latin typeface="Consolas" panose="020B0609020204030204" pitchFamily="49" charset="0"/>
              </a:rPr>
              <a:t>.length</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i</a:t>
            </a:r>
            <a:r>
              <a:rPr lang="en-US" altLang="zh-CN" sz="1800" b="1" dirty="0">
                <a:solidFill>
                  <a:srgbClr val="000000"/>
                </a:solidFill>
                <a:latin typeface="Consolas" panose="020B0609020204030204" pitchFamily="49" charset="0"/>
              </a:rPr>
              <a:t>++){</a:t>
            </a:r>
            <a:endParaRPr lang="en-US" altLang="zh-CN" sz="1800" b="1" dirty="0">
              <a:solidFill>
                <a:srgbClr val="000000"/>
              </a:solidFill>
              <a:latin typeface="Consolas" panose="020B0609020204030204" pitchFamily="49" charset="0"/>
            </a:endParaRPr>
          </a:p>
          <a:p>
            <a:pPr algn="l"/>
            <a:r>
              <a:rPr lang="en-US" altLang="zh-CN" sz="1800" dirty="0">
                <a:solidFill>
                  <a:srgbClr val="0000C0"/>
                </a:solidFill>
                <a:latin typeface="Consolas" panose="020B0609020204030204" pitchFamily="49" charset="0"/>
              </a:rPr>
              <a:t>	text</a:t>
            </a:r>
            <a:r>
              <a:rPr lang="en-US" altLang="zh-CN" sz="1800" dirty="0">
                <a:solidFill>
                  <a:srgbClr val="000000"/>
                </a:solidFill>
                <a:latin typeface="Consolas" panose="020B0609020204030204" pitchFamily="49" charset="0"/>
              </a:rPr>
              <a:t> = </a:t>
            </a:r>
            <a:r>
              <a:rPr lang="en-US" altLang="zh-CN" sz="1800" dirty="0" err="1">
                <a:solidFill>
                  <a:srgbClr val="0000C0"/>
                </a:solidFill>
                <a:latin typeface="Consolas" panose="020B0609020204030204" pitchFamily="49" charset="0"/>
              </a:rPr>
              <a:t>text</a:t>
            </a:r>
            <a:r>
              <a:rPr lang="en-US" altLang="zh-CN" sz="1800" dirty="0" err="1">
                <a:solidFill>
                  <a:srgbClr val="000000"/>
                </a:solidFill>
                <a:latin typeface="Consolas" panose="020B0609020204030204" pitchFamily="49" charset="0"/>
              </a:rPr>
              <a:t>.replace</a:t>
            </a:r>
            <a:r>
              <a:rPr lang="en-US" altLang="zh-CN" sz="1800" dirty="0">
                <a:solidFill>
                  <a:srgbClr val="000000"/>
                </a:solidFill>
                <a:latin typeface="Consolas" panose="020B0609020204030204" pitchFamily="49" charset="0"/>
              </a:rPr>
              <a:t>(</a:t>
            </a:r>
            <a:r>
              <a:rPr lang="en-US" altLang="zh-CN" sz="1800" dirty="0" err="1">
                <a:solidFill>
                  <a:srgbClr val="6A3E3E"/>
                </a:solidFill>
                <a:latin typeface="Consolas" panose="020B0609020204030204" pitchFamily="49" charset="0"/>
              </a:rPr>
              <a:t>flags</a:t>
            </a:r>
            <a:r>
              <a:rPr lang="en-US" altLang="zh-CN" sz="1800" dirty="0" err="1">
                <a:solidFill>
                  <a:srgbClr val="000000"/>
                </a:solidFill>
                <a:latin typeface="Consolas" panose="020B0609020204030204" pitchFamily="49" charset="0"/>
              </a:rPr>
              <a:t>.charAt</a:t>
            </a:r>
            <a:r>
              <a:rPr lang="en-US" altLang="zh-CN" sz="1800" dirty="0">
                <a:solidFill>
                  <a:srgbClr val="000000"/>
                </a:solidFill>
                <a:latin typeface="Consolas" panose="020B0609020204030204" pitchFamily="49" charset="0"/>
              </a:rPr>
              <a:t>(</a:t>
            </a:r>
            <a:r>
              <a:rPr lang="en-US" altLang="zh-CN" sz="1800" dirty="0" err="1">
                <a:solidFill>
                  <a:srgbClr val="6A3E3E"/>
                </a:solidFill>
                <a:latin typeface="Consolas" panose="020B0609020204030204" pitchFamily="49" charset="0"/>
              </a:rPr>
              <a:t>i</a:t>
            </a:r>
            <a:r>
              <a:rPr lang="en-US" altLang="zh-CN" sz="1800" dirty="0">
                <a:solidFill>
                  <a:srgbClr val="000000"/>
                </a:solidFill>
                <a:latin typeface="Consolas" panose="020B0609020204030204" pitchFamily="49" charset="0"/>
              </a:rPr>
              <a:t>)+</a:t>
            </a:r>
            <a:r>
              <a:rPr lang="en-US" altLang="zh-CN" sz="1800" dirty="0">
                <a:solidFill>
                  <a:srgbClr val="2A00FF"/>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2A00FF"/>
                </a:solidFill>
                <a:latin typeface="Consolas" panose="020B0609020204030204" pitchFamily="49" charset="0"/>
              </a:rPr>
              <a:t>" "</a:t>
            </a:r>
            <a:r>
              <a:rPr lang="en-US" altLang="zh-CN" sz="1800" dirty="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pPr algn="l"/>
            <a:r>
              <a:rPr lang="en-US" altLang="zh-CN" sz="1800" dirty="0">
                <a:solidFill>
                  <a:srgbClr val="000000"/>
                </a:solidFill>
                <a:latin typeface="Consolas" panose="020B0609020204030204" pitchFamily="49" charset="0"/>
              </a:rPr>
              <a:t>}</a:t>
            </a: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260648"/>
            <a:ext cx="7848872" cy="3785652"/>
          </a:xfrm>
          <a:prstGeom prst="rect">
            <a:avLst/>
          </a:prstGeom>
          <a:noFill/>
        </p:spPr>
        <p:txBody>
          <a:bodyPr wrap="square">
            <a:spAutoFit/>
          </a:bodyPr>
          <a:lstStyle/>
          <a:p>
            <a:pPr indent="269875" algn="just">
              <a:spcBef>
                <a:spcPts val="300"/>
              </a:spcBef>
            </a:pPr>
            <a:r>
              <a:rPr lang="en-US" altLang="zh-CN" sz="2000" i="1" dirty="0">
                <a:effectLst/>
                <a:latin typeface="Times New Roman" panose="02020603050405020304" pitchFamily="18" charset="0"/>
                <a:ea typeface="宋体" panose="02010600030101010101" pitchFamily="2" charset="-122"/>
              </a:rPr>
              <a:t>Abstract-This paper presents an overview of the field of recommender systems and describes the current generation of recommendation methods that are usually classified into the following three main categories: content-based, collaborative, and hybrid recommendation approaches. This paper also describes various limitations of current recommendation methods and discusses possible extensions that can improve recommendation capabilities and make recommender systems applicable to an even broader range of applications. These extensions include, among others, an improvement of understanding of users and items, incorporation of the contextual information into the recommendation process, support for </a:t>
            </a:r>
            <a:r>
              <a:rPr lang="en-US" altLang="zh-CN" sz="2000" i="1" dirty="0" err="1">
                <a:effectLst/>
                <a:latin typeface="Times New Roman" panose="02020603050405020304" pitchFamily="18" charset="0"/>
                <a:ea typeface="宋体" panose="02010600030101010101" pitchFamily="2" charset="-122"/>
              </a:rPr>
              <a:t>multcriteria</a:t>
            </a:r>
            <a:r>
              <a:rPr lang="en-US" altLang="zh-CN" sz="2000" i="1" dirty="0">
                <a:effectLst/>
                <a:latin typeface="Times New Roman" panose="02020603050405020304" pitchFamily="18" charset="0"/>
                <a:ea typeface="宋体" panose="02010600030101010101" pitchFamily="2" charset="-122"/>
              </a:rPr>
              <a:t> ratings, and a provision of more flexible and less intrusive types of recommendations.</a:t>
            </a:r>
            <a:endParaRPr lang="zh-CN" altLang="zh-CN" sz="2000" dirty="0">
              <a:effectLst/>
              <a:latin typeface="Times New Roman" panose="02020603050405020304" pitchFamily="18" charset="0"/>
              <a:ea typeface="宋体" panose="02010600030101010101" pitchFamily="2" charset="-122"/>
            </a:endParaRPr>
          </a:p>
        </p:txBody>
      </p:sp>
      <p:sp>
        <p:nvSpPr>
          <p:cNvPr id="7" name="文本框 6"/>
          <p:cNvSpPr txBox="1"/>
          <p:nvPr/>
        </p:nvSpPr>
        <p:spPr>
          <a:xfrm>
            <a:off x="395536" y="4221088"/>
            <a:ext cx="8136904" cy="830997"/>
          </a:xfrm>
          <a:prstGeom prst="rect">
            <a:avLst/>
          </a:prstGeom>
          <a:noFill/>
        </p:spPr>
        <p:txBody>
          <a:bodyPr wrap="square">
            <a:spAutoFit/>
          </a:bodyPr>
          <a:lstStyle>
            <a:defPPr>
              <a:defRPr lang="zh-CN"/>
            </a:defPPr>
            <a:lvl1pPr indent="269875" algn="just">
              <a:spcBef>
                <a:spcPts val="300"/>
              </a:spcBef>
              <a:defRPr sz="2000" i="1">
                <a:effectLst/>
                <a:latin typeface="Times New Roman" panose="02020603050405020304" pitchFamily="18" charset="0"/>
                <a:ea typeface="宋体" panose="02010600030101010101" pitchFamily="2" charset="-122"/>
              </a:defRPr>
            </a:lvl1pPr>
          </a:lstStyle>
          <a:p>
            <a:r>
              <a:rPr lang="zh-CN" altLang="zh-CN" sz="2400" i="0" dirty="0">
                <a:latin typeface="+mn-ea"/>
                <a:ea typeface="+mn-ea"/>
              </a:rPr>
              <a:t>（</a:t>
            </a:r>
            <a:r>
              <a:rPr lang="en-US" altLang="zh-CN" sz="2400" i="0" dirty="0">
                <a:latin typeface="+mn-ea"/>
                <a:ea typeface="+mn-ea"/>
              </a:rPr>
              <a:t>2</a:t>
            </a:r>
            <a:r>
              <a:rPr lang="zh-CN" altLang="zh-CN" sz="2400" i="0" dirty="0">
                <a:latin typeface="+mn-ea"/>
                <a:ea typeface="+mn-ea"/>
              </a:rPr>
              <a:t>）将字符串中的所有单词使用</a:t>
            </a:r>
            <a:r>
              <a:rPr lang="en-US" altLang="zh-CN" sz="2400" i="0" dirty="0">
                <a:latin typeface="+mn-ea"/>
                <a:ea typeface="+mn-ea"/>
              </a:rPr>
              <a:t>split()</a:t>
            </a:r>
            <a:r>
              <a:rPr lang="zh-CN" altLang="zh-CN" sz="2400" i="0" dirty="0">
                <a:latin typeface="+mn-ea"/>
                <a:ea typeface="+mn-ea"/>
              </a:rPr>
              <a:t>方法解析到一个字符串数组中，分割单词时可以使用正则表达式“</a:t>
            </a:r>
            <a:r>
              <a:rPr lang="en-US" altLang="zh-CN" sz="2400" i="0" dirty="0">
                <a:latin typeface="+mn-ea"/>
                <a:ea typeface="+mn-ea"/>
              </a:rPr>
              <a:t>\\s+</a:t>
            </a:r>
            <a:r>
              <a:rPr lang="zh-CN" altLang="zh-CN" sz="2400" i="0" dirty="0">
                <a:latin typeface="+mn-ea"/>
                <a:ea typeface="+mn-ea"/>
              </a:rPr>
              <a:t>”。</a:t>
            </a:r>
            <a:endParaRPr lang="zh-CN" altLang="zh-CN" sz="2400" i="0" dirty="0">
              <a:latin typeface="+mn-ea"/>
              <a:ea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260648"/>
            <a:ext cx="7848872" cy="3785652"/>
          </a:xfrm>
          <a:prstGeom prst="rect">
            <a:avLst/>
          </a:prstGeom>
          <a:noFill/>
        </p:spPr>
        <p:txBody>
          <a:bodyPr wrap="square">
            <a:spAutoFit/>
          </a:bodyPr>
          <a:lstStyle/>
          <a:p>
            <a:pPr indent="269875" algn="just">
              <a:spcBef>
                <a:spcPts val="300"/>
              </a:spcBef>
            </a:pPr>
            <a:r>
              <a:rPr lang="en-US" altLang="zh-CN" sz="2000" i="1" dirty="0">
                <a:effectLst/>
                <a:latin typeface="Times New Roman" panose="02020603050405020304" pitchFamily="18" charset="0"/>
                <a:ea typeface="宋体" panose="02010600030101010101" pitchFamily="2" charset="-122"/>
              </a:rPr>
              <a:t>Abstract-This paper presents an overview of the field of recommender systems and describes the current generation of recommendation methods that are usually classified into the following three main categories: content-based, collaborative, and hybrid recommendation approaches. This paper also describes various limitations of current recommendation methods and discusses possible extensions that can improve recommendation capabilities and make recommender systems applicable to an even broader range of applications. These extensions include, among others, an improvement of understanding of users and items, incorporation of the contextual information into the recommendation process, support for </a:t>
            </a:r>
            <a:r>
              <a:rPr lang="en-US" altLang="zh-CN" sz="2000" i="1" dirty="0" err="1">
                <a:effectLst/>
                <a:latin typeface="Times New Roman" panose="02020603050405020304" pitchFamily="18" charset="0"/>
                <a:ea typeface="宋体" panose="02010600030101010101" pitchFamily="2" charset="-122"/>
              </a:rPr>
              <a:t>multcriteria</a:t>
            </a:r>
            <a:r>
              <a:rPr lang="en-US" altLang="zh-CN" sz="2000" i="1" dirty="0">
                <a:effectLst/>
                <a:latin typeface="Times New Roman" panose="02020603050405020304" pitchFamily="18" charset="0"/>
                <a:ea typeface="宋体" panose="02010600030101010101" pitchFamily="2" charset="-122"/>
              </a:rPr>
              <a:t> ratings, and a provision of more flexible and less intrusive types of recommendations.</a:t>
            </a:r>
            <a:endParaRPr lang="zh-CN" altLang="zh-CN" sz="2000" dirty="0">
              <a:effectLst/>
              <a:latin typeface="Times New Roman" panose="02020603050405020304" pitchFamily="18" charset="0"/>
              <a:ea typeface="宋体" panose="02010600030101010101" pitchFamily="2" charset="-122"/>
            </a:endParaRPr>
          </a:p>
        </p:txBody>
      </p:sp>
      <p:sp>
        <p:nvSpPr>
          <p:cNvPr id="7" name="文本框 6"/>
          <p:cNvSpPr txBox="1"/>
          <p:nvPr/>
        </p:nvSpPr>
        <p:spPr>
          <a:xfrm>
            <a:off x="395536" y="4074572"/>
            <a:ext cx="8136904" cy="1200329"/>
          </a:xfrm>
          <a:prstGeom prst="rect">
            <a:avLst/>
          </a:prstGeom>
          <a:noFill/>
        </p:spPr>
        <p:txBody>
          <a:bodyPr wrap="square">
            <a:spAutoFit/>
          </a:bodyPr>
          <a:lstStyle>
            <a:defPPr>
              <a:defRPr lang="zh-CN"/>
            </a:defPPr>
            <a:lvl1pPr indent="269875" algn="just">
              <a:spcBef>
                <a:spcPts val="300"/>
              </a:spcBef>
              <a:defRPr sz="2400" i="0">
                <a:effectLst/>
                <a:latin typeface="+mn-ea"/>
              </a:defRPr>
            </a:lvl1pPr>
          </a:lstStyle>
          <a:p>
            <a:r>
              <a:rPr lang="zh-CN" altLang="zh-CN" dirty="0"/>
              <a:t>（</a:t>
            </a:r>
            <a:r>
              <a:rPr lang="en-US" altLang="zh-CN" dirty="0"/>
              <a:t>3</a:t>
            </a:r>
            <a:r>
              <a:rPr lang="zh-CN" altLang="zh-CN" dirty="0"/>
              <a:t>）对每个单词在数组中出现的次数进行统计，统计过程中可以附设一个与所有单词相对应的标志数组，记录每个单词是否已被统计过。</a:t>
            </a:r>
            <a:endParaRPr lang="zh-CN" altLang="zh-CN" dirty="0"/>
          </a:p>
        </p:txBody>
      </p:sp>
      <p:graphicFrame>
        <p:nvGraphicFramePr>
          <p:cNvPr id="2" name="表格 2"/>
          <p:cNvGraphicFramePr>
            <a:graphicFrameLocks noGrp="1"/>
          </p:cNvGraphicFramePr>
          <p:nvPr/>
        </p:nvGraphicFramePr>
        <p:xfrm>
          <a:off x="523961" y="5373216"/>
          <a:ext cx="7846544" cy="741680"/>
        </p:xfrm>
        <a:graphic>
          <a:graphicData uri="http://schemas.openxmlformats.org/drawingml/2006/table">
            <a:tbl>
              <a:tblPr firstRow="1" bandRow="1">
                <a:tableStyleId>{5C22544A-7EE6-4342-B048-85BDC9FD1C3A}</a:tableStyleId>
              </a:tblPr>
              <a:tblGrid>
                <a:gridCol w="980818"/>
                <a:gridCol w="980818"/>
                <a:gridCol w="980818"/>
                <a:gridCol w="980818"/>
                <a:gridCol w="980818"/>
                <a:gridCol w="980818"/>
                <a:gridCol w="980818"/>
                <a:gridCol w="980818"/>
              </a:tblGrid>
              <a:tr h="370840">
                <a:tc>
                  <a:txBody>
                    <a:bodyPr/>
                    <a:lstStyle/>
                    <a:p>
                      <a:r>
                        <a:rPr lang="en-US" altLang="zh-CN" i="0" dirty="0">
                          <a:latin typeface="Abadi" panose="020B0604020104020204" pitchFamily="34" charset="0"/>
                        </a:rPr>
                        <a:t>abstract</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this</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paper</a:t>
                      </a:r>
                      <a:endParaRPr lang="zh-CN" altLang="en-US" i="0" dirty="0">
                        <a:latin typeface="Abadi" panose="020B0604020104020204" pitchFamily="34" charset="0"/>
                      </a:endParaRPr>
                    </a:p>
                  </a:txBody>
                  <a:tcPr/>
                </a:tc>
                <a:tc>
                  <a:txBody>
                    <a:bodyPr/>
                    <a:lstStyle/>
                    <a:p>
                      <a:r>
                        <a:rPr lang="en-US" altLang="zh-CN" sz="1800" i="0" dirty="0">
                          <a:effectLst/>
                          <a:latin typeface="Abadi" panose="020B0604020104020204" pitchFamily="34" charset="0"/>
                          <a:ea typeface="宋体" panose="02010600030101010101" pitchFamily="2" charset="-122"/>
                        </a:rPr>
                        <a:t>……</a:t>
                      </a:r>
                      <a:endParaRPr lang="zh-CN" altLang="en-US" i="0" dirty="0">
                        <a:latin typeface="Abadi" panose="020B0604020104020204" pitchFamily="34" charset="0"/>
                      </a:endParaRPr>
                    </a:p>
                  </a:txBody>
                  <a:tcPr/>
                </a:tc>
                <a:tc>
                  <a:txBody>
                    <a:bodyPr/>
                    <a:lstStyle/>
                    <a:p>
                      <a:r>
                        <a:rPr lang="en-US" altLang="zh-CN" sz="1800" i="0" dirty="0">
                          <a:effectLst/>
                          <a:latin typeface="Abadi" panose="020B0604020104020204" pitchFamily="34" charset="0"/>
                          <a:ea typeface="宋体" panose="02010600030101010101" pitchFamily="2" charset="-122"/>
                        </a:rPr>
                        <a:t>of</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of</a:t>
                      </a:r>
                      <a:endParaRPr lang="zh-CN" altLang="en-US" i="0" dirty="0">
                        <a:latin typeface="Abadi" panose="020B0604020104020204" pitchFamily="34" charset="0"/>
                      </a:endParaRPr>
                    </a:p>
                  </a:txBody>
                  <a:tcPr/>
                </a:tc>
                <a:tc>
                  <a:txBody>
                    <a:bodyPr/>
                    <a:lstStyle/>
                    <a:p>
                      <a:endParaRPr lang="zh-CN" altLang="en-US" i="0">
                        <a:latin typeface="Abadi" panose="020B0604020104020204" pitchFamily="34" charset="0"/>
                      </a:endParaRPr>
                    </a:p>
                  </a:txBody>
                  <a:tcPr/>
                </a:tc>
              </a:tr>
              <a:tr h="370840">
                <a:tc>
                  <a:txBody>
                    <a:bodyPr/>
                    <a:lstStyle/>
                    <a:p>
                      <a:r>
                        <a:rPr lang="en-US" altLang="zh-CN" i="0" dirty="0">
                          <a:latin typeface="Abadi" panose="020B0604020104020204" pitchFamily="34" charset="0"/>
                        </a:rPr>
                        <a:t>false</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false</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false</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false</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false</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false</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false</a:t>
                      </a:r>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260648"/>
            <a:ext cx="7848872" cy="3785652"/>
          </a:xfrm>
          <a:prstGeom prst="rect">
            <a:avLst/>
          </a:prstGeom>
          <a:noFill/>
        </p:spPr>
        <p:txBody>
          <a:bodyPr wrap="square">
            <a:spAutoFit/>
          </a:bodyPr>
          <a:lstStyle/>
          <a:p>
            <a:pPr indent="269875" algn="just">
              <a:spcBef>
                <a:spcPts val="300"/>
              </a:spcBef>
            </a:pPr>
            <a:r>
              <a:rPr lang="en-US" altLang="zh-CN" sz="2000" i="1" dirty="0">
                <a:effectLst/>
                <a:latin typeface="Times New Roman" panose="02020603050405020304" pitchFamily="18" charset="0"/>
                <a:ea typeface="宋体" panose="02010600030101010101" pitchFamily="2" charset="-122"/>
              </a:rPr>
              <a:t>Abstract-This paper presents an overview of the field of recommender systems and describes the current generation of recommendation methods that are usually classified into the following three main categories: content-based, collaborative, and hybrid recommendation approaches. This paper also describes various limitations of current recommendation methods and discusses possible extensions that can improve recommendation capabilities and make recommender systems applicable to an even broader range of applications. These extensions include, among others, an improvement of understanding of users and items, incorporation of the contextual information into the recommendation process, support for </a:t>
            </a:r>
            <a:r>
              <a:rPr lang="en-US" altLang="zh-CN" sz="2000" i="1" dirty="0" err="1">
                <a:effectLst/>
                <a:latin typeface="Times New Roman" panose="02020603050405020304" pitchFamily="18" charset="0"/>
                <a:ea typeface="宋体" panose="02010600030101010101" pitchFamily="2" charset="-122"/>
              </a:rPr>
              <a:t>multcriteria</a:t>
            </a:r>
            <a:r>
              <a:rPr lang="en-US" altLang="zh-CN" sz="2000" i="1" dirty="0">
                <a:effectLst/>
                <a:latin typeface="Times New Roman" panose="02020603050405020304" pitchFamily="18" charset="0"/>
                <a:ea typeface="宋体" panose="02010600030101010101" pitchFamily="2" charset="-122"/>
              </a:rPr>
              <a:t> ratings, and a provision of more flexible and less intrusive types of recommendations.</a:t>
            </a:r>
            <a:endParaRPr lang="zh-CN" altLang="zh-CN" sz="2000" dirty="0">
              <a:effectLst/>
              <a:latin typeface="Times New Roman" panose="02020603050405020304" pitchFamily="18" charset="0"/>
              <a:ea typeface="宋体" panose="02010600030101010101" pitchFamily="2" charset="-122"/>
            </a:endParaRPr>
          </a:p>
        </p:txBody>
      </p:sp>
      <p:sp>
        <p:nvSpPr>
          <p:cNvPr id="7" name="文本框 6"/>
          <p:cNvSpPr txBox="1"/>
          <p:nvPr/>
        </p:nvSpPr>
        <p:spPr>
          <a:xfrm>
            <a:off x="395536" y="4074572"/>
            <a:ext cx="8136904" cy="1200329"/>
          </a:xfrm>
          <a:prstGeom prst="rect">
            <a:avLst/>
          </a:prstGeom>
          <a:noFill/>
        </p:spPr>
        <p:txBody>
          <a:bodyPr wrap="square">
            <a:spAutoFit/>
          </a:bodyPr>
          <a:lstStyle>
            <a:defPPr>
              <a:defRPr lang="zh-CN"/>
            </a:defPPr>
            <a:lvl1pPr indent="269875" algn="just">
              <a:spcBef>
                <a:spcPts val="300"/>
              </a:spcBef>
              <a:defRPr sz="2400" i="0">
                <a:effectLst/>
                <a:latin typeface="+mn-ea"/>
              </a:defRPr>
            </a:lvl1pPr>
          </a:lstStyle>
          <a:p>
            <a:r>
              <a:rPr lang="zh-CN" altLang="zh-CN" dirty="0"/>
              <a:t>（</a:t>
            </a:r>
            <a:r>
              <a:rPr lang="en-US" altLang="zh-CN" dirty="0"/>
              <a:t>4</a:t>
            </a:r>
            <a:r>
              <a:rPr lang="zh-CN" altLang="zh-CN" dirty="0"/>
              <a:t>）设计一个存放每个单词统计的结果的类</a:t>
            </a:r>
            <a:r>
              <a:rPr lang="en-US" altLang="zh-CN" dirty="0"/>
              <a:t>Result(String word, int times)</a:t>
            </a:r>
            <a:r>
              <a:rPr lang="zh-CN" altLang="zh-CN" dirty="0"/>
              <a:t>，用该类的数组存放所有单词的统计结果（需记录该数组中实际存放元素的个数）。</a:t>
            </a:r>
            <a:endParaRPr lang="zh-CN" altLang="zh-CN" dirty="0"/>
          </a:p>
        </p:txBody>
      </p:sp>
      <p:graphicFrame>
        <p:nvGraphicFramePr>
          <p:cNvPr id="2" name="表格 2"/>
          <p:cNvGraphicFramePr>
            <a:graphicFrameLocks noGrp="1"/>
          </p:cNvGraphicFramePr>
          <p:nvPr/>
        </p:nvGraphicFramePr>
        <p:xfrm>
          <a:off x="1489750" y="5395562"/>
          <a:ext cx="6865726" cy="741680"/>
        </p:xfrm>
        <a:graphic>
          <a:graphicData uri="http://schemas.openxmlformats.org/drawingml/2006/table">
            <a:tbl>
              <a:tblPr firstRow="1" bandRow="1">
                <a:tableStyleId>{5C22544A-7EE6-4342-B048-85BDC9FD1C3A}</a:tableStyleId>
              </a:tblPr>
              <a:tblGrid>
                <a:gridCol w="980818"/>
                <a:gridCol w="980818"/>
                <a:gridCol w="980818"/>
                <a:gridCol w="980818"/>
                <a:gridCol w="980818"/>
                <a:gridCol w="980818"/>
                <a:gridCol w="980818"/>
              </a:tblGrid>
              <a:tr h="370840">
                <a:tc>
                  <a:txBody>
                    <a:bodyPr/>
                    <a:lstStyle/>
                    <a:p>
                      <a:r>
                        <a:rPr lang="en-US" altLang="zh-CN" i="0">
                          <a:latin typeface="Abadi" panose="020B0604020104020204" pitchFamily="34" charset="0"/>
                        </a:rPr>
                        <a:t>abstract</a:t>
                      </a:r>
                      <a:endParaRPr lang="zh-CN" altLang="en-US" i="0" dirty="0">
                        <a:latin typeface="Abadi" panose="020B0604020104020204" pitchFamily="34" charset="0"/>
                      </a:endParaRPr>
                    </a:p>
                  </a:txBody>
                  <a:tcPr/>
                </a:tc>
                <a:tc>
                  <a:txBody>
                    <a:bodyPr/>
                    <a:lstStyle/>
                    <a:p>
                      <a:r>
                        <a:rPr lang="en-US" altLang="zh-CN" i="0">
                          <a:latin typeface="Abadi" panose="020B0604020104020204" pitchFamily="34" charset="0"/>
                        </a:rPr>
                        <a:t>this</a:t>
                      </a:r>
                      <a:endParaRPr lang="zh-CN" altLang="en-US" i="0" dirty="0">
                        <a:latin typeface="Abadi" panose="020B0604020104020204" pitchFamily="34" charset="0"/>
                      </a:endParaRPr>
                    </a:p>
                  </a:txBody>
                  <a:tcPr/>
                </a:tc>
                <a:tc>
                  <a:txBody>
                    <a:bodyPr/>
                    <a:lstStyle/>
                    <a:p>
                      <a:r>
                        <a:rPr lang="en-US" altLang="zh-CN" i="0">
                          <a:latin typeface="Abadi" panose="020B0604020104020204" pitchFamily="34" charset="0"/>
                        </a:rPr>
                        <a:t>paper</a:t>
                      </a:r>
                      <a:endParaRPr lang="zh-CN" altLang="en-US" i="0" dirty="0">
                        <a:latin typeface="Abadi" panose="020B0604020104020204" pitchFamily="34" charset="0"/>
                      </a:endParaRPr>
                    </a:p>
                  </a:txBody>
                  <a:tcPr/>
                </a:tc>
                <a:tc>
                  <a:txBody>
                    <a:bodyPr/>
                    <a:lstStyle/>
                    <a:p>
                      <a:r>
                        <a:rPr lang="en-US" altLang="zh-CN" sz="1800" i="0">
                          <a:effectLst/>
                          <a:latin typeface="Abadi" panose="020B0604020104020204" pitchFamily="34" charset="0"/>
                          <a:ea typeface="宋体" panose="02010600030101010101" pitchFamily="2" charset="-122"/>
                        </a:rPr>
                        <a:t>……</a:t>
                      </a:r>
                      <a:endParaRPr lang="zh-CN" altLang="en-US" i="0" dirty="0">
                        <a:latin typeface="Abadi" panose="020B0604020104020204" pitchFamily="34" charset="0"/>
                      </a:endParaRPr>
                    </a:p>
                  </a:txBody>
                  <a:tcPr/>
                </a:tc>
                <a:tc>
                  <a:txBody>
                    <a:bodyPr/>
                    <a:lstStyle/>
                    <a:p>
                      <a:r>
                        <a:rPr lang="en-US" altLang="zh-CN" sz="1800" i="0">
                          <a:effectLst/>
                          <a:latin typeface="Abadi" panose="020B0604020104020204" pitchFamily="34" charset="0"/>
                          <a:ea typeface="宋体" panose="02010600030101010101" pitchFamily="2" charset="-122"/>
                        </a:rPr>
                        <a:t>of</a:t>
                      </a:r>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r>
              <a:tr h="370840">
                <a:tc>
                  <a:txBody>
                    <a:bodyPr/>
                    <a:lstStyle/>
                    <a:p>
                      <a:r>
                        <a:rPr lang="en-US" altLang="zh-CN" i="0" dirty="0">
                          <a:latin typeface="Abadi" panose="020B0604020104020204" pitchFamily="34" charset="0"/>
                        </a:rPr>
                        <a:t>1</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2</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2</a:t>
                      </a:r>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10</a:t>
                      </a:r>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r>
            </a:tbl>
          </a:graphicData>
        </a:graphic>
      </p:graphicFrame>
      <p:cxnSp>
        <p:nvCxnSpPr>
          <p:cNvPr id="4" name="直接箭头连接符 3"/>
          <p:cNvCxnSpPr/>
          <p:nvPr/>
        </p:nvCxnSpPr>
        <p:spPr>
          <a:xfrm flipV="1">
            <a:off x="5890701" y="611564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925204" y="6219008"/>
            <a:ext cx="816249" cy="369332"/>
          </a:xfrm>
          <a:prstGeom prst="rect">
            <a:avLst/>
          </a:prstGeom>
          <a:noFill/>
        </p:spPr>
        <p:txBody>
          <a:bodyPr wrap="none" rtlCol="0">
            <a:spAutoFit/>
          </a:bodyPr>
          <a:lstStyle/>
          <a:p>
            <a:r>
              <a:rPr lang="en-US" altLang="zh-CN" dirty="0"/>
              <a:t>count</a:t>
            </a:r>
            <a:endParaRPr lang="zh-CN" altLang="en-US" dirty="0"/>
          </a:p>
        </p:txBody>
      </p:sp>
      <p:sp>
        <p:nvSpPr>
          <p:cNvPr id="8" name="文本框 7"/>
          <p:cNvSpPr txBox="1"/>
          <p:nvPr/>
        </p:nvSpPr>
        <p:spPr>
          <a:xfrm>
            <a:off x="656631" y="5454820"/>
            <a:ext cx="744114" cy="369332"/>
          </a:xfrm>
          <a:prstGeom prst="rect">
            <a:avLst/>
          </a:prstGeom>
          <a:solidFill>
            <a:schemeClr val="bg1"/>
          </a:solidFill>
        </p:spPr>
        <p:txBody>
          <a:bodyPr wrap="none" rtlCol="0">
            <a:spAutoFit/>
          </a:bodyPr>
          <a:lstStyle/>
          <a:p>
            <a:r>
              <a:rPr lang="en-US" altLang="zh-CN" dirty="0"/>
              <a:t>word</a:t>
            </a:r>
            <a:endParaRPr lang="zh-CN" altLang="en-US" dirty="0"/>
          </a:p>
        </p:txBody>
      </p:sp>
      <p:sp>
        <p:nvSpPr>
          <p:cNvPr id="9" name="文本框 8"/>
          <p:cNvSpPr txBox="1"/>
          <p:nvPr/>
        </p:nvSpPr>
        <p:spPr>
          <a:xfrm>
            <a:off x="656631" y="5849676"/>
            <a:ext cx="798617" cy="369332"/>
          </a:xfrm>
          <a:prstGeom prst="rect">
            <a:avLst/>
          </a:prstGeom>
          <a:solidFill>
            <a:schemeClr val="bg1"/>
          </a:solidFill>
        </p:spPr>
        <p:txBody>
          <a:bodyPr wrap="none" rtlCol="0">
            <a:spAutoFit/>
          </a:bodyPr>
          <a:lstStyle/>
          <a:p>
            <a:r>
              <a:rPr lang="en-US" altLang="zh-CN" dirty="0"/>
              <a:t>times</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260648"/>
            <a:ext cx="7848872" cy="3785652"/>
          </a:xfrm>
          <a:prstGeom prst="rect">
            <a:avLst/>
          </a:prstGeom>
          <a:noFill/>
        </p:spPr>
        <p:txBody>
          <a:bodyPr wrap="square">
            <a:spAutoFit/>
          </a:bodyPr>
          <a:lstStyle/>
          <a:p>
            <a:pPr indent="269875" algn="just">
              <a:spcBef>
                <a:spcPts val="300"/>
              </a:spcBef>
            </a:pPr>
            <a:r>
              <a:rPr lang="en-US" altLang="zh-CN" sz="2000" i="1" dirty="0">
                <a:effectLst/>
                <a:latin typeface="Times New Roman" panose="02020603050405020304" pitchFamily="18" charset="0"/>
                <a:ea typeface="宋体" panose="02010600030101010101" pitchFamily="2" charset="-122"/>
              </a:rPr>
              <a:t>Abstract-This paper presents an overview of the field of recommender systems and describes the current generation of recommendation methods that are usually classified into the following three main categories: content-based, collaborative, and hybrid recommendation approaches. This paper also describes various limitations of current recommendation methods and discusses possible extensions that can improve recommendation capabilities and make recommender systems applicable to an even broader range of applications. These extensions include, among others, an improvement of understanding of users and items, incorporation of the contextual information into the recommendation process, support for </a:t>
            </a:r>
            <a:r>
              <a:rPr lang="en-US" altLang="zh-CN" sz="2000" i="1" dirty="0" err="1">
                <a:effectLst/>
                <a:latin typeface="Times New Roman" panose="02020603050405020304" pitchFamily="18" charset="0"/>
                <a:ea typeface="宋体" panose="02010600030101010101" pitchFamily="2" charset="-122"/>
              </a:rPr>
              <a:t>multcriteria</a:t>
            </a:r>
            <a:r>
              <a:rPr lang="en-US" altLang="zh-CN" sz="2000" i="1" dirty="0">
                <a:effectLst/>
                <a:latin typeface="Times New Roman" panose="02020603050405020304" pitchFamily="18" charset="0"/>
                <a:ea typeface="宋体" panose="02010600030101010101" pitchFamily="2" charset="-122"/>
              </a:rPr>
              <a:t> ratings, and a provision of more flexible and less intrusive types of recommendations.</a:t>
            </a:r>
            <a:endParaRPr lang="zh-CN" altLang="zh-CN" sz="2000" dirty="0">
              <a:effectLst/>
              <a:latin typeface="Times New Roman" panose="02020603050405020304" pitchFamily="18" charset="0"/>
              <a:ea typeface="宋体" panose="02010600030101010101" pitchFamily="2" charset="-122"/>
            </a:endParaRPr>
          </a:p>
        </p:txBody>
      </p:sp>
      <p:sp>
        <p:nvSpPr>
          <p:cNvPr id="7" name="文本框 6"/>
          <p:cNvSpPr txBox="1"/>
          <p:nvPr/>
        </p:nvSpPr>
        <p:spPr>
          <a:xfrm>
            <a:off x="395536" y="4074572"/>
            <a:ext cx="8136904" cy="1569660"/>
          </a:xfrm>
          <a:prstGeom prst="rect">
            <a:avLst/>
          </a:prstGeom>
          <a:noFill/>
        </p:spPr>
        <p:txBody>
          <a:bodyPr wrap="square">
            <a:spAutoFit/>
          </a:bodyPr>
          <a:lstStyle>
            <a:defPPr>
              <a:defRPr lang="zh-CN"/>
            </a:defPPr>
            <a:lvl1pPr indent="269875" algn="just">
              <a:spcBef>
                <a:spcPts val="300"/>
              </a:spcBef>
              <a:defRPr sz="2400" i="0">
                <a:effectLst/>
                <a:latin typeface="+mn-ea"/>
              </a:defRPr>
            </a:lvl1pPr>
          </a:lstStyle>
          <a:p>
            <a:r>
              <a:rPr lang="zh-CN" altLang="zh-CN" dirty="0"/>
              <a:t>（</a:t>
            </a:r>
            <a:r>
              <a:rPr lang="en-US" altLang="zh-CN" dirty="0"/>
              <a:t>5</a:t>
            </a:r>
            <a:r>
              <a:rPr lang="zh-CN" altLang="zh-CN" dirty="0"/>
              <a:t>）为了使用</a:t>
            </a:r>
            <a:r>
              <a:rPr lang="en-US" altLang="zh-CN" dirty="0"/>
              <a:t>Arrays</a:t>
            </a:r>
            <a:r>
              <a:rPr lang="zh-CN" altLang="zh-CN" dirty="0"/>
              <a:t>类的</a:t>
            </a:r>
            <a:r>
              <a:rPr lang="en-US" altLang="zh-CN" dirty="0"/>
              <a:t>sort()</a:t>
            </a:r>
            <a:r>
              <a:rPr lang="zh-CN" altLang="zh-CN" dirty="0"/>
              <a:t>方法对统计结果数组进行排序，</a:t>
            </a:r>
            <a:r>
              <a:rPr lang="en-US" altLang="zh-CN" dirty="0"/>
              <a:t>Result</a:t>
            </a:r>
            <a:r>
              <a:rPr lang="zh-CN" altLang="zh-CN" dirty="0"/>
              <a:t>类需要实现</a:t>
            </a:r>
            <a:r>
              <a:rPr lang="en-US" altLang="zh-CN" dirty="0"/>
              <a:t>Comparable</a:t>
            </a:r>
            <a:r>
              <a:rPr lang="zh-CN" altLang="zh-CN" dirty="0"/>
              <a:t>接口，并定义其中的</a:t>
            </a:r>
            <a:r>
              <a:rPr lang="en-US" altLang="zh-CN" dirty="0" err="1"/>
              <a:t>compareTo</a:t>
            </a:r>
            <a:r>
              <a:rPr lang="en-US" altLang="zh-CN" dirty="0"/>
              <a:t>()</a:t>
            </a:r>
            <a:r>
              <a:rPr lang="zh-CN" altLang="zh-CN" dirty="0"/>
              <a:t>方法，指定按照出现次数（</a:t>
            </a:r>
            <a:r>
              <a:rPr lang="en-US" altLang="zh-CN" dirty="0"/>
              <a:t>times</a:t>
            </a:r>
            <a:r>
              <a:rPr lang="zh-CN" altLang="zh-CN" dirty="0"/>
              <a:t>）进行排序的规则。</a:t>
            </a:r>
            <a:endParaRPr lang="zh-CN" altLang="zh-CN" dirty="0"/>
          </a:p>
        </p:txBody>
      </p:sp>
      <p:graphicFrame>
        <p:nvGraphicFramePr>
          <p:cNvPr id="2" name="表格 2"/>
          <p:cNvGraphicFramePr>
            <a:graphicFrameLocks noGrp="1"/>
          </p:cNvGraphicFramePr>
          <p:nvPr/>
        </p:nvGraphicFramePr>
        <p:xfrm>
          <a:off x="1629546" y="5445224"/>
          <a:ext cx="5884908" cy="741680"/>
        </p:xfrm>
        <a:graphic>
          <a:graphicData uri="http://schemas.openxmlformats.org/drawingml/2006/table">
            <a:tbl>
              <a:tblPr firstRow="1" bandRow="1">
                <a:tableStyleId>{5C22544A-7EE6-4342-B048-85BDC9FD1C3A}</a:tableStyleId>
              </a:tblPr>
              <a:tblGrid>
                <a:gridCol w="980818"/>
                <a:gridCol w="980818"/>
                <a:gridCol w="980818"/>
                <a:gridCol w="980818"/>
                <a:gridCol w="980818"/>
                <a:gridCol w="980818"/>
              </a:tblGrid>
              <a:tr h="370840">
                <a:tc>
                  <a:txBody>
                    <a:bodyPr/>
                    <a:lstStyle/>
                    <a:p>
                      <a:r>
                        <a:rPr lang="en-US" altLang="zh-CN" i="0" dirty="0">
                          <a:latin typeface="Abadi" panose="020B0604020104020204" pitchFamily="34" charset="0"/>
                        </a:rPr>
                        <a:t>of</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paper</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this</a:t>
                      </a:r>
                      <a:endParaRPr lang="zh-CN" altLang="en-US" i="0" dirty="0">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i="0" dirty="0">
                          <a:effectLst/>
                          <a:latin typeface="Abadi" panose="020B0604020104020204" pitchFamily="34" charset="0"/>
                          <a:ea typeface="宋体" panose="02010600030101010101" pitchFamily="2" charset="-122"/>
                        </a:rPr>
                        <a:t>……</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abstract</a:t>
                      </a:r>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r>
              <a:tr h="370840">
                <a:tc>
                  <a:txBody>
                    <a:bodyPr/>
                    <a:lstStyle/>
                    <a:p>
                      <a:r>
                        <a:rPr lang="en-US" altLang="zh-CN" i="0" dirty="0">
                          <a:latin typeface="Abadi" panose="020B0604020104020204" pitchFamily="34" charset="0"/>
                        </a:rPr>
                        <a:t>10</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2</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2</a:t>
                      </a:r>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1</a:t>
                      </a:r>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95736" y="1481328"/>
            <a:ext cx="6491064" cy="4525963"/>
          </a:xfrm>
        </p:spPr>
        <p:txBody>
          <a:bodyPr/>
          <a:lstStyle/>
          <a:p>
            <a:r>
              <a:rPr lang="en-US" altLang="zh-CN" b="1" dirty="0"/>
              <a:t>String s = new String("hi"); </a:t>
            </a:r>
            <a:r>
              <a:rPr lang="zh-CN" altLang="zh-CN" b="1" dirty="0"/>
              <a:t>语句创建了几个</a:t>
            </a:r>
            <a:r>
              <a:rPr lang="en-US" altLang="zh-CN" b="1" dirty="0"/>
              <a:t>String</a:t>
            </a:r>
            <a:r>
              <a:rPr lang="zh-CN" altLang="zh-CN" b="1" dirty="0"/>
              <a:t>对象？</a:t>
            </a:r>
            <a:endParaRPr lang="zh-CN" altLang="en-US" dirty="0"/>
          </a:p>
        </p:txBody>
      </p:sp>
      <p:sp>
        <p:nvSpPr>
          <p:cNvPr id="3" name="标题 2"/>
          <p:cNvSpPr>
            <a:spLocks noGrp="1"/>
          </p:cNvSpPr>
          <p:nvPr>
            <p:ph type="title"/>
          </p:nvPr>
        </p:nvSpPr>
        <p:spPr/>
        <p:txBody>
          <a:bodyPr/>
          <a:lstStyle/>
          <a:p>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5536" y="1412776"/>
            <a:ext cx="1630119"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260648"/>
            <a:ext cx="7848872" cy="3785652"/>
          </a:xfrm>
          <a:prstGeom prst="rect">
            <a:avLst/>
          </a:prstGeom>
          <a:noFill/>
        </p:spPr>
        <p:txBody>
          <a:bodyPr wrap="square">
            <a:spAutoFit/>
          </a:bodyPr>
          <a:lstStyle/>
          <a:p>
            <a:pPr indent="269875" algn="just">
              <a:spcBef>
                <a:spcPts val="300"/>
              </a:spcBef>
            </a:pPr>
            <a:r>
              <a:rPr lang="en-US" altLang="zh-CN" sz="2000" i="1" dirty="0">
                <a:effectLst/>
                <a:latin typeface="Times New Roman" panose="02020603050405020304" pitchFamily="18" charset="0"/>
                <a:ea typeface="宋体" panose="02010600030101010101" pitchFamily="2" charset="-122"/>
              </a:rPr>
              <a:t>Abstract-This paper presents an overview of the field of recommender systems and describes the current generation of recommendation methods that are usually classified into the following three main categories: content-based, collaborative, and hybrid recommendation approaches. This paper also describes various limitations of current recommendation methods and discusses possible extensions that can improve recommendation capabilities and make recommender systems applicable to an even broader range of applications. These extensions include, among others, an improvement of understanding of users and items, incorporation of the contextual information into the recommendation process, support for </a:t>
            </a:r>
            <a:r>
              <a:rPr lang="en-US" altLang="zh-CN" sz="2000" i="1" dirty="0" err="1">
                <a:effectLst/>
                <a:latin typeface="Times New Roman" panose="02020603050405020304" pitchFamily="18" charset="0"/>
                <a:ea typeface="宋体" panose="02010600030101010101" pitchFamily="2" charset="-122"/>
              </a:rPr>
              <a:t>multcriteria</a:t>
            </a:r>
            <a:r>
              <a:rPr lang="en-US" altLang="zh-CN" sz="2000" i="1" dirty="0">
                <a:effectLst/>
                <a:latin typeface="Times New Roman" panose="02020603050405020304" pitchFamily="18" charset="0"/>
                <a:ea typeface="宋体" panose="02010600030101010101" pitchFamily="2" charset="-122"/>
              </a:rPr>
              <a:t> ratings, and a provision of more flexible and less intrusive types of recommendations.</a:t>
            </a:r>
            <a:endParaRPr lang="zh-CN" altLang="zh-CN" sz="2000" dirty="0">
              <a:effectLst/>
              <a:latin typeface="Times New Roman" panose="02020603050405020304" pitchFamily="18" charset="0"/>
              <a:ea typeface="宋体" panose="02010600030101010101" pitchFamily="2" charset="-122"/>
            </a:endParaRPr>
          </a:p>
        </p:txBody>
      </p:sp>
      <p:sp>
        <p:nvSpPr>
          <p:cNvPr id="7" name="文本框 6"/>
          <p:cNvSpPr txBox="1"/>
          <p:nvPr/>
        </p:nvSpPr>
        <p:spPr>
          <a:xfrm>
            <a:off x="395536" y="4074572"/>
            <a:ext cx="8136904" cy="1200329"/>
          </a:xfrm>
          <a:prstGeom prst="rect">
            <a:avLst/>
          </a:prstGeom>
          <a:noFill/>
        </p:spPr>
        <p:txBody>
          <a:bodyPr wrap="square">
            <a:spAutoFit/>
          </a:bodyPr>
          <a:lstStyle>
            <a:defPPr>
              <a:defRPr lang="zh-CN"/>
            </a:defPPr>
            <a:lvl1pPr indent="269875" algn="just">
              <a:spcBef>
                <a:spcPts val="300"/>
              </a:spcBef>
              <a:defRPr sz="2400" i="0">
                <a:effectLst/>
                <a:latin typeface="+mn-ea"/>
              </a:defRPr>
            </a:lvl1pPr>
          </a:lstStyle>
          <a:p>
            <a:r>
              <a:rPr lang="zh-CN" altLang="zh-CN" dirty="0"/>
              <a:t>（</a:t>
            </a:r>
            <a:r>
              <a:rPr lang="en-US" altLang="zh-CN" dirty="0"/>
              <a:t>6</a:t>
            </a:r>
            <a:r>
              <a:rPr lang="zh-CN" altLang="zh-CN" dirty="0"/>
              <a:t>）使用</a:t>
            </a:r>
            <a:r>
              <a:rPr lang="en-US" altLang="zh-CN" dirty="0"/>
              <a:t>Arrays</a:t>
            </a:r>
            <a:r>
              <a:rPr lang="zh-CN" altLang="zh-CN" dirty="0"/>
              <a:t>类中的</a:t>
            </a:r>
            <a:r>
              <a:rPr lang="en-US" altLang="zh-CN" dirty="0" err="1"/>
              <a:t>copyOfRange</a:t>
            </a:r>
            <a:r>
              <a:rPr lang="en-US" altLang="zh-CN" dirty="0"/>
              <a:t>()</a:t>
            </a:r>
            <a:r>
              <a:rPr lang="zh-CN" altLang="zh-CN" dirty="0"/>
              <a:t>方法将结果数组中的非空元素复制到一个临时数组中，对临时数组排序，并输出排序结果。</a:t>
            </a:r>
            <a:endParaRPr lang="zh-CN" altLang="zh-CN" dirty="0"/>
          </a:p>
        </p:txBody>
      </p:sp>
      <p:graphicFrame>
        <p:nvGraphicFramePr>
          <p:cNvPr id="2" name="表格 2"/>
          <p:cNvGraphicFramePr>
            <a:graphicFrameLocks noGrp="1"/>
          </p:cNvGraphicFramePr>
          <p:nvPr/>
        </p:nvGraphicFramePr>
        <p:xfrm>
          <a:off x="1259632" y="5310856"/>
          <a:ext cx="6062111" cy="741680"/>
        </p:xfrm>
        <a:graphic>
          <a:graphicData uri="http://schemas.openxmlformats.org/drawingml/2006/table">
            <a:tbl>
              <a:tblPr firstRow="1" bandRow="1">
                <a:tableStyleId>{5C22544A-7EE6-4342-B048-85BDC9FD1C3A}</a:tableStyleId>
              </a:tblPr>
              <a:tblGrid>
                <a:gridCol w="840701"/>
                <a:gridCol w="840701"/>
                <a:gridCol w="840701"/>
                <a:gridCol w="840701"/>
                <a:gridCol w="1017905"/>
                <a:gridCol w="840701"/>
                <a:gridCol w="840701"/>
              </a:tblGrid>
              <a:tr h="370840">
                <a:tc>
                  <a:txBody>
                    <a:bodyPr/>
                    <a:lstStyle/>
                    <a:p>
                      <a:r>
                        <a:rPr lang="en-US" altLang="zh-CN" i="0" dirty="0">
                          <a:latin typeface="Abadi" panose="020B0604020104020204" pitchFamily="34" charset="0"/>
                        </a:rPr>
                        <a:t>of</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paper</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this</a:t>
                      </a:r>
                      <a:endParaRPr lang="zh-CN" altLang="en-US" i="0" dirty="0">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i="0" dirty="0">
                          <a:effectLst/>
                          <a:latin typeface="Abadi" panose="020B0604020104020204" pitchFamily="34" charset="0"/>
                          <a:ea typeface="宋体" panose="02010600030101010101" pitchFamily="2" charset="-122"/>
                        </a:rPr>
                        <a:t>……</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abstract</a:t>
                      </a:r>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r>
              <a:tr h="370840">
                <a:tc>
                  <a:txBody>
                    <a:bodyPr/>
                    <a:lstStyle/>
                    <a:p>
                      <a:r>
                        <a:rPr lang="en-US" altLang="zh-CN" i="0" dirty="0">
                          <a:latin typeface="Abadi" panose="020B0604020104020204" pitchFamily="34" charset="0"/>
                        </a:rPr>
                        <a:t>10</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2</a:t>
                      </a:r>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2</a:t>
                      </a:r>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c>
                  <a:txBody>
                    <a:bodyPr/>
                    <a:lstStyle/>
                    <a:p>
                      <a:r>
                        <a:rPr lang="en-US" altLang="zh-CN" i="0" dirty="0">
                          <a:latin typeface="Abadi" panose="020B0604020104020204" pitchFamily="34" charset="0"/>
                        </a:rPr>
                        <a:t>1</a:t>
                      </a:r>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c>
                  <a:txBody>
                    <a:bodyPr/>
                    <a:lstStyle/>
                    <a:p>
                      <a:endParaRPr lang="zh-CN" altLang="en-US" i="0" dirty="0">
                        <a:latin typeface="Abadi" panose="020B0604020104020204" pitchFamily="34" charset="0"/>
                      </a:endParaRPr>
                    </a:p>
                  </a:txBody>
                  <a:tcPr/>
                </a:tc>
              </a:tr>
            </a:tbl>
          </a:graphicData>
        </a:graphic>
      </p:graphicFrame>
      <p:sp>
        <p:nvSpPr>
          <p:cNvPr id="6" name="文本框 5"/>
          <p:cNvSpPr txBox="1"/>
          <p:nvPr/>
        </p:nvSpPr>
        <p:spPr>
          <a:xfrm>
            <a:off x="5508104" y="6088491"/>
            <a:ext cx="816249" cy="369332"/>
          </a:xfrm>
          <a:prstGeom prst="rect">
            <a:avLst/>
          </a:prstGeom>
          <a:noFill/>
        </p:spPr>
        <p:txBody>
          <a:bodyPr wrap="none" rtlCol="0">
            <a:spAutoFit/>
          </a:bodyPr>
          <a:lstStyle/>
          <a:p>
            <a:r>
              <a:rPr lang="en-US" altLang="zh-CN" dirty="0"/>
              <a:t>count</a:t>
            </a:r>
            <a:endParaRPr lang="zh-CN" altLang="en-US" dirty="0"/>
          </a:p>
        </p:txBody>
      </p:sp>
      <p:cxnSp>
        <p:nvCxnSpPr>
          <p:cNvPr id="8" name="直接箭头连接符 7"/>
          <p:cNvCxnSpPr/>
          <p:nvPr/>
        </p:nvCxnSpPr>
        <p:spPr>
          <a:xfrm flipV="1">
            <a:off x="5508104" y="6056387"/>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55576" y="6241371"/>
            <a:ext cx="4577786" cy="369332"/>
          </a:xfrm>
          <a:prstGeom prst="rect">
            <a:avLst/>
          </a:prstGeom>
          <a:noFill/>
        </p:spPr>
        <p:txBody>
          <a:bodyPr wrap="square">
            <a:spAutoFit/>
          </a:bodyPr>
          <a:lstStyle/>
          <a:p>
            <a:r>
              <a:rPr lang="en-US" altLang="zh-CN" sz="1800" dirty="0" err="1">
                <a:solidFill>
                  <a:srgbClr val="000000"/>
                </a:solidFill>
                <a:highlight>
                  <a:srgbClr val="E8F2FE"/>
                </a:highlight>
                <a:latin typeface="Consolas" panose="020B0609020204030204" pitchFamily="49" charset="0"/>
              </a:rPr>
              <a:t>Arrays.</a:t>
            </a:r>
            <a:r>
              <a:rPr lang="en-US" altLang="zh-CN" sz="1800" i="1" dirty="0" err="1">
                <a:solidFill>
                  <a:srgbClr val="000000"/>
                </a:solidFill>
                <a:highlight>
                  <a:srgbClr val="E8F2FE"/>
                </a:highlight>
                <a:latin typeface="Consolas" panose="020B0609020204030204" pitchFamily="49" charset="0"/>
              </a:rPr>
              <a:t>copyOfRange</a:t>
            </a:r>
            <a:r>
              <a:rPr lang="en-US" altLang="zh-CN" sz="1800" i="1" dirty="0">
                <a:solidFill>
                  <a:srgbClr val="000000"/>
                </a:solidFill>
                <a:highlight>
                  <a:srgbClr val="E8F2FE"/>
                </a:highlight>
                <a:latin typeface="Consolas" panose="020B0609020204030204" pitchFamily="49" charset="0"/>
              </a:rPr>
              <a:t>(</a:t>
            </a:r>
            <a:r>
              <a:rPr lang="en-US" altLang="zh-CN" sz="1800" i="1" dirty="0">
                <a:solidFill>
                  <a:srgbClr val="0000C0"/>
                </a:solidFill>
                <a:highlight>
                  <a:srgbClr val="E8F2FE"/>
                </a:highlight>
                <a:latin typeface="Consolas" panose="020B0609020204030204" pitchFamily="49" charset="0"/>
              </a:rPr>
              <a:t>res</a:t>
            </a:r>
            <a:r>
              <a:rPr lang="en-US" altLang="zh-CN" sz="1800" i="1" dirty="0">
                <a:solidFill>
                  <a:srgbClr val="000000"/>
                </a:solidFill>
                <a:highlight>
                  <a:srgbClr val="E8F2FE"/>
                </a:highlight>
                <a:latin typeface="Consolas" panose="020B0609020204030204" pitchFamily="49" charset="0"/>
              </a:rPr>
              <a:t>, 0, </a:t>
            </a:r>
            <a:r>
              <a:rPr lang="en-US" altLang="zh-CN" sz="1800" i="1" dirty="0">
                <a:solidFill>
                  <a:srgbClr val="0000C0"/>
                </a:solidFill>
                <a:highlight>
                  <a:srgbClr val="E8F2FE"/>
                </a:highlight>
                <a:latin typeface="Consolas" panose="020B0609020204030204" pitchFamily="49" charset="0"/>
              </a:rPr>
              <a:t>count</a:t>
            </a:r>
            <a:r>
              <a:rPr lang="en-US" altLang="zh-CN" sz="1800" i="1" dirty="0">
                <a:solidFill>
                  <a:srgbClr val="000000"/>
                </a:solidFill>
                <a:highlight>
                  <a:srgbClr val="E8F2FE"/>
                </a:highlight>
                <a:latin typeface="Consolas" panose="020B0609020204030204" pitchFamily="49" charset="0"/>
              </a:rPr>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411760" y="1481328"/>
            <a:ext cx="6275040" cy="4525963"/>
          </a:xfrm>
        </p:spPr>
        <p:txBody>
          <a:bodyPr/>
          <a:lstStyle/>
          <a:p>
            <a:r>
              <a:rPr lang="zh-CN" altLang="en-US" dirty="0"/>
              <a:t>当</a:t>
            </a:r>
            <a:r>
              <a:rPr lang="zh-CN" altLang="zh-CN" dirty="0"/>
              <a:t>“</a:t>
            </a:r>
            <a:r>
              <a:rPr lang="en-US" altLang="zh-CN" dirty="0"/>
              <a:t>+</a:t>
            </a:r>
            <a:r>
              <a:rPr lang="zh-CN" altLang="zh-CN" dirty="0"/>
              <a:t>”运算两侧都是</a:t>
            </a:r>
            <a:r>
              <a:rPr lang="en-US" altLang="zh-CN" dirty="0"/>
              <a:t>String</a:t>
            </a:r>
            <a:r>
              <a:rPr lang="zh-CN" altLang="zh-CN" dirty="0"/>
              <a:t>常量</a:t>
            </a:r>
            <a:r>
              <a:rPr lang="zh-CN" altLang="en-US" dirty="0"/>
              <a:t>时，</a:t>
            </a:r>
            <a:r>
              <a:rPr lang="zh-CN" altLang="zh-CN" dirty="0"/>
              <a:t>编译器会对字符串常量的运算进行优化。</a:t>
            </a:r>
            <a:endParaRPr lang="en-US" altLang="zh-CN" dirty="0"/>
          </a:p>
        </p:txBody>
      </p:sp>
      <p:sp>
        <p:nvSpPr>
          <p:cNvPr id="3" name="标题 2"/>
          <p:cNvSpPr>
            <a:spLocks noGrp="1"/>
          </p:cNvSpPr>
          <p:nvPr>
            <p:ph type="title"/>
          </p:nvPr>
        </p:nvSpPr>
        <p:spPr/>
        <p:txBody>
          <a:bodyPr/>
          <a:lstStyle/>
          <a:p>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
        <p:nvSpPr>
          <p:cNvPr id="4" name="矩形 3"/>
          <p:cNvSpPr/>
          <p:nvPr/>
        </p:nvSpPr>
        <p:spPr>
          <a:xfrm>
            <a:off x="3635896" y="3061501"/>
            <a:ext cx="3100529" cy="461665"/>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altLang="zh-CN" sz="2400" dirty="0"/>
              <a:t>String s="he"+"</a:t>
            </a:r>
            <a:r>
              <a:rPr lang="en-US" altLang="zh-CN" sz="2400" dirty="0" err="1"/>
              <a:t>llo</a:t>
            </a:r>
            <a:r>
              <a:rPr lang="en-US" altLang="zh-CN" sz="2400" dirty="0"/>
              <a:t>";</a:t>
            </a:r>
            <a:endParaRPr lang="zh-CN" altLang="zh-CN" sz="2400" dirty="0"/>
          </a:p>
        </p:txBody>
      </p:sp>
      <p:sp>
        <p:nvSpPr>
          <p:cNvPr id="5" name="矩形 4"/>
          <p:cNvSpPr/>
          <p:nvPr/>
        </p:nvSpPr>
        <p:spPr>
          <a:xfrm>
            <a:off x="3755877" y="4321488"/>
            <a:ext cx="2624436"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2400" dirty="0"/>
              <a:t>String s="hello";</a:t>
            </a:r>
            <a:endParaRPr lang="zh-CN" altLang="en-US" sz="2400" dirty="0"/>
          </a:p>
        </p:txBody>
      </p:sp>
      <p:sp>
        <p:nvSpPr>
          <p:cNvPr id="6" name="下箭头 5"/>
          <p:cNvSpPr/>
          <p:nvPr/>
        </p:nvSpPr>
        <p:spPr>
          <a:xfrm>
            <a:off x="4950030" y="3523166"/>
            <a:ext cx="236130" cy="7627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7532" y="1668198"/>
            <a:ext cx="1800200" cy="144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651528"/>
          </a:xfrm>
        </p:spPr>
        <p:txBody>
          <a:bodyPr/>
          <a:lstStyle/>
          <a:p>
            <a:pPr marL="109855" indent="0">
              <a:buNone/>
            </a:pPr>
            <a:r>
              <a:rPr lang="zh-CN" altLang="zh-CN" dirty="0"/>
              <a:t>【例</a:t>
            </a:r>
            <a:r>
              <a:rPr lang="en-US" altLang="zh-CN" dirty="0"/>
              <a:t>7-1</a:t>
            </a:r>
            <a:r>
              <a:rPr lang="zh-CN" altLang="zh-CN" dirty="0"/>
              <a:t>】分析下面的代码段</a:t>
            </a:r>
            <a:r>
              <a:rPr lang="zh-CN" altLang="en-US" dirty="0"/>
              <a:t>。</a:t>
            </a:r>
            <a:endParaRPr lang="zh-CN" altLang="en-US" dirty="0"/>
          </a:p>
        </p:txBody>
      </p:sp>
      <p:sp>
        <p:nvSpPr>
          <p:cNvPr id="3" name="标题 2"/>
          <p:cNvSpPr>
            <a:spLocks noGrp="1"/>
          </p:cNvSpPr>
          <p:nvPr>
            <p:ph type="title"/>
          </p:nvPr>
        </p:nvSpPr>
        <p:spPr/>
        <p:txBody>
          <a:bodyPr/>
          <a:lstStyle/>
          <a:p>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
        <p:nvSpPr>
          <p:cNvPr id="4" name="矩形 3"/>
          <p:cNvSpPr/>
          <p:nvPr/>
        </p:nvSpPr>
        <p:spPr>
          <a:xfrm>
            <a:off x="755576" y="2132856"/>
            <a:ext cx="7704856"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a:t>String s1 = "hello";</a:t>
            </a:r>
            <a:endParaRPr lang="zh-CN" altLang="zh-CN" sz="2400" dirty="0"/>
          </a:p>
          <a:p>
            <a:r>
              <a:rPr lang="en-US" altLang="zh-CN" sz="2400" dirty="0"/>
              <a:t>String s2="he"+"</a:t>
            </a:r>
            <a:r>
              <a:rPr lang="en-US" altLang="zh-CN" sz="2400" dirty="0" err="1"/>
              <a:t>llo</a:t>
            </a:r>
            <a:r>
              <a:rPr lang="en-US" altLang="zh-CN" sz="2400" dirty="0"/>
              <a:t>"</a:t>
            </a:r>
            <a:endParaRPr lang="zh-CN" altLang="zh-CN" sz="2400" dirty="0"/>
          </a:p>
          <a:p>
            <a:r>
              <a:rPr lang="en-US" altLang="zh-CN" sz="2400" dirty="0"/>
              <a:t>String s3="he";</a:t>
            </a:r>
            <a:endParaRPr lang="zh-CN" altLang="zh-CN" sz="2400" dirty="0"/>
          </a:p>
          <a:p>
            <a:r>
              <a:rPr lang="en-US" altLang="zh-CN" sz="2400" dirty="0"/>
              <a:t>String s4=s3+"llo";</a:t>
            </a:r>
            <a:endParaRPr lang="zh-CN" altLang="zh-CN" sz="2400" dirty="0"/>
          </a:p>
          <a:p>
            <a:r>
              <a:rPr lang="en-US" altLang="zh-CN" sz="2400" dirty="0" err="1"/>
              <a:t>System.out.println</a:t>
            </a:r>
            <a:r>
              <a:rPr lang="en-US" altLang="zh-CN" sz="2400" dirty="0"/>
              <a:t>(s2==s1);</a:t>
            </a:r>
            <a:endParaRPr lang="zh-CN" altLang="zh-CN" sz="2400" dirty="0"/>
          </a:p>
          <a:p>
            <a:r>
              <a:rPr lang="en-US" altLang="zh-CN" sz="2400" dirty="0" err="1"/>
              <a:t>System.out.println</a:t>
            </a:r>
            <a:r>
              <a:rPr lang="en-US" altLang="zh-CN" sz="2400" dirty="0"/>
              <a:t>(s2==s4);</a:t>
            </a:r>
            <a:endParaRPr lang="zh-CN" altLang="zh-CN" sz="2400" dirty="0"/>
          </a:p>
          <a:p>
            <a:r>
              <a:rPr lang="zh-CN" altLang="zh-CN" sz="2400" dirty="0"/>
              <a:t>的运行结果是什么？该代码段一共创建了几个对象？</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2916831" y="3472770"/>
          <a:ext cx="743744" cy="2595880"/>
        </p:xfrm>
        <a:graphic>
          <a:graphicData uri="http://schemas.openxmlformats.org/drawingml/2006/table">
            <a:tbl>
              <a:tblPr firstRow="1" bandRow="1"/>
              <a:tblGrid>
                <a:gridCol w="743744"/>
              </a:tblGrid>
              <a:tr h="370840">
                <a:tc>
                  <a:txBody>
                    <a:bodyPr/>
                    <a:lstStyle/>
                    <a:p>
                      <a:endParaRPr lang="zh-CN" altLang="en-US" dirty="0"/>
                    </a:p>
                  </a:txBody>
                  <a:tcPr/>
                </a:tc>
              </a:tr>
              <a:tr h="370840">
                <a:tc>
                  <a:txBody>
                    <a:bodyPr/>
                    <a:lstStyle/>
                    <a:p>
                      <a:endParaRPr lang="zh-CN" altLang="en-US" dirty="0"/>
                    </a:p>
                  </a:txBody>
                  <a:tcPr/>
                </a:tc>
              </a:tr>
              <a:tr h="370840">
                <a:tc>
                  <a:txBody>
                    <a:bodyPr/>
                    <a:lstStyle/>
                    <a:p>
                      <a:endParaRPr lang="zh-CN" altLang="en-US"/>
                    </a:p>
                  </a:txBody>
                  <a:tcPr/>
                </a:tc>
              </a:tr>
              <a:tr h="370840">
                <a:tc>
                  <a:txBody>
                    <a:bodyPr/>
                    <a:lstStyle/>
                    <a:p>
                      <a:endParaRPr lang="zh-CN" altLang="en-US" dirty="0"/>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dirty="0"/>
                    </a:p>
                  </a:txBody>
                  <a:tcPr/>
                </a:tc>
              </a:tr>
            </a:tbl>
          </a:graphicData>
        </a:graphic>
      </p:graphicFrame>
      <p:sp>
        <p:nvSpPr>
          <p:cNvPr id="8" name="TextBox 2"/>
          <p:cNvSpPr txBox="1"/>
          <p:nvPr/>
        </p:nvSpPr>
        <p:spPr>
          <a:xfrm>
            <a:off x="2843808" y="6053970"/>
            <a:ext cx="1008112" cy="369332"/>
          </a:xfrm>
          <a:prstGeom prst="rect">
            <a:avLst/>
          </a:prstGeom>
          <a:noFill/>
        </p:spPr>
        <p:txBody>
          <a:bodyPr wrap="square" rtlCol="0">
            <a:spAutoFit/>
          </a:bodyPr>
          <a:lstStyle/>
          <a:p>
            <a:r>
              <a:rPr lang="zh-CN" altLang="en-US" dirty="0"/>
              <a:t>栈内存</a:t>
            </a:r>
            <a:endParaRPr lang="zh-CN" altLang="en-US" dirty="0"/>
          </a:p>
        </p:txBody>
      </p:sp>
      <p:sp>
        <p:nvSpPr>
          <p:cNvPr id="9" name="TextBox 3"/>
          <p:cNvSpPr txBox="1"/>
          <p:nvPr/>
        </p:nvSpPr>
        <p:spPr>
          <a:xfrm>
            <a:off x="2483930" y="4552890"/>
            <a:ext cx="504909" cy="369332"/>
          </a:xfrm>
          <a:prstGeom prst="rect">
            <a:avLst/>
          </a:prstGeom>
          <a:noFill/>
        </p:spPr>
        <p:txBody>
          <a:bodyPr wrap="square" rtlCol="0">
            <a:spAutoFit/>
          </a:bodyPr>
          <a:lstStyle/>
          <a:p>
            <a:r>
              <a:rPr lang="en-US" altLang="zh-CN" dirty="0"/>
              <a:t>s1</a:t>
            </a:r>
            <a:endParaRPr lang="zh-CN" altLang="en-US" dirty="0"/>
          </a:p>
        </p:txBody>
      </p:sp>
      <p:sp>
        <p:nvSpPr>
          <p:cNvPr id="10" name="TextBox 4"/>
          <p:cNvSpPr txBox="1"/>
          <p:nvPr/>
        </p:nvSpPr>
        <p:spPr>
          <a:xfrm>
            <a:off x="2483930" y="5344978"/>
            <a:ext cx="504909" cy="369332"/>
          </a:xfrm>
          <a:prstGeom prst="rect">
            <a:avLst/>
          </a:prstGeom>
          <a:noFill/>
        </p:spPr>
        <p:txBody>
          <a:bodyPr wrap="square" rtlCol="0">
            <a:spAutoFit/>
          </a:bodyPr>
          <a:lstStyle/>
          <a:p>
            <a:r>
              <a:rPr lang="en-US" altLang="zh-CN" dirty="0"/>
              <a:t>s3</a:t>
            </a:r>
            <a:endParaRPr lang="zh-CN" altLang="en-US" dirty="0"/>
          </a:p>
        </p:txBody>
      </p:sp>
      <p:sp>
        <p:nvSpPr>
          <p:cNvPr id="11" name="椭圆 10"/>
          <p:cNvSpPr/>
          <p:nvPr/>
        </p:nvSpPr>
        <p:spPr bwMode="auto">
          <a:xfrm>
            <a:off x="4499992" y="2636912"/>
            <a:ext cx="4430699" cy="2933382"/>
          </a:xfrm>
          <a:prstGeom prst="ellipse">
            <a:avLst/>
          </a:prstGeom>
          <a:solidFill>
            <a:schemeClr val="bg1"/>
          </a:solidFill>
          <a:ln w="12700" cap="flat" cmpd="sng" algn="ctr">
            <a:solidFill>
              <a:schemeClr val="tx1"/>
            </a:solidFill>
            <a:prstDash val="solid"/>
            <a:round/>
            <a:headEnd type="none" w="med" len="med"/>
            <a:tailEnd type="triangle" w="med" len="med"/>
          </a:ln>
          <a:effectLst/>
        </p:spPr>
        <p:txBody>
          <a:bodyPr vert="horz" wrap="none" lIns="90000" tIns="46800" rIns="90000" bIns="4680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p:txBody>
      </p:sp>
      <p:graphicFrame>
        <p:nvGraphicFramePr>
          <p:cNvPr id="12" name="表格 11"/>
          <p:cNvGraphicFramePr>
            <a:graphicFrameLocks noGrp="1"/>
          </p:cNvGraphicFramePr>
          <p:nvPr/>
        </p:nvGraphicFramePr>
        <p:xfrm>
          <a:off x="7069448" y="4119173"/>
          <a:ext cx="936000" cy="1097280"/>
        </p:xfrm>
        <a:graphic>
          <a:graphicData uri="http://schemas.openxmlformats.org/drawingml/2006/table">
            <a:tbl>
              <a:tblPr firstRow="1" bandRow="1"/>
              <a:tblGrid>
                <a:gridCol w="936000"/>
              </a:tblGrid>
              <a:tr h="334899">
                <a:tc>
                  <a:txBody>
                    <a:bodyPr/>
                    <a:lstStyle/>
                    <a:p>
                      <a:endParaRPr lang="zh-CN" altLang="en-US" dirty="0"/>
                    </a:p>
                  </a:txBody>
                  <a:tcPr/>
                </a:tc>
              </a:tr>
              <a:tr h="334899">
                <a:tc>
                  <a:txBody>
                    <a:bodyPr/>
                    <a:lstStyle/>
                    <a:p>
                      <a:endParaRPr lang="zh-CN" altLang="en-US" dirty="0"/>
                    </a:p>
                  </a:txBody>
                  <a:tcPr/>
                </a:tc>
              </a:tr>
              <a:tr h="334899">
                <a:tc>
                  <a:txBody>
                    <a:bodyPr/>
                    <a:lstStyle/>
                    <a:p>
                      <a:endParaRPr lang="zh-CN" altLang="en-US" dirty="0"/>
                    </a:p>
                  </a:txBody>
                  <a:tcPr/>
                </a:tc>
              </a:tr>
            </a:tbl>
          </a:graphicData>
        </a:graphic>
      </p:graphicFrame>
      <p:sp>
        <p:nvSpPr>
          <p:cNvPr id="13" name="TextBox 9"/>
          <p:cNvSpPr txBox="1"/>
          <p:nvPr/>
        </p:nvSpPr>
        <p:spPr>
          <a:xfrm>
            <a:off x="6461662" y="5554117"/>
            <a:ext cx="1008112" cy="369332"/>
          </a:xfrm>
          <a:prstGeom prst="rect">
            <a:avLst/>
          </a:prstGeom>
          <a:noFill/>
        </p:spPr>
        <p:txBody>
          <a:bodyPr wrap="square" rtlCol="0">
            <a:spAutoFit/>
          </a:bodyPr>
          <a:lstStyle/>
          <a:p>
            <a:r>
              <a:rPr lang="zh-CN" altLang="en-US" dirty="0"/>
              <a:t>堆内存</a:t>
            </a:r>
            <a:endParaRPr lang="zh-CN" altLang="en-US" dirty="0"/>
          </a:p>
        </p:txBody>
      </p:sp>
      <p:sp>
        <p:nvSpPr>
          <p:cNvPr id="14" name="TextBox 16"/>
          <p:cNvSpPr txBox="1"/>
          <p:nvPr/>
        </p:nvSpPr>
        <p:spPr>
          <a:xfrm>
            <a:off x="7081774" y="4535348"/>
            <a:ext cx="91193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solidFill>
                  <a:srgbClr val="000000"/>
                </a:solidFill>
                <a:effectLst/>
                <a:latin typeface="Times New Roman" panose="02020603050405020304" pitchFamily="18" charset="0"/>
                <a:ea typeface="+mn-ea"/>
              </a:rPr>
              <a:t>"hello"</a:t>
            </a:r>
            <a:endParaRPr lang="zh-CN" altLang="en-US" sz="1800" dirty="0"/>
          </a:p>
        </p:txBody>
      </p:sp>
      <p:cxnSp>
        <p:nvCxnSpPr>
          <p:cNvPr id="15" name="肘形连接符 26"/>
          <p:cNvCxnSpPr/>
          <p:nvPr/>
        </p:nvCxnSpPr>
        <p:spPr bwMode="auto">
          <a:xfrm flipV="1">
            <a:off x="3344104" y="3344714"/>
            <a:ext cx="2555909" cy="1454647"/>
          </a:xfrm>
          <a:prstGeom prst="bentConnector3">
            <a:avLst>
              <a:gd name="adj1" fmla="val 61627"/>
            </a:avLst>
          </a:prstGeom>
          <a:solidFill>
            <a:schemeClr val="accent1"/>
          </a:solidFill>
          <a:ln w="12700" cap="flat" cmpd="sng" algn="ctr">
            <a:solidFill>
              <a:srgbClr val="99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肘形连接符 29"/>
          <p:cNvCxnSpPr/>
          <p:nvPr/>
        </p:nvCxnSpPr>
        <p:spPr bwMode="auto">
          <a:xfrm flipV="1">
            <a:off x="3324288" y="3416714"/>
            <a:ext cx="2575725" cy="1750881"/>
          </a:xfrm>
          <a:prstGeom prst="bentConnector3">
            <a:avLst>
              <a:gd name="adj1" fmla="val 66271"/>
            </a:avLst>
          </a:prstGeom>
          <a:solidFill>
            <a:schemeClr val="accent1"/>
          </a:solidFill>
          <a:ln w="12700" cap="flat" cmpd="sng" algn="ctr">
            <a:solidFill>
              <a:srgbClr val="99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32"/>
          <p:cNvSpPr txBox="1"/>
          <p:nvPr/>
        </p:nvSpPr>
        <p:spPr>
          <a:xfrm>
            <a:off x="2477588" y="4964558"/>
            <a:ext cx="504909" cy="369332"/>
          </a:xfrm>
          <a:prstGeom prst="rect">
            <a:avLst/>
          </a:prstGeom>
          <a:noFill/>
        </p:spPr>
        <p:txBody>
          <a:bodyPr wrap="square" rtlCol="0">
            <a:spAutoFit/>
          </a:bodyPr>
          <a:lstStyle/>
          <a:p>
            <a:r>
              <a:rPr lang="en-US" altLang="zh-CN" dirty="0"/>
              <a:t>s2</a:t>
            </a:r>
            <a:endParaRPr lang="zh-CN" altLang="en-US" dirty="0"/>
          </a:p>
        </p:txBody>
      </p:sp>
      <p:sp>
        <p:nvSpPr>
          <p:cNvPr id="18" name="TextBox 33"/>
          <p:cNvSpPr txBox="1"/>
          <p:nvPr/>
        </p:nvSpPr>
        <p:spPr>
          <a:xfrm>
            <a:off x="2477588" y="5693930"/>
            <a:ext cx="504909" cy="369332"/>
          </a:xfrm>
          <a:prstGeom prst="rect">
            <a:avLst/>
          </a:prstGeom>
          <a:noFill/>
        </p:spPr>
        <p:txBody>
          <a:bodyPr wrap="square" rtlCol="0">
            <a:spAutoFit/>
          </a:bodyPr>
          <a:lstStyle/>
          <a:p>
            <a:r>
              <a:rPr lang="en-US" altLang="zh-CN" dirty="0"/>
              <a:t>s4</a:t>
            </a:r>
            <a:endParaRPr lang="zh-CN" altLang="en-US" dirty="0"/>
          </a:p>
        </p:txBody>
      </p:sp>
      <p:cxnSp>
        <p:nvCxnSpPr>
          <p:cNvPr id="19" name="肘形连接符 42"/>
          <p:cNvCxnSpPr/>
          <p:nvPr/>
        </p:nvCxnSpPr>
        <p:spPr bwMode="auto">
          <a:xfrm flipV="1">
            <a:off x="3323347" y="3740713"/>
            <a:ext cx="2564340" cy="1813404"/>
          </a:xfrm>
          <a:prstGeom prst="bentConnector3">
            <a:avLst>
              <a:gd name="adj1" fmla="val 70823"/>
            </a:avLst>
          </a:prstGeom>
          <a:solidFill>
            <a:schemeClr val="accent1"/>
          </a:solidFill>
          <a:ln w="12700" cap="flat" cmpd="sng" algn="ctr">
            <a:solidFill>
              <a:srgbClr val="99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肘形连接符 45"/>
          <p:cNvCxnSpPr>
            <a:endCxn id="14" idx="1"/>
          </p:cNvCxnSpPr>
          <p:nvPr/>
        </p:nvCxnSpPr>
        <p:spPr bwMode="auto">
          <a:xfrm flipV="1">
            <a:off x="3341056" y="4720014"/>
            <a:ext cx="3740718" cy="1158942"/>
          </a:xfrm>
          <a:prstGeom prst="bentConnector3">
            <a:avLst>
              <a:gd name="adj1" fmla="val 50000"/>
            </a:avLst>
          </a:prstGeom>
          <a:solidFill>
            <a:schemeClr val="accent1"/>
          </a:solidFill>
          <a:ln w="12700" cap="flat" cmpd="sng" algn="ctr">
            <a:solidFill>
              <a:srgbClr val="99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1" name="表格 20"/>
          <p:cNvGraphicFramePr>
            <a:graphicFrameLocks noGrp="1"/>
          </p:cNvGraphicFramePr>
          <p:nvPr/>
        </p:nvGraphicFramePr>
        <p:xfrm>
          <a:off x="5947445" y="2813613"/>
          <a:ext cx="854217" cy="1854200"/>
        </p:xfrm>
        <a:graphic>
          <a:graphicData uri="http://schemas.openxmlformats.org/drawingml/2006/table">
            <a:tbl>
              <a:tblPr firstRow="1" bandRow="1"/>
              <a:tblGrid>
                <a:gridCol w="854217"/>
              </a:tblGrid>
              <a:tr h="370840">
                <a:tc>
                  <a:txBody>
                    <a:bodyPr/>
                    <a:lstStyle/>
                    <a:p>
                      <a:endParaRPr lang="zh-CN"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txBody>
                  <a:tcPr/>
                </a:tc>
              </a:tr>
              <a:tr h="370840">
                <a:tc>
                  <a:txBody>
                    <a:bodyPr/>
                    <a:lstStyle/>
                    <a:p>
                      <a:endParaRPr lang="zh-CN" altLang="en-US" dirty="0"/>
                    </a:p>
                  </a:txBody>
                  <a:tcPr/>
                </a:tc>
              </a:tr>
            </a:tbl>
          </a:graphicData>
        </a:graphic>
      </p:graphicFrame>
      <p:sp>
        <p:nvSpPr>
          <p:cNvPr id="22" name="TextBox 6"/>
          <p:cNvSpPr txBox="1"/>
          <p:nvPr/>
        </p:nvSpPr>
        <p:spPr>
          <a:xfrm>
            <a:off x="6802603" y="2975382"/>
            <a:ext cx="1008112" cy="369332"/>
          </a:xfrm>
          <a:prstGeom prst="rect">
            <a:avLst/>
          </a:prstGeom>
          <a:noFill/>
        </p:spPr>
        <p:txBody>
          <a:bodyPr wrap="square" rtlCol="0">
            <a:spAutoFit/>
          </a:bodyPr>
          <a:lstStyle/>
          <a:p>
            <a:r>
              <a:rPr lang="zh-CN" altLang="en-US" dirty="0"/>
              <a:t>对象池</a:t>
            </a:r>
            <a:endParaRPr lang="zh-CN" altLang="en-US" dirty="0"/>
          </a:p>
        </p:txBody>
      </p:sp>
      <p:sp>
        <p:nvSpPr>
          <p:cNvPr id="23" name="文本框 22"/>
          <p:cNvSpPr txBox="1"/>
          <p:nvPr/>
        </p:nvSpPr>
        <p:spPr>
          <a:xfrm>
            <a:off x="441149" y="455127"/>
            <a:ext cx="4577786" cy="2323713"/>
          </a:xfrm>
          <a:prstGeom prst="rect">
            <a:avLst/>
          </a:prstGeom>
          <a:noFill/>
        </p:spPr>
        <p:txBody>
          <a:bodyPr wrap="square">
            <a:spAutoFit/>
          </a:bodyPr>
          <a:lstStyle/>
          <a:p>
            <a:pPr>
              <a:spcBef>
                <a:spcPts val="600"/>
              </a:spcBef>
            </a:pPr>
            <a:r>
              <a:rPr lang="en-US" altLang="zh-CN" sz="2000" dirty="0"/>
              <a:t>String s1 = "hello";</a:t>
            </a:r>
            <a:endParaRPr lang="zh-CN" altLang="zh-CN" sz="2000" dirty="0"/>
          </a:p>
          <a:p>
            <a:pPr>
              <a:spcBef>
                <a:spcPts val="600"/>
              </a:spcBef>
            </a:pPr>
            <a:r>
              <a:rPr lang="en-US" altLang="zh-CN" sz="2000" dirty="0"/>
              <a:t>String s2="he"+"</a:t>
            </a:r>
            <a:r>
              <a:rPr lang="en-US" altLang="zh-CN" sz="2000" dirty="0" err="1"/>
              <a:t>llo</a:t>
            </a:r>
            <a:r>
              <a:rPr lang="en-US" altLang="zh-CN" sz="2000" dirty="0"/>
              <a:t>"</a:t>
            </a:r>
            <a:endParaRPr lang="zh-CN" altLang="zh-CN" sz="2000" dirty="0"/>
          </a:p>
          <a:p>
            <a:pPr>
              <a:spcBef>
                <a:spcPts val="600"/>
              </a:spcBef>
            </a:pPr>
            <a:r>
              <a:rPr lang="en-US" altLang="zh-CN" sz="2000" dirty="0"/>
              <a:t>String s3="he";</a:t>
            </a:r>
            <a:endParaRPr lang="zh-CN" altLang="zh-CN" sz="2000" dirty="0"/>
          </a:p>
          <a:p>
            <a:pPr>
              <a:spcBef>
                <a:spcPts val="600"/>
              </a:spcBef>
            </a:pPr>
            <a:r>
              <a:rPr lang="en-US" altLang="zh-CN" sz="2000" dirty="0"/>
              <a:t>String s4=s3+"llo";</a:t>
            </a:r>
            <a:endParaRPr lang="zh-CN" altLang="zh-CN" sz="2000" dirty="0"/>
          </a:p>
          <a:p>
            <a:pPr>
              <a:spcBef>
                <a:spcPts val="600"/>
              </a:spcBef>
            </a:pPr>
            <a:r>
              <a:rPr lang="en-US" altLang="zh-CN" sz="2000" dirty="0" err="1"/>
              <a:t>System.out.println</a:t>
            </a:r>
            <a:r>
              <a:rPr lang="en-US" altLang="zh-CN" sz="2000" dirty="0"/>
              <a:t>(s2==s1);</a:t>
            </a:r>
            <a:endParaRPr lang="zh-CN" altLang="zh-CN" sz="2000" dirty="0"/>
          </a:p>
          <a:p>
            <a:pPr>
              <a:spcBef>
                <a:spcPts val="600"/>
              </a:spcBef>
            </a:pPr>
            <a:r>
              <a:rPr lang="en-US" altLang="zh-CN" sz="2000" dirty="0" err="1"/>
              <a:t>System.out.println</a:t>
            </a:r>
            <a:r>
              <a:rPr lang="en-US" altLang="zh-CN" sz="2000" dirty="0"/>
              <a:t>(s2==s4);</a:t>
            </a:r>
            <a:endParaRPr lang="zh-CN" altLang="zh-CN" sz="2000" dirty="0"/>
          </a:p>
        </p:txBody>
      </p:sp>
      <p:sp>
        <p:nvSpPr>
          <p:cNvPr id="25" name="文本框 24"/>
          <p:cNvSpPr txBox="1"/>
          <p:nvPr/>
        </p:nvSpPr>
        <p:spPr>
          <a:xfrm>
            <a:off x="5947445" y="3190508"/>
            <a:ext cx="93327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solidFill>
                  <a:srgbClr val="000000"/>
                </a:solidFill>
                <a:effectLst/>
                <a:latin typeface="Times New Roman" panose="02020603050405020304" pitchFamily="18" charset="0"/>
                <a:ea typeface="+mn-ea"/>
              </a:rPr>
              <a:t>"hello"</a:t>
            </a:r>
            <a:endParaRPr lang="zh-CN" altLang="en-US" dirty="0"/>
          </a:p>
        </p:txBody>
      </p:sp>
      <p:sp>
        <p:nvSpPr>
          <p:cNvPr id="27" name="文本框 26"/>
          <p:cNvSpPr txBox="1"/>
          <p:nvPr/>
        </p:nvSpPr>
        <p:spPr>
          <a:xfrm>
            <a:off x="5946504" y="3551752"/>
            <a:ext cx="60616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solidFill>
                  <a:srgbClr val="000000"/>
                </a:solidFill>
                <a:effectLst/>
                <a:latin typeface="Times New Roman" panose="02020603050405020304" pitchFamily="18" charset="0"/>
                <a:ea typeface="+mn-ea"/>
              </a:rPr>
              <a:t>"he"</a:t>
            </a:r>
            <a:endParaRPr lang="zh-CN" altLang="en-US" sz="1800" dirty="0"/>
          </a:p>
        </p:txBody>
      </p:sp>
      <p:sp>
        <p:nvSpPr>
          <p:cNvPr id="29" name="文本框 28"/>
          <p:cNvSpPr txBox="1"/>
          <p:nvPr/>
        </p:nvSpPr>
        <p:spPr>
          <a:xfrm>
            <a:off x="5944024" y="3939061"/>
            <a:ext cx="75193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solidFill>
                  <a:srgbClr val="000000"/>
                </a:solidFill>
                <a:effectLst/>
                <a:latin typeface="Times New Roman" panose="02020603050405020304" pitchFamily="18" charset="0"/>
                <a:ea typeface="+mn-ea"/>
              </a:rPr>
              <a:t>"</a:t>
            </a:r>
            <a:r>
              <a:rPr lang="en-US" altLang="zh-CN" sz="1800" dirty="0" err="1">
                <a:solidFill>
                  <a:srgbClr val="000000"/>
                </a:solidFill>
                <a:effectLst/>
                <a:latin typeface="Times New Roman" panose="02020603050405020304" pitchFamily="18" charset="0"/>
                <a:ea typeface="+mn-ea"/>
              </a:rPr>
              <a:t>llo</a:t>
            </a:r>
            <a:r>
              <a:rPr lang="en-US" altLang="zh-CN" sz="1800" dirty="0">
                <a:solidFill>
                  <a:srgbClr val="000000"/>
                </a:solidFill>
                <a:effectLst/>
                <a:latin typeface="Times New Roman" panose="02020603050405020304" pitchFamily="18" charset="0"/>
                <a:ea typeface="+mn-ea"/>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down)">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par>
                          <p:cTn id="47" fill="hold">
                            <p:stCondLst>
                              <p:cond delay="0"/>
                            </p:stCondLst>
                            <p:childTnLst>
                              <p:par>
                                <p:cTn id="48" presetID="22" presetClass="entr" presetSubtype="4"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down)">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7" grpId="0"/>
      <p:bldP spid="18" grpId="0"/>
      <p:bldP spid="25" grpId="0"/>
      <p:bldP spid="27"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731648"/>
          </a:xfrm>
        </p:spPr>
        <p:txBody>
          <a:bodyPr/>
          <a:lstStyle/>
          <a:p>
            <a:pPr marL="109855" indent="0">
              <a:buNone/>
            </a:pPr>
            <a:r>
              <a:rPr lang="en-US" altLang="zh-CN" b="1" dirty="0"/>
              <a:t>1</a:t>
            </a:r>
            <a:r>
              <a:rPr lang="zh-CN" altLang="zh-CN" b="1" dirty="0"/>
              <a:t>．</a:t>
            </a:r>
            <a:r>
              <a:rPr lang="en-US" altLang="zh-CN" b="1" dirty="0" err="1"/>
              <a:t>charAt</a:t>
            </a:r>
            <a:r>
              <a:rPr lang="en-US" altLang="zh-CN" b="1" dirty="0"/>
              <a:t>()</a:t>
            </a:r>
            <a:endParaRPr lang="zh-CN" altLang="zh-CN" b="1" dirty="0"/>
          </a:p>
          <a:p>
            <a:pPr lvl="1"/>
            <a:r>
              <a:rPr lang="en-US" altLang="zh-CN" dirty="0"/>
              <a:t>char </a:t>
            </a:r>
            <a:r>
              <a:rPr lang="en-US" altLang="zh-CN" dirty="0" err="1"/>
              <a:t>charAt</a:t>
            </a:r>
            <a:r>
              <a:rPr lang="en-US" altLang="zh-CN" dirty="0"/>
              <a:t>(</a:t>
            </a:r>
            <a:r>
              <a:rPr lang="en-US" altLang="zh-CN" dirty="0" err="1"/>
              <a:t>int</a:t>
            </a:r>
            <a:r>
              <a:rPr lang="en-US" altLang="zh-CN" dirty="0"/>
              <a:t> index)</a:t>
            </a:r>
            <a:r>
              <a:rPr lang="zh-CN" altLang="zh-CN" dirty="0"/>
              <a:t>，</a:t>
            </a:r>
            <a:r>
              <a:rPr lang="zh-CN" altLang="zh-CN" dirty="0">
                <a:solidFill>
                  <a:srgbClr val="FF0000"/>
                </a:solidFill>
              </a:rPr>
              <a:t>返回调用该方法的字符串位于指定位置</a:t>
            </a:r>
            <a:r>
              <a:rPr lang="en-US" altLang="zh-CN" dirty="0">
                <a:solidFill>
                  <a:srgbClr val="FF0000"/>
                </a:solidFill>
              </a:rPr>
              <a:t>index</a:t>
            </a:r>
            <a:r>
              <a:rPr lang="zh-CN" altLang="zh-CN" dirty="0">
                <a:solidFill>
                  <a:srgbClr val="FF0000"/>
                </a:solidFill>
              </a:rPr>
              <a:t>处的字符</a:t>
            </a:r>
            <a:r>
              <a:rPr lang="zh-CN" altLang="zh-CN" dirty="0"/>
              <a:t>。需要注意，</a:t>
            </a:r>
            <a:r>
              <a:rPr lang="zh-CN" altLang="zh-CN" dirty="0">
                <a:solidFill>
                  <a:srgbClr val="FF0000"/>
                </a:solidFill>
              </a:rPr>
              <a:t>字符串的索引值是从</a:t>
            </a:r>
            <a:r>
              <a:rPr lang="en-US" altLang="zh-CN" dirty="0">
                <a:solidFill>
                  <a:srgbClr val="FF0000"/>
                </a:solidFill>
              </a:rPr>
              <a:t>0</a:t>
            </a:r>
            <a:r>
              <a:rPr lang="zh-CN" altLang="zh-CN" dirty="0">
                <a:solidFill>
                  <a:srgbClr val="FF0000"/>
                </a:solidFill>
              </a:rPr>
              <a:t>开始计算的</a:t>
            </a:r>
            <a:r>
              <a:rPr lang="zh-CN" altLang="zh-CN" dirty="0"/>
              <a:t>。</a:t>
            </a:r>
            <a:endParaRPr lang="zh-CN" altLang="en-US" dirty="0"/>
          </a:p>
        </p:txBody>
      </p:sp>
      <p:sp>
        <p:nvSpPr>
          <p:cNvPr id="3" name="标题 2"/>
          <p:cNvSpPr>
            <a:spLocks noGrp="1"/>
          </p:cNvSpPr>
          <p:nvPr>
            <p:ph type="title"/>
          </p:nvPr>
        </p:nvSpPr>
        <p:spPr/>
        <p:txBody>
          <a:bodyPr>
            <a:normAutofit/>
          </a:bodyPr>
          <a:lstStyle/>
          <a:p>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1115616" y="3284984"/>
            <a:ext cx="554461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dirty="0"/>
              <a:t>String x = "good";</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x.charAt</a:t>
            </a:r>
            <a:r>
              <a:rPr lang="en-US" altLang="zh-CN" sz="2000" dirty="0"/>
              <a:t>(3));  </a:t>
            </a:r>
            <a:endParaRPr lang="zh-CN" altLang="en-US" sz="2000" dirty="0"/>
          </a:p>
        </p:txBody>
      </p:sp>
      <p:sp>
        <p:nvSpPr>
          <p:cNvPr id="5" name="矩形 4"/>
          <p:cNvSpPr/>
          <p:nvPr/>
        </p:nvSpPr>
        <p:spPr>
          <a:xfrm>
            <a:off x="1128972" y="4293096"/>
            <a:ext cx="553126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zh-CN" dirty="0"/>
              <a:t>输出</a:t>
            </a:r>
            <a:r>
              <a:rPr lang="en-US" altLang="zh-CN" dirty="0"/>
              <a:t>'d'</a:t>
            </a:r>
            <a:endParaRPr lang="zh-CN"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371608"/>
          </a:xfrm>
        </p:spPr>
        <p:txBody>
          <a:bodyPr>
            <a:normAutofit/>
          </a:bodyPr>
          <a:lstStyle/>
          <a:p>
            <a:pPr marL="109855" indent="0">
              <a:buNone/>
            </a:pPr>
            <a:r>
              <a:rPr lang="en-US" altLang="zh-CN" b="1" dirty="0"/>
              <a:t>2</a:t>
            </a:r>
            <a:r>
              <a:rPr lang="zh-CN" altLang="zh-CN" b="1" dirty="0"/>
              <a:t>．</a:t>
            </a:r>
            <a:r>
              <a:rPr lang="en-US" altLang="zh-CN" b="1" dirty="0" err="1"/>
              <a:t>concat</a:t>
            </a:r>
            <a:r>
              <a:rPr lang="en-US" altLang="zh-CN" b="1" dirty="0"/>
              <a:t>()</a:t>
            </a:r>
            <a:endParaRPr lang="zh-CN" altLang="zh-CN" b="1" dirty="0"/>
          </a:p>
          <a:p>
            <a:pPr lvl="1"/>
            <a:r>
              <a:rPr lang="en-US" altLang="zh-CN" dirty="0"/>
              <a:t>String </a:t>
            </a:r>
            <a:r>
              <a:rPr lang="en-US" altLang="zh-CN" dirty="0" err="1"/>
              <a:t>concat</a:t>
            </a:r>
            <a:r>
              <a:rPr lang="en-US" altLang="zh-CN" dirty="0"/>
              <a:t>(String s)</a:t>
            </a:r>
            <a:r>
              <a:rPr lang="zh-CN" altLang="zh-CN" dirty="0"/>
              <a:t>，该方法</a:t>
            </a:r>
            <a:r>
              <a:rPr lang="zh-CN" altLang="zh-CN" dirty="0">
                <a:solidFill>
                  <a:srgbClr val="FF0000"/>
                </a:solidFill>
              </a:rPr>
              <a:t>将参数字符串</a:t>
            </a:r>
            <a:r>
              <a:rPr lang="en-US" altLang="zh-CN" dirty="0">
                <a:solidFill>
                  <a:srgbClr val="FF0000"/>
                </a:solidFill>
              </a:rPr>
              <a:t>s</a:t>
            </a:r>
            <a:r>
              <a:rPr lang="zh-CN" altLang="zh-CN" dirty="0">
                <a:solidFill>
                  <a:srgbClr val="FF0000"/>
                </a:solidFill>
              </a:rPr>
              <a:t>追加至调用该方法的</a:t>
            </a:r>
            <a:r>
              <a:rPr lang="en-US" altLang="zh-CN" dirty="0">
                <a:solidFill>
                  <a:srgbClr val="FF0000"/>
                </a:solidFill>
              </a:rPr>
              <a:t>String</a:t>
            </a:r>
            <a:r>
              <a:rPr lang="zh-CN" altLang="zh-CN" dirty="0">
                <a:solidFill>
                  <a:srgbClr val="FF0000"/>
                </a:solidFill>
              </a:rPr>
              <a:t>的尾部，返回新字符串</a:t>
            </a:r>
            <a:r>
              <a:rPr lang="zh-CN" altLang="zh-CN" dirty="0"/>
              <a:t>。</a:t>
            </a:r>
            <a:endParaRPr lang="zh-CN" altLang="zh-CN" dirty="0"/>
          </a:p>
        </p:txBody>
      </p:sp>
      <p:sp>
        <p:nvSpPr>
          <p:cNvPr id="3" name="标题 2"/>
          <p:cNvSpPr>
            <a:spLocks noGrp="1"/>
          </p:cNvSpPr>
          <p:nvPr>
            <p:ph type="title"/>
          </p:nvPr>
        </p:nvSpPr>
        <p:spPr/>
        <p:txBody>
          <a:bodyPr>
            <a:normAutofit/>
          </a:bodyPr>
          <a:lstStyle/>
          <a:p>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971600" y="2852936"/>
            <a:ext cx="554461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dirty="0"/>
              <a:t>String x = "good";</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x.concat</a:t>
            </a:r>
            <a:r>
              <a:rPr lang="en-US" altLang="zh-CN" sz="2000" dirty="0"/>
              <a:t>(" idea!"));</a:t>
            </a:r>
            <a:endParaRPr lang="zh-CN" altLang="en-US" sz="2000" dirty="0"/>
          </a:p>
        </p:txBody>
      </p:sp>
      <p:sp>
        <p:nvSpPr>
          <p:cNvPr id="5" name="矩形 4"/>
          <p:cNvSpPr/>
          <p:nvPr/>
        </p:nvSpPr>
        <p:spPr>
          <a:xfrm>
            <a:off x="940836" y="3861048"/>
            <a:ext cx="7663611" cy="400110"/>
          </a:xfrm>
          <a:prstGeom prst="rect">
            <a:avLst/>
          </a:prstGeom>
        </p:spPr>
        <p:txBody>
          <a:bodyPr wrap="square">
            <a:spAutoFit/>
          </a:bodyPr>
          <a:lstStyle/>
          <a:p>
            <a:r>
              <a:rPr lang="en-US" altLang="zh-CN" sz="2000" dirty="0" err="1"/>
              <a:t>concat</a:t>
            </a:r>
            <a:r>
              <a:rPr lang="en-US" altLang="zh-CN" sz="2000" dirty="0"/>
              <a:t>()</a:t>
            </a:r>
            <a:r>
              <a:rPr lang="zh-CN" altLang="zh-CN" sz="2000" dirty="0"/>
              <a:t>与“</a:t>
            </a:r>
            <a:r>
              <a:rPr lang="en-US" altLang="zh-CN" sz="2000" dirty="0"/>
              <a:t>+=</a:t>
            </a:r>
            <a:r>
              <a:rPr lang="zh-CN" altLang="zh-CN" sz="2000" dirty="0"/>
              <a:t>”运算符</a:t>
            </a:r>
            <a:r>
              <a:rPr lang="zh-CN" altLang="en-US" sz="2000" dirty="0"/>
              <a:t>的区别：</a:t>
            </a:r>
            <a:r>
              <a:rPr lang="zh-CN" altLang="zh-CN" sz="2000" dirty="0"/>
              <a:t>“</a:t>
            </a:r>
            <a:r>
              <a:rPr lang="en-US" altLang="zh-CN" sz="2000" dirty="0"/>
              <a:t>+=</a:t>
            </a:r>
            <a:r>
              <a:rPr lang="zh-CN" altLang="zh-CN" sz="2000" dirty="0"/>
              <a:t>”运算是一个赋值运算</a:t>
            </a:r>
            <a:r>
              <a:rPr lang="zh-CN" altLang="en-US" sz="2000" dirty="0"/>
              <a:t>。</a:t>
            </a:r>
            <a:endParaRPr lang="en-US" altLang="zh-CN" sz="2000" dirty="0"/>
          </a:p>
        </p:txBody>
      </p:sp>
      <p:sp>
        <p:nvSpPr>
          <p:cNvPr id="6" name="矩形 5"/>
          <p:cNvSpPr/>
          <p:nvPr/>
        </p:nvSpPr>
        <p:spPr>
          <a:xfrm>
            <a:off x="971600" y="4365104"/>
            <a:ext cx="4572000" cy="10156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r>
              <a:rPr lang="en-US" altLang="zh-CN" sz="2000" dirty="0"/>
              <a:t>String x = "good";</a:t>
            </a:r>
            <a:endParaRPr lang="zh-CN" altLang="zh-CN" sz="2000" dirty="0"/>
          </a:p>
          <a:p>
            <a:pPr fontAlgn="auto"/>
            <a:r>
              <a:rPr lang="en-US" altLang="zh-CN" sz="2000" dirty="0"/>
              <a:t>x += " idea!";</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(x);</a:t>
            </a:r>
            <a:endParaRPr lang="zh-CN" altLang="zh-CN" sz="2000" dirty="0"/>
          </a:p>
        </p:txBody>
      </p:sp>
      <p:sp>
        <p:nvSpPr>
          <p:cNvPr id="7" name="矩形 6"/>
          <p:cNvSpPr/>
          <p:nvPr/>
        </p:nvSpPr>
        <p:spPr>
          <a:xfrm>
            <a:off x="6660232" y="2875002"/>
            <a:ext cx="1696298"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2000" dirty="0"/>
              <a:t>"good idea!"</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3027792"/>
          </a:xfrm>
        </p:spPr>
        <p:txBody>
          <a:bodyPr>
            <a:normAutofit lnSpcReduction="10000"/>
          </a:bodyPr>
          <a:lstStyle/>
          <a:p>
            <a:pPr marL="109855" indent="0">
              <a:buNone/>
            </a:pPr>
            <a:r>
              <a:rPr lang="en-US" altLang="zh-CN" b="1" dirty="0"/>
              <a:t>3</a:t>
            </a:r>
            <a:r>
              <a:rPr lang="zh-CN" altLang="zh-CN" b="1" dirty="0"/>
              <a:t>．</a:t>
            </a:r>
            <a:r>
              <a:rPr lang="en-US" altLang="zh-CN" b="1" dirty="0"/>
              <a:t>equals()</a:t>
            </a:r>
            <a:r>
              <a:rPr lang="zh-CN" altLang="zh-CN" b="1" dirty="0"/>
              <a:t>和</a:t>
            </a:r>
            <a:r>
              <a:rPr lang="en-US" altLang="zh-CN" b="1" dirty="0" err="1"/>
              <a:t>equalsIgnoreCase</a:t>
            </a:r>
            <a:r>
              <a:rPr lang="en-US" altLang="zh-CN" b="1" dirty="0"/>
              <a:t>()</a:t>
            </a:r>
            <a:endParaRPr lang="zh-CN" altLang="zh-CN" b="1" dirty="0"/>
          </a:p>
          <a:p>
            <a:pPr lvl="1"/>
            <a:r>
              <a:rPr lang="en-US" altLang="zh-CN" dirty="0" err="1"/>
              <a:t>boolean</a:t>
            </a:r>
            <a:r>
              <a:rPr lang="en-US" altLang="zh-CN" dirty="0"/>
              <a:t> </a:t>
            </a:r>
            <a:r>
              <a:rPr lang="en-US" altLang="zh-CN" dirty="0">
                <a:solidFill>
                  <a:srgbClr val="FF0000"/>
                </a:solidFill>
              </a:rPr>
              <a:t>equals(String s)</a:t>
            </a:r>
            <a:r>
              <a:rPr lang="zh-CN" altLang="zh-CN" dirty="0"/>
              <a:t>，该方法</a:t>
            </a:r>
            <a:r>
              <a:rPr lang="zh-CN" altLang="zh-CN" dirty="0">
                <a:solidFill>
                  <a:srgbClr val="FF0000"/>
                </a:solidFill>
              </a:rPr>
              <a:t>将参数字符串</a:t>
            </a:r>
            <a:r>
              <a:rPr lang="en-US" altLang="zh-CN" dirty="0">
                <a:solidFill>
                  <a:srgbClr val="FF0000"/>
                </a:solidFill>
              </a:rPr>
              <a:t>s</a:t>
            </a:r>
            <a:r>
              <a:rPr lang="zh-CN" altLang="zh-CN" dirty="0">
                <a:solidFill>
                  <a:srgbClr val="FF0000"/>
                </a:solidFill>
              </a:rPr>
              <a:t>的值与调用该方法的</a:t>
            </a:r>
            <a:r>
              <a:rPr lang="en-US" altLang="zh-CN" dirty="0">
                <a:solidFill>
                  <a:srgbClr val="FF0000"/>
                </a:solidFill>
              </a:rPr>
              <a:t>String</a:t>
            </a:r>
            <a:r>
              <a:rPr lang="zh-CN" altLang="zh-CN" dirty="0">
                <a:solidFill>
                  <a:srgbClr val="FF0000"/>
                </a:solidFill>
              </a:rPr>
              <a:t>的值进行比较，返回</a:t>
            </a:r>
            <a:r>
              <a:rPr lang="en-US" altLang="zh-CN" dirty="0">
                <a:solidFill>
                  <a:srgbClr val="FF0000"/>
                </a:solidFill>
              </a:rPr>
              <a:t>true</a:t>
            </a:r>
            <a:r>
              <a:rPr lang="zh-CN" altLang="zh-CN" dirty="0">
                <a:solidFill>
                  <a:srgbClr val="FF0000"/>
                </a:solidFill>
              </a:rPr>
              <a:t>或</a:t>
            </a:r>
            <a:r>
              <a:rPr lang="en-US" altLang="zh-CN" dirty="0">
                <a:solidFill>
                  <a:srgbClr val="FF0000"/>
                </a:solidFill>
              </a:rPr>
              <a:t>false</a:t>
            </a:r>
            <a:r>
              <a:rPr lang="zh-CN" altLang="zh-CN" dirty="0"/>
              <a:t>。</a:t>
            </a:r>
            <a:endParaRPr lang="zh-CN" altLang="zh-CN" dirty="0"/>
          </a:p>
          <a:p>
            <a:pPr lvl="1"/>
            <a:r>
              <a:rPr lang="en-US" altLang="zh-CN" dirty="0"/>
              <a:t>String</a:t>
            </a:r>
            <a:r>
              <a:rPr lang="zh-CN" altLang="zh-CN" dirty="0"/>
              <a:t>类重写了</a:t>
            </a:r>
            <a:r>
              <a:rPr lang="en-US" altLang="zh-CN" dirty="0"/>
              <a:t>Object</a:t>
            </a:r>
            <a:r>
              <a:rPr lang="zh-CN" altLang="zh-CN" dirty="0"/>
              <a:t>的</a:t>
            </a:r>
            <a:r>
              <a:rPr lang="en-US" altLang="zh-CN" dirty="0"/>
              <a:t>equals()</a:t>
            </a:r>
            <a:r>
              <a:rPr lang="zh-CN" altLang="zh-CN" dirty="0"/>
              <a:t>方法，不再比较引用地址，而是比较字符串的内容。</a:t>
            </a:r>
            <a:endParaRPr lang="zh-CN" altLang="en-US" dirty="0"/>
          </a:p>
          <a:p>
            <a:pPr lvl="1"/>
            <a:r>
              <a:rPr lang="en-US" altLang="zh-CN" dirty="0" err="1"/>
              <a:t>boolean</a:t>
            </a:r>
            <a:r>
              <a:rPr lang="en-US" altLang="zh-CN" dirty="0"/>
              <a:t> </a:t>
            </a:r>
            <a:r>
              <a:rPr lang="en-US" altLang="zh-CN" dirty="0" err="1">
                <a:solidFill>
                  <a:srgbClr val="FF0000"/>
                </a:solidFill>
              </a:rPr>
              <a:t>equalsIgnoreCase</a:t>
            </a:r>
            <a:r>
              <a:rPr lang="en-US" altLang="zh-CN" dirty="0">
                <a:solidFill>
                  <a:srgbClr val="FF0000"/>
                </a:solidFill>
              </a:rPr>
              <a:t>(String s)</a:t>
            </a:r>
            <a:r>
              <a:rPr lang="zh-CN" altLang="zh-CN" dirty="0"/>
              <a:t>，</a:t>
            </a:r>
            <a:r>
              <a:rPr lang="zh-CN" altLang="zh-CN" dirty="0">
                <a:solidFill>
                  <a:srgbClr val="FF0000"/>
                </a:solidFill>
              </a:rPr>
              <a:t>该方法将参数字符串</a:t>
            </a:r>
            <a:r>
              <a:rPr lang="en-US" altLang="zh-CN" dirty="0">
                <a:solidFill>
                  <a:srgbClr val="FF0000"/>
                </a:solidFill>
              </a:rPr>
              <a:t>s</a:t>
            </a:r>
            <a:r>
              <a:rPr lang="zh-CN" altLang="zh-CN" dirty="0">
                <a:solidFill>
                  <a:srgbClr val="FF0000"/>
                </a:solidFill>
              </a:rPr>
              <a:t>的值与调用该方法的</a:t>
            </a:r>
            <a:r>
              <a:rPr lang="en-US" altLang="zh-CN" dirty="0">
                <a:solidFill>
                  <a:srgbClr val="FF0000"/>
                </a:solidFill>
              </a:rPr>
              <a:t>String</a:t>
            </a:r>
            <a:r>
              <a:rPr lang="zh-CN" altLang="zh-CN" dirty="0">
                <a:solidFill>
                  <a:srgbClr val="FF0000"/>
                </a:solidFill>
              </a:rPr>
              <a:t>的值进行</a:t>
            </a:r>
            <a:r>
              <a:rPr lang="zh-CN" altLang="zh-CN" dirty="0">
                <a:solidFill>
                  <a:srgbClr val="00B050"/>
                </a:solidFill>
              </a:rPr>
              <a:t>忽略大小写</a:t>
            </a:r>
            <a:r>
              <a:rPr lang="zh-CN" altLang="zh-CN" dirty="0">
                <a:solidFill>
                  <a:srgbClr val="FF0000"/>
                </a:solidFill>
              </a:rPr>
              <a:t>的比较，返回</a:t>
            </a:r>
            <a:r>
              <a:rPr lang="en-US" altLang="zh-CN" dirty="0">
                <a:solidFill>
                  <a:srgbClr val="FF0000"/>
                </a:solidFill>
              </a:rPr>
              <a:t>true</a:t>
            </a:r>
            <a:r>
              <a:rPr lang="zh-CN" altLang="zh-CN" dirty="0">
                <a:solidFill>
                  <a:srgbClr val="FF0000"/>
                </a:solidFill>
              </a:rPr>
              <a:t>或</a:t>
            </a:r>
            <a:r>
              <a:rPr lang="en-US" altLang="zh-CN" dirty="0">
                <a:solidFill>
                  <a:srgbClr val="FF0000"/>
                </a:solidFill>
              </a:rPr>
              <a:t>false</a:t>
            </a:r>
            <a:r>
              <a:rPr lang="zh-CN" altLang="zh-CN" dirty="0"/>
              <a:t>。</a:t>
            </a:r>
            <a:endParaRPr lang="en-US" altLang="zh-CN" dirty="0"/>
          </a:p>
        </p:txBody>
      </p:sp>
      <p:sp>
        <p:nvSpPr>
          <p:cNvPr id="3" name="标题 2"/>
          <p:cNvSpPr>
            <a:spLocks noGrp="1"/>
          </p:cNvSpPr>
          <p:nvPr>
            <p:ph type="title"/>
          </p:nvPr>
        </p:nvSpPr>
        <p:spPr/>
        <p:txBody>
          <a:bodyPr>
            <a:normAutofit/>
          </a:bodyPr>
          <a:lstStyle/>
          <a:p>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1043608" y="4509120"/>
            <a:ext cx="767934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dirty="0"/>
              <a:t>String x = "quit";</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x.equalsIgnoreCase</a:t>
            </a:r>
            <a:r>
              <a:rPr lang="en-US" altLang="zh-CN" sz="2000" dirty="0"/>
              <a:t>("QUIT")); </a:t>
            </a:r>
            <a:endParaRPr lang="zh-CN" altLang="en-US" sz="2000" dirty="0"/>
          </a:p>
        </p:txBody>
      </p:sp>
      <p:sp>
        <p:nvSpPr>
          <p:cNvPr id="5" name="矩形 4"/>
          <p:cNvSpPr/>
          <p:nvPr/>
        </p:nvSpPr>
        <p:spPr>
          <a:xfrm>
            <a:off x="1032879" y="5517232"/>
            <a:ext cx="686406"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2000" dirty="0"/>
              <a:t>true</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2235703"/>
          </a:xfrm>
        </p:spPr>
        <p:txBody>
          <a:bodyPr>
            <a:normAutofit/>
          </a:bodyPr>
          <a:lstStyle/>
          <a:p>
            <a:pPr marL="109855" indent="0">
              <a:buNone/>
            </a:pPr>
            <a:r>
              <a:rPr lang="en-US" altLang="zh-CN" b="1" dirty="0"/>
              <a:t>4</a:t>
            </a:r>
            <a:r>
              <a:rPr lang="zh-CN" altLang="zh-CN" b="1" dirty="0"/>
              <a:t>．</a:t>
            </a:r>
            <a:r>
              <a:rPr lang="en-US" altLang="zh-CN" b="1" dirty="0" err="1"/>
              <a:t>endsWith</a:t>
            </a:r>
            <a:r>
              <a:rPr lang="en-US" altLang="zh-CN" b="1" dirty="0"/>
              <a:t>()</a:t>
            </a:r>
            <a:r>
              <a:rPr lang="zh-CN" altLang="zh-CN" b="1" dirty="0"/>
              <a:t>和</a:t>
            </a:r>
            <a:r>
              <a:rPr lang="en-US" altLang="zh-CN" b="1" dirty="0" err="1"/>
              <a:t>startsWith</a:t>
            </a:r>
            <a:r>
              <a:rPr lang="en-US" altLang="zh-CN" b="1" dirty="0"/>
              <a:t>()</a:t>
            </a:r>
            <a:endParaRPr lang="zh-CN" altLang="zh-CN" b="1" dirty="0"/>
          </a:p>
          <a:p>
            <a:pPr lvl="1"/>
            <a:r>
              <a:rPr lang="en-US" altLang="zh-CN" dirty="0" err="1"/>
              <a:t>boolean</a:t>
            </a:r>
            <a:r>
              <a:rPr lang="en-US" altLang="zh-CN" dirty="0"/>
              <a:t> </a:t>
            </a:r>
            <a:r>
              <a:rPr lang="en-US" altLang="zh-CN" dirty="0" err="1">
                <a:solidFill>
                  <a:srgbClr val="FF0000"/>
                </a:solidFill>
              </a:rPr>
              <a:t>endsWith</a:t>
            </a:r>
            <a:r>
              <a:rPr lang="en-US" altLang="zh-CN" dirty="0">
                <a:solidFill>
                  <a:srgbClr val="FF0000"/>
                </a:solidFill>
              </a:rPr>
              <a:t>(</a:t>
            </a:r>
            <a:r>
              <a:rPr lang="en-US" altLang="zh-CN" dirty="0">
                <a:solidFill>
                  <a:srgbClr val="00B050"/>
                </a:solidFill>
              </a:rPr>
              <a:t>String</a:t>
            </a:r>
            <a:r>
              <a:rPr lang="en-US" altLang="zh-CN" dirty="0">
                <a:solidFill>
                  <a:srgbClr val="FF0000"/>
                </a:solidFill>
              </a:rPr>
              <a:t> s)</a:t>
            </a:r>
            <a:r>
              <a:rPr lang="zh-CN" altLang="zh-CN" dirty="0"/>
              <a:t>，</a:t>
            </a:r>
            <a:r>
              <a:rPr lang="zh-CN" altLang="zh-CN" dirty="0">
                <a:solidFill>
                  <a:srgbClr val="FF0000"/>
                </a:solidFill>
              </a:rPr>
              <a:t>判断调用该方法的</a:t>
            </a:r>
            <a:r>
              <a:rPr lang="en-US" altLang="zh-CN" dirty="0">
                <a:solidFill>
                  <a:srgbClr val="FF0000"/>
                </a:solidFill>
              </a:rPr>
              <a:t>String</a:t>
            </a:r>
            <a:r>
              <a:rPr lang="zh-CN" altLang="zh-CN" dirty="0">
                <a:solidFill>
                  <a:srgbClr val="FF0000"/>
                </a:solidFill>
              </a:rPr>
              <a:t>是否以</a:t>
            </a:r>
            <a:r>
              <a:rPr lang="zh-CN" altLang="zh-CN" dirty="0">
                <a:solidFill>
                  <a:srgbClr val="00B050"/>
                </a:solidFill>
              </a:rPr>
              <a:t>指定</a:t>
            </a:r>
            <a:r>
              <a:rPr lang="zh-CN" altLang="zh-CN" dirty="0">
                <a:solidFill>
                  <a:srgbClr val="FF0000"/>
                </a:solidFill>
              </a:rPr>
              <a:t>的参数</a:t>
            </a:r>
            <a:r>
              <a:rPr lang="zh-CN" altLang="zh-CN" dirty="0">
                <a:solidFill>
                  <a:srgbClr val="00B050"/>
                </a:solidFill>
              </a:rPr>
              <a:t>字符串结尾</a:t>
            </a:r>
            <a:r>
              <a:rPr lang="zh-CN" altLang="zh-CN" dirty="0">
                <a:solidFill>
                  <a:srgbClr val="FF0000"/>
                </a:solidFill>
              </a:rPr>
              <a:t>，返回</a:t>
            </a:r>
            <a:r>
              <a:rPr lang="en-US" altLang="zh-CN" dirty="0">
                <a:solidFill>
                  <a:srgbClr val="FF0000"/>
                </a:solidFill>
              </a:rPr>
              <a:t>true</a:t>
            </a:r>
            <a:r>
              <a:rPr lang="zh-CN" altLang="zh-CN" dirty="0">
                <a:solidFill>
                  <a:srgbClr val="FF0000"/>
                </a:solidFill>
              </a:rPr>
              <a:t>或</a:t>
            </a:r>
            <a:r>
              <a:rPr lang="en-US" altLang="zh-CN" dirty="0">
                <a:solidFill>
                  <a:srgbClr val="FF0000"/>
                </a:solidFill>
              </a:rPr>
              <a:t>false</a:t>
            </a:r>
            <a:r>
              <a:rPr lang="zh-CN" altLang="zh-CN" dirty="0"/>
              <a:t>。</a:t>
            </a:r>
            <a:endParaRPr lang="en-US" altLang="zh-CN" dirty="0"/>
          </a:p>
          <a:p>
            <a:pPr lvl="1"/>
            <a:r>
              <a:rPr lang="en-US" altLang="zh-CN" dirty="0" err="1"/>
              <a:t>boolean</a:t>
            </a:r>
            <a:r>
              <a:rPr lang="en-US" altLang="zh-CN" dirty="0"/>
              <a:t> </a:t>
            </a:r>
            <a:r>
              <a:rPr lang="en-US" altLang="zh-CN" dirty="0" err="1">
                <a:solidFill>
                  <a:srgbClr val="FF0000"/>
                </a:solidFill>
              </a:rPr>
              <a:t>startsWith</a:t>
            </a:r>
            <a:r>
              <a:rPr lang="en-US" altLang="zh-CN" dirty="0">
                <a:solidFill>
                  <a:srgbClr val="FF0000"/>
                </a:solidFill>
              </a:rPr>
              <a:t>(</a:t>
            </a:r>
            <a:r>
              <a:rPr lang="en-US" altLang="zh-CN" dirty="0">
                <a:solidFill>
                  <a:srgbClr val="00B050"/>
                </a:solidFill>
              </a:rPr>
              <a:t>String</a:t>
            </a:r>
            <a:r>
              <a:rPr lang="en-US" altLang="zh-CN" dirty="0">
                <a:solidFill>
                  <a:srgbClr val="FF0000"/>
                </a:solidFill>
              </a:rPr>
              <a:t> s)</a:t>
            </a:r>
            <a:r>
              <a:rPr lang="zh-CN" altLang="zh-CN" dirty="0"/>
              <a:t>，</a:t>
            </a:r>
            <a:r>
              <a:rPr lang="zh-CN" altLang="zh-CN" dirty="0">
                <a:solidFill>
                  <a:srgbClr val="FF0000"/>
                </a:solidFill>
              </a:rPr>
              <a:t>判断调用该方法的</a:t>
            </a:r>
            <a:r>
              <a:rPr lang="en-US" altLang="zh-CN" dirty="0">
                <a:solidFill>
                  <a:srgbClr val="FF0000"/>
                </a:solidFill>
              </a:rPr>
              <a:t>String</a:t>
            </a:r>
            <a:r>
              <a:rPr lang="zh-CN" altLang="zh-CN" dirty="0">
                <a:solidFill>
                  <a:srgbClr val="FF0000"/>
                </a:solidFill>
              </a:rPr>
              <a:t>是否以</a:t>
            </a:r>
            <a:r>
              <a:rPr lang="zh-CN" altLang="zh-CN" dirty="0">
                <a:solidFill>
                  <a:srgbClr val="00B050"/>
                </a:solidFill>
              </a:rPr>
              <a:t>指定</a:t>
            </a:r>
            <a:r>
              <a:rPr lang="zh-CN" altLang="zh-CN" dirty="0">
                <a:solidFill>
                  <a:srgbClr val="FF0000"/>
                </a:solidFill>
              </a:rPr>
              <a:t>的参数</a:t>
            </a:r>
            <a:r>
              <a:rPr lang="zh-CN" altLang="zh-CN" dirty="0">
                <a:solidFill>
                  <a:srgbClr val="00B050"/>
                </a:solidFill>
              </a:rPr>
              <a:t>字符串开始</a:t>
            </a:r>
            <a:r>
              <a:rPr lang="zh-CN" altLang="zh-CN" dirty="0">
                <a:solidFill>
                  <a:srgbClr val="FF0000"/>
                </a:solidFill>
              </a:rPr>
              <a:t>，返回</a:t>
            </a:r>
            <a:r>
              <a:rPr lang="en-US" altLang="zh-CN" dirty="0">
                <a:solidFill>
                  <a:srgbClr val="FF0000"/>
                </a:solidFill>
              </a:rPr>
              <a:t>true</a:t>
            </a:r>
            <a:r>
              <a:rPr lang="zh-CN" altLang="zh-CN" dirty="0">
                <a:solidFill>
                  <a:srgbClr val="FF0000"/>
                </a:solidFill>
              </a:rPr>
              <a:t>或</a:t>
            </a:r>
            <a:r>
              <a:rPr lang="en-US" altLang="zh-CN" dirty="0">
                <a:solidFill>
                  <a:srgbClr val="FF0000"/>
                </a:solidFill>
              </a:rPr>
              <a:t>false</a:t>
            </a:r>
            <a:r>
              <a:rPr lang="zh-CN" altLang="zh-CN" dirty="0"/>
              <a:t>。</a:t>
            </a:r>
            <a:endParaRPr lang="zh-CN" altLang="en-US" dirty="0"/>
          </a:p>
        </p:txBody>
      </p:sp>
      <p:sp>
        <p:nvSpPr>
          <p:cNvPr id="3" name="标题 2"/>
          <p:cNvSpPr>
            <a:spLocks noGrp="1"/>
          </p:cNvSpPr>
          <p:nvPr>
            <p:ph type="title"/>
          </p:nvPr>
        </p:nvSpPr>
        <p:spPr/>
        <p:txBody>
          <a:bodyPr/>
          <a:lstStyle/>
          <a:p>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683568" y="3545721"/>
            <a:ext cx="8352928"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sz="2000" dirty="0"/>
              <a:t>以文件的扩展名区分文件类型：</a:t>
            </a:r>
            <a:endParaRPr lang="zh-CN" altLang="zh-CN" sz="2000" dirty="0"/>
          </a:p>
          <a:p>
            <a:pPr fontAlgn="auto"/>
            <a:r>
              <a:rPr lang="en-US" altLang="zh-CN" sz="2000" dirty="0"/>
              <a:t>String file = "photo.png";</a:t>
            </a:r>
            <a:endParaRPr lang="zh-CN" altLang="zh-CN" sz="2000" dirty="0"/>
          </a:p>
          <a:p>
            <a:pPr fontAlgn="auto"/>
            <a:r>
              <a:rPr lang="en-US" altLang="zh-CN" sz="2000" b="1" dirty="0" err="1"/>
              <a:t>boolean</a:t>
            </a:r>
            <a:r>
              <a:rPr lang="en-US" altLang="zh-CN" sz="2000" dirty="0"/>
              <a:t> </a:t>
            </a:r>
            <a:r>
              <a:rPr lang="en-US" altLang="zh-CN" sz="2000" dirty="0" err="1"/>
              <a:t>isImageFile</a:t>
            </a:r>
            <a:r>
              <a:rPr lang="en-US" altLang="zh-CN" sz="2000" dirty="0"/>
              <a:t> = </a:t>
            </a:r>
            <a:r>
              <a:rPr lang="en-US" altLang="zh-CN" sz="2000" dirty="0" err="1"/>
              <a:t>file.endsWith</a:t>
            </a:r>
            <a:r>
              <a:rPr lang="en-US" altLang="zh-CN" sz="2000" dirty="0"/>
              <a:t>(".</a:t>
            </a:r>
            <a:r>
              <a:rPr lang="en-US" altLang="zh-CN" sz="2000" dirty="0" err="1"/>
              <a:t>png</a:t>
            </a:r>
            <a:r>
              <a:rPr lang="en-US" altLang="zh-CN" sz="2000" dirty="0"/>
              <a:t>")|| </a:t>
            </a:r>
            <a:r>
              <a:rPr lang="en-US" altLang="zh-CN" sz="2000" dirty="0" err="1"/>
              <a:t>file.endsWith</a:t>
            </a:r>
            <a:r>
              <a:rPr lang="en-US" altLang="zh-CN" sz="2000" dirty="0"/>
              <a:t>(".jpg");</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isImageFile</a:t>
            </a:r>
            <a:r>
              <a:rPr lang="en-US" altLang="zh-CN" sz="2000" dirty="0"/>
              <a:t>);  </a:t>
            </a:r>
            <a:endParaRPr lang="zh-CN" altLang="en-US" sz="2000" dirty="0"/>
          </a:p>
        </p:txBody>
      </p:sp>
      <p:sp>
        <p:nvSpPr>
          <p:cNvPr id="5" name="矩形 4"/>
          <p:cNvSpPr/>
          <p:nvPr/>
        </p:nvSpPr>
        <p:spPr>
          <a:xfrm>
            <a:off x="683568" y="5085184"/>
            <a:ext cx="8352928"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dirty="0"/>
              <a:t>String command = "get photo.png";</a:t>
            </a:r>
            <a:endParaRPr lang="zh-CN" altLang="zh-CN" sz="2000" dirty="0"/>
          </a:p>
          <a:p>
            <a:pPr fontAlgn="auto"/>
            <a:r>
              <a:rPr lang="en-US" altLang="zh-CN" sz="2000" b="1" dirty="0"/>
              <a:t>if</a:t>
            </a:r>
            <a:r>
              <a:rPr lang="en-US" altLang="zh-CN" sz="2000" dirty="0"/>
              <a:t>(</a:t>
            </a:r>
            <a:r>
              <a:rPr lang="en-US" altLang="zh-CN" sz="2000" dirty="0" err="1"/>
              <a:t>command.startsWith</a:t>
            </a:r>
            <a:r>
              <a:rPr lang="en-US" altLang="zh-CN" sz="2000" dirty="0"/>
              <a:t>("get")){</a:t>
            </a:r>
            <a:endParaRPr lang="zh-CN" altLang="zh-CN" sz="2000" dirty="0"/>
          </a:p>
          <a:p>
            <a:pPr fontAlgn="auto"/>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a:t>
            </a:r>
            <a:r>
              <a:rPr lang="zh-CN" altLang="zh-CN" sz="2000" dirty="0"/>
              <a:t>开始下载文件</a:t>
            </a:r>
            <a:r>
              <a:rPr lang="en-US" altLang="zh-CN" sz="2000" dirty="0"/>
              <a:t>..."); </a:t>
            </a:r>
            <a:endParaRPr lang="zh-CN" altLang="zh-CN" sz="2000" dirty="0"/>
          </a:p>
          <a:p>
            <a:r>
              <a:rPr lang="en-US" altLang="zh-CN" sz="2000" dirty="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kumimoji="1" lang="zh-CN" altLang="en-US" b="1"/>
              <a:t>本章知识点</a:t>
            </a:r>
            <a:endParaRPr kumimoji="1" lang="zh-CN" altLang="en-US" b="1"/>
          </a:p>
        </p:txBody>
      </p:sp>
      <p:sp>
        <p:nvSpPr>
          <p:cNvPr id="163843" name="Rectangle 3"/>
          <p:cNvSpPr>
            <a:spLocks noGrp="1" noChangeArrowheads="1"/>
          </p:cNvSpPr>
          <p:nvPr>
            <p:ph type="body" idx="1"/>
          </p:nvPr>
        </p:nvSpPr>
        <p:spPr/>
        <p:txBody>
          <a:bodyPr>
            <a:normAutofit/>
          </a:bodyPr>
          <a:lstStyle/>
          <a:p>
            <a:pPr>
              <a:lnSpc>
                <a:spcPct val="90000"/>
              </a:lnSpc>
            </a:pPr>
            <a:r>
              <a:rPr lang="en-US" altLang="zh-CN" sz="2400" dirty="0"/>
              <a:t>String</a:t>
            </a:r>
            <a:r>
              <a:rPr lang="zh-CN" altLang="en-US" sz="2400" dirty="0"/>
              <a:t>类</a:t>
            </a:r>
            <a:endParaRPr lang="zh-CN" altLang="en-US" sz="2400" dirty="0"/>
          </a:p>
          <a:p>
            <a:pPr lvl="1">
              <a:lnSpc>
                <a:spcPct val="90000"/>
              </a:lnSpc>
            </a:pPr>
            <a:r>
              <a:rPr lang="en-US" altLang="zh-CN" sz="2400" dirty="0"/>
              <a:t>Java</a:t>
            </a:r>
            <a:r>
              <a:rPr lang="zh-CN" altLang="en-US" sz="2400" dirty="0"/>
              <a:t>管理</a:t>
            </a:r>
            <a:r>
              <a:rPr lang="en-US" altLang="zh-CN" sz="2400" dirty="0"/>
              <a:t>String</a:t>
            </a:r>
            <a:r>
              <a:rPr lang="zh-CN" altLang="en-US" sz="2400" dirty="0"/>
              <a:t>的方法</a:t>
            </a:r>
            <a:r>
              <a:rPr lang="en-US" altLang="zh-CN" sz="2400" dirty="0"/>
              <a:t>(</a:t>
            </a:r>
            <a:r>
              <a:rPr lang="zh-CN" altLang="en-US" sz="2400" dirty="0"/>
              <a:t>创建、</a:t>
            </a:r>
            <a:r>
              <a:rPr lang="en-US" altLang="zh-CN" sz="2400" dirty="0"/>
              <a:t>equals</a:t>
            </a:r>
            <a:r>
              <a:rPr lang="zh-CN" altLang="en-US" sz="2400" dirty="0"/>
              <a:t>相等策略</a:t>
            </a:r>
            <a:r>
              <a:rPr lang="en-US" altLang="zh-CN" sz="2400" dirty="0"/>
              <a:t>)</a:t>
            </a:r>
            <a:endParaRPr lang="en-US" altLang="zh-CN" sz="2400" dirty="0"/>
          </a:p>
          <a:p>
            <a:pPr lvl="1">
              <a:lnSpc>
                <a:spcPct val="90000"/>
              </a:lnSpc>
            </a:pPr>
            <a:r>
              <a:rPr lang="en-US" altLang="zh-CN" sz="2400" dirty="0"/>
              <a:t>String</a:t>
            </a:r>
            <a:r>
              <a:rPr lang="zh-CN" altLang="en-US" sz="2400" dirty="0"/>
              <a:t>类常用方法</a:t>
            </a:r>
            <a:r>
              <a:rPr lang="en-US" altLang="zh-CN" sz="2400" dirty="0"/>
              <a:t>(</a:t>
            </a:r>
            <a:r>
              <a:rPr lang="zh-CN" altLang="en-US" sz="2400" dirty="0"/>
              <a:t>字符串的连接、查找、比较、截取子串）</a:t>
            </a:r>
            <a:endParaRPr lang="zh-CN" altLang="en-US" sz="2400" dirty="0"/>
          </a:p>
          <a:p>
            <a:pPr>
              <a:lnSpc>
                <a:spcPct val="90000"/>
              </a:lnSpc>
            </a:pPr>
            <a:r>
              <a:rPr lang="en-US" altLang="zh-CN" sz="2400" dirty="0" err="1"/>
              <a:t>StringBuffer</a:t>
            </a:r>
            <a:r>
              <a:rPr lang="en-US" altLang="zh-CN" sz="2400" dirty="0"/>
              <a:t>/</a:t>
            </a:r>
            <a:r>
              <a:rPr lang="en-US" altLang="zh-CN" sz="2400" dirty="0" err="1"/>
              <a:t>StringBuilder</a:t>
            </a:r>
            <a:r>
              <a:rPr lang="zh-CN" altLang="en-US" sz="2400" dirty="0"/>
              <a:t>类</a:t>
            </a:r>
            <a:endParaRPr lang="zh-CN" altLang="en-US" sz="2400" dirty="0"/>
          </a:p>
          <a:p>
            <a:pPr lvl="1">
              <a:lnSpc>
                <a:spcPct val="90000"/>
              </a:lnSpc>
            </a:pPr>
            <a:r>
              <a:rPr lang="en-US" altLang="zh-CN" sz="2400" dirty="0" err="1"/>
              <a:t>StringBuffer</a:t>
            </a:r>
            <a:r>
              <a:rPr lang="zh-CN" altLang="en-US" sz="2400" dirty="0"/>
              <a:t>与</a:t>
            </a:r>
            <a:r>
              <a:rPr lang="en-US" altLang="zh-CN" sz="2400" dirty="0"/>
              <a:t>String</a:t>
            </a:r>
            <a:r>
              <a:rPr lang="zh-CN" altLang="en-US" sz="2400" dirty="0"/>
              <a:t>的区别</a:t>
            </a:r>
            <a:r>
              <a:rPr lang="en-US" altLang="zh-CN" sz="2400" dirty="0"/>
              <a:t>(</a:t>
            </a:r>
            <a:r>
              <a:rPr lang="zh-CN" altLang="en-US" sz="2400" dirty="0"/>
              <a:t>能否变化、对象的连接、</a:t>
            </a:r>
            <a:r>
              <a:rPr lang="en-US" altLang="zh-CN" sz="2400" dirty="0"/>
              <a:t>equals</a:t>
            </a:r>
            <a:r>
              <a:rPr lang="zh-CN" altLang="en-US" sz="2400" dirty="0"/>
              <a:t>比较</a:t>
            </a:r>
            <a:r>
              <a:rPr lang="en-US" altLang="zh-CN" sz="2400" dirty="0"/>
              <a:t>)</a:t>
            </a:r>
            <a:endParaRPr lang="zh-CN" altLang="en-US" sz="2400" dirty="0"/>
          </a:p>
          <a:p>
            <a:pPr lvl="1">
              <a:lnSpc>
                <a:spcPct val="90000"/>
              </a:lnSpc>
            </a:pPr>
            <a:r>
              <a:rPr lang="en-US" altLang="zh-CN" sz="2400" dirty="0" err="1"/>
              <a:t>StringBuffer</a:t>
            </a:r>
            <a:r>
              <a:rPr lang="zh-CN" altLang="en-US" sz="2400" dirty="0"/>
              <a:t>与</a:t>
            </a:r>
            <a:r>
              <a:rPr lang="en-US" altLang="zh-CN" sz="2400" dirty="0"/>
              <a:t>String</a:t>
            </a:r>
            <a:r>
              <a:rPr lang="zh-CN" altLang="en-US" sz="2400" dirty="0"/>
              <a:t>的转换</a:t>
            </a:r>
            <a:endParaRPr lang="zh-CN" altLang="en-US" sz="2400" dirty="0"/>
          </a:p>
          <a:p>
            <a:r>
              <a:rPr lang="zh-CN" altLang="en-US" sz="2400" dirty="0"/>
              <a:t>正则表达式</a:t>
            </a:r>
            <a:endParaRPr lang="en-US" altLang="zh-CN" sz="2400" dirty="0"/>
          </a:p>
          <a:p>
            <a:r>
              <a:rPr lang="zh-CN" altLang="en-US" sz="2400" dirty="0"/>
              <a:t>包装类</a:t>
            </a:r>
            <a:endParaRPr lang="en-US" altLang="zh-CN" sz="2400" dirty="0"/>
          </a:p>
          <a:p>
            <a:r>
              <a:rPr lang="zh-CN" altLang="en-US" sz="2400" dirty="0"/>
              <a:t>日期类</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b="1" dirty="0"/>
              <a:t>5</a:t>
            </a:r>
            <a:r>
              <a:rPr lang="zh-CN" altLang="zh-CN" b="1" dirty="0"/>
              <a:t>．</a:t>
            </a:r>
            <a:r>
              <a:rPr lang="en-US" altLang="zh-CN" b="1" dirty="0" err="1"/>
              <a:t>indexOf</a:t>
            </a:r>
            <a:r>
              <a:rPr lang="en-US" altLang="zh-CN" b="1" dirty="0"/>
              <a:t>()</a:t>
            </a:r>
            <a:r>
              <a:rPr lang="zh-CN" altLang="zh-CN" b="1" dirty="0"/>
              <a:t>和</a:t>
            </a:r>
            <a:r>
              <a:rPr lang="en-US" altLang="zh-CN" b="1" dirty="0" err="1"/>
              <a:t>lastIndexOf</a:t>
            </a:r>
            <a:r>
              <a:rPr lang="en-US" altLang="zh-CN" b="1" dirty="0"/>
              <a:t>()</a:t>
            </a:r>
            <a:endParaRPr lang="zh-CN" altLang="zh-CN" b="1" dirty="0"/>
          </a:p>
          <a:p>
            <a:pPr lvl="1"/>
            <a:r>
              <a:rPr lang="en-US" altLang="zh-CN" dirty="0" err="1"/>
              <a:t>int</a:t>
            </a:r>
            <a:r>
              <a:rPr lang="en-US" altLang="zh-CN" dirty="0"/>
              <a:t> </a:t>
            </a:r>
            <a:r>
              <a:rPr lang="en-US" altLang="zh-CN" dirty="0" err="1">
                <a:solidFill>
                  <a:srgbClr val="FF0000"/>
                </a:solidFill>
              </a:rPr>
              <a:t>indexOf</a:t>
            </a:r>
            <a:r>
              <a:rPr lang="en-US" altLang="zh-CN" dirty="0"/>
              <a:t>(String s)</a:t>
            </a:r>
            <a:r>
              <a:rPr lang="zh-CN" altLang="zh-CN" dirty="0"/>
              <a:t>，</a:t>
            </a:r>
            <a:r>
              <a:rPr lang="en-US" altLang="zh-CN" dirty="0"/>
              <a:t> </a:t>
            </a:r>
            <a:r>
              <a:rPr lang="en-US" altLang="zh-CN" dirty="0" err="1"/>
              <a:t>int</a:t>
            </a:r>
            <a:r>
              <a:rPr lang="en-US" altLang="zh-CN" dirty="0"/>
              <a:t> </a:t>
            </a:r>
            <a:r>
              <a:rPr lang="en-US" altLang="zh-CN" dirty="0" err="1"/>
              <a:t>indexOf</a:t>
            </a:r>
            <a:r>
              <a:rPr lang="en-US" altLang="zh-CN" dirty="0"/>
              <a:t>(String s, </a:t>
            </a:r>
            <a:r>
              <a:rPr lang="en-US" altLang="zh-CN" dirty="0" err="1"/>
              <a:t>int</a:t>
            </a:r>
            <a:r>
              <a:rPr lang="en-US" altLang="zh-CN" dirty="0"/>
              <a:t> </a:t>
            </a:r>
            <a:r>
              <a:rPr lang="en-US" altLang="zh-CN" dirty="0" err="1"/>
              <a:t>fromIndex</a:t>
            </a:r>
            <a:r>
              <a:rPr lang="en-US" altLang="zh-CN" dirty="0"/>
              <a:t>)</a:t>
            </a:r>
            <a:r>
              <a:rPr lang="zh-CN" altLang="zh-CN" dirty="0"/>
              <a:t>，查找参数字符串在调用该方法的</a:t>
            </a:r>
            <a:r>
              <a:rPr lang="en-US" altLang="zh-CN" dirty="0"/>
              <a:t>String</a:t>
            </a:r>
            <a:r>
              <a:rPr lang="zh-CN" altLang="zh-CN" dirty="0"/>
              <a:t>中</a:t>
            </a:r>
            <a:r>
              <a:rPr lang="zh-CN" altLang="zh-CN" dirty="0">
                <a:solidFill>
                  <a:srgbClr val="FF0000"/>
                </a:solidFill>
              </a:rPr>
              <a:t>首次</a:t>
            </a:r>
            <a:r>
              <a:rPr lang="zh-CN" altLang="zh-CN" dirty="0">
                <a:solidFill>
                  <a:schemeClr val="tx1"/>
                </a:solidFill>
              </a:rPr>
              <a:t>出现的起始位置</a:t>
            </a:r>
            <a:r>
              <a:rPr lang="zh-CN" altLang="zh-CN" dirty="0"/>
              <a:t>，如果</a:t>
            </a:r>
            <a:r>
              <a:rPr lang="zh-CN" altLang="zh-CN" dirty="0">
                <a:solidFill>
                  <a:srgbClr val="FF0000"/>
                </a:solidFill>
              </a:rPr>
              <a:t>参数字符串不存在，则返回</a:t>
            </a:r>
            <a:r>
              <a:rPr lang="en-US" altLang="zh-CN" dirty="0">
                <a:solidFill>
                  <a:srgbClr val="FF0000"/>
                </a:solidFill>
              </a:rPr>
              <a:t>-1</a:t>
            </a:r>
            <a:r>
              <a:rPr lang="zh-CN" altLang="zh-CN" dirty="0"/>
              <a:t>，可以使用参数</a:t>
            </a:r>
            <a:r>
              <a:rPr lang="en-US" altLang="zh-CN" dirty="0" err="1"/>
              <a:t>fromIndex</a:t>
            </a:r>
            <a:r>
              <a:rPr lang="zh-CN" altLang="zh-CN" dirty="0"/>
              <a:t>指定查找的起点。</a:t>
            </a:r>
            <a:endParaRPr lang="zh-CN" altLang="zh-CN" dirty="0"/>
          </a:p>
          <a:p>
            <a:pPr lvl="1"/>
            <a:r>
              <a:rPr lang="en-US" altLang="zh-CN" dirty="0" err="1"/>
              <a:t>int</a:t>
            </a:r>
            <a:r>
              <a:rPr lang="en-US" altLang="zh-CN" dirty="0"/>
              <a:t> </a:t>
            </a:r>
            <a:r>
              <a:rPr lang="en-US" altLang="zh-CN" dirty="0" err="1">
                <a:solidFill>
                  <a:srgbClr val="FF0000"/>
                </a:solidFill>
              </a:rPr>
              <a:t>lastIndexOf</a:t>
            </a:r>
            <a:r>
              <a:rPr lang="en-US" altLang="zh-CN" dirty="0"/>
              <a:t> (String s)</a:t>
            </a:r>
            <a:r>
              <a:rPr lang="zh-CN" altLang="zh-CN" dirty="0"/>
              <a:t>，</a:t>
            </a:r>
            <a:r>
              <a:rPr lang="en-US" altLang="zh-CN" dirty="0" err="1"/>
              <a:t>int</a:t>
            </a:r>
            <a:r>
              <a:rPr lang="en-US" altLang="zh-CN" dirty="0"/>
              <a:t> </a:t>
            </a:r>
            <a:r>
              <a:rPr lang="en-US" altLang="zh-CN" dirty="0" err="1"/>
              <a:t>lastIndexOf</a:t>
            </a:r>
            <a:r>
              <a:rPr lang="en-US" altLang="zh-CN" dirty="0"/>
              <a:t> (String s, </a:t>
            </a:r>
            <a:r>
              <a:rPr lang="en-US" altLang="zh-CN" dirty="0" err="1"/>
              <a:t>int</a:t>
            </a:r>
            <a:r>
              <a:rPr lang="en-US" altLang="zh-CN" dirty="0"/>
              <a:t> </a:t>
            </a:r>
            <a:r>
              <a:rPr lang="en-US" altLang="zh-CN" dirty="0" err="1"/>
              <a:t>fromIndex</a:t>
            </a:r>
            <a:r>
              <a:rPr lang="en-US" altLang="zh-CN" dirty="0"/>
              <a:t>)</a:t>
            </a:r>
            <a:r>
              <a:rPr lang="zh-CN" altLang="zh-CN" dirty="0"/>
              <a:t>，查找参数字符串在调用该方法的</a:t>
            </a:r>
            <a:r>
              <a:rPr lang="en-US" altLang="zh-CN" dirty="0"/>
              <a:t>String</a:t>
            </a:r>
            <a:r>
              <a:rPr lang="zh-CN" altLang="zh-CN" dirty="0"/>
              <a:t>中</a:t>
            </a:r>
            <a:r>
              <a:rPr lang="zh-CN" altLang="zh-CN" dirty="0">
                <a:solidFill>
                  <a:srgbClr val="FF0000"/>
                </a:solidFill>
              </a:rPr>
              <a:t>最后一次</a:t>
            </a:r>
            <a:r>
              <a:rPr lang="zh-CN" altLang="zh-CN" dirty="0"/>
              <a:t>出现的起始位置。</a:t>
            </a:r>
            <a:endParaRPr lang="zh-CN" altLang="en-US" dirty="0"/>
          </a:p>
        </p:txBody>
      </p:sp>
      <p:sp>
        <p:nvSpPr>
          <p:cNvPr id="3" name="标题 2"/>
          <p:cNvSpPr>
            <a:spLocks noGrp="1"/>
          </p:cNvSpPr>
          <p:nvPr>
            <p:ph type="title"/>
          </p:nvPr>
        </p:nvSpPr>
        <p:spPr/>
        <p:txBody>
          <a:bodyPr/>
          <a:lstStyle/>
          <a:p>
            <a:r>
              <a:rPr lang="en-US" altLang="zh-CN" dirty="0">
                <a:effectLst/>
              </a:rPr>
              <a:t>7.1.2  String</a:t>
            </a:r>
            <a:r>
              <a:rPr lang="zh-CN" altLang="zh-CN" dirty="0">
                <a:effectLst/>
              </a:rPr>
              <a:t>类的常用方法</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993486"/>
            <a:ext cx="8229600" cy="3240360"/>
          </a:xfrm>
        </p:spPr>
        <p:style>
          <a:lnRef idx="1">
            <a:schemeClr val="accent1"/>
          </a:lnRef>
          <a:fillRef idx="2">
            <a:schemeClr val="accent1"/>
          </a:fillRef>
          <a:effectRef idx="1">
            <a:schemeClr val="accent1"/>
          </a:effectRef>
          <a:fontRef idx="minor">
            <a:schemeClr val="dk1"/>
          </a:fontRef>
        </p:style>
        <p:txBody>
          <a:bodyPr>
            <a:normAutofit/>
          </a:bodyPr>
          <a:lstStyle/>
          <a:p>
            <a:pPr marL="109855" indent="0">
              <a:lnSpc>
                <a:spcPct val="150000"/>
              </a:lnSpc>
              <a:buNone/>
            </a:pPr>
            <a:r>
              <a:rPr lang="en-US" altLang="zh-CN" sz="2000" dirty="0"/>
              <a:t>String email = "computer_dite@126.com";</a:t>
            </a:r>
            <a:endParaRPr lang="zh-CN" altLang="zh-CN" sz="2000" dirty="0"/>
          </a:p>
          <a:p>
            <a:pPr marL="109855" indent="0">
              <a:lnSpc>
                <a:spcPct val="150000"/>
              </a:lnSpc>
              <a:buNone/>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email.indexOf</a:t>
            </a:r>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email.indexOf</a:t>
            </a:r>
            <a:r>
              <a:rPr lang="en-US" altLang="zh-CN" sz="2000" dirty="0"/>
              <a:t>("/")); </a:t>
            </a:r>
            <a:endParaRPr lang="en-US" altLang="zh-CN" sz="2000" dirty="0"/>
          </a:p>
          <a:p>
            <a:pPr marL="109855" indent="0">
              <a:lnSpc>
                <a:spcPct val="150000"/>
              </a:lnSpc>
              <a:buNone/>
            </a:pPr>
            <a:r>
              <a:rPr lang="en-US" altLang="zh-CN" sz="2000" b="1" dirty="0" err="1"/>
              <a:t>int</a:t>
            </a:r>
            <a:r>
              <a:rPr lang="en-US" altLang="zh-CN" sz="2000" dirty="0"/>
              <a:t> index = </a:t>
            </a:r>
            <a:r>
              <a:rPr lang="en-US" altLang="zh-CN" sz="2000" dirty="0" err="1"/>
              <a:t>email.indexOf</a:t>
            </a:r>
            <a:r>
              <a:rPr lang="en-US" altLang="zh-CN" sz="2000" dirty="0"/>
              <a:t>("e");		</a:t>
            </a:r>
            <a:endParaRPr lang="zh-CN" altLang="zh-CN" sz="2000" dirty="0"/>
          </a:p>
          <a:p>
            <a:pPr marL="109855" indent="0">
              <a:lnSpc>
                <a:spcPct val="150000"/>
              </a:lnSpc>
              <a:buNone/>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email.indexOf</a:t>
            </a:r>
            <a:r>
              <a:rPr lang="en-US" altLang="zh-CN" sz="2000" dirty="0"/>
              <a:t>("e", index+1));</a:t>
            </a:r>
            <a:endParaRPr lang="en-US" altLang="zh-CN" sz="2000" dirty="0"/>
          </a:p>
          <a:p>
            <a:pPr marL="109855" indent="0">
              <a:lnSpc>
                <a:spcPct val="150000"/>
              </a:lnSpc>
              <a:buNone/>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email.lastIndexOf</a:t>
            </a:r>
            <a:r>
              <a:rPr lang="en-US" altLang="zh-CN" sz="2000" dirty="0"/>
              <a:t>("e")); </a:t>
            </a:r>
            <a:endParaRPr lang="zh-CN" altLang="zh-CN" sz="2000" dirty="0"/>
          </a:p>
        </p:txBody>
      </p:sp>
      <p:sp>
        <p:nvSpPr>
          <p:cNvPr id="3" name="标题 2"/>
          <p:cNvSpPr>
            <a:spLocks noGrp="1"/>
          </p:cNvSpPr>
          <p:nvPr>
            <p:ph type="title"/>
          </p:nvPr>
        </p:nvSpPr>
        <p:spPr/>
        <p:txBody>
          <a:bodyPr/>
          <a:lstStyle/>
          <a:p>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5678354" y="2677487"/>
            <a:ext cx="1049005"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109855" indent="0">
              <a:buNone/>
            </a:pPr>
            <a:r>
              <a:rPr lang="zh-CN" altLang="zh-CN" dirty="0"/>
              <a:t>输出</a:t>
            </a:r>
            <a:r>
              <a:rPr lang="en-US" altLang="zh-CN" dirty="0"/>
              <a:t>13</a:t>
            </a:r>
            <a:endParaRPr lang="zh-CN" altLang="zh-CN" dirty="0"/>
          </a:p>
        </p:txBody>
      </p:sp>
      <p:sp>
        <p:nvSpPr>
          <p:cNvPr id="5" name="矩形 4"/>
          <p:cNvSpPr/>
          <p:nvPr/>
        </p:nvSpPr>
        <p:spPr>
          <a:xfrm>
            <a:off x="5691178" y="3124301"/>
            <a:ext cx="1036181"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109855" indent="0">
              <a:buNone/>
            </a:pPr>
            <a:r>
              <a:rPr lang="zh-CN" altLang="zh-CN" dirty="0"/>
              <a:t>输出</a:t>
            </a:r>
            <a:r>
              <a:rPr lang="en-US" altLang="zh-CN" dirty="0"/>
              <a:t>-1</a:t>
            </a:r>
            <a:endParaRPr lang="zh-CN" altLang="zh-CN" dirty="0"/>
          </a:p>
        </p:txBody>
      </p:sp>
      <p:sp>
        <p:nvSpPr>
          <p:cNvPr id="6" name="矩形 5"/>
          <p:cNvSpPr/>
          <p:nvPr/>
        </p:nvSpPr>
        <p:spPr>
          <a:xfrm>
            <a:off x="5719313" y="3601946"/>
            <a:ext cx="103618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6</a:t>
            </a:r>
            <a:endParaRPr lang="zh-CN" altLang="en-US" dirty="0"/>
          </a:p>
        </p:txBody>
      </p:sp>
      <p:sp>
        <p:nvSpPr>
          <p:cNvPr id="7" name="矩形 6"/>
          <p:cNvSpPr/>
          <p:nvPr/>
        </p:nvSpPr>
        <p:spPr>
          <a:xfrm>
            <a:off x="6773133" y="4005064"/>
            <a:ext cx="1049005"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109855" indent="0">
              <a:buNone/>
            </a:pPr>
            <a:r>
              <a:rPr lang="zh-CN" altLang="zh-CN" dirty="0"/>
              <a:t>输出</a:t>
            </a:r>
            <a:r>
              <a:rPr lang="en-US" altLang="zh-CN" dirty="0"/>
              <a:t>12</a:t>
            </a:r>
            <a:endParaRPr lang="zh-CN" altLang="zh-CN" dirty="0"/>
          </a:p>
        </p:txBody>
      </p:sp>
      <p:sp>
        <p:nvSpPr>
          <p:cNvPr id="8" name="矩形 7"/>
          <p:cNvSpPr/>
          <p:nvPr/>
        </p:nvSpPr>
        <p:spPr>
          <a:xfrm>
            <a:off x="6012160" y="4581128"/>
            <a:ext cx="1049005"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109855" indent="0">
              <a:buNone/>
            </a:pPr>
            <a:r>
              <a:rPr lang="zh-CN" altLang="zh-CN" dirty="0"/>
              <a:t>输出</a:t>
            </a:r>
            <a:r>
              <a:rPr lang="en-US" altLang="zh-CN" dirty="0"/>
              <a:t>12</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299600"/>
          </a:xfrm>
        </p:spPr>
        <p:txBody>
          <a:bodyPr/>
          <a:lstStyle/>
          <a:p>
            <a:pPr marL="109855" indent="0">
              <a:buNone/>
            </a:pPr>
            <a:r>
              <a:rPr lang="en-US" altLang="zh-CN" b="1" dirty="0"/>
              <a:t>6</a:t>
            </a:r>
            <a:r>
              <a:rPr lang="zh-CN" altLang="zh-CN" b="1" dirty="0"/>
              <a:t>．</a:t>
            </a:r>
            <a:r>
              <a:rPr lang="en-US" altLang="zh-CN" b="1" dirty="0"/>
              <a:t>length()</a:t>
            </a:r>
            <a:endParaRPr lang="zh-CN" altLang="zh-CN" b="1" dirty="0"/>
          </a:p>
          <a:p>
            <a:pPr lvl="1"/>
            <a:r>
              <a:rPr lang="en-US" altLang="zh-CN" dirty="0" err="1"/>
              <a:t>int</a:t>
            </a:r>
            <a:r>
              <a:rPr lang="en-US" altLang="zh-CN" dirty="0"/>
              <a:t> length()</a:t>
            </a:r>
            <a:r>
              <a:rPr lang="zh-CN" altLang="zh-CN" dirty="0"/>
              <a:t>，该方法返回调用该方法的</a:t>
            </a:r>
            <a:r>
              <a:rPr lang="en-US" altLang="zh-CN" dirty="0"/>
              <a:t>String</a:t>
            </a:r>
            <a:r>
              <a:rPr lang="zh-CN" altLang="zh-CN" dirty="0"/>
              <a:t>的长度，即其所包含字符的个数。</a:t>
            </a:r>
            <a:endParaRPr lang="zh-CN" altLang="en-US" dirty="0"/>
          </a:p>
        </p:txBody>
      </p:sp>
      <p:sp>
        <p:nvSpPr>
          <p:cNvPr id="3" name="标题 2"/>
          <p:cNvSpPr>
            <a:spLocks noGrp="1"/>
          </p:cNvSpPr>
          <p:nvPr>
            <p:ph type="title"/>
          </p:nvPr>
        </p:nvSpPr>
        <p:spPr/>
        <p:txBody>
          <a:bodyPr/>
          <a:lstStyle/>
          <a:p>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971600" y="3212976"/>
            <a:ext cx="770485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dirty="0"/>
              <a:t>String x = "0123456789";</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x.length</a:t>
            </a:r>
            <a:r>
              <a:rPr lang="en-US" altLang="zh-CN" sz="2000" dirty="0"/>
              <a:t>());     </a:t>
            </a:r>
            <a:endParaRPr lang="zh-CN" altLang="en-US" sz="2000" dirty="0"/>
          </a:p>
        </p:txBody>
      </p:sp>
      <p:sp>
        <p:nvSpPr>
          <p:cNvPr id="5" name="矩形 4"/>
          <p:cNvSpPr/>
          <p:nvPr/>
        </p:nvSpPr>
        <p:spPr>
          <a:xfrm>
            <a:off x="5580112" y="3382253"/>
            <a:ext cx="115212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10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b="1" dirty="0"/>
              <a:t>7</a:t>
            </a:r>
            <a:r>
              <a:rPr lang="zh-CN" altLang="zh-CN" b="1" dirty="0"/>
              <a:t>．</a:t>
            </a:r>
            <a:r>
              <a:rPr lang="en-US" altLang="zh-CN" b="1" dirty="0"/>
              <a:t>substring()</a:t>
            </a:r>
            <a:endParaRPr lang="zh-CN" altLang="zh-CN" b="1" dirty="0"/>
          </a:p>
          <a:p>
            <a:pPr lvl="1"/>
            <a:r>
              <a:rPr lang="en-US" altLang="zh-CN" dirty="0"/>
              <a:t>String substring(</a:t>
            </a:r>
            <a:r>
              <a:rPr lang="en-US" altLang="zh-CN" dirty="0" err="1"/>
              <a:t>int</a:t>
            </a:r>
            <a:r>
              <a:rPr lang="en-US" altLang="zh-CN" dirty="0"/>
              <a:t> begin)</a:t>
            </a:r>
            <a:r>
              <a:rPr lang="zh-CN" altLang="zh-CN" dirty="0"/>
              <a:t>，</a:t>
            </a:r>
            <a:r>
              <a:rPr lang="en-US" altLang="zh-CN" dirty="0"/>
              <a:t>String substring(</a:t>
            </a:r>
            <a:r>
              <a:rPr lang="en-US" altLang="zh-CN" dirty="0" err="1"/>
              <a:t>int</a:t>
            </a:r>
            <a:r>
              <a:rPr lang="en-US" altLang="zh-CN" dirty="0"/>
              <a:t> begin, </a:t>
            </a:r>
            <a:r>
              <a:rPr lang="en-US" altLang="zh-CN" dirty="0" err="1"/>
              <a:t>int</a:t>
            </a:r>
            <a:r>
              <a:rPr lang="en-US" altLang="zh-CN" dirty="0"/>
              <a:t> end)</a:t>
            </a:r>
            <a:endParaRPr lang="en-US" altLang="zh-CN" dirty="0"/>
          </a:p>
          <a:p>
            <a:pPr lvl="1"/>
            <a:r>
              <a:rPr lang="en-US" altLang="zh-CN" dirty="0"/>
              <a:t>substring()</a:t>
            </a:r>
            <a:r>
              <a:rPr lang="zh-CN" altLang="zh-CN" dirty="0"/>
              <a:t>方法用于获取调用该方法的</a:t>
            </a:r>
            <a:r>
              <a:rPr lang="en-US" altLang="zh-CN" dirty="0"/>
              <a:t>String</a:t>
            </a:r>
            <a:r>
              <a:rPr lang="zh-CN" altLang="zh-CN" dirty="0"/>
              <a:t>的一个子串。</a:t>
            </a:r>
            <a:endParaRPr lang="en-US" altLang="zh-CN" dirty="0"/>
          </a:p>
          <a:p>
            <a:pPr lvl="1"/>
            <a:r>
              <a:rPr lang="zh-CN" altLang="zh-CN" dirty="0"/>
              <a:t>参数</a:t>
            </a:r>
            <a:r>
              <a:rPr lang="en-US" altLang="zh-CN" dirty="0">
                <a:solidFill>
                  <a:srgbClr val="FF0000"/>
                </a:solidFill>
              </a:rPr>
              <a:t>begin</a:t>
            </a:r>
            <a:r>
              <a:rPr lang="zh-CN" altLang="zh-CN" dirty="0"/>
              <a:t>指定截取的</a:t>
            </a:r>
            <a:r>
              <a:rPr lang="zh-CN" altLang="zh-CN" dirty="0">
                <a:solidFill>
                  <a:srgbClr val="FF0000"/>
                </a:solidFill>
              </a:rPr>
              <a:t>起始索引位置</a:t>
            </a:r>
            <a:endParaRPr lang="en-US" altLang="zh-CN" dirty="0">
              <a:solidFill>
                <a:srgbClr val="FF0000"/>
              </a:solidFill>
            </a:endParaRPr>
          </a:p>
          <a:p>
            <a:pPr lvl="1"/>
            <a:r>
              <a:rPr lang="zh-CN" altLang="zh-CN" dirty="0"/>
              <a:t>参数</a:t>
            </a:r>
            <a:r>
              <a:rPr lang="en-US" altLang="zh-CN" dirty="0">
                <a:solidFill>
                  <a:srgbClr val="FF0000"/>
                </a:solidFill>
              </a:rPr>
              <a:t>end</a:t>
            </a:r>
            <a:r>
              <a:rPr lang="zh-CN" altLang="zh-CN" dirty="0"/>
              <a:t>指定截取的</a:t>
            </a:r>
            <a:r>
              <a:rPr lang="zh-CN" altLang="zh-CN" dirty="0">
                <a:solidFill>
                  <a:srgbClr val="FF0000"/>
                </a:solidFill>
              </a:rPr>
              <a:t>结束索引位置</a:t>
            </a:r>
            <a:r>
              <a:rPr lang="zh-CN" altLang="zh-CN" dirty="0"/>
              <a:t>，如果</a:t>
            </a:r>
            <a:r>
              <a:rPr lang="zh-CN" altLang="zh-CN" dirty="0">
                <a:solidFill>
                  <a:srgbClr val="FF0000"/>
                </a:solidFill>
              </a:rPr>
              <a:t>不指定</a:t>
            </a:r>
            <a:r>
              <a:rPr lang="en-US" altLang="zh-CN" dirty="0">
                <a:solidFill>
                  <a:srgbClr val="FF0000"/>
                </a:solidFill>
              </a:rPr>
              <a:t>end</a:t>
            </a:r>
            <a:r>
              <a:rPr lang="zh-CN" altLang="zh-CN" dirty="0">
                <a:solidFill>
                  <a:srgbClr val="FF0000"/>
                </a:solidFill>
              </a:rPr>
              <a:t>则截取至</a:t>
            </a:r>
            <a:r>
              <a:rPr lang="en-US" altLang="zh-CN" dirty="0">
                <a:solidFill>
                  <a:srgbClr val="FF0000"/>
                </a:solidFill>
              </a:rPr>
              <a:t>String</a:t>
            </a:r>
            <a:r>
              <a:rPr lang="zh-CN" altLang="zh-CN" dirty="0">
                <a:solidFill>
                  <a:srgbClr val="FF0000"/>
                </a:solidFill>
              </a:rPr>
              <a:t>的末尾。</a:t>
            </a:r>
            <a:endParaRPr lang="en-US" altLang="zh-CN" dirty="0">
              <a:solidFill>
                <a:srgbClr val="FF0000"/>
              </a:solidFill>
            </a:endParaRPr>
          </a:p>
          <a:p>
            <a:pPr lvl="1"/>
            <a:r>
              <a:rPr lang="zh-CN" altLang="zh-CN" dirty="0"/>
              <a:t>需要注意截取子串的范围是</a:t>
            </a:r>
            <a:r>
              <a:rPr lang="en-US" altLang="zh-CN" dirty="0">
                <a:solidFill>
                  <a:srgbClr val="FF0000"/>
                </a:solidFill>
              </a:rPr>
              <a:t>[</a:t>
            </a:r>
            <a:r>
              <a:rPr lang="en-US" altLang="zh-CN" dirty="0" err="1">
                <a:solidFill>
                  <a:srgbClr val="FF0000"/>
                </a:solidFill>
              </a:rPr>
              <a:t>begin,end</a:t>
            </a:r>
            <a:r>
              <a:rPr lang="en-US" altLang="zh-CN" dirty="0">
                <a:solidFill>
                  <a:srgbClr val="FF0000"/>
                </a:solidFill>
              </a:rPr>
              <a:t>)</a:t>
            </a:r>
            <a:r>
              <a:rPr lang="zh-CN" altLang="zh-CN" dirty="0"/>
              <a:t>，包括</a:t>
            </a:r>
            <a:r>
              <a:rPr lang="en-US" altLang="zh-CN" dirty="0"/>
              <a:t>begin</a:t>
            </a:r>
            <a:r>
              <a:rPr lang="zh-CN" altLang="zh-CN" dirty="0"/>
              <a:t>位置，但不包括</a:t>
            </a:r>
            <a:r>
              <a:rPr lang="en-US" altLang="zh-CN" dirty="0"/>
              <a:t>end</a:t>
            </a:r>
            <a:r>
              <a:rPr lang="zh-CN" altLang="zh-CN" dirty="0"/>
              <a:t>位置，至</a:t>
            </a:r>
            <a:r>
              <a:rPr lang="en-US" altLang="zh-CN" dirty="0"/>
              <a:t>end-1</a:t>
            </a:r>
            <a:r>
              <a:rPr lang="zh-CN" altLang="zh-CN" dirty="0"/>
              <a:t>位置截取结束。</a:t>
            </a:r>
            <a:endParaRPr lang="zh-CN" altLang="en-US" dirty="0"/>
          </a:p>
        </p:txBody>
      </p:sp>
      <p:sp>
        <p:nvSpPr>
          <p:cNvPr id="3" name="标题 2"/>
          <p:cNvSpPr>
            <a:spLocks noGrp="1"/>
          </p:cNvSpPr>
          <p:nvPr>
            <p:ph type="title"/>
          </p:nvPr>
        </p:nvSpPr>
        <p:spPr/>
        <p:txBody>
          <a:bodyPr/>
          <a:lstStyle/>
          <a:p>
            <a:r>
              <a:rPr lang="en-US" altLang="zh-CN" dirty="0">
                <a:effectLst/>
              </a:rPr>
              <a:t>7.1.2  String</a:t>
            </a:r>
            <a:r>
              <a:rPr lang="zh-CN" altLang="zh-CN" dirty="0">
                <a:effectLst/>
              </a:rPr>
              <a:t>类的常用方法</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371608"/>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109855" indent="0" fontAlgn="auto">
              <a:lnSpc>
                <a:spcPct val="150000"/>
              </a:lnSpc>
              <a:buNone/>
            </a:pPr>
            <a:r>
              <a:rPr lang="en-US" altLang="zh-CN" sz="2000" dirty="0"/>
              <a:t>String x =  "0123456789";</a:t>
            </a:r>
            <a:endParaRPr lang="zh-CN" altLang="zh-CN" sz="2000" dirty="0"/>
          </a:p>
          <a:p>
            <a:pPr marL="109855" indent="0" fontAlgn="auto">
              <a:lnSpc>
                <a:spcPct val="150000"/>
              </a:lnSpc>
              <a:buNone/>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x.substring</a:t>
            </a:r>
            <a:r>
              <a:rPr lang="en-US" altLang="zh-CN" sz="2000" dirty="0"/>
              <a:t>(3));    </a:t>
            </a: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x.substring</a:t>
            </a:r>
            <a:r>
              <a:rPr lang="en-US" altLang="zh-CN" sz="2000" dirty="0"/>
              <a:t>(3,8));  </a:t>
            </a:r>
            <a:endParaRPr lang="zh-CN" altLang="en-US" sz="2000" dirty="0"/>
          </a:p>
        </p:txBody>
      </p:sp>
      <p:sp>
        <p:nvSpPr>
          <p:cNvPr id="3" name="标题 2"/>
          <p:cNvSpPr>
            <a:spLocks noGrp="1"/>
          </p:cNvSpPr>
          <p:nvPr>
            <p:ph type="title"/>
          </p:nvPr>
        </p:nvSpPr>
        <p:spPr/>
        <p:txBody>
          <a:bodyPr/>
          <a:lstStyle/>
          <a:p>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496945" y="3412027"/>
            <a:ext cx="8208912" cy="13388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lnSpc>
                <a:spcPct val="150000"/>
              </a:lnSpc>
            </a:pPr>
            <a:r>
              <a:rPr lang="en-US" altLang="zh-CN" dirty="0"/>
              <a:t>String email = "computer_dite@126.com";	   </a:t>
            </a:r>
            <a:endParaRPr lang="zh-CN" altLang="zh-CN" dirty="0"/>
          </a:p>
          <a:p>
            <a:pPr fontAlgn="auto">
              <a:lnSpc>
                <a:spcPct val="150000"/>
              </a:lnSpc>
            </a:pPr>
            <a:r>
              <a:rPr lang="en-US" altLang="zh-CN" dirty="0"/>
              <a:t>String name = </a:t>
            </a:r>
            <a:r>
              <a:rPr lang="en-US" altLang="zh-CN" dirty="0" err="1"/>
              <a:t>email.substring</a:t>
            </a:r>
            <a:r>
              <a:rPr lang="en-US" altLang="zh-CN" dirty="0"/>
              <a:t>(0, </a:t>
            </a:r>
            <a:r>
              <a:rPr lang="en-US" altLang="zh-CN" dirty="0" err="1"/>
              <a:t>email.indexOf</a:t>
            </a:r>
            <a:r>
              <a:rPr lang="en-US" altLang="zh-CN" dirty="0"/>
              <a:t>("@")); </a:t>
            </a:r>
            <a:endParaRPr lang="en-US" altLang="zh-CN" dirty="0"/>
          </a:p>
          <a:p>
            <a:pPr fontAlgn="auto">
              <a:lnSpc>
                <a:spcPct val="150000"/>
              </a:lnSpc>
            </a:pPr>
            <a:r>
              <a:rPr lang="en-US" altLang="zh-CN" dirty="0"/>
              <a:t>String host = </a:t>
            </a:r>
            <a:r>
              <a:rPr lang="en-US" altLang="zh-CN" dirty="0" err="1"/>
              <a:t>email.substring</a:t>
            </a:r>
            <a:r>
              <a:rPr lang="en-US" altLang="zh-CN" dirty="0"/>
              <a:t>(</a:t>
            </a:r>
            <a:r>
              <a:rPr lang="en-US" altLang="zh-CN" dirty="0" err="1"/>
              <a:t>email.indexOf</a:t>
            </a:r>
            <a:r>
              <a:rPr lang="en-US" altLang="zh-CN" dirty="0"/>
              <a:t>("@")+1);  </a:t>
            </a:r>
            <a:endParaRPr lang="zh-CN" altLang="zh-CN" dirty="0"/>
          </a:p>
        </p:txBody>
      </p:sp>
      <p:sp>
        <p:nvSpPr>
          <p:cNvPr id="5" name="矩形 4"/>
          <p:cNvSpPr/>
          <p:nvPr/>
        </p:nvSpPr>
        <p:spPr>
          <a:xfrm>
            <a:off x="5148064" y="1988840"/>
            <a:ext cx="1840568"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r>
              <a:rPr lang="zh-CN" altLang="zh-CN" dirty="0"/>
              <a:t>输出</a:t>
            </a:r>
            <a:r>
              <a:rPr lang="en-US" altLang="zh-CN" dirty="0"/>
              <a:t>"3456789"</a:t>
            </a:r>
            <a:endParaRPr lang="zh-CN" altLang="zh-CN" dirty="0"/>
          </a:p>
        </p:txBody>
      </p:sp>
      <p:sp>
        <p:nvSpPr>
          <p:cNvPr id="6" name="矩形 5"/>
          <p:cNvSpPr/>
          <p:nvPr/>
        </p:nvSpPr>
        <p:spPr>
          <a:xfrm>
            <a:off x="5439810" y="2492896"/>
            <a:ext cx="1548822"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r>
              <a:rPr lang="zh-CN" altLang="zh-CN" dirty="0"/>
              <a:t>输出</a:t>
            </a:r>
            <a:r>
              <a:rPr lang="en-US" altLang="zh-CN" dirty="0"/>
              <a:t>"34567"</a:t>
            </a:r>
            <a:endParaRPr lang="zh-CN" altLang="en-US" dirty="0"/>
          </a:p>
        </p:txBody>
      </p:sp>
      <p:sp>
        <p:nvSpPr>
          <p:cNvPr id="7" name="矩形 6"/>
          <p:cNvSpPr/>
          <p:nvPr/>
        </p:nvSpPr>
        <p:spPr>
          <a:xfrm>
            <a:off x="6732240" y="3913748"/>
            <a:ext cx="1973617"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r>
              <a:rPr lang="en-US" altLang="zh-CN" dirty="0"/>
              <a:t>"</a:t>
            </a:r>
            <a:r>
              <a:rPr lang="en-US" altLang="zh-CN" dirty="0" err="1"/>
              <a:t>computer_dite</a:t>
            </a:r>
            <a:r>
              <a:rPr lang="en-US" altLang="zh-CN" dirty="0"/>
              <a:t>"</a:t>
            </a:r>
            <a:endParaRPr lang="zh-CN" altLang="zh-CN" dirty="0"/>
          </a:p>
        </p:txBody>
      </p:sp>
      <p:sp>
        <p:nvSpPr>
          <p:cNvPr id="8" name="矩形 7"/>
          <p:cNvSpPr/>
          <p:nvPr/>
        </p:nvSpPr>
        <p:spPr>
          <a:xfrm>
            <a:off x="6717461" y="4398496"/>
            <a:ext cx="1343638"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r>
              <a:rPr lang="en-US" altLang="zh-CN" dirty="0"/>
              <a:t>"126.com"</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659640"/>
          </a:xfrm>
        </p:spPr>
        <p:txBody>
          <a:bodyPr/>
          <a:lstStyle/>
          <a:p>
            <a:pPr marL="109855" indent="0">
              <a:buNone/>
            </a:pPr>
            <a:r>
              <a:rPr lang="en-US" altLang="zh-CN" b="1" dirty="0"/>
              <a:t>8</a:t>
            </a:r>
            <a:r>
              <a:rPr lang="zh-CN" altLang="zh-CN" b="1" dirty="0"/>
              <a:t>．</a:t>
            </a:r>
            <a:r>
              <a:rPr lang="en-US" altLang="zh-CN" b="1" dirty="0" err="1"/>
              <a:t>toLowerCase</a:t>
            </a:r>
            <a:r>
              <a:rPr lang="en-US" altLang="zh-CN" b="1" dirty="0"/>
              <a:t>()</a:t>
            </a:r>
            <a:r>
              <a:rPr lang="zh-CN" altLang="zh-CN" b="1" dirty="0"/>
              <a:t>和</a:t>
            </a:r>
            <a:r>
              <a:rPr lang="en-US" altLang="zh-CN" b="1" dirty="0" err="1"/>
              <a:t>toUpperCase</a:t>
            </a:r>
            <a:r>
              <a:rPr lang="en-US" altLang="zh-CN" b="1" dirty="0"/>
              <a:t>()</a:t>
            </a:r>
            <a:endParaRPr lang="zh-CN" altLang="zh-CN" b="1" dirty="0"/>
          </a:p>
          <a:p>
            <a:pPr lvl="1"/>
            <a:r>
              <a:rPr lang="en-US" altLang="zh-CN" dirty="0"/>
              <a:t>String </a:t>
            </a:r>
            <a:r>
              <a:rPr lang="en-US" altLang="zh-CN" dirty="0" err="1"/>
              <a:t>toLowerCase</a:t>
            </a:r>
            <a:r>
              <a:rPr lang="en-US" altLang="zh-CN" dirty="0"/>
              <a:t>()</a:t>
            </a:r>
            <a:r>
              <a:rPr lang="zh-CN" altLang="zh-CN" dirty="0"/>
              <a:t>，将调用该方法的</a:t>
            </a:r>
            <a:r>
              <a:rPr lang="en-US" altLang="zh-CN" dirty="0"/>
              <a:t>String</a:t>
            </a:r>
            <a:r>
              <a:rPr lang="zh-CN" altLang="zh-CN" dirty="0"/>
              <a:t>的所有大写字母都转换为小写字母，即新字符串全部由小写字母组成，</a:t>
            </a:r>
            <a:r>
              <a:rPr lang="en-US" altLang="zh-CN" dirty="0"/>
              <a:t>String </a:t>
            </a:r>
            <a:r>
              <a:rPr lang="en-US" altLang="zh-CN" dirty="0" err="1"/>
              <a:t>toUpperCase</a:t>
            </a:r>
            <a:r>
              <a:rPr lang="en-US" altLang="zh-CN" dirty="0"/>
              <a:t>()</a:t>
            </a:r>
            <a:r>
              <a:rPr lang="zh-CN" altLang="zh-CN" dirty="0"/>
              <a:t>方法与之相反。</a:t>
            </a:r>
            <a:endParaRPr lang="zh-CN" altLang="en-US" dirty="0"/>
          </a:p>
        </p:txBody>
      </p:sp>
      <p:sp>
        <p:nvSpPr>
          <p:cNvPr id="3" name="标题 2"/>
          <p:cNvSpPr>
            <a:spLocks noGrp="1"/>
          </p:cNvSpPr>
          <p:nvPr>
            <p:ph type="title"/>
          </p:nvPr>
        </p:nvSpPr>
        <p:spPr/>
        <p:txBody>
          <a:bodyPr/>
          <a:lstStyle/>
          <a:p>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755576" y="3429000"/>
            <a:ext cx="784887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lnSpc>
                <a:spcPct val="150000"/>
              </a:lnSpc>
            </a:pPr>
            <a:r>
              <a:rPr lang="en-US" altLang="zh-CN" sz="2000" dirty="0"/>
              <a:t>String e = "A Good Idea!";</a:t>
            </a:r>
            <a:endParaRPr lang="zh-CN" altLang="zh-CN" sz="2000" dirty="0"/>
          </a:p>
          <a:p>
            <a:pPr>
              <a:lnSpc>
                <a:spcPct val="150000"/>
              </a:lnSpc>
            </a:pP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e.toLowerCase</a:t>
            </a:r>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e.toUpperCase</a:t>
            </a:r>
            <a:r>
              <a:rPr lang="en-US" altLang="zh-CN" sz="2000" dirty="0"/>
              <a:t>());   </a:t>
            </a:r>
            <a:endParaRPr lang="zh-CN" altLang="zh-CN" sz="2000" dirty="0"/>
          </a:p>
        </p:txBody>
      </p:sp>
      <p:sp>
        <p:nvSpPr>
          <p:cNvPr id="5" name="矩形 4"/>
          <p:cNvSpPr/>
          <p:nvPr/>
        </p:nvSpPr>
        <p:spPr>
          <a:xfrm>
            <a:off x="5580112" y="3982998"/>
            <a:ext cx="2210862"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dirty="0"/>
              <a:t>输出</a:t>
            </a:r>
            <a:r>
              <a:rPr lang="en-US" altLang="zh-CN" dirty="0"/>
              <a:t>"a good idea!"</a:t>
            </a:r>
            <a:endParaRPr lang="zh-CN" altLang="zh-CN" dirty="0"/>
          </a:p>
        </p:txBody>
      </p:sp>
      <p:sp>
        <p:nvSpPr>
          <p:cNvPr id="6" name="矩形 5"/>
          <p:cNvSpPr/>
          <p:nvPr/>
        </p:nvSpPr>
        <p:spPr>
          <a:xfrm>
            <a:off x="5580112" y="4427820"/>
            <a:ext cx="242085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dirty="0"/>
              <a:t>输出</a:t>
            </a:r>
            <a:r>
              <a:rPr lang="en-US" altLang="zh-CN" dirty="0"/>
              <a:t>"A GOOD IDEA!"</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371608"/>
          </a:xfrm>
        </p:spPr>
        <p:txBody>
          <a:bodyPr/>
          <a:lstStyle/>
          <a:p>
            <a:pPr marL="109855" indent="0">
              <a:buNone/>
            </a:pPr>
            <a:r>
              <a:rPr lang="en-US" altLang="zh-CN" b="1" dirty="0"/>
              <a:t>9</a:t>
            </a:r>
            <a:r>
              <a:rPr lang="zh-CN" altLang="zh-CN" b="1" dirty="0"/>
              <a:t>．</a:t>
            </a:r>
            <a:r>
              <a:rPr lang="en-US" altLang="zh-CN" b="1" dirty="0"/>
              <a:t>trim()</a:t>
            </a:r>
            <a:endParaRPr lang="zh-CN" altLang="zh-CN" b="1" dirty="0"/>
          </a:p>
          <a:p>
            <a:pPr lvl="1"/>
            <a:r>
              <a:rPr lang="en-US" altLang="zh-CN" dirty="0"/>
              <a:t>String trim()</a:t>
            </a:r>
            <a:r>
              <a:rPr lang="zh-CN" altLang="zh-CN" dirty="0"/>
              <a:t>，将调用该方法的</a:t>
            </a:r>
            <a:r>
              <a:rPr lang="en-US" altLang="zh-CN" dirty="0"/>
              <a:t>String</a:t>
            </a:r>
            <a:r>
              <a:rPr lang="zh-CN" altLang="zh-CN" dirty="0"/>
              <a:t>的</a:t>
            </a:r>
            <a:r>
              <a:rPr lang="zh-CN" altLang="zh-CN" dirty="0">
                <a:solidFill>
                  <a:srgbClr val="FF0000"/>
                </a:solidFill>
              </a:rPr>
              <a:t>前后空格都删除</a:t>
            </a:r>
            <a:r>
              <a:rPr lang="zh-CN" altLang="zh-CN" dirty="0"/>
              <a:t>，返回新字符串。</a:t>
            </a:r>
            <a:endParaRPr lang="zh-CN" altLang="en-US" dirty="0"/>
          </a:p>
        </p:txBody>
      </p:sp>
      <p:sp>
        <p:nvSpPr>
          <p:cNvPr id="3" name="标题 2"/>
          <p:cNvSpPr>
            <a:spLocks noGrp="1"/>
          </p:cNvSpPr>
          <p:nvPr>
            <p:ph type="title"/>
          </p:nvPr>
        </p:nvSpPr>
        <p:spPr/>
        <p:txBody>
          <a:bodyPr/>
          <a:lstStyle/>
          <a:p>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755576" y="3140968"/>
            <a:ext cx="7704856"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dirty="0"/>
              <a:t>Scanner </a:t>
            </a:r>
            <a:r>
              <a:rPr lang="en-US" altLang="zh-CN" dirty="0" err="1"/>
              <a:t>scn</a:t>
            </a:r>
            <a:r>
              <a:rPr lang="en-US" altLang="zh-CN" dirty="0"/>
              <a:t> = </a:t>
            </a:r>
            <a:r>
              <a:rPr lang="en-US" altLang="zh-CN" b="1" dirty="0"/>
              <a:t>new</a:t>
            </a:r>
            <a:r>
              <a:rPr lang="en-US" altLang="zh-CN" dirty="0"/>
              <a:t> Scanner(System.</a:t>
            </a:r>
            <a:r>
              <a:rPr lang="en-US" altLang="zh-CN" i="1" dirty="0"/>
              <a:t>in</a:t>
            </a:r>
            <a:r>
              <a:rPr lang="en-US" altLang="zh-CN" dirty="0"/>
              <a:t>);</a:t>
            </a:r>
            <a:endParaRPr lang="zh-CN" altLang="zh-CN" dirty="0"/>
          </a:p>
          <a:p>
            <a:pPr fontAlgn="auto"/>
            <a:r>
              <a:rPr lang="en-US" altLang="zh-CN" dirty="0"/>
              <a:t>String command = </a:t>
            </a:r>
            <a:r>
              <a:rPr lang="en-US" altLang="zh-CN" dirty="0" err="1"/>
              <a:t>scn.next</a:t>
            </a:r>
            <a:r>
              <a:rPr lang="en-US" altLang="zh-CN" dirty="0"/>
              <a:t>();</a:t>
            </a:r>
            <a:endParaRPr lang="zh-CN" altLang="zh-CN" dirty="0"/>
          </a:p>
          <a:p>
            <a:pPr fontAlgn="auto"/>
            <a:r>
              <a:rPr lang="en-US" altLang="zh-CN" b="1" dirty="0"/>
              <a:t>if</a:t>
            </a:r>
            <a:r>
              <a:rPr lang="en-US" altLang="zh-CN" dirty="0"/>
              <a:t>(</a:t>
            </a:r>
            <a:r>
              <a:rPr lang="en-US" altLang="zh-CN" dirty="0" err="1"/>
              <a:t>command.trim</a:t>
            </a:r>
            <a:r>
              <a:rPr lang="en-US" altLang="zh-CN" dirty="0"/>
              <a:t>().</a:t>
            </a:r>
            <a:r>
              <a:rPr lang="en-US" altLang="zh-CN" dirty="0" err="1"/>
              <a:t>equalsIgnoreCase</a:t>
            </a:r>
            <a:r>
              <a:rPr lang="en-US" altLang="zh-CN" dirty="0"/>
              <a:t>("</a:t>
            </a:r>
            <a:r>
              <a:rPr lang="en-US" altLang="zh-CN" dirty="0" err="1"/>
              <a:t>dir</a:t>
            </a:r>
            <a:r>
              <a:rPr lang="en-US" altLang="zh-CN" dirty="0"/>
              <a:t>")){</a:t>
            </a:r>
            <a:endParaRPr lang="zh-CN" altLang="zh-CN" dirty="0"/>
          </a:p>
          <a:p>
            <a:pPr fontAlgn="auto"/>
            <a:r>
              <a:rPr lang="en-US" altLang="zh-CN" dirty="0"/>
              <a:t>	//</a:t>
            </a:r>
            <a:r>
              <a:rPr lang="zh-CN" altLang="zh-CN" dirty="0"/>
              <a:t>对该命令进行处理</a:t>
            </a:r>
            <a:endParaRPr lang="en-US" altLang="zh-CN" dirty="0"/>
          </a:p>
          <a:p>
            <a:pPr fontAlgn="auto"/>
            <a:r>
              <a:rPr lang="en-US" altLang="zh-CN" dirty="0"/>
              <a:t>}</a:t>
            </a:r>
            <a:endParaRPr lang="zh-CN"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455"/>
            <a:ext cx="8229600" cy="1823720"/>
          </a:xfrm>
        </p:spPr>
        <p:txBody>
          <a:bodyPr>
            <a:normAutofit fontScale="70000"/>
          </a:bodyPr>
          <a:lstStyle/>
          <a:p>
            <a:pPr marL="109855" indent="0">
              <a:buNone/>
            </a:pPr>
            <a:r>
              <a:rPr lang="en-US" altLang="zh-CN" b="1" dirty="0"/>
              <a:t>10</a:t>
            </a:r>
            <a:r>
              <a:rPr lang="zh-CN" altLang="zh-CN" b="1" dirty="0"/>
              <a:t>．</a:t>
            </a:r>
            <a:r>
              <a:rPr lang="en-US" altLang="zh-CN" b="1" dirty="0"/>
              <a:t>join</a:t>
            </a:r>
            <a:r>
              <a:rPr lang="en-US" altLang="zh-CN" b="1" dirty="0"/>
              <a:t>()</a:t>
            </a:r>
            <a:endParaRPr lang="zh-CN" altLang="zh-CN" b="1" dirty="0"/>
          </a:p>
          <a:p>
            <a:pPr lvl="1"/>
            <a:r>
              <a:rPr lang="en-US" altLang="zh-CN" sz="3000" dirty="0"/>
              <a:t>public static String join(CharSequence delimiter,CharSequence ...elements)</a:t>
            </a:r>
            <a:endParaRPr lang="en-US" altLang="zh-CN" sz="3000" dirty="0">
              <a:sym typeface="+mn-ea"/>
            </a:endParaRPr>
          </a:p>
          <a:p>
            <a:pPr marL="621665" lvl="1" indent="-228600">
              <a:buFont typeface="Verdana" panose="020B0604030504040204" charset="0"/>
              <a:buChar char="◦"/>
            </a:pPr>
            <a:r>
              <a:rPr lang="en-US" altLang="zh-CN" sz="3000" dirty="0">
                <a:solidFill>
                  <a:schemeClr val="tx1"/>
                </a:solidFill>
                <a:sym typeface="+mn-ea"/>
              </a:rPr>
              <a:t>String join()</a:t>
            </a:r>
            <a:r>
              <a:rPr lang="en-US" altLang="zh-CN" sz="3000" dirty="0">
                <a:sym typeface="+mn-ea"/>
              </a:rPr>
              <a:t>，</a:t>
            </a:r>
            <a:r>
              <a:rPr lang="zh-CN" altLang="en-US" sz="3000" dirty="0">
                <a:sym typeface="+mn-ea"/>
              </a:rPr>
              <a:t>使用参数</a:t>
            </a:r>
            <a:r>
              <a:rPr lang="en-US" altLang="zh-CN" sz="3000" dirty="0">
                <a:sym typeface="+mn-ea"/>
              </a:rPr>
              <a:t>delimiter</a:t>
            </a:r>
            <a:r>
              <a:rPr lang="zh-CN" altLang="en-US" sz="3000" dirty="0">
                <a:sym typeface="+mn-ea"/>
              </a:rPr>
              <a:t>对</a:t>
            </a:r>
            <a:r>
              <a:rPr lang="en-US" altLang="zh-CN" sz="3000" dirty="0">
                <a:sym typeface="+mn-ea"/>
              </a:rPr>
              <a:t>elements</a:t>
            </a:r>
            <a:r>
              <a:rPr lang="zh-CN" altLang="en-US" sz="3000" dirty="0">
                <a:sym typeface="+mn-ea"/>
              </a:rPr>
              <a:t>给出的字符串序列进行拼接，返回一个新的字符串。</a:t>
            </a:r>
            <a:endParaRPr lang="zh-CN" altLang="en-US" sz="3000" dirty="0">
              <a:sym typeface="+mn-ea"/>
            </a:endParaRPr>
          </a:p>
        </p:txBody>
      </p:sp>
      <p:sp>
        <p:nvSpPr>
          <p:cNvPr id="3" name="标题 2"/>
          <p:cNvSpPr>
            <a:spLocks noGrp="1"/>
          </p:cNvSpPr>
          <p:nvPr>
            <p:ph type="title"/>
          </p:nvPr>
        </p:nvSpPr>
        <p:spPr/>
        <p:txBody>
          <a:bodyPr/>
          <a:lstStyle/>
          <a:p>
            <a:r>
              <a:rPr lang="en-US" altLang="zh-CN" dirty="0">
                <a:effectLst/>
              </a:rPr>
              <a:t>7.1.2  String</a:t>
            </a:r>
            <a:r>
              <a:rPr lang="zh-CN" altLang="zh-CN" dirty="0">
                <a:effectLst/>
              </a:rPr>
              <a:t>类的常用方法</a:t>
            </a:r>
            <a:endParaRPr lang="zh-CN" altLang="en-US" dirty="0"/>
          </a:p>
        </p:txBody>
      </p:sp>
      <p:sp>
        <p:nvSpPr>
          <p:cNvPr id="4" name="矩形 3"/>
          <p:cNvSpPr/>
          <p:nvPr/>
        </p:nvSpPr>
        <p:spPr>
          <a:xfrm>
            <a:off x="899721" y="3356868"/>
            <a:ext cx="7704856"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dirty="0"/>
              <a:t>Scanner </a:t>
            </a:r>
            <a:r>
              <a:rPr lang="en-US" altLang="zh-CN" dirty="0" err="1"/>
              <a:t>scn</a:t>
            </a:r>
            <a:r>
              <a:rPr lang="en-US" altLang="zh-CN" dirty="0"/>
              <a:t> = </a:t>
            </a:r>
            <a:r>
              <a:rPr lang="en-US" altLang="zh-CN" b="1" dirty="0"/>
              <a:t>new</a:t>
            </a:r>
            <a:r>
              <a:rPr lang="en-US" altLang="zh-CN" dirty="0"/>
              <a:t> Scanner(System.</a:t>
            </a:r>
            <a:r>
              <a:rPr lang="en-US" altLang="zh-CN" i="1" dirty="0"/>
              <a:t>in</a:t>
            </a:r>
            <a:r>
              <a:rPr lang="en-US" altLang="zh-CN" dirty="0"/>
              <a:t>);</a:t>
            </a:r>
            <a:endParaRPr lang="zh-CN" altLang="zh-CN" dirty="0"/>
          </a:p>
          <a:p>
            <a:pPr fontAlgn="auto"/>
            <a:r>
              <a:rPr lang="en-US" altLang="zh-CN" dirty="0"/>
              <a:t>String command = </a:t>
            </a:r>
            <a:r>
              <a:rPr lang="en-US" altLang="zh-CN" dirty="0" err="1"/>
              <a:t>scn.next</a:t>
            </a:r>
            <a:r>
              <a:rPr lang="en-US" altLang="zh-CN" dirty="0"/>
              <a:t>();</a:t>
            </a:r>
            <a:endParaRPr lang="zh-CN" altLang="zh-CN" dirty="0"/>
          </a:p>
          <a:p>
            <a:pPr fontAlgn="auto"/>
            <a:r>
              <a:rPr lang="en-US" altLang="zh-CN" b="1" dirty="0"/>
              <a:t>if</a:t>
            </a:r>
            <a:r>
              <a:rPr lang="en-US" altLang="zh-CN" dirty="0"/>
              <a:t>(</a:t>
            </a:r>
            <a:r>
              <a:rPr lang="en-US" altLang="zh-CN" dirty="0" err="1"/>
              <a:t>command.trim</a:t>
            </a:r>
            <a:r>
              <a:rPr lang="en-US" altLang="zh-CN" dirty="0"/>
              <a:t>().</a:t>
            </a:r>
            <a:r>
              <a:rPr lang="en-US" altLang="zh-CN" dirty="0" err="1"/>
              <a:t>equalsIgnoreCase</a:t>
            </a:r>
            <a:r>
              <a:rPr lang="en-US" altLang="zh-CN" dirty="0"/>
              <a:t>("</a:t>
            </a:r>
            <a:r>
              <a:rPr lang="en-US" altLang="zh-CN" dirty="0" err="1"/>
              <a:t>dir</a:t>
            </a:r>
            <a:r>
              <a:rPr lang="en-US" altLang="zh-CN" dirty="0"/>
              <a:t>")){</a:t>
            </a:r>
            <a:endParaRPr lang="zh-CN" altLang="zh-CN" dirty="0"/>
          </a:p>
          <a:p>
            <a:pPr fontAlgn="auto"/>
            <a:r>
              <a:rPr lang="en-US" altLang="zh-CN" dirty="0"/>
              <a:t>	//</a:t>
            </a:r>
            <a:r>
              <a:rPr lang="zh-CN" altLang="zh-CN" dirty="0"/>
              <a:t>对该命令进行处理</a:t>
            </a:r>
            <a:endParaRPr lang="en-US" altLang="zh-CN" dirty="0"/>
          </a:p>
          <a:p>
            <a:pPr fontAlgn="auto"/>
            <a:r>
              <a:rPr lang="en-US" altLang="zh-CN" dirty="0"/>
              <a:t>}</a:t>
            </a:r>
            <a:endParaRPr lang="zh-CN"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b="1" dirty="0"/>
              <a:t>1</a:t>
            </a:r>
            <a:r>
              <a:rPr lang="zh-CN" altLang="zh-CN" b="1" dirty="0"/>
              <a:t>．</a:t>
            </a:r>
            <a:r>
              <a:rPr lang="en-US" altLang="zh-CN" b="1" dirty="0"/>
              <a:t>String</a:t>
            </a:r>
            <a:r>
              <a:rPr lang="zh-CN" altLang="zh-CN" b="1" dirty="0"/>
              <a:t>的不可变性</a:t>
            </a:r>
            <a:endParaRPr lang="zh-CN" altLang="zh-CN" b="1" dirty="0"/>
          </a:p>
          <a:p>
            <a:pPr lvl="1"/>
            <a:r>
              <a:rPr lang="en-US" altLang="zh-CN" dirty="0"/>
              <a:t>Java</a:t>
            </a:r>
            <a:r>
              <a:rPr lang="zh-CN" altLang="zh-CN" dirty="0"/>
              <a:t>中</a:t>
            </a:r>
            <a:r>
              <a:rPr lang="en-US" altLang="zh-CN" dirty="0"/>
              <a:t>String</a:t>
            </a:r>
            <a:r>
              <a:rPr lang="zh-CN" altLang="zh-CN" dirty="0"/>
              <a:t>对象是不可变的，回顾前面介绍过的</a:t>
            </a:r>
            <a:r>
              <a:rPr lang="en-US" altLang="zh-CN" dirty="0"/>
              <a:t>String</a:t>
            </a:r>
            <a:r>
              <a:rPr lang="zh-CN" altLang="zh-CN" dirty="0"/>
              <a:t>类方法就会发现，</a:t>
            </a:r>
            <a:r>
              <a:rPr lang="en-US" altLang="zh-CN" dirty="0"/>
              <a:t>String</a:t>
            </a:r>
            <a:r>
              <a:rPr lang="zh-CN" altLang="zh-CN" dirty="0"/>
              <a:t>类中每一个看似会修改</a:t>
            </a:r>
            <a:r>
              <a:rPr lang="en-US" altLang="zh-CN" dirty="0"/>
              <a:t>String</a:t>
            </a:r>
            <a:r>
              <a:rPr lang="zh-CN" altLang="zh-CN" dirty="0"/>
              <a:t>值的方法，实际上都是创建了一个全新的</a:t>
            </a:r>
            <a:r>
              <a:rPr lang="en-US" altLang="zh-CN" dirty="0"/>
              <a:t>String</a:t>
            </a:r>
            <a:r>
              <a:rPr lang="zh-CN" altLang="zh-CN" dirty="0"/>
              <a:t>对象存储修改后的字符串内容，最初的</a:t>
            </a:r>
            <a:r>
              <a:rPr lang="en-US" altLang="zh-CN" dirty="0"/>
              <a:t>String</a:t>
            </a:r>
            <a:r>
              <a:rPr lang="zh-CN" altLang="zh-CN" dirty="0"/>
              <a:t>对象丝毫无改。</a:t>
            </a:r>
            <a:endParaRPr lang="zh-CN" altLang="zh-CN"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pic>
        <p:nvPicPr>
          <p:cNvPr id="3074" name="图片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3406" y="1771649"/>
            <a:ext cx="4538634" cy="2363515"/>
          </a:xfrm>
          <a:prstGeom prst="rect">
            <a:avLst/>
          </a:prstGeom>
          <a:noFill/>
          <a:extLst>
            <a:ext uri="{909E8E84-426E-40DD-AFC4-6F175D3DCCD1}">
              <a14:hiddenFill xmlns:a14="http://schemas.microsoft.com/office/drawing/2010/main">
                <a:solidFill>
                  <a:srgbClr val="FFFFFF"/>
                </a:solidFill>
              </a14:hiddenFill>
            </a:ext>
          </a:extLst>
        </p:spPr>
      </p:pic>
      <p:pic>
        <p:nvPicPr>
          <p:cNvPr id="3073"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5" y="3846802"/>
            <a:ext cx="4660635" cy="23905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177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269875"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 name="矩形 7"/>
          <p:cNvSpPr/>
          <p:nvPr/>
        </p:nvSpPr>
        <p:spPr>
          <a:xfrm>
            <a:off x="2696825" y="1309985"/>
            <a:ext cx="6192688"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1"/>
            <a:r>
              <a:rPr lang="en-US" altLang="zh-CN" dirty="0"/>
              <a:t>String s= "hello";</a:t>
            </a:r>
            <a:endParaRPr lang="zh-CN" altLang="zh-CN" dirty="0"/>
          </a:p>
          <a:p>
            <a:pPr lvl="1"/>
            <a:r>
              <a:rPr lang="en-US" altLang="zh-CN" dirty="0"/>
              <a:t>s=s+ "</a:t>
            </a:r>
            <a:r>
              <a:rPr lang="en-US" altLang="zh-CN" dirty="0" err="1"/>
              <a:t>hehe</a:t>
            </a:r>
            <a:r>
              <a:rPr lang="en-US" altLang="zh-CN" dirty="0"/>
              <a:t>";   </a:t>
            </a:r>
            <a:endParaRPr lang="zh-CN" altLang="zh-CN" dirty="0"/>
          </a:p>
          <a:p>
            <a:pPr lvl="1"/>
            <a:r>
              <a:rPr lang="en-US" altLang="zh-CN" dirty="0" err="1"/>
              <a:t>System.out.println</a:t>
            </a:r>
            <a:r>
              <a:rPr lang="en-US" altLang="zh-CN" dirty="0"/>
              <a:t>(s);  //</a:t>
            </a:r>
            <a:r>
              <a:rPr lang="zh-CN" altLang="zh-CN" dirty="0"/>
              <a:t>输出</a:t>
            </a:r>
            <a:r>
              <a:rPr lang="en-US" altLang="zh-CN" dirty="0"/>
              <a:t>" </a:t>
            </a:r>
            <a:r>
              <a:rPr lang="en-US" altLang="zh-CN" dirty="0" err="1"/>
              <a:t>hellohehe</a:t>
            </a:r>
            <a:r>
              <a:rPr lang="en-US" altLang="zh-CN" dirty="0"/>
              <a:t>"</a:t>
            </a:r>
            <a:endParaRPr lang="zh-CN"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Application Program Interface</a:t>
            </a:r>
            <a:r>
              <a:rPr lang="zh-CN" altLang="en-US" dirty="0"/>
              <a:t>：</a:t>
            </a:r>
            <a:r>
              <a:rPr lang="zh-CN" altLang="zh-CN" dirty="0"/>
              <a:t>类库，它们分别存放在</a:t>
            </a:r>
            <a:r>
              <a:rPr lang="en-US" altLang="zh-CN" dirty="0"/>
              <a:t>Java</a:t>
            </a:r>
            <a:r>
              <a:rPr lang="zh-CN" altLang="zh-CN" dirty="0"/>
              <a:t>核心包（包名以</a:t>
            </a:r>
            <a:r>
              <a:rPr lang="en-US" altLang="zh-CN" dirty="0"/>
              <a:t>java</a:t>
            </a:r>
            <a:r>
              <a:rPr lang="zh-CN" altLang="zh-CN" dirty="0"/>
              <a:t>开头）和扩展包（包名以</a:t>
            </a:r>
            <a:r>
              <a:rPr lang="en-US" altLang="zh-CN" dirty="0" err="1"/>
              <a:t>javax</a:t>
            </a:r>
            <a:r>
              <a:rPr lang="zh-CN" altLang="zh-CN" dirty="0"/>
              <a:t>开头）中。</a:t>
            </a:r>
            <a:endParaRPr lang="zh-CN" altLang="zh-CN" dirty="0"/>
          </a:p>
          <a:p>
            <a:endParaRPr lang="en-US" altLang="zh-CN" dirty="0"/>
          </a:p>
          <a:p>
            <a:r>
              <a:rPr lang="en-US" altLang="zh-CN" dirty="0"/>
              <a:t>Java</a:t>
            </a:r>
            <a:r>
              <a:rPr lang="zh-CN" altLang="zh-CN" dirty="0"/>
              <a:t>的类库非常庞大，本章通过实例介绍一些使用频率非常高的工具类，更重要的是读者要学会使用</a:t>
            </a:r>
            <a:r>
              <a:rPr lang="en-US" altLang="zh-CN" dirty="0"/>
              <a:t>Java</a:t>
            </a:r>
            <a:r>
              <a:rPr lang="zh-CN" altLang="zh-CN" dirty="0"/>
              <a:t>的</a:t>
            </a:r>
            <a:r>
              <a:rPr lang="en-US" altLang="zh-CN" dirty="0"/>
              <a:t>API</a:t>
            </a:r>
            <a:r>
              <a:rPr lang="zh-CN" altLang="zh-CN" dirty="0"/>
              <a:t>文档，能够随时随地浏览要使用的资源。</a:t>
            </a:r>
            <a:endParaRPr lang="zh-CN" altLang="en-US" dirty="0"/>
          </a:p>
        </p:txBody>
      </p:sp>
      <p:sp>
        <p:nvSpPr>
          <p:cNvPr id="3" name="标题 2"/>
          <p:cNvSpPr>
            <a:spLocks noGrp="1"/>
          </p:cNvSpPr>
          <p:nvPr>
            <p:ph type="title"/>
          </p:nvPr>
        </p:nvSpPr>
        <p:spPr/>
        <p:txBody>
          <a:bodyPr>
            <a:normAutofit/>
          </a:bodyPr>
          <a:lstStyle/>
          <a:p>
            <a:r>
              <a:rPr lang="zh-CN" altLang="zh-CN" dirty="0"/>
              <a:t>应用程序接口</a:t>
            </a:r>
            <a:r>
              <a:rPr lang="en-US" altLang="zh-CN" dirty="0"/>
              <a:t>API</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443615"/>
          </a:xfrm>
        </p:spPr>
        <p:txBody>
          <a:bodyPr/>
          <a:lstStyle/>
          <a:p>
            <a:r>
              <a:rPr lang="en-US" altLang="zh-CN" dirty="0">
                <a:solidFill>
                  <a:srgbClr val="FF0000"/>
                </a:solidFill>
              </a:rPr>
              <a:t>String</a:t>
            </a:r>
            <a:r>
              <a:rPr lang="zh-CN" altLang="zh-CN" dirty="0"/>
              <a:t>对象的不可变性的</a:t>
            </a:r>
            <a:r>
              <a:rPr lang="zh-CN" altLang="zh-CN" dirty="0">
                <a:solidFill>
                  <a:srgbClr val="FF0000"/>
                </a:solidFill>
              </a:rPr>
              <a:t>弊病：如果大量拼接字符串（如在循环中拼接），则每次拼接都会产生垃圾，由此消耗了大量内存，且降低了执行效率。</a:t>
            </a:r>
            <a:endParaRPr lang="zh-CN" altLang="zh-CN" dirty="0">
              <a:solidFill>
                <a:srgbClr val="FF0000"/>
              </a:solidFill>
            </a:endParaRPr>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899592" y="2996952"/>
            <a:ext cx="669674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endParaRPr lang="en-US" altLang="zh-CN" sz="2400" dirty="0"/>
          </a:p>
          <a:p>
            <a:pPr algn="ctr"/>
            <a:r>
              <a:rPr lang="en-US" altLang="zh-CN" sz="2400" dirty="0"/>
              <a:t>String s="1"+"2"+"3"+"4"+"5";</a:t>
            </a:r>
            <a:endParaRPr lang="zh-CN" altLang="zh-CN" sz="2400" dirty="0"/>
          </a:p>
          <a:p>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b="1" dirty="0"/>
              <a:t>2</a:t>
            </a:r>
            <a:r>
              <a:rPr lang="zh-CN" altLang="zh-CN" b="1" dirty="0"/>
              <a:t>．</a:t>
            </a:r>
            <a:r>
              <a:rPr lang="en-US" altLang="zh-CN" b="1" dirty="0" err="1"/>
              <a:t>StringBuilder</a:t>
            </a:r>
            <a:r>
              <a:rPr lang="zh-CN" altLang="zh-CN" b="1" dirty="0"/>
              <a:t>类和</a:t>
            </a:r>
            <a:r>
              <a:rPr lang="en-US" altLang="zh-CN" b="1" dirty="0" err="1"/>
              <a:t>StringBuffer</a:t>
            </a:r>
            <a:r>
              <a:rPr lang="zh-CN" altLang="zh-CN" b="1" dirty="0"/>
              <a:t>类</a:t>
            </a:r>
            <a:endParaRPr lang="zh-CN" altLang="zh-CN" b="1" dirty="0"/>
          </a:p>
          <a:p>
            <a:pPr lvl="1"/>
            <a:r>
              <a:rPr lang="en-US" altLang="zh-CN" dirty="0" err="1"/>
              <a:t>StringBuilder</a:t>
            </a:r>
            <a:r>
              <a:rPr lang="zh-CN" altLang="zh-CN" dirty="0"/>
              <a:t>是在</a:t>
            </a:r>
            <a:r>
              <a:rPr lang="en-US" altLang="zh-CN" dirty="0"/>
              <a:t>Java SE 5.0</a:t>
            </a:r>
            <a:r>
              <a:rPr lang="zh-CN" altLang="zh-CN" dirty="0"/>
              <a:t>引入的，在此之前</a:t>
            </a:r>
            <a:r>
              <a:rPr lang="en-US" altLang="zh-CN" dirty="0"/>
              <a:t>Java</a:t>
            </a:r>
            <a:r>
              <a:rPr lang="zh-CN" altLang="zh-CN" dirty="0"/>
              <a:t>使用的是</a:t>
            </a:r>
            <a:r>
              <a:rPr lang="en-US" altLang="zh-CN" dirty="0" err="1"/>
              <a:t>StringBuffer</a:t>
            </a:r>
            <a:r>
              <a:rPr lang="zh-CN" altLang="zh-CN" dirty="0"/>
              <a:t>类，二者的区别就是</a:t>
            </a:r>
            <a:r>
              <a:rPr lang="en-US" altLang="zh-CN" dirty="0" err="1">
                <a:solidFill>
                  <a:srgbClr val="FF0000"/>
                </a:solidFill>
              </a:rPr>
              <a:t>StringBuilder</a:t>
            </a:r>
            <a:r>
              <a:rPr lang="zh-CN" altLang="zh-CN" dirty="0">
                <a:solidFill>
                  <a:srgbClr val="FF0000"/>
                </a:solidFill>
              </a:rPr>
              <a:t>类是单线程的，</a:t>
            </a:r>
            <a:r>
              <a:rPr lang="en-US" altLang="zh-CN" dirty="0" err="1">
                <a:solidFill>
                  <a:srgbClr val="FF0000"/>
                </a:solidFill>
              </a:rPr>
              <a:t>StringBuffer</a:t>
            </a:r>
            <a:r>
              <a:rPr lang="zh-CN" altLang="zh-CN" dirty="0">
                <a:solidFill>
                  <a:srgbClr val="FF0000"/>
                </a:solidFill>
              </a:rPr>
              <a:t>是多线程安全的，支持并发访问</a:t>
            </a:r>
            <a:r>
              <a:rPr lang="zh-CN" altLang="zh-CN" dirty="0"/>
              <a:t>（线程详见第</a:t>
            </a:r>
            <a:r>
              <a:rPr lang="en-US" altLang="zh-CN" dirty="0"/>
              <a:t>11</a:t>
            </a:r>
            <a:r>
              <a:rPr lang="zh-CN" altLang="zh-CN" dirty="0"/>
              <a:t>章），因此</a:t>
            </a:r>
            <a:r>
              <a:rPr lang="en-US" altLang="zh-CN" dirty="0" err="1">
                <a:solidFill>
                  <a:srgbClr val="FF0000"/>
                </a:solidFill>
              </a:rPr>
              <a:t>StringBuffer</a:t>
            </a:r>
            <a:r>
              <a:rPr lang="zh-CN" altLang="zh-CN" dirty="0">
                <a:solidFill>
                  <a:srgbClr val="FF0000"/>
                </a:solidFill>
              </a:rPr>
              <a:t>的开销会大些</a:t>
            </a:r>
            <a:r>
              <a:rPr lang="zh-CN" altLang="zh-CN" dirty="0"/>
              <a:t>。</a:t>
            </a:r>
            <a:endParaRPr lang="en-US" altLang="zh-CN" dirty="0"/>
          </a:p>
          <a:p>
            <a:pPr lvl="1"/>
            <a:r>
              <a:rPr lang="zh-CN" altLang="zh-CN" dirty="0">
                <a:solidFill>
                  <a:srgbClr val="FF0000"/>
                </a:solidFill>
              </a:rPr>
              <a:t>在非多线程的情况下，应该优先选择</a:t>
            </a:r>
            <a:r>
              <a:rPr lang="en-US" altLang="zh-CN" dirty="0" err="1">
                <a:solidFill>
                  <a:srgbClr val="FF0000"/>
                </a:solidFill>
              </a:rPr>
              <a:t>StringBuilder</a:t>
            </a:r>
            <a:r>
              <a:rPr lang="zh-CN" altLang="zh-CN" dirty="0">
                <a:solidFill>
                  <a:srgbClr val="FF0000"/>
                </a:solidFill>
              </a:rPr>
              <a:t>类</a:t>
            </a:r>
            <a:r>
              <a:rPr lang="zh-CN" altLang="zh-CN" dirty="0"/>
              <a:t>。</a:t>
            </a:r>
            <a:endParaRPr lang="zh-CN" altLang="zh-CN"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b="1" dirty="0"/>
              <a:t>2</a:t>
            </a:r>
            <a:r>
              <a:rPr lang="zh-CN" altLang="zh-CN" b="1" dirty="0"/>
              <a:t>．</a:t>
            </a:r>
            <a:r>
              <a:rPr lang="en-US" altLang="zh-CN" b="1" dirty="0" err="1"/>
              <a:t>StringBuilder</a:t>
            </a:r>
            <a:r>
              <a:rPr lang="zh-CN" altLang="zh-CN" b="1" dirty="0"/>
              <a:t>类和</a:t>
            </a:r>
            <a:r>
              <a:rPr lang="en-US" altLang="zh-CN" b="1" dirty="0" err="1"/>
              <a:t>StringBuffer</a:t>
            </a:r>
            <a:r>
              <a:rPr lang="zh-CN" altLang="zh-CN" b="1" dirty="0"/>
              <a:t>类</a:t>
            </a:r>
            <a:endParaRPr lang="zh-CN" altLang="zh-CN" b="1" dirty="0"/>
          </a:p>
          <a:p>
            <a:pPr lvl="1"/>
            <a:r>
              <a:rPr lang="zh-CN" altLang="zh-CN" dirty="0"/>
              <a:t>与</a:t>
            </a:r>
            <a:r>
              <a:rPr lang="en-US" altLang="zh-CN" dirty="0">
                <a:solidFill>
                  <a:srgbClr val="FF0000"/>
                </a:solidFill>
              </a:rPr>
              <a:t>String</a:t>
            </a:r>
            <a:r>
              <a:rPr lang="zh-CN" altLang="zh-CN" dirty="0"/>
              <a:t>的</a:t>
            </a:r>
            <a:r>
              <a:rPr lang="zh-CN" altLang="zh-CN" dirty="0">
                <a:solidFill>
                  <a:srgbClr val="FF0000"/>
                </a:solidFill>
              </a:rPr>
              <a:t>不可变</a:t>
            </a:r>
            <a:r>
              <a:rPr lang="zh-CN" altLang="zh-CN" dirty="0"/>
              <a:t>性不同，</a:t>
            </a:r>
            <a:r>
              <a:rPr lang="en-US" altLang="zh-CN" dirty="0" err="1">
                <a:solidFill>
                  <a:srgbClr val="FF0000"/>
                </a:solidFill>
              </a:rPr>
              <a:t>StringBuilder</a:t>
            </a:r>
            <a:r>
              <a:rPr lang="zh-CN" altLang="zh-CN" dirty="0"/>
              <a:t>对象代表一个</a:t>
            </a:r>
            <a:r>
              <a:rPr lang="zh-CN" altLang="zh-CN" dirty="0">
                <a:solidFill>
                  <a:srgbClr val="FF0000"/>
                </a:solidFill>
              </a:rPr>
              <a:t>可变</a:t>
            </a:r>
            <a:r>
              <a:rPr lang="zh-CN" altLang="zh-CN" dirty="0"/>
              <a:t>的字符串，当一个</a:t>
            </a:r>
            <a:r>
              <a:rPr lang="en-US" altLang="zh-CN" dirty="0" err="1"/>
              <a:t>StringBuilder</a:t>
            </a:r>
            <a:r>
              <a:rPr lang="zh-CN" altLang="zh-CN" dirty="0"/>
              <a:t>对象被创建后，通过它的</a:t>
            </a:r>
            <a:r>
              <a:rPr lang="en-US" altLang="zh-CN" dirty="0"/>
              <a:t>append()</a:t>
            </a:r>
            <a:r>
              <a:rPr lang="zh-CN" altLang="zh-CN" dirty="0"/>
              <a:t>、</a:t>
            </a:r>
            <a:r>
              <a:rPr lang="en-US" altLang="zh-CN" dirty="0"/>
              <a:t>insert()</a:t>
            </a:r>
            <a:r>
              <a:rPr lang="zh-CN" altLang="zh-CN" dirty="0"/>
              <a:t>、</a:t>
            </a:r>
            <a:r>
              <a:rPr lang="en-US" altLang="zh-CN" dirty="0"/>
              <a:t>delete()</a:t>
            </a:r>
            <a:r>
              <a:rPr lang="zh-CN" altLang="zh-CN" dirty="0"/>
              <a:t>、</a:t>
            </a:r>
            <a:r>
              <a:rPr lang="en-US" altLang="zh-CN" dirty="0"/>
              <a:t>reverse()</a:t>
            </a:r>
            <a:r>
              <a:rPr lang="zh-CN" altLang="zh-CN" dirty="0"/>
              <a:t>等方法可以改变这个字符串对象的字符序列。</a:t>
            </a:r>
            <a:endParaRPr lang="en-US" altLang="zh-CN" dirty="0"/>
          </a:p>
          <a:p>
            <a:pPr lvl="1"/>
            <a:endParaRPr lang="en-US" altLang="zh-CN" dirty="0"/>
          </a:p>
          <a:p>
            <a:pPr lvl="1"/>
            <a:r>
              <a:rPr lang="en-US" altLang="zh-CN" dirty="0" err="1">
                <a:solidFill>
                  <a:srgbClr val="FF0000"/>
                </a:solidFill>
              </a:rPr>
              <a:t>StringBuilder</a:t>
            </a:r>
            <a:r>
              <a:rPr lang="zh-CN" altLang="zh-CN" dirty="0">
                <a:solidFill>
                  <a:srgbClr val="FF0000"/>
                </a:solidFill>
              </a:rPr>
              <a:t>对象默认长度为</a:t>
            </a:r>
            <a:r>
              <a:rPr lang="en-US" altLang="zh-CN" dirty="0">
                <a:solidFill>
                  <a:srgbClr val="FF0000"/>
                </a:solidFill>
              </a:rPr>
              <a:t>16</a:t>
            </a:r>
            <a:r>
              <a:rPr lang="zh-CN" altLang="zh-CN" dirty="0">
                <a:solidFill>
                  <a:srgbClr val="FF0000"/>
                </a:solidFill>
              </a:rPr>
              <a:t>，也可以在创建对象时指定初始长度，如果附加的字符超出可容纳长度，</a:t>
            </a:r>
            <a:r>
              <a:rPr lang="en-US" altLang="zh-CN" dirty="0" err="1">
                <a:solidFill>
                  <a:srgbClr val="FF0000"/>
                </a:solidFill>
              </a:rPr>
              <a:t>StringBuilder</a:t>
            </a:r>
            <a:r>
              <a:rPr lang="zh-CN" altLang="zh-CN" dirty="0">
                <a:solidFill>
                  <a:srgbClr val="FF0000"/>
                </a:solidFill>
              </a:rPr>
              <a:t>对象会自动扩容。</a:t>
            </a:r>
            <a:endParaRPr lang="zh-CN" altLang="zh-CN" dirty="0">
              <a:solidFill>
                <a:srgbClr val="FF0000"/>
              </a:solidFill>
            </a:endParaRPr>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【例</a:t>
            </a:r>
            <a:r>
              <a:rPr lang="en-US" altLang="zh-CN" dirty="0"/>
              <a:t>7-2</a:t>
            </a:r>
            <a:r>
              <a:rPr lang="zh-CN" altLang="zh-CN" dirty="0"/>
              <a:t>】对比测试</a:t>
            </a:r>
            <a:r>
              <a:rPr lang="en-US" altLang="zh-CN" dirty="0"/>
              <a:t>String</a:t>
            </a:r>
            <a:r>
              <a:rPr lang="zh-CN" altLang="zh-CN" dirty="0"/>
              <a:t>类和</a:t>
            </a:r>
            <a:r>
              <a:rPr lang="en-US" altLang="zh-CN" dirty="0" err="1"/>
              <a:t>StringBuilder</a:t>
            </a:r>
            <a:r>
              <a:rPr lang="zh-CN" altLang="zh-CN" dirty="0"/>
              <a:t>类的拼接效率。</a:t>
            </a:r>
            <a:endParaRPr lang="zh-CN" altLang="zh-CN"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161764" y="2654661"/>
            <a:ext cx="8820472"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solidFill>
                  <a:srgbClr val="000000"/>
                </a:solidFill>
                <a:latin typeface="Arial" panose="020B0604020202020204"/>
              </a:rPr>
              <a:t>         </a:t>
            </a:r>
            <a:r>
              <a:rPr lang="en-US" altLang="zh-CN" b="1" dirty="0">
                <a:solidFill>
                  <a:srgbClr val="7F0055"/>
                </a:solidFill>
                <a:latin typeface="Arial" panose="020B0604020202020204"/>
              </a:rPr>
              <a:t>public</a:t>
            </a:r>
            <a:r>
              <a:rPr lang="en-US" altLang="zh-CN" dirty="0">
                <a:solidFill>
                  <a:srgbClr val="000000"/>
                </a:solidFill>
                <a:latin typeface="Arial" panose="020B0604020202020204"/>
              </a:rPr>
              <a:t> </a:t>
            </a:r>
            <a:r>
              <a:rPr lang="en-US" altLang="zh-CN" b="1" dirty="0">
                <a:solidFill>
                  <a:srgbClr val="7F0055"/>
                </a:solidFill>
                <a:latin typeface="Arial" panose="020B0604020202020204"/>
              </a:rPr>
              <a:t>static</a:t>
            </a:r>
            <a:r>
              <a:rPr lang="en-US" altLang="zh-CN" dirty="0">
                <a:solidFill>
                  <a:srgbClr val="000000"/>
                </a:solidFill>
                <a:latin typeface="Arial" panose="020B0604020202020204"/>
              </a:rPr>
              <a:t> </a:t>
            </a:r>
            <a:r>
              <a:rPr lang="en-US" altLang="zh-CN" b="1" dirty="0">
                <a:solidFill>
                  <a:srgbClr val="7F0055"/>
                </a:solidFill>
                <a:latin typeface="Arial" panose="020B0604020202020204"/>
              </a:rPr>
              <a:t>void</a:t>
            </a:r>
            <a:r>
              <a:rPr lang="en-US" altLang="zh-CN" dirty="0">
                <a:solidFill>
                  <a:srgbClr val="000000"/>
                </a:solidFill>
                <a:latin typeface="Arial" panose="020B0604020202020204"/>
              </a:rPr>
              <a:t> main(String[] </a:t>
            </a:r>
            <a:r>
              <a:rPr lang="en-US" altLang="zh-CN" dirty="0" err="1">
                <a:solidFill>
                  <a:srgbClr val="000000"/>
                </a:solidFill>
                <a:latin typeface="Arial" panose="020B0604020202020204"/>
              </a:rPr>
              <a:t>args</a:t>
            </a:r>
            <a:r>
              <a:rPr lang="en-US" altLang="zh-CN" dirty="0">
                <a:solidFill>
                  <a:srgbClr val="000000"/>
                </a:solidFill>
                <a:latin typeface="Arial" panose="020B0604020202020204"/>
              </a:rPr>
              <a:t>) {              </a:t>
            </a:r>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r>
              <a:rPr lang="en-US" altLang="zh-CN" dirty="0">
                <a:solidFill>
                  <a:srgbClr val="3F7F5F"/>
                </a:solidFill>
                <a:latin typeface="Arial" panose="020B0604020202020204"/>
              </a:rPr>
              <a:t>//String</a:t>
            </a:r>
            <a:r>
              <a:rPr lang="zh-CN" altLang="en-US" dirty="0">
                <a:solidFill>
                  <a:srgbClr val="3F7F5F"/>
                </a:solidFill>
                <a:latin typeface="宋体" panose="02010600030101010101" pitchFamily="2" charset="-122"/>
              </a:rPr>
              <a:t>对象的拼接</a:t>
            </a:r>
            <a:endParaRPr lang="zh-CN" altLang="en-US" dirty="0">
              <a:solidFill>
                <a:srgbClr val="000000"/>
              </a:solidFill>
              <a:latin typeface="Arial" panose="020B0604020202020204"/>
            </a:endParaRPr>
          </a:p>
          <a:p>
            <a:r>
              <a:rPr lang="zh-CN" altLang="en-US" dirty="0">
                <a:solidFill>
                  <a:srgbClr val="000000"/>
                </a:solidFill>
                <a:latin typeface="Arial" panose="020B0604020202020204"/>
              </a:rPr>
              <a:t>                   </a:t>
            </a:r>
            <a:r>
              <a:rPr lang="en-US" altLang="zh-CN" dirty="0">
                <a:solidFill>
                  <a:srgbClr val="000000"/>
                </a:solidFill>
                <a:latin typeface="Arial" panose="020B0604020202020204"/>
              </a:rPr>
              <a:t>String text=</a:t>
            </a:r>
            <a:r>
              <a:rPr lang="en-US" altLang="zh-CN" dirty="0">
                <a:solidFill>
                  <a:srgbClr val="2A00FF"/>
                </a:solidFill>
                <a:latin typeface="Arial" panose="020B0604020202020204"/>
              </a:rPr>
              <a:t>""</a:t>
            </a:r>
            <a:r>
              <a:rPr lang="en-US" altLang="zh-CN" dirty="0">
                <a:solidFill>
                  <a:srgbClr val="000000"/>
                </a:solidFill>
                <a:latin typeface="Arial" panose="020B0604020202020204"/>
              </a:rPr>
              <a:t>;           </a:t>
            </a:r>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r>
              <a:rPr lang="en-US" altLang="zh-CN" b="1" dirty="0">
                <a:solidFill>
                  <a:srgbClr val="7F0055"/>
                </a:solidFill>
                <a:latin typeface="Arial" panose="020B0604020202020204"/>
              </a:rPr>
              <a:t>long</a:t>
            </a:r>
            <a:r>
              <a:rPr lang="en-US" altLang="zh-CN" dirty="0">
                <a:solidFill>
                  <a:srgbClr val="000000"/>
                </a:solidFill>
                <a:latin typeface="Arial" panose="020B0604020202020204"/>
              </a:rPr>
              <a:t> </a:t>
            </a:r>
            <a:r>
              <a:rPr lang="en-US" altLang="zh-CN" dirty="0" err="1">
                <a:solidFill>
                  <a:srgbClr val="000000"/>
                </a:solidFill>
                <a:latin typeface="Arial" panose="020B0604020202020204"/>
              </a:rPr>
              <a:t>beginTime</a:t>
            </a:r>
            <a:r>
              <a:rPr lang="en-US" altLang="zh-CN" dirty="0">
                <a:solidFill>
                  <a:srgbClr val="000000"/>
                </a:solidFill>
                <a:latin typeface="Arial" panose="020B0604020202020204"/>
              </a:rPr>
              <a:t>=</a:t>
            </a:r>
            <a:r>
              <a:rPr lang="en-US" altLang="zh-CN" dirty="0" err="1">
                <a:solidFill>
                  <a:srgbClr val="000000"/>
                </a:solidFill>
                <a:latin typeface="Arial" panose="020B0604020202020204"/>
              </a:rPr>
              <a:t>System.</a:t>
            </a:r>
            <a:r>
              <a:rPr lang="en-US" altLang="zh-CN" i="1" dirty="0" err="1">
                <a:solidFill>
                  <a:srgbClr val="000000"/>
                </a:solidFill>
                <a:latin typeface="Arial" panose="020B0604020202020204"/>
              </a:rPr>
              <a:t>currentTimeMillis</a:t>
            </a:r>
            <a:r>
              <a:rPr lang="en-US" altLang="zh-CN" dirty="0">
                <a:solidFill>
                  <a:srgbClr val="000000"/>
                </a:solidFill>
                <a:latin typeface="Arial" panose="020B0604020202020204"/>
              </a:rPr>
              <a:t>();  </a:t>
            </a:r>
            <a:r>
              <a:rPr lang="en-US" altLang="zh-CN" dirty="0">
                <a:solidFill>
                  <a:srgbClr val="3F7F5F"/>
                </a:solidFill>
                <a:latin typeface="Arial" panose="020B0604020202020204"/>
              </a:rPr>
              <a:t>//</a:t>
            </a:r>
            <a:r>
              <a:rPr lang="zh-CN" altLang="en-US" dirty="0">
                <a:solidFill>
                  <a:srgbClr val="3F7F5F"/>
                </a:solidFill>
                <a:latin typeface="宋体" panose="02010600030101010101" pitchFamily="2" charset="-122"/>
              </a:rPr>
              <a:t>起始时间</a:t>
            </a:r>
            <a:endParaRPr lang="en-US" altLang="zh-CN" dirty="0">
              <a:solidFill>
                <a:srgbClr val="3F7F5F"/>
              </a:solidFill>
              <a:latin typeface="宋体" panose="02010600030101010101" pitchFamily="2" charset="-122"/>
            </a:endParaRPr>
          </a:p>
          <a:p>
            <a:endParaRPr lang="zh-CN" altLang="en-US" dirty="0">
              <a:solidFill>
                <a:srgbClr val="000000"/>
              </a:solidFill>
              <a:latin typeface="Arial" panose="020B0604020202020204"/>
            </a:endParaRPr>
          </a:p>
          <a:p>
            <a:r>
              <a:rPr lang="zh-CN" altLang="en-US" dirty="0">
                <a:solidFill>
                  <a:srgbClr val="000000"/>
                </a:solidFill>
                <a:latin typeface="Arial" panose="020B0604020202020204"/>
              </a:rPr>
              <a:t>                   </a:t>
            </a:r>
            <a:r>
              <a:rPr lang="en-US" altLang="zh-CN" b="1" dirty="0">
                <a:solidFill>
                  <a:srgbClr val="7F0055"/>
                </a:solidFill>
                <a:latin typeface="Arial" panose="020B0604020202020204"/>
              </a:rPr>
              <a:t>for</a:t>
            </a:r>
            <a:r>
              <a:rPr lang="en-US" altLang="zh-CN" dirty="0">
                <a:solidFill>
                  <a:srgbClr val="000000"/>
                </a:solidFill>
                <a:latin typeface="Arial" panose="020B0604020202020204"/>
              </a:rPr>
              <a:t>(</a:t>
            </a:r>
            <a:r>
              <a:rPr lang="en-US" altLang="zh-CN" b="1" dirty="0" err="1">
                <a:solidFill>
                  <a:srgbClr val="7F0055"/>
                </a:solidFill>
                <a:latin typeface="Arial" panose="020B0604020202020204"/>
              </a:rPr>
              <a:t>int</a:t>
            </a:r>
            <a:r>
              <a:rPr lang="en-US" altLang="zh-CN" dirty="0">
                <a:solidFill>
                  <a:srgbClr val="000000"/>
                </a:solidFill>
                <a:latin typeface="Arial" panose="020B0604020202020204"/>
              </a:rPr>
              <a:t> i=0; i&lt;20000; i++){ </a:t>
            </a:r>
            <a:r>
              <a:rPr lang="en-US" altLang="zh-CN" dirty="0">
                <a:solidFill>
                  <a:srgbClr val="3F7F5F"/>
                </a:solidFill>
                <a:latin typeface="Arial" panose="020B0604020202020204"/>
              </a:rPr>
              <a:t>//</a:t>
            </a:r>
            <a:r>
              <a:rPr lang="zh-CN" altLang="en-US" dirty="0">
                <a:solidFill>
                  <a:srgbClr val="3F7F5F"/>
                </a:solidFill>
                <a:latin typeface="宋体" panose="02010600030101010101" pitchFamily="2" charset="-122"/>
              </a:rPr>
              <a:t>循环</a:t>
            </a:r>
            <a:r>
              <a:rPr lang="en-US" altLang="zh-CN" dirty="0">
                <a:solidFill>
                  <a:srgbClr val="3F7F5F"/>
                </a:solidFill>
                <a:latin typeface="Arial" panose="020B0604020202020204"/>
              </a:rPr>
              <a:t>20000</a:t>
            </a:r>
            <a:r>
              <a:rPr lang="zh-CN" altLang="en-US" dirty="0">
                <a:solidFill>
                  <a:srgbClr val="3F7F5F"/>
                </a:solidFill>
                <a:latin typeface="宋体" panose="02010600030101010101" pitchFamily="2" charset="-122"/>
              </a:rPr>
              <a:t>次拼接字符串</a:t>
            </a:r>
            <a:endParaRPr lang="zh-CN" altLang="en-US" dirty="0">
              <a:solidFill>
                <a:srgbClr val="000000"/>
              </a:solidFill>
              <a:latin typeface="Arial" panose="020B0604020202020204"/>
            </a:endParaRPr>
          </a:p>
          <a:p>
            <a:r>
              <a:rPr lang="zh-CN" altLang="en-US" dirty="0">
                <a:solidFill>
                  <a:srgbClr val="000000"/>
                </a:solidFill>
                <a:latin typeface="Arial" panose="020B0604020202020204"/>
              </a:rPr>
              <a:t>                            </a:t>
            </a:r>
            <a:r>
              <a:rPr lang="en-US" altLang="zh-CN" dirty="0">
                <a:solidFill>
                  <a:srgbClr val="000000"/>
                </a:solidFill>
                <a:latin typeface="Arial" panose="020B0604020202020204"/>
              </a:rPr>
              <a:t>text=</a:t>
            </a:r>
            <a:r>
              <a:rPr lang="en-US" altLang="zh-CN" dirty="0" err="1">
                <a:solidFill>
                  <a:srgbClr val="000000"/>
                </a:solidFill>
                <a:latin typeface="Arial" panose="020B0604020202020204"/>
              </a:rPr>
              <a:t>text+i</a:t>
            </a:r>
            <a:r>
              <a:rPr lang="en-US" altLang="zh-CN" dirty="0">
                <a:solidFill>
                  <a:srgbClr val="000000"/>
                </a:solidFill>
                <a:latin typeface="Arial" panose="020B0604020202020204"/>
              </a:rPr>
              <a:t>;                         </a:t>
            </a:r>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endParaRPr lang="en-US" altLang="zh-CN" dirty="0">
              <a:solidFill>
                <a:srgbClr val="000000"/>
              </a:solidFill>
              <a:latin typeface="Arial" panose="020B0604020202020204"/>
            </a:endParaRPr>
          </a:p>
          <a:p>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r>
              <a:rPr lang="en-US" altLang="zh-CN" b="1" dirty="0">
                <a:solidFill>
                  <a:srgbClr val="7F0055"/>
                </a:solidFill>
                <a:latin typeface="Arial" panose="020B0604020202020204"/>
              </a:rPr>
              <a:t>long</a:t>
            </a:r>
            <a:r>
              <a:rPr lang="en-US" altLang="zh-CN" dirty="0">
                <a:solidFill>
                  <a:srgbClr val="000000"/>
                </a:solidFill>
                <a:latin typeface="Arial" panose="020B0604020202020204"/>
              </a:rPr>
              <a:t> </a:t>
            </a:r>
            <a:r>
              <a:rPr lang="en-US" altLang="zh-CN" dirty="0" err="1">
                <a:solidFill>
                  <a:srgbClr val="000000"/>
                </a:solidFill>
                <a:latin typeface="Arial" panose="020B0604020202020204"/>
              </a:rPr>
              <a:t>endTime</a:t>
            </a:r>
            <a:r>
              <a:rPr lang="en-US" altLang="zh-CN" dirty="0">
                <a:solidFill>
                  <a:srgbClr val="000000"/>
                </a:solidFill>
                <a:latin typeface="Arial" panose="020B0604020202020204"/>
              </a:rPr>
              <a:t>=</a:t>
            </a:r>
            <a:r>
              <a:rPr lang="en-US" altLang="zh-CN" dirty="0" err="1">
                <a:solidFill>
                  <a:srgbClr val="000000"/>
                </a:solidFill>
                <a:latin typeface="Arial" panose="020B0604020202020204"/>
              </a:rPr>
              <a:t>System.</a:t>
            </a:r>
            <a:r>
              <a:rPr lang="en-US" altLang="zh-CN" i="1" dirty="0" err="1">
                <a:solidFill>
                  <a:srgbClr val="000000"/>
                </a:solidFill>
                <a:latin typeface="Arial" panose="020B0604020202020204"/>
              </a:rPr>
              <a:t>currentTimeMillis</a:t>
            </a:r>
            <a:r>
              <a:rPr lang="en-US" altLang="zh-CN" dirty="0">
                <a:solidFill>
                  <a:srgbClr val="000000"/>
                </a:solidFill>
                <a:latin typeface="Arial" panose="020B0604020202020204"/>
              </a:rPr>
              <a:t>();     </a:t>
            </a:r>
            <a:r>
              <a:rPr lang="en-US" altLang="zh-CN" dirty="0">
                <a:solidFill>
                  <a:srgbClr val="3F7F5F"/>
                </a:solidFill>
                <a:latin typeface="Arial" panose="020B0604020202020204"/>
              </a:rPr>
              <a:t>//</a:t>
            </a:r>
            <a:r>
              <a:rPr lang="zh-CN" altLang="en-US" dirty="0">
                <a:solidFill>
                  <a:srgbClr val="3F7F5F"/>
                </a:solidFill>
                <a:latin typeface="宋体" panose="02010600030101010101" pitchFamily="2" charset="-122"/>
              </a:rPr>
              <a:t>终止时间</a:t>
            </a:r>
            <a:endParaRPr lang="zh-CN" altLang="en-US" dirty="0">
              <a:solidFill>
                <a:srgbClr val="000000"/>
              </a:solidFill>
              <a:latin typeface="Arial" panose="020B0604020202020204"/>
            </a:endParaRPr>
          </a:p>
          <a:p>
            <a:r>
              <a:rPr lang="en-US" altLang="zh-CN" dirty="0">
                <a:solidFill>
                  <a:srgbClr val="000000"/>
                </a:solidFill>
                <a:latin typeface="Arial" panose="020B0604020202020204"/>
              </a:rPr>
              <a:t>	    </a:t>
            </a:r>
            <a:r>
              <a:rPr lang="en-US" altLang="zh-CN" dirty="0" err="1">
                <a:solidFill>
                  <a:srgbClr val="000000"/>
                </a:solidFill>
                <a:latin typeface="Arial" panose="020B0604020202020204"/>
              </a:rPr>
              <a:t>System.</a:t>
            </a:r>
            <a:r>
              <a:rPr lang="en-US" altLang="zh-CN" i="1" dirty="0" err="1">
                <a:solidFill>
                  <a:srgbClr val="0000C0"/>
                </a:solidFill>
                <a:latin typeface="Arial" panose="020B0604020202020204"/>
              </a:rPr>
              <a:t>out</a:t>
            </a:r>
            <a:r>
              <a:rPr lang="en-US" altLang="zh-CN" dirty="0" err="1">
                <a:solidFill>
                  <a:srgbClr val="000000"/>
                </a:solidFill>
                <a:latin typeface="Arial" panose="020B0604020202020204"/>
              </a:rPr>
              <a:t>.println</a:t>
            </a:r>
            <a:r>
              <a:rPr lang="en-US" altLang="zh-CN" dirty="0">
                <a:solidFill>
                  <a:srgbClr val="000000"/>
                </a:solidFill>
                <a:latin typeface="Arial" panose="020B0604020202020204"/>
              </a:rPr>
              <a:t>(</a:t>
            </a:r>
            <a:r>
              <a:rPr lang="en-US" altLang="zh-CN" dirty="0">
                <a:solidFill>
                  <a:srgbClr val="2A00FF"/>
                </a:solidFill>
                <a:latin typeface="Arial" panose="020B0604020202020204"/>
              </a:rPr>
              <a:t>"String</a:t>
            </a:r>
            <a:r>
              <a:rPr lang="zh-CN" altLang="en-US" dirty="0">
                <a:solidFill>
                  <a:srgbClr val="2A00FF"/>
                </a:solidFill>
                <a:latin typeface="宋体" panose="02010600030101010101" pitchFamily="2" charset="-122"/>
              </a:rPr>
              <a:t>的执行时间：</a:t>
            </a:r>
            <a:r>
              <a:rPr lang="en-US" altLang="zh-CN" dirty="0">
                <a:solidFill>
                  <a:srgbClr val="2A00FF"/>
                </a:solidFill>
                <a:latin typeface="Arial" panose="020B0604020202020204"/>
              </a:rPr>
              <a:t>"</a:t>
            </a:r>
            <a:r>
              <a:rPr lang="en-US" altLang="zh-CN" dirty="0">
                <a:solidFill>
                  <a:srgbClr val="000000"/>
                </a:solidFill>
                <a:latin typeface="Arial" panose="020B0604020202020204"/>
              </a:rPr>
              <a:t>+(</a:t>
            </a:r>
            <a:r>
              <a:rPr lang="en-US" altLang="zh-CN" dirty="0" err="1">
                <a:solidFill>
                  <a:srgbClr val="000000"/>
                </a:solidFill>
                <a:latin typeface="Arial" panose="020B0604020202020204"/>
              </a:rPr>
              <a:t>endTime-beginTime</a:t>
            </a:r>
            <a:r>
              <a:rPr lang="en-US" altLang="zh-CN" dirty="0">
                <a:solidFill>
                  <a:srgbClr val="000000"/>
                </a:solidFill>
                <a:latin typeface="Arial" panose="020B0604020202020204"/>
              </a:rPr>
              <a:t>));</a:t>
            </a:r>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endParaRPr lang="en-US" altLang="zh-CN" dirty="0">
              <a:solidFill>
                <a:srgbClr val="000000"/>
              </a:solidFill>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9" end="9"/>
                                            </p:txEl>
                                          </p:spTgt>
                                        </p:tgtEl>
                                        <p:attrNameLst>
                                          <p:attrName>style.visibility</p:attrName>
                                        </p:attrNameLst>
                                      </p:cBhvr>
                                      <p:to>
                                        <p:strVal val="visible"/>
                                      </p:to>
                                    </p:set>
                                    <p:animEffect transition="in" filter="fade">
                                      <p:cBhvr>
                                        <p:cTn id="12" dur="500"/>
                                        <p:tgtEl>
                                          <p:spTgt spid="4">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animEffect transition="in" filter="fade">
                                      <p:cBhvr>
                                        <p:cTn id="1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【例</a:t>
            </a:r>
            <a:r>
              <a:rPr lang="en-US" altLang="zh-CN" dirty="0"/>
              <a:t>7-2</a:t>
            </a:r>
            <a:r>
              <a:rPr lang="zh-CN" altLang="zh-CN" dirty="0"/>
              <a:t>】对比测试</a:t>
            </a:r>
            <a:r>
              <a:rPr lang="en-US" altLang="zh-CN" dirty="0"/>
              <a:t>String</a:t>
            </a:r>
            <a:r>
              <a:rPr lang="zh-CN" altLang="zh-CN" dirty="0"/>
              <a:t>类和</a:t>
            </a:r>
            <a:r>
              <a:rPr lang="en-US" altLang="zh-CN" dirty="0" err="1"/>
              <a:t>StringBuilder</a:t>
            </a:r>
            <a:r>
              <a:rPr lang="zh-CN" altLang="zh-CN" dirty="0"/>
              <a:t>类的拼接效率。</a:t>
            </a:r>
            <a:endParaRPr lang="zh-CN" altLang="zh-CN"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5" name="矩形 4"/>
          <p:cNvSpPr/>
          <p:nvPr/>
        </p:nvSpPr>
        <p:spPr>
          <a:xfrm>
            <a:off x="197768" y="2636912"/>
            <a:ext cx="8748464"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solidFill>
                  <a:srgbClr val="000000"/>
                </a:solidFill>
                <a:latin typeface="Arial" panose="020B0604020202020204"/>
              </a:rPr>
              <a:t>             </a:t>
            </a:r>
            <a:r>
              <a:rPr lang="en-US" altLang="zh-CN" dirty="0">
                <a:solidFill>
                  <a:srgbClr val="3F7F5F"/>
                </a:solidFill>
                <a:latin typeface="Arial" panose="020B0604020202020204"/>
              </a:rPr>
              <a:t>//</a:t>
            </a:r>
            <a:r>
              <a:rPr lang="en-US" altLang="zh-CN" dirty="0" err="1">
                <a:solidFill>
                  <a:srgbClr val="3F7F5F"/>
                </a:solidFill>
                <a:latin typeface="Arial" panose="020B0604020202020204"/>
              </a:rPr>
              <a:t>StringBuffer</a:t>
            </a:r>
            <a:r>
              <a:rPr lang="zh-CN" altLang="en-US" dirty="0">
                <a:solidFill>
                  <a:srgbClr val="3F7F5F"/>
                </a:solidFill>
                <a:latin typeface="宋体" panose="02010600030101010101" pitchFamily="2" charset="-122"/>
              </a:rPr>
              <a:t>对象的拼接</a:t>
            </a:r>
            <a:endParaRPr lang="zh-CN" altLang="en-US" dirty="0">
              <a:solidFill>
                <a:srgbClr val="000000"/>
              </a:solidFill>
              <a:latin typeface="Arial" panose="020B0604020202020204"/>
            </a:endParaRPr>
          </a:p>
          <a:p>
            <a:r>
              <a:rPr lang="zh-CN" altLang="en-US" dirty="0">
                <a:solidFill>
                  <a:srgbClr val="000000"/>
                </a:solidFill>
                <a:latin typeface="Arial" panose="020B0604020202020204"/>
              </a:rPr>
              <a:t> </a:t>
            </a:r>
            <a:r>
              <a:rPr lang="en-US" altLang="zh-CN" dirty="0">
                <a:solidFill>
                  <a:srgbClr val="000000"/>
                </a:solidFill>
                <a:latin typeface="Arial" panose="020B0604020202020204"/>
              </a:rPr>
              <a:t>	</a:t>
            </a:r>
            <a:r>
              <a:rPr lang="en-US" altLang="zh-CN" dirty="0" err="1">
                <a:solidFill>
                  <a:srgbClr val="000000"/>
                </a:solidFill>
                <a:latin typeface="Arial" panose="020B0604020202020204"/>
              </a:rPr>
              <a:t>StringBuffer</a:t>
            </a:r>
            <a:r>
              <a:rPr lang="en-US" altLang="zh-CN" dirty="0">
                <a:solidFill>
                  <a:srgbClr val="000000"/>
                </a:solidFill>
                <a:latin typeface="Arial" panose="020B0604020202020204"/>
              </a:rPr>
              <a:t> buffer = </a:t>
            </a:r>
            <a:r>
              <a:rPr lang="en-US" altLang="zh-CN" b="1" dirty="0">
                <a:solidFill>
                  <a:srgbClr val="7F0055"/>
                </a:solidFill>
                <a:latin typeface="Arial" panose="020B0604020202020204"/>
              </a:rPr>
              <a:t>new</a:t>
            </a:r>
            <a:r>
              <a:rPr lang="en-US" altLang="zh-CN" dirty="0">
                <a:solidFill>
                  <a:srgbClr val="000000"/>
                </a:solidFill>
                <a:latin typeface="Arial" panose="020B0604020202020204"/>
              </a:rPr>
              <a:t> </a:t>
            </a:r>
            <a:r>
              <a:rPr lang="en-US" altLang="zh-CN" dirty="0" err="1">
                <a:solidFill>
                  <a:srgbClr val="000000"/>
                </a:solidFill>
                <a:latin typeface="Arial" panose="020B0604020202020204"/>
              </a:rPr>
              <a:t>StringBuffer</a:t>
            </a:r>
            <a:r>
              <a:rPr lang="en-US" altLang="zh-CN" dirty="0">
                <a:solidFill>
                  <a:srgbClr val="000000"/>
                </a:solidFill>
                <a:latin typeface="Arial" panose="020B0604020202020204"/>
              </a:rPr>
              <a:t>(</a:t>
            </a:r>
            <a:r>
              <a:rPr lang="en-US" altLang="zh-CN" dirty="0">
                <a:solidFill>
                  <a:srgbClr val="2A00FF"/>
                </a:solidFill>
                <a:latin typeface="Arial" panose="020B0604020202020204"/>
              </a:rPr>
              <a:t>""</a:t>
            </a:r>
            <a:r>
              <a:rPr lang="en-US" altLang="zh-CN" dirty="0">
                <a:solidFill>
                  <a:srgbClr val="000000"/>
                </a:solidFill>
                <a:latin typeface="Arial" panose="020B0604020202020204"/>
              </a:rPr>
              <a:t>);</a:t>
            </a:r>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r>
              <a:rPr lang="en-US" altLang="zh-CN" dirty="0" err="1">
                <a:solidFill>
                  <a:srgbClr val="000000"/>
                </a:solidFill>
                <a:latin typeface="Arial" panose="020B0604020202020204"/>
              </a:rPr>
              <a:t>beginTime</a:t>
            </a:r>
            <a:r>
              <a:rPr lang="en-US" altLang="zh-CN" dirty="0">
                <a:solidFill>
                  <a:srgbClr val="000000"/>
                </a:solidFill>
                <a:latin typeface="Arial" panose="020B0604020202020204"/>
              </a:rPr>
              <a:t>=</a:t>
            </a:r>
            <a:r>
              <a:rPr lang="en-US" altLang="zh-CN" dirty="0" err="1">
                <a:solidFill>
                  <a:srgbClr val="000000"/>
                </a:solidFill>
                <a:latin typeface="Arial" panose="020B0604020202020204"/>
              </a:rPr>
              <a:t>System.</a:t>
            </a:r>
            <a:r>
              <a:rPr lang="en-US" altLang="zh-CN" i="1" dirty="0" err="1">
                <a:solidFill>
                  <a:srgbClr val="000000"/>
                </a:solidFill>
                <a:latin typeface="Arial" panose="020B0604020202020204"/>
              </a:rPr>
              <a:t>currentTimeMillis</a:t>
            </a:r>
            <a:r>
              <a:rPr lang="en-US" altLang="zh-CN" dirty="0">
                <a:solidFill>
                  <a:srgbClr val="000000"/>
                </a:solidFill>
                <a:latin typeface="Arial" panose="020B0604020202020204"/>
              </a:rPr>
              <a:t>();</a:t>
            </a:r>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r>
              <a:rPr lang="en-US" altLang="zh-CN" b="1" dirty="0">
                <a:solidFill>
                  <a:srgbClr val="7F0055"/>
                </a:solidFill>
                <a:latin typeface="Arial" panose="020B0604020202020204"/>
              </a:rPr>
              <a:t>for</a:t>
            </a:r>
            <a:r>
              <a:rPr lang="en-US" altLang="zh-CN" dirty="0">
                <a:solidFill>
                  <a:srgbClr val="000000"/>
                </a:solidFill>
                <a:latin typeface="Arial" panose="020B0604020202020204"/>
              </a:rPr>
              <a:t>(</a:t>
            </a:r>
            <a:r>
              <a:rPr lang="en-US" altLang="zh-CN" b="1" dirty="0" err="1">
                <a:solidFill>
                  <a:srgbClr val="7F0055"/>
                </a:solidFill>
                <a:latin typeface="Arial" panose="020B0604020202020204"/>
              </a:rPr>
              <a:t>int</a:t>
            </a:r>
            <a:r>
              <a:rPr lang="en-US" altLang="zh-CN" dirty="0">
                <a:solidFill>
                  <a:srgbClr val="000000"/>
                </a:solidFill>
                <a:latin typeface="Arial" panose="020B0604020202020204"/>
              </a:rPr>
              <a:t> i=0; i&lt;20000; i++){ </a:t>
            </a:r>
            <a:r>
              <a:rPr lang="en-US" altLang="zh-CN" dirty="0">
                <a:solidFill>
                  <a:srgbClr val="3F7F5F"/>
                </a:solidFill>
                <a:latin typeface="Arial" panose="020B0604020202020204"/>
              </a:rPr>
              <a:t>//</a:t>
            </a:r>
            <a:r>
              <a:rPr lang="zh-CN" altLang="en-US" dirty="0">
                <a:solidFill>
                  <a:srgbClr val="3F7F5F"/>
                </a:solidFill>
                <a:latin typeface="宋体" panose="02010600030101010101" pitchFamily="2" charset="-122"/>
              </a:rPr>
              <a:t>用</a:t>
            </a:r>
            <a:r>
              <a:rPr lang="en-US" altLang="zh-CN" dirty="0" err="1">
                <a:solidFill>
                  <a:srgbClr val="3F7F5F"/>
                </a:solidFill>
                <a:latin typeface="Arial" panose="020B0604020202020204"/>
              </a:rPr>
              <a:t>StringBuffer</a:t>
            </a:r>
            <a:r>
              <a:rPr lang="zh-CN" altLang="en-US" dirty="0">
                <a:solidFill>
                  <a:srgbClr val="3F7F5F"/>
                </a:solidFill>
                <a:latin typeface="宋体" panose="02010600030101010101" pitchFamily="2" charset="-122"/>
              </a:rPr>
              <a:t>类的</a:t>
            </a:r>
            <a:r>
              <a:rPr lang="en-US" altLang="zh-CN" dirty="0">
                <a:solidFill>
                  <a:srgbClr val="3F7F5F"/>
                </a:solidFill>
                <a:latin typeface="Arial" panose="020B0604020202020204"/>
              </a:rPr>
              <a:t>append()</a:t>
            </a:r>
            <a:r>
              <a:rPr lang="zh-CN" altLang="en-US" dirty="0">
                <a:solidFill>
                  <a:srgbClr val="3F7F5F"/>
                </a:solidFill>
                <a:latin typeface="宋体" panose="02010600030101010101" pitchFamily="2" charset="-122"/>
              </a:rPr>
              <a:t>方法拼接字符串</a:t>
            </a:r>
            <a:endParaRPr lang="zh-CN" altLang="en-US" dirty="0">
              <a:solidFill>
                <a:srgbClr val="000000"/>
              </a:solidFill>
              <a:latin typeface="Arial" panose="020B0604020202020204"/>
            </a:endParaRPr>
          </a:p>
          <a:p>
            <a:r>
              <a:rPr lang="zh-CN" altLang="en-US" dirty="0">
                <a:solidFill>
                  <a:srgbClr val="000000"/>
                </a:solidFill>
                <a:latin typeface="Arial" panose="020B0604020202020204"/>
              </a:rPr>
              <a:t>               </a:t>
            </a:r>
            <a:r>
              <a:rPr lang="en-US" altLang="zh-CN" dirty="0">
                <a:solidFill>
                  <a:srgbClr val="000000"/>
                </a:solidFill>
                <a:latin typeface="Arial" panose="020B0604020202020204"/>
              </a:rPr>
              <a:t>	</a:t>
            </a:r>
            <a:r>
              <a:rPr lang="en-US" altLang="zh-CN" dirty="0" err="1">
                <a:solidFill>
                  <a:srgbClr val="000000"/>
                </a:solidFill>
                <a:latin typeface="Arial" panose="020B0604020202020204"/>
              </a:rPr>
              <a:t>buffer.append</a:t>
            </a:r>
            <a:r>
              <a:rPr lang="en-US" altLang="zh-CN" dirty="0">
                <a:solidFill>
                  <a:srgbClr val="000000"/>
                </a:solidFill>
                <a:latin typeface="Arial" panose="020B0604020202020204"/>
              </a:rPr>
              <a:t>(i);                       </a:t>
            </a:r>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r>
              <a:rPr lang="en-US" altLang="zh-CN" dirty="0" err="1">
                <a:solidFill>
                  <a:srgbClr val="000000"/>
                </a:solidFill>
                <a:latin typeface="Arial" panose="020B0604020202020204"/>
              </a:rPr>
              <a:t>endTime</a:t>
            </a:r>
            <a:r>
              <a:rPr lang="en-US" altLang="zh-CN" dirty="0">
                <a:solidFill>
                  <a:srgbClr val="000000"/>
                </a:solidFill>
                <a:latin typeface="Arial" panose="020B0604020202020204"/>
              </a:rPr>
              <a:t>=</a:t>
            </a:r>
            <a:r>
              <a:rPr lang="en-US" altLang="zh-CN" dirty="0" err="1">
                <a:solidFill>
                  <a:srgbClr val="000000"/>
                </a:solidFill>
                <a:latin typeface="Arial" panose="020B0604020202020204"/>
              </a:rPr>
              <a:t>System.</a:t>
            </a:r>
            <a:r>
              <a:rPr lang="en-US" altLang="zh-CN" i="1" dirty="0" err="1">
                <a:solidFill>
                  <a:srgbClr val="000000"/>
                </a:solidFill>
                <a:latin typeface="Arial" panose="020B0604020202020204"/>
              </a:rPr>
              <a:t>currentTimeMillis</a:t>
            </a:r>
            <a:r>
              <a:rPr lang="en-US" altLang="zh-CN" dirty="0">
                <a:solidFill>
                  <a:srgbClr val="000000"/>
                </a:solidFill>
                <a:latin typeface="Arial" panose="020B0604020202020204"/>
              </a:rPr>
              <a:t>();</a:t>
            </a:r>
            <a:endParaRPr lang="en-US" altLang="zh-CN" dirty="0">
              <a:solidFill>
                <a:srgbClr val="000000"/>
              </a:solidFill>
              <a:latin typeface="Arial" panose="020B0604020202020204"/>
            </a:endParaRPr>
          </a:p>
          <a:p>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r>
              <a:rPr lang="en-US" altLang="zh-CN" dirty="0" err="1">
                <a:solidFill>
                  <a:srgbClr val="000000"/>
                </a:solidFill>
                <a:latin typeface="Arial" panose="020B0604020202020204"/>
              </a:rPr>
              <a:t>System.</a:t>
            </a:r>
            <a:r>
              <a:rPr lang="en-US" altLang="zh-CN" i="1" dirty="0" err="1">
                <a:solidFill>
                  <a:srgbClr val="0000C0"/>
                </a:solidFill>
                <a:latin typeface="Arial" panose="020B0604020202020204"/>
              </a:rPr>
              <a:t>out</a:t>
            </a:r>
            <a:r>
              <a:rPr lang="en-US" altLang="zh-CN" dirty="0" err="1">
                <a:solidFill>
                  <a:srgbClr val="000000"/>
                </a:solidFill>
                <a:latin typeface="Arial" panose="020B0604020202020204"/>
              </a:rPr>
              <a:t>.println</a:t>
            </a:r>
            <a:r>
              <a:rPr lang="en-US" altLang="zh-CN" dirty="0">
                <a:solidFill>
                  <a:srgbClr val="000000"/>
                </a:solidFill>
                <a:latin typeface="Arial" panose="020B0604020202020204"/>
              </a:rPr>
              <a:t>(</a:t>
            </a:r>
            <a:r>
              <a:rPr lang="en-US" altLang="zh-CN" dirty="0">
                <a:solidFill>
                  <a:srgbClr val="2A00FF"/>
                </a:solidFill>
                <a:latin typeface="Arial" panose="020B0604020202020204"/>
              </a:rPr>
              <a:t>"</a:t>
            </a:r>
            <a:r>
              <a:rPr lang="en-US" altLang="zh-CN" dirty="0" err="1">
                <a:solidFill>
                  <a:srgbClr val="2A00FF"/>
                </a:solidFill>
                <a:latin typeface="Arial" panose="020B0604020202020204"/>
              </a:rPr>
              <a:t>StringBuffer</a:t>
            </a:r>
            <a:r>
              <a:rPr lang="zh-CN" altLang="en-US" dirty="0">
                <a:solidFill>
                  <a:srgbClr val="2A00FF"/>
                </a:solidFill>
                <a:latin typeface="宋体" panose="02010600030101010101" pitchFamily="2" charset="-122"/>
              </a:rPr>
              <a:t>的执行时间：</a:t>
            </a:r>
            <a:r>
              <a:rPr lang="en-US" altLang="zh-CN" dirty="0">
                <a:solidFill>
                  <a:srgbClr val="2A00FF"/>
                </a:solidFill>
                <a:latin typeface="Arial" panose="020B0604020202020204"/>
              </a:rPr>
              <a:t>"</a:t>
            </a:r>
            <a:r>
              <a:rPr lang="en-US" altLang="zh-CN" dirty="0">
                <a:solidFill>
                  <a:srgbClr val="000000"/>
                </a:solidFill>
                <a:latin typeface="Arial" panose="020B0604020202020204"/>
              </a:rPr>
              <a:t>+(</a:t>
            </a:r>
            <a:r>
              <a:rPr lang="en-US" altLang="zh-CN" dirty="0" err="1">
                <a:solidFill>
                  <a:srgbClr val="000000"/>
                </a:solidFill>
                <a:latin typeface="Arial" panose="020B0604020202020204"/>
              </a:rPr>
              <a:t>endTime-beginTime</a:t>
            </a:r>
            <a:r>
              <a:rPr lang="en-US" altLang="zh-CN" dirty="0">
                <a:solidFill>
                  <a:srgbClr val="000000"/>
                </a:solidFill>
                <a:latin typeface="Arial" panose="020B0604020202020204"/>
              </a:rPr>
              <a:t>));        </a:t>
            </a:r>
            <a:endParaRPr lang="en-US" altLang="zh-CN" dirty="0">
              <a:solidFill>
                <a:srgbClr val="000000"/>
              </a:solidFill>
              <a:latin typeface="Arial" panose="020B0604020202020204"/>
            </a:endParaRPr>
          </a:p>
          <a:p>
            <a:r>
              <a:rPr lang="en-US" altLang="zh-CN" dirty="0">
                <a:solidFill>
                  <a:srgbClr val="000000"/>
                </a:solidFill>
                <a:latin typeface="Arial" panose="020B0604020202020204"/>
              </a:rPr>
              <a:t>      </a:t>
            </a:r>
            <a:r>
              <a:rPr lang="en-US" altLang="zh-CN" b="1" dirty="0">
                <a:latin typeface="Arial" panose="020B0604020202020204"/>
              </a:rPr>
              <a:t> </a:t>
            </a:r>
            <a:r>
              <a:rPr lang="en-US" altLang="zh-CN" b="1" dirty="0">
                <a:latin typeface="宋体" panose="02010600030101010101" pitchFamily="2" charset="-122"/>
              </a:rPr>
              <a:t>}</a:t>
            </a:r>
            <a:r>
              <a:rPr lang="en-US" altLang="zh-CN" dirty="0">
                <a:solidFill>
                  <a:srgbClr val="3F7F5F"/>
                </a:solidFill>
                <a:latin typeface="宋体" panose="02010600030101010101" pitchFamily="2" charset="-122"/>
              </a:rPr>
              <a:t>//main</a:t>
            </a:r>
            <a:endParaRPr lang="en-US" altLang="zh-CN" dirty="0">
              <a:solidFill>
                <a:srgbClr val="3F7F5F"/>
              </a:solidFill>
              <a:latin typeface="宋体" panose="02010600030101010101" pitchFamily="2" charset="-122"/>
            </a:endParaRPr>
          </a:p>
          <a:p>
            <a:r>
              <a:rPr lang="en-US" altLang="zh-CN" b="1" dirty="0">
                <a:latin typeface="宋体" panose="02010600030101010101" pitchFamily="2" charset="-122"/>
              </a:rPr>
              <a:t>}</a:t>
            </a:r>
            <a:r>
              <a:rPr lang="en-US" altLang="zh-CN" dirty="0">
                <a:solidFill>
                  <a:srgbClr val="3F7F5F"/>
                </a:solidFill>
                <a:latin typeface="宋体" panose="02010600030101010101" pitchFamily="2" charset="-122"/>
              </a:rPr>
              <a:t>//class</a:t>
            </a:r>
            <a:endParaRPr lang="en-US" altLang="zh-CN" dirty="0">
              <a:solidFill>
                <a:srgbClr val="3F7F5F"/>
              </a:solidFill>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StringBuilder</a:t>
            </a:r>
            <a:r>
              <a:rPr lang="zh-CN" altLang="zh-CN" dirty="0"/>
              <a:t>类中的常用方法</a:t>
            </a:r>
            <a:r>
              <a:rPr lang="zh-CN" altLang="en-US" dirty="0"/>
              <a:t>：</a:t>
            </a:r>
            <a:endParaRPr lang="zh-CN" altLang="zh-CN" dirty="0"/>
          </a:p>
          <a:p>
            <a:pPr marL="109855" indent="0">
              <a:buNone/>
            </a:pPr>
            <a:r>
              <a:rPr lang="zh-CN" altLang="zh-CN" dirty="0"/>
              <a:t>（</a:t>
            </a:r>
            <a:r>
              <a:rPr lang="en-US" altLang="zh-CN" dirty="0"/>
              <a:t>1</a:t>
            </a:r>
            <a:r>
              <a:rPr lang="zh-CN" altLang="zh-CN" dirty="0"/>
              <a:t>）</a:t>
            </a:r>
            <a:r>
              <a:rPr lang="en-US" altLang="zh-CN" dirty="0"/>
              <a:t>append()</a:t>
            </a:r>
            <a:endParaRPr lang="zh-CN" altLang="zh-CN" dirty="0"/>
          </a:p>
          <a:p>
            <a:pPr lvl="1"/>
            <a:r>
              <a:rPr lang="en-US" altLang="zh-CN" dirty="0" err="1"/>
              <a:t>StringBuilder</a:t>
            </a:r>
            <a:r>
              <a:rPr lang="en-US" altLang="zh-CN" dirty="0"/>
              <a:t> append(</a:t>
            </a:r>
            <a:r>
              <a:rPr lang="en-US" altLang="zh-CN" dirty="0" err="1"/>
              <a:t>boolean</a:t>
            </a:r>
            <a:r>
              <a:rPr lang="en-US" altLang="zh-CN" dirty="0"/>
              <a:t> b)</a:t>
            </a:r>
            <a:endParaRPr lang="zh-CN" altLang="zh-CN" dirty="0"/>
          </a:p>
          <a:p>
            <a:pPr lvl="1"/>
            <a:r>
              <a:rPr lang="en-US" altLang="zh-CN" dirty="0" err="1"/>
              <a:t>StringBuilder</a:t>
            </a:r>
            <a:r>
              <a:rPr lang="en-US" altLang="zh-CN" dirty="0"/>
              <a:t> append(</a:t>
            </a:r>
            <a:r>
              <a:rPr lang="en-US" altLang="zh-CN" dirty="0" err="1"/>
              <a:t>int</a:t>
            </a:r>
            <a:r>
              <a:rPr lang="en-US" altLang="zh-CN" dirty="0"/>
              <a:t> i)</a:t>
            </a:r>
            <a:endParaRPr lang="zh-CN" altLang="zh-CN" dirty="0"/>
          </a:p>
          <a:p>
            <a:pPr lvl="1"/>
            <a:r>
              <a:rPr lang="en-US" altLang="zh-CN" dirty="0" err="1"/>
              <a:t>StringBuilder</a:t>
            </a:r>
            <a:r>
              <a:rPr lang="en-US" altLang="zh-CN" dirty="0"/>
              <a:t> append(String s)</a:t>
            </a:r>
            <a:endParaRPr lang="zh-CN" altLang="zh-CN" dirty="0"/>
          </a:p>
          <a:p>
            <a:pPr lvl="1"/>
            <a:r>
              <a:rPr lang="zh-CN" altLang="zh-CN" dirty="0"/>
              <a:t>……</a:t>
            </a:r>
            <a:endParaRPr lang="zh-CN" altLang="zh-CN" dirty="0"/>
          </a:p>
          <a:p>
            <a:pPr lvl="1"/>
            <a:r>
              <a:rPr lang="en-US" altLang="zh-CN" dirty="0"/>
              <a:t>append()</a:t>
            </a:r>
            <a:r>
              <a:rPr lang="zh-CN" altLang="zh-CN" dirty="0"/>
              <a:t>方法有很多重载形式，允许各种类型数据的追加操作。</a:t>
            </a:r>
            <a:r>
              <a:rPr lang="en-US" altLang="zh-CN" dirty="0"/>
              <a:t>append()</a:t>
            </a:r>
            <a:r>
              <a:rPr lang="zh-CN" altLang="zh-CN" dirty="0"/>
              <a:t>将参数指定的数据转换为</a:t>
            </a:r>
            <a:r>
              <a:rPr lang="en-US" altLang="zh-CN" dirty="0"/>
              <a:t>String</a:t>
            </a:r>
            <a:r>
              <a:rPr lang="zh-CN" altLang="zh-CN" dirty="0"/>
              <a:t>后（如果需要转换的话），追加到调用该方法的</a:t>
            </a:r>
            <a:r>
              <a:rPr lang="en-US" altLang="zh-CN" dirty="0" err="1"/>
              <a:t>StringBuilder</a:t>
            </a:r>
            <a:r>
              <a:rPr lang="zh-CN" altLang="zh-CN" dirty="0"/>
              <a:t>字符串对象的末尾。</a:t>
            </a:r>
            <a:endParaRPr lang="zh-CN" altLang="zh-CN"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179512" y="2780928"/>
            <a:ext cx="885698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dirty="0" err="1"/>
              <a:t>StringBuilder</a:t>
            </a:r>
            <a:r>
              <a:rPr lang="en-US" altLang="zh-CN" dirty="0"/>
              <a:t> builder = </a:t>
            </a:r>
            <a:r>
              <a:rPr lang="en-US" altLang="zh-CN" b="1" dirty="0"/>
              <a:t>new</a:t>
            </a:r>
            <a:r>
              <a:rPr lang="en-US" altLang="zh-CN" dirty="0"/>
              <a:t> </a:t>
            </a:r>
            <a:r>
              <a:rPr lang="en-US" altLang="zh-CN" dirty="0" err="1"/>
              <a:t>StringBuilder</a:t>
            </a:r>
            <a:r>
              <a:rPr lang="en-US" altLang="zh-CN" dirty="0"/>
              <a:t>("This "); </a:t>
            </a:r>
            <a:endParaRPr lang="zh-CN" altLang="zh-CN" dirty="0"/>
          </a:p>
          <a:p>
            <a:pPr fontAlgn="auto"/>
            <a:r>
              <a:rPr lang="en-US" altLang="zh-CN" dirty="0" err="1"/>
              <a:t>builder.append</a:t>
            </a:r>
            <a:r>
              <a:rPr lang="en-US" altLang="zh-CN" dirty="0"/>
              <a:t>("is ").append("a ").append("good ").append("idea!");  </a:t>
            </a:r>
            <a:r>
              <a:rPr lang="en-US" altLang="zh-CN" dirty="0">
                <a:solidFill>
                  <a:srgbClr val="FF0000"/>
                </a:solidFill>
              </a:rPr>
              <a:t>//</a:t>
            </a:r>
            <a:r>
              <a:rPr lang="zh-CN" altLang="zh-CN" dirty="0">
                <a:solidFill>
                  <a:srgbClr val="FF0000"/>
                </a:solidFill>
              </a:rPr>
              <a:t>没有产生新字符串</a:t>
            </a:r>
            <a:endParaRPr lang="zh-CN" altLang="zh-CN" dirty="0">
              <a:solidFill>
                <a:srgbClr val="FF0000"/>
              </a:solidFill>
            </a:endParaRPr>
          </a:p>
          <a:p>
            <a:r>
              <a:rPr lang="en-US" altLang="zh-CN" dirty="0" err="1"/>
              <a:t>System.</a:t>
            </a:r>
            <a:r>
              <a:rPr lang="en-US" altLang="zh-CN" i="1" dirty="0" err="1"/>
              <a:t>out</a:t>
            </a:r>
            <a:r>
              <a:rPr lang="en-US" altLang="zh-CN" dirty="0" err="1"/>
              <a:t>.println</a:t>
            </a:r>
            <a:r>
              <a:rPr lang="en-US" altLang="zh-CN" dirty="0"/>
              <a:t>(builder);  </a:t>
            </a:r>
            <a:r>
              <a:rPr lang="en-US" altLang="zh-CN" dirty="0">
                <a:solidFill>
                  <a:srgbClr val="FF0000"/>
                </a:solidFill>
              </a:rPr>
              <a:t>// builder</a:t>
            </a:r>
            <a:r>
              <a:rPr lang="zh-CN" altLang="zh-CN" dirty="0">
                <a:solidFill>
                  <a:srgbClr val="FF0000"/>
                </a:solidFill>
              </a:rPr>
              <a:t>对象值更新为</a:t>
            </a:r>
            <a:r>
              <a:rPr lang="en-US" altLang="zh-CN" dirty="0">
                <a:solidFill>
                  <a:srgbClr val="FF0000"/>
                </a:solidFill>
              </a:rPr>
              <a:t>"This is a good idea!"</a:t>
            </a:r>
            <a:endParaRPr lang="zh-CN"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163696"/>
          </a:xfrm>
        </p:spPr>
        <p:txBody>
          <a:bodyPr>
            <a:normAutofit/>
          </a:bodyPr>
          <a:lstStyle/>
          <a:p>
            <a:pPr marL="109855" indent="0">
              <a:buNone/>
            </a:pPr>
            <a:r>
              <a:rPr lang="zh-CN" altLang="zh-CN" dirty="0"/>
              <a:t>（</a:t>
            </a:r>
            <a:r>
              <a:rPr lang="en-US" altLang="zh-CN" dirty="0"/>
              <a:t>2</a:t>
            </a:r>
            <a:r>
              <a:rPr lang="zh-CN" altLang="zh-CN" dirty="0"/>
              <a:t>）</a:t>
            </a:r>
            <a:r>
              <a:rPr lang="en-US" altLang="zh-CN" dirty="0"/>
              <a:t>insert()</a:t>
            </a:r>
            <a:endParaRPr lang="zh-CN" altLang="zh-CN" dirty="0"/>
          </a:p>
          <a:p>
            <a:pPr lvl="1"/>
            <a:r>
              <a:rPr lang="en-US" altLang="zh-CN" dirty="0" err="1"/>
              <a:t>StringBuilder</a:t>
            </a:r>
            <a:r>
              <a:rPr lang="en-US" altLang="zh-CN" dirty="0"/>
              <a:t> insert(</a:t>
            </a:r>
            <a:r>
              <a:rPr lang="en-US" altLang="zh-CN" dirty="0" err="1"/>
              <a:t>int</a:t>
            </a:r>
            <a:r>
              <a:rPr lang="en-US" altLang="zh-CN" dirty="0"/>
              <a:t> offset, String s)</a:t>
            </a:r>
            <a:endParaRPr lang="en-US" altLang="zh-CN" dirty="0"/>
          </a:p>
          <a:p>
            <a:pPr lvl="1"/>
            <a:r>
              <a:rPr lang="zh-CN" altLang="zh-CN" dirty="0"/>
              <a:t>该方法将参数字符串</a:t>
            </a:r>
            <a:r>
              <a:rPr lang="en-US" altLang="zh-CN" dirty="0"/>
              <a:t>s</a:t>
            </a:r>
            <a:r>
              <a:rPr lang="zh-CN" altLang="zh-CN" dirty="0"/>
              <a:t>插入在调用该方法的</a:t>
            </a:r>
            <a:r>
              <a:rPr lang="en-US" altLang="zh-CN" dirty="0" err="1"/>
              <a:t>StringBuilder</a:t>
            </a:r>
            <a:r>
              <a:rPr lang="zh-CN" altLang="zh-CN" dirty="0"/>
              <a:t>字符串中，位置由参数</a:t>
            </a:r>
            <a:r>
              <a:rPr lang="en-US" altLang="zh-CN" dirty="0"/>
              <a:t>offset</a:t>
            </a:r>
            <a:r>
              <a:rPr lang="zh-CN" altLang="zh-CN" dirty="0"/>
              <a:t>指定。它同样有很多重载形式，允许各种类型数据的插入操作。</a:t>
            </a:r>
            <a:endParaRPr lang="zh-CN" altLang="zh-CN" dirty="0"/>
          </a:p>
          <a:p>
            <a:pPr marL="109855" indent="0">
              <a:buNone/>
            </a:pPr>
            <a:endParaRPr lang="zh-CN" altLang="zh-CN"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683568" y="3645024"/>
            <a:ext cx="813690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dirty="0" err="1"/>
              <a:t>StringBuilder</a:t>
            </a:r>
            <a:r>
              <a:rPr lang="en-US" altLang="zh-CN" sz="2000" dirty="0"/>
              <a:t> builder = </a:t>
            </a:r>
            <a:r>
              <a:rPr lang="en-US" altLang="zh-CN" sz="2000" b="1" dirty="0"/>
              <a:t>new</a:t>
            </a:r>
            <a:r>
              <a:rPr lang="en-US" altLang="zh-CN" sz="2000" dirty="0"/>
              <a:t> </a:t>
            </a:r>
            <a:r>
              <a:rPr lang="en-US" altLang="zh-CN" sz="2000" dirty="0" err="1"/>
              <a:t>StringBuilder</a:t>
            </a:r>
            <a:r>
              <a:rPr lang="en-US" altLang="zh-CN" sz="2000" dirty="0"/>
              <a:t>("01068961626");</a:t>
            </a:r>
            <a:endParaRPr lang="zh-CN" altLang="zh-CN" sz="2000" dirty="0"/>
          </a:p>
          <a:p>
            <a:pPr fontAlgn="auto"/>
            <a:r>
              <a:rPr lang="en-US" altLang="zh-CN" sz="2000" dirty="0" err="1"/>
              <a:t>builder.insert</a:t>
            </a:r>
            <a:r>
              <a:rPr lang="en-US" altLang="zh-CN" sz="2000" dirty="0"/>
              <a:t>(3, "-");</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(builder); </a:t>
            </a:r>
            <a:endParaRPr lang="zh-CN" altLang="zh-CN" sz="2000" dirty="0"/>
          </a:p>
        </p:txBody>
      </p:sp>
      <p:sp>
        <p:nvSpPr>
          <p:cNvPr id="5" name="矩形 4"/>
          <p:cNvSpPr/>
          <p:nvPr/>
        </p:nvSpPr>
        <p:spPr>
          <a:xfrm>
            <a:off x="4427984" y="4221088"/>
            <a:ext cx="2557110"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dirty="0"/>
              <a:t>输出</a:t>
            </a:r>
            <a:r>
              <a:rPr lang="en-US" altLang="zh-CN" dirty="0"/>
              <a:t>"010-68961626"</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a:t>
            </a:r>
            <a:r>
              <a:rPr lang="en-US" altLang="zh-CN" dirty="0"/>
              <a:t>3</a:t>
            </a:r>
            <a:r>
              <a:rPr lang="zh-CN" altLang="zh-CN" dirty="0"/>
              <a:t>）</a:t>
            </a:r>
            <a:r>
              <a:rPr lang="en-US" altLang="zh-CN" dirty="0"/>
              <a:t>delete()</a:t>
            </a:r>
            <a:endParaRPr lang="zh-CN" altLang="zh-CN" dirty="0"/>
          </a:p>
          <a:p>
            <a:pPr lvl="1"/>
            <a:r>
              <a:rPr lang="en-US" altLang="zh-CN" dirty="0" err="1"/>
              <a:t>StringBuilder</a:t>
            </a:r>
            <a:r>
              <a:rPr lang="en-US" altLang="zh-CN" dirty="0"/>
              <a:t> delete(</a:t>
            </a:r>
            <a:r>
              <a:rPr lang="en-US" altLang="zh-CN" dirty="0" err="1"/>
              <a:t>int</a:t>
            </a:r>
            <a:r>
              <a:rPr lang="en-US" altLang="zh-CN" dirty="0"/>
              <a:t> start, </a:t>
            </a:r>
            <a:r>
              <a:rPr lang="en-US" altLang="zh-CN" dirty="0" err="1"/>
              <a:t>int</a:t>
            </a:r>
            <a:r>
              <a:rPr lang="en-US" altLang="zh-CN" dirty="0"/>
              <a:t> end)</a:t>
            </a:r>
            <a:r>
              <a:rPr lang="zh-CN" altLang="zh-CN" dirty="0"/>
              <a:t>，删除调用该方法的字符串的</a:t>
            </a:r>
            <a:r>
              <a:rPr lang="zh-CN" altLang="zh-CN" dirty="0">
                <a:solidFill>
                  <a:srgbClr val="FF0000"/>
                </a:solidFill>
              </a:rPr>
              <a:t>从索引值</a:t>
            </a:r>
            <a:r>
              <a:rPr lang="en-US" altLang="zh-CN" dirty="0">
                <a:solidFill>
                  <a:srgbClr val="FF0000"/>
                </a:solidFill>
              </a:rPr>
              <a:t>start</a:t>
            </a:r>
            <a:r>
              <a:rPr lang="zh-CN" altLang="zh-CN" dirty="0">
                <a:solidFill>
                  <a:srgbClr val="FF0000"/>
                </a:solidFill>
              </a:rPr>
              <a:t>开始至索引值</a:t>
            </a:r>
            <a:r>
              <a:rPr lang="en-US" altLang="zh-CN" dirty="0">
                <a:solidFill>
                  <a:srgbClr val="FF0000"/>
                </a:solidFill>
              </a:rPr>
              <a:t>end</a:t>
            </a:r>
            <a:r>
              <a:rPr lang="zh-CN" altLang="zh-CN" dirty="0">
                <a:solidFill>
                  <a:srgbClr val="92D050"/>
                </a:solidFill>
              </a:rPr>
              <a:t>前</a:t>
            </a:r>
            <a:r>
              <a:rPr lang="zh-CN" altLang="zh-CN" dirty="0"/>
              <a:t>的子串。</a:t>
            </a:r>
            <a:endParaRPr lang="zh-CN" altLang="zh-CN" dirty="0"/>
          </a:p>
          <a:p>
            <a:pPr lvl="1"/>
            <a:r>
              <a:rPr lang="en-US" altLang="zh-CN" dirty="0"/>
              <a:t>[start,end)</a:t>
            </a:r>
            <a:endParaRPr lang="en-US" altLang="zh-CN"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755576" y="3091359"/>
            <a:ext cx="756084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dirty="0" err="1"/>
              <a:t>StringBuilder</a:t>
            </a:r>
            <a:r>
              <a:rPr lang="en-US" altLang="zh-CN" sz="2000" dirty="0"/>
              <a:t> builder = </a:t>
            </a:r>
            <a:r>
              <a:rPr lang="en-US" altLang="zh-CN" sz="2000" b="1" dirty="0"/>
              <a:t>new</a:t>
            </a:r>
            <a:r>
              <a:rPr lang="en-US" altLang="zh-CN" sz="2000" dirty="0"/>
              <a:t> </a:t>
            </a:r>
            <a:r>
              <a:rPr lang="en-US" altLang="zh-CN" sz="2000" dirty="0" err="1"/>
              <a:t>StringBuilder</a:t>
            </a:r>
            <a:r>
              <a:rPr lang="en-US" altLang="zh-CN" sz="2000" dirty="0"/>
              <a:t>("0123456789");</a:t>
            </a:r>
            <a:endParaRPr lang="zh-CN" altLang="zh-CN" sz="2000" dirty="0"/>
          </a:p>
          <a:p>
            <a:pPr fontAlgn="auto"/>
            <a:r>
              <a:rPr lang="en-US" altLang="zh-CN" sz="2000" dirty="0" err="1"/>
              <a:t>builder.delete</a:t>
            </a:r>
            <a:r>
              <a:rPr lang="en-US" altLang="zh-CN" sz="2000" dirty="0"/>
              <a:t>(3, 6);</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(builder);   </a:t>
            </a:r>
            <a:endParaRPr lang="zh-CN" altLang="zh-CN" sz="2000" dirty="0"/>
          </a:p>
        </p:txBody>
      </p:sp>
      <p:sp>
        <p:nvSpPr>
          <p:cNvPr id="5" name="矩形 4"/>
          <p:cNvSpPr/>
          <p:nvPr/>
        </p:nvSpPr>
        <p:spPr>
          <a:xfrm>
            <a:off x="4572000" y="3613666"/>
            <a:ext cx="1840568"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dirty="0"/>
              <a:t>输出</a:t>
            </a:r>
            <a:r>
              <a:rPr lang="en-US" altLang="zh-CN" dirty="0"/>
              <a:t>"0126789"</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a:t>
            </a:r>
            <a:r>
              <a:rPr lang="en-US" altLang="zh-CN" dirty="0"/>
              <a:t>4</a:t>
            </a:r>
            <a:r>
              <a:rPr lang="zh-CN" altLang="zh-CN" dirty="0"/>
              <a:t>）</a:t>
            </a:r>
            <a:r>
              <a:rPr lang="en-US" altLang="zh-CN" dirty="0"/>
              <a:t>reverse()</a:t>
            </a:r>
            <a:endParaRPr lang="zh-CN" altLang="zh-CN" dirty="0"/>
          </a:p>
          <a:p>
            <a:pPr lvl="1"/>
            <a:r>
              <a:rPr lang="en-US" altLang="zh-CN" dirty="0" err="1"/>
              <a:t>StringBuilder</a:t>
            </a:r>
            <a:r>
              <a:rPr lang="en-US" altLang="zh-CN" dirty="0"/>
              <a:t> reverse()</a:t>
            </a:r>
            <a:endParaRPr lang="en-US" altLang="zh-CN" dirty="0"/>
          </a:p>
          <a:p>
            <a:pPr lvl="1"/>
            <a:r>
              <a:rPr lang="zh-CN" altLang="zh-CN" dirty="0"/>
              <a:t>将调用该方法的字符串逆置。</a:t>
            </a:r>
            <a:endParaRPr lang="zh-CN" altLang="en-US"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899592" y="2989401"/>
            <a:ext cx="756084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dirty="0" err="1"/>
              <a:t>StringBuilder</a:t>
            </a:r>
            <a:r>
              <a:rPr lang="en-US" altLang="zh-CN" sz="2000" dirty="0"/>
              <a:t> builder = </a:t>
            </a:r>
            <a:r>
              <a:rPr lang="en-US" altLang="zh-CN" sz="2000" b="1" dirty="0"/>
              <a:t>new</a:t>
            </a:r>
            <a:r>
              <a:rPr lang="en-US" altLang="zh-CN" sz="2000" dirty="0"/>
              <a:t> </a:t>
            </a:r>
            <a:r>
              <a:rPr lang="en-US" altLang="zh-CN" sz="2000" dirty="0" err="1"/>
              <a:t>StringBuilder</a:t>
            </a:r>
            <a:r>
              <a:rPr lang="en-US" altLang="zh-CN" sz="2000" dirty="0"/>
              <a:t>("0123456789");</a:t>
            </a:r>
            <a:endParaRPr lang="zh-CN" altLang="zh-CN" sz="2000" dirty="0"/>
          </a:p>
          <a:p>
            <a:pPr fontAlgn="auto"/>
            <a:r>
              <a:rPr lang="en-US" altLang="zh-CN" sz="2000" dirty="0" err="1"/>
              <a:t>builder.reverse</a:t>
            </a:r>
            <a:r>
              <a:rPr lang="en-US" altLang="zh-CN" sz="2000" dirty="0"/>
              <a:t>();</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(builder);   </a:t>
            </a:r>
            <a:endParaRPr lang="zh-CN" altLang="en-US" sz="2000" dirty="0"/>
          </a:p>
        </p:txBody>
      </p:sp>
      <p:sp>
        <p:nvSpPr>
          <p:cNvPr id="5" name="矩形 4"/>
          <p:cNvSpPr/>
          <p:nvPr/>
        </p:nvSpPr>
        <p:spPr>
          <a:xfrm>
            <a:off x="4572000" y="3563724"/>
            <a:ext cx="2278188"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dirty="0"/>
              <a:t>输出</a:t>
            </a:r>
            <a:r>
              <a:rPr lang="en-US" altLang="zh-CN" dirty="0"/>
              <a:t>"9876543210"</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875664"/>
          </a:xfrm>
        </p:spPr>
        <p:txBody>
          <a:bodyPr>
            <a:normAutofit/>
          </a:bodyPr>
          <a:lstStyle/>
          <a:p>
            <a:pPr marL="109855" indent="0">
              <a:buNone/>
            </a:pPr>
            <a:r>
              <a:rPr lang="en-US" altLang="zh-CN" sz="2400" dirty="0"/>
              <a:t>3</a:t>
            </a:r>
            <a:r>
              <a:rPr lang="zh-CN" altLang="zh-CN" sz="2400" dirty="0"/>
              <a:t>．</a:t>
            </a:r>
            <a:r>
              <a:rPr lang="en-US" altLang="zh-CN" sz="2400" dirty="0"/>
              <a:t>String</a:t>
            </a:r>
            <a:r>
              <a:rPr lang="zh-CN" altLang="zh-CN" sz="2400" dirty="0"/>
              <a:t>类与</a:t>
            </a:r>
            <a:r>
              <a:rPr lang="en-US" altLang="zh-CN" sz="2400" dirty="0" err="1"/>
              <a:t>StringBuilder</a:t>
            </a:r>
            <a:r>
              <a:rPr lang="zh-CN" altLang="zh-CN" sz="2400" dirty="0"/>
              <a:t>类的比较</a:t>
            </a:r>
            <a:endParaRPr lang="zh-CN" altLang="zh-CN" sz="2400" dirty="0"/>
          </a:p>
          <a:p>
            <a:pPr marL="109855" indent="0">
              <a:buNone/>
            </a:pPr>
            <a:endParaRPr lang="en-US" altLang="zh-CN" sz="2000" dirty="0"/>
          </a:p>
          <a:p>
            <a:pPr marL="109855" indent="0">
              <a:buNone/>
            </a:pPr>
            <a:r>
              <a:rPr lang="zh-CN" altLang="zh-CN" sz="2000" dirty="0"/>
              <a:t>（</a:t>
            </a:r>
            <a:r>
              <a:rPr lang="en-US" altLang="zh-CN" sz="2000" dirty="0"/>
              <a:t>1</a:t>
            </a:r>
            <a:r>
              <a:rPr lang="zh-CN" altLang="zh-CN" sz="2000" dirty="0"/>
              <a:t>）</a:t>
            </a:r>
            <a:r>
              <a:rPr lang="en-US" altLang="zh-CN" sz="2000" dirty="0"/>
              <a:t>String</a:t>
            </a:r>
            <a:r>
              <a:rPr lang="zh-CN" altLang="zh-CN" sz="2000" dirty="0"/>
              <a:t>类的对象具有不可变性，</a:t>
            </a:r>
            <a:r>
              <a:rPr lang="en-US" altLang="zh-CN" sz="2000" dirty="0" err="1"/>
              <a:t>StringBuilder</a:t>
            </a:r>
            <a:r>
              <a:rPr lang="zh-CN" altLang="zh-CN" sz="2000" dirty="0"/>
              <a:t>类的对象是可变的。</a:t>
            </a:r>
            <a:endParaRPr lang="zh-CN" altLang="zh-CN" sz="2000" dirty="0"/>
          </a:p>
          <a:p>
            <a:pPr marL="109855" indent="0">
              <a:buNone/>
            </a:pPr>
            <a:r>
              <a:rPr lang="zh-CN" altLang="zh-CN" sz="2000" dirty="0"/>
              <a:t>（</a:t>
            </a:r>
            <a:r>
              <a:rPr lang="en-US" altLang="zh-CN" sz="2000" dirty="0"/>
              <a:t>2</a:t>
            </a:r>
            <a:r>
              <a:rPr lang="zh-CN" altLang="zh-CN" sz="2000" dirty="0"/>
              <a:t>）</a:t>
            </a:r>
            <a:r>
              <a:rPr lang="en-US" altLang="zh-CN" sz="2000" dirty="0"/>
              <a:t>String</a:t>
            </a:r>
            <a:r>
              <a:rPr lang="zh-CN" altLang="zh-CN" sz="2000" dirty="0"/>
              <a:t>类重写了</a:t>
            </a:r>
            <a:r>
              <a:rPr lang="en-US" altLang="zh-CN" sz="2000" dirty="0"/>
              <a:t>Object</a:t>
            </a:r>
            <a:r>
              <a:rPr lang="zh-CN" altLang="zh-CN" sz="2000" dirty="0"/>
              <a:t>类的</a:t>
            </a:r>
            <a:r>
              <a:rPr lang="en-US" altLang="zh-CN" sz="2000" dirty="0"/>
              <a:t>equals()</a:t>
            </a:r>
            <a:r>
              <a:rPr lang="zh-CN" altLang="zh-CN" sz="2000" dirty="0"/>
              <a:t>方法，</a:t>
            </a:r>
            <a:r>
              <a:rPr lang="en-US" altLang="zh-CN" sz="2000" dirty="0" err="1"/>
              <a:t>StringBuilder</a:t>
            </a:r>
            <a:r>
              <a:rPr lang="zh-CN" altLang="zh-CN" sz="2000" dirty="0"/>
              <a:t>类没有。</a:t>
            </a:r>
            <a:endParaRPr lang="zh-CN" altLang="zh-CN" sz="2000"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179512" y="3573016"/>
            <a:ext cx="8856984"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dirty="0"/>
              <a:t>String s1 = </a:t>
            </a:r>
            <a:r>
              <a:rPr lang="en-US" altLang="zh-CN" b="1" dirty="0"/>
              <a:t>new</a:t>
            </a:r>
            <a:r>
              <a:rPr lang="en-US" altLang="zh-CN" dirty="0"/>
              <a:t> String("hello");</a:t>
            </a:r>
            <a:endParaRPr lang="zh-CN" altLang="zh-CN" dirty="0"/>
          </a:p>
          <a:p>
            <a:pPr fontAlgn="auto"/>
            <a:r>
              <a:rPr lang="en-US" altLang="zh-CN" dirty="0"/>
              <a:t>String s2 = </a:t>
            </a:r>
            <a:r>
              <a:rPr lang="en-US" altLang="zh-CN" b="1" dirty="0"/>
              <a:t>new</a:t>
            </a:r>
            <a:r>
              <a:rPr lang="en-US" altLang="zh-CN" dirty="0"/>
              <a:t> String("hello");</a:t>
            </a:r>
            <a:endParaRPr lang="zh-CN" altLang="zh-CN" dirty="0"/>
          </a:p>
          <a:p>
            <a:pPr fontAlgn="auto"/>
            <a:r>
              <a:rPr lang="en-US" altLang="zh-CN" dirty="0" err="1"/>
              <a:t>System.</a:t>
            </a:r>
            <a:r>
              <a:rPr lang="en-US" altLang="zh-CN" i="1" dirty="0" err="1"/>
              <a:t>out</a:t>
            </a:r>
            <a:r>
              <a:rPr lang="en-US" altLang="zh-CN" dirty="0" err="1"/>
              <a:t>.println</a:t>
            </a:r>
            <a:r>
              <a:rPr lang="en-US" altLang="zh-CN" dirty="0"/>
              <a:t>(s1.equals(s2)); </a:t>
            </a:r>
            <a:endParaRPr lang="en-US" altLang="zh-CN" dirty="0"/>
          </a:p>
          <a:p>
            <a:pPr fontAlgn="auto"/>
            <a:r>
              <a:rPr lang="en-US" altLang="zh-CN" dirty="0"/>
              <a:t>		</a:t>
            </a:r>
            <a:endParaRPr lang="zh-CN" altLang="zh-CN" dirty="0"/>
          </a:p>
          <a:p>
            <a:pPr fontAlgn="auto"/>
            <a:r>
              <a:rPr lang="en-US" altLang="zh-CN" dirty="0" err="1"/>
              <a:t>StringBuilder</a:t>
            </a:r>
            <a:r>
              <a:rPr lang="en-US" altLang="zh-CN" dirty="0"/>
              <a:t> s3 = </a:t>
            </a:r>
            <a:r>
              <a:rPr lang="en-US" altLang="zh-CN" b="1" dirty="0"/>
              <a:t>new</a:t>
            </a:r>
            <a:r>
              <a:rPr lang="en-US" altLang="zh-CN" dirty="0"/>
              <a:t> </a:t>
            </a:r>
            <a:r>
              <a:rPr lang="en-US" altLang="zh-CN" dirty="0" err="1"/>
              <a:t>StringBuilder</a:t>
            </a:r>
            <a:r>
              <a:rPr lang="en-US" altLang="zh-CN" dirty="0"/>
              <a:t>("hello");</a:t>
            </a:r>
            <a:endParaRPr lang="zh-CN" altLang="zh-CN" dirty="0"/>
          </a:p>
          <a:p>
            <a:pPr fontAlgn="auto"/>
            <a:r>
              <a:rPr lang="en-US" altLang="zh-CN" dirty="0" err="1"/>
              <a:t>StringBuilder</a:t>
            </a:r>
            <a:r>
              <a:rPr lang="en-US" altLang="zh-CN" dirty="0"/>
              <a:t> s4 = </a:t>
            </a:r>
            <a:r>
              <a:rPr lang="en-US" altLang="zh-CN" b="1" dirty="0"/>
              <a:t>new</a:t>
            </a:r>
            <a:r>
              <a:rPr lang="en-US" altLang="zh-CN" dirty="0"/>
              <a:t> </a:t>
            </a:r>
            <a:r>
              <a:rPr lang="en-US" altLang="zh-CN" dirty="0" err="1"/>
              <a:t>StringBuilder</a:t>
            </a:r>
            <a:r>
              <a:rPr lang="en-US" altLang="zh-CN" dirty="0"/>
              <a:t>("hello");</a:t>
            </a:r>
            <a:endParaRPr lang="zh-CN" altLang="zh-CN" dirty="0"/>
          </a:p>
          <a:p>
            <a:r>
              <a:rPr lang="en-US" altLang="zh-CN" dirty="0" err="1"/>
              <a:t>System.</a:t>
            </a:r>
            <a:r>
              <a:rPr lang="en-US" altLang="zh-CN" i="1" dirty="0" err="1"/>
              <a:t>out</a:t>
            </a:r>
            <a:r>
              <a:rPr lang="en-US" altLang="zh-CN" dirty="0" err="1"/>
              <a:t>.println</a:t>
            </a:r>
            <a:r>
              <a:rPr lang="en-US" altLang="zh-CN" dirty="0"/>
              <a:t>(s3.equals(s4));   </a:t>
            </a:r>
            <a:endParaRPr lang="zh-CN" altLang="zh-CN" dirty="0"/>
          </a:p>
        </p:txBody>
      </p:sp>
      <p:sp>
        <p:nvSpPr>
          <p:cNvPr id="5" name="矩形 4"/>
          <p:cNvSpPr/>
          <p:nvPr/>
        </p:nvSpPr>
        <p:spPr>
          <a:xfrm>
            <a:off x="5868144" y="4139788"/>
            <a:ext cx="28438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zh-CN" dirty="0"/>
              <a:t>输出</a:t>
            </a:r>
            <a:r>
              <a:rPr lang="en-US" altLang="zh-CN" dirty="0"/>
              <a:t>true</a:t>
            </a:r>
            <a:endParaRPr lang="zh-CN" altLang="en-US" dirty="0"/>
          </a:p>
        </p:txBody>
      </p:sp>
      <p:sp>
        <p:nvSpPr>
          <p:cNvPr id="6" name="矩形 5"/>
          <p:cNvSpPr/>
          <p:nvPr/>
        </p:nvSpPr>
        <p:spPr>
          <a:xfrm>
            <a:off x="5868144" y="5229200"/>
            <a:ext cx="28438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zh-CN" dirty="0"/>
              <a:t>输出</a:t>
            </a:r>
            <a:r>
              <a:rPr lang="en-US" altLang="zh-CN" dirty="0"/>
              <a:t>false</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en-US" altLang="zh-CN" dirty="0">
                <a:effectLst/>
              </a:rPr>
              <a:t>7.1  </a:t>
            </a:r>
            <a:r>
              <a:rPr lang="zh-CN" altLang="zh-CN" dirty="0">
                <a:effectLst/>
              </a:rPr>
              <a:t>字符串处理类</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zh-CN" altLang="zh-CN" sz="2000" dirty="0"/>
              <a:t>（</a:t>
            </a:r>
            <a:r>
              <a:rPr lang="en-US" altLang="zh-CN" sz="2000" dirty="0"/>
              <a:t>3</a:t>
            </a:r>
            <a:r>
              <a:rPr lang="zh-CN" altLang="zh-CN" sz="2000" dirty="0"/>
              <a:t>）</a:t>
            </a:r>
            <a:r>
              <a:rPr lang="en-US" altLang="zh-CN" sz="2000" dirty="0"/>
              <a:t>String</a:t>
            </a:r>
            <a:r>
              <a:rPr lang="zh-CN" altLang="zh-CN" sz="2000" dirty="0"/>
              <a:t>对象的拼接使用“</a:t>
            </a:r>
            <a:r>
              <a:rPr lang="en-US" altLang="zh-CN" sz="2000" dirty="0"/>
              <a:t>+</a:t>
            </a:r>
            <a:r>
              <a:rPr lang="zh-CN" altLang="zh-CN" sz="2000" dirty="0"/>
              <a:t>”运算符，</a:t>
            </a:r>
            <a:r>
              <a:rPr lang="en-US" altLang="zh-CN" sz="2000" dirty="0" err="1"/>
              <a:t>StringBuilder</a:t>
            </a:r>
            <a:r>
              <a:rPr lang="zh-CN" altLang="zh-CN" sz="2000" dirty="0"/>
              <a:t>类使用</a:t>
            </a:r>
            <a:r>
              <a:rPr lang="en-US" altLang="zh-CN" sz="2000" dirty="0"/>
              <a:t>append()</a:t>
            </a:r>
            <a:r>
              <a:rPr lang="zh-CN" altLang="zh-CN" sz="2000" dirty="0"/>
              <a:t>方法，效率比</a:t>
            </a:r>
            <a:r>
              <a:rPr lang="en-US" altLang="zh-CN" sz="2000" dirty="0"/>
              <a:t>String</a:t>
            </a:r>
            <a:r>
              <a:rPr lang="zh-CN" altLang="zh-CN" sz="2000" dirty="0"/>
              <a:t>类高很多。</a:t>
            </a:r>
            <a:endParaRPr lang="en-US" altLang="zh-CN" sz="2000" dirty="0"/>
          </a:p>
          <a:p>
            <a:pPr marL="109855" indent="0">
              <a:buNone/>
            </a:pPr>
            <a:endParaRPr lang="zh-CN" altLang="zh-CN" sz="2000" dirty="0"/>
          </a:p>
          <a:p>
            <a:pPr marL="109855" indent="0">
              <a:buNone/>
            </a:pPr>
            <a:r>
              <a:rPr lang="zh-CN" altLang="zh-CN" sz="2000" dirty="0"/>
              <a:t>（</a:t>
            </a:r>
            <a:r>
              <a:rPr lang="en-US" altLang="zh-CN" sz="2000" dirty="0"/>
              <a:t>4</a:t>
            </a:r>
            <a:r>
              <a:rPr lang="zh-CN" altLang="zh-CN" sz="2000" dirty="0"/>
              <a:t>）</a:t>
            </a:r>
            <a:r>
              <a:rPr lang="en-US" altLang="zh-CN" sz="2000" dirty="0"/>
              <a:t>String</a:t>
            </a:r>
            <a:r>
              <a:rPr lang="zh-CN" altLang="zh-CN" sz="2000" dirty="0"/>
              <a:t>类比</a:t>
            </a:r>
            <a:r>
              <a:rPr lang="en-US" altLang="zh-CN" sz="2000" dirty="0" err="1"/>
              <a:t>StringBuilder</a:t>
            </a:r>
            <a:r>
              <a:rPr lang="zh-CN" altLang="zh-CN" sz="2000" dirty="0"/>
              <a:t>类多了很多关于字符串处理的方法，如字符串的解析、比较大小，与其他数据类型之间的数据转换方法等。</a:t>
            </a:r>
            <a:endParaRPr lang="en-US" altLang="zh-CN" sz="2000" dirty="0"/>
          </a:p>
          <a:p>
            <a:pPr marL="109855" indent="0">
              <a:buNone/>
            </a:pPr>
            <a:endParaRPr lang="zh-CN" altLang="zh-CN" sz="2400" dirty="0"/>
          </a:p>
          <a:p>
            <a:r>
              <a:rPr lang="zh-CN" altLang="en-US" sz="2400" dirty="0"/>
              <a:t>结论：</a:t>
            </a:r>
            <a:endParaRPr lang="en-US" altLang="zh-CN" sz="2400" dirty="0"/>
          </a:p>
          <a:p>
            <a:pPr lvl="1"/>
            <a:r>
              <a:rPr lang="zh-CN" altLang="zh-CN" sz="2000" dirty="0"/>
              <a:t>如果一个字符串有频繁的插入、删除、修改等操作，使用</a:t>
            </a:r>
            <a:r>
              <a:rPr lang="en-US" altLang="zh-CN" sz="2000" dirty="0" err="1"/>
              <a:t>StringBuilder</a:t>
            </a:r>
            <a:r>
              <a:rPr lang="zh-CN" altLang="zh-CN" sz="2000" dirty="0"/>
              <a:t>类。</a:t>
            </a:r>
            <a:endParaRPr lang="en-US" altLang="zh-CN" sz="2000" dirty="0"/>
          </a:p>
          <a:p>
            <a:pPr lvl="1"/>
            <a:r>
              <a:rPr lang="zh-CN" altLang="zh-CN" sz="2000" dirty="0"/>
              <a:t>如果一个字符串需要进行丰富的串运算，则使用</a:t>
            </a:r>
            <a:r>
              <a:rPr lang="en-US" altLang="zh-CN" sz="2000" dirty="0"/>
              <a:t>String</a:t>
            </a:r>
            <a:r>
              <a:rPr lang="zh-CN" altLang="zh-CN" sz="2000" dirty="0"/>
              <a:t>类。</a:t>
            </a:r>
            <a:endParaRPr lang="zh-CN" altLang="zh-CN" sz="2000"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【例</a:t>
            </a:r>
            <a:r>
              <a:rPr lang="en-US" altLang="zh-CN" dirty="0"/>
              <a:t>7-3</a:t>
            </a:r>
            <a:r>
              <a:rPr lang="zh-CN" altLang="zh-CN" dirty="0"/>
              <a:t>】</a:t>
            </a:r>
            <a:r>
              <a:rPr lang="en-US" altLang="zh-CN" dirty="0"/>
              <a:t>String</a:t>
            </a:r>
            <a:r>
              <a:rPr lang="zh-CN" altLang="zh-CN" dirty="0"/>
              <a:t>和</a:t>
            </a:r>
            <a:r>
              <a:rPr lang="en-US" altLang="zh-CN" dirty="0" err="1"/>
              <a:t>StringBuilder</a:t>
            </a:r>
            <a:r>
              <a:rPr lang="zh-CN" altLang="zh-CN" dirty="0"/>
              <a:t>的转换。</a:t>
            </a:r>
            <a:endParaRPr lang="zh-CN" altLang="zh-CN" dirty="0"/>
          </a:p>
          <a:p>
            <a:endParaRPr lang="zh-CN" altLang="en-US" dirty="0"/>
          </a:p>
        </p:txBody>
      </p:sp>
      <p:sp>
        <p:nvSpPr>
          <p:cNvPr id="3" name="标题 2"/>
          <p:cNvSpPr>
            <a:spLocks noGrp="1"/>
          </p:cNvSpPr>
          <p:nvPr>
            <p:ph type="title"/>
          </p:nvPr>
        </p:nvSpPr>
        <p:spPr/>
        <p:txBody>
          <a:bodyPr>
            <a:normAutofit/>
          </a:bodyPr>
          <a:lstStyle/>
          <a:p>
            <a:r>
              <a:rPr lang="en-US" altLang="zh-CN" sz="3600" dirty="0">
                <a:effectLst/>
              </a:rPr>
              <a:t>7.1.4  </a:t>
            </a:r>
            <a:r>
              <a:rPr lang="en-US" altLang="zh-CN" sz="3600" dirty="0" err="1">
                <a:effectLst/>
              </a:rPr>
              <a:t>StringBuilder</a:t>
            </a:r>
            <a:r>
              <a:rPr lang="zh-CN" altLang="zh-CN" sz="3600" dirty="0">
                <a:effectLst/>
              </a:rPr>
              <a:t>和</a:t>
            </a:r>
            <a:r>
              <a:rPr lang="en-US" altLang="zh-CN" sz="3600" dirty="0" err="1">
                <a:effectLst/>
              </a:rPr>
              <a:t>StringBuffer</a:t>
            </a:r>
            <a:r>
              <a:rPr lang="zh-CN" altLang="zh-CN" sz="3600" dirty="0">
                <a:effectLst/>
              </a:rPr>
              <a:t>类</a:t>
            </a:r>
            <a:endParaRPr lang="zh-CN" altLang="en-US" sz="3600" dirty="0"/>
          </a:p>
        </p:txBody>
      </p:sp>
      <p:sp>
        <p:nvSpPr>
          <p:cNvPr id="4" name="矩形 3"/>
          <p:cNvSpPr/>
          <p:nvPr/>
        </p:nvSpPr>
        <p:spPr>
          <a:xfrm>
            <a:off x="179512" y="2132856"/>
            <a:ext cx="8928992"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a:t>
            </a:r>
            <a:endParaRPr lang="zh-CN" altLang="zh-CN" dirty="0"/>
          </a:p>
          <a:p>
            <a:pPr fontAlgn="auto"/>
            <a:r>
              <a:rPr lang="en-US" altLang="zh-CN" dirty="0"/>
              <a:t>	String s = "";</a:t>
            </a:r>
            <a:endParaRPr lang="en-US" altLang="zh-CN" dirty="0"/>
          </a:p>
          <a:p>
            <a:r>
              <a:rPr lang="en-US" altLang="zh-CN" dirty="0"/>
              <a:t>	//</a:t>
            </a:r>
            <a:r>
              <a:rPr lang="zh-CN" altLang="zh-CN" dirty="0"/>
              <a:t>包装为</a:t>
            </a:r>
            <a:r>
              <a:rPr lang="en-US" altLang="zh-CN" dirty="0" err="1"/>
              <a:t>StringBuilder</a:t>
            </a:r>
            <a:r>
              <a:rPr lang="zh-CN" altLang="zh-CN" dirty="0"/>
              <a:t>类型</a:t>
            </a:r>
            <a:endParaRPr lang="zh-CN" altLang="zh-CN" dirty="0"/>
          </a:p>
          <a:p>
            <a:pPr fontAlgn="auto"/>
            <a:r>
              <a:rPr lang="en-US" altLang="zh-CN" dirty="0"/>
              <a:t>	</a:t>
            </a:r>
            <a:r>
              <a:rPr lang="en-US" altLang="zh-CN" dirty="0" err="1"/>
              <a:t>StringBuilder</a:t>
            </a:r>
            <a:r>
              <a:rPr lang="en-US" altLang="zh-CN" dirty="0"/>
              <a:t> builder = </a:t>
            </a:r>
            <a:r>
              <a:rPr lang="en-US" altLang="zh-CN" b="1" dirty="0"/>
              <a:t>new</a:t>
            </a:r>
            <a:r>
              <a:rPr lang="en-US" altLang="zh-CN" dirty="0"/>
              <a:t> </a:t>
            </a:r>
            <a:r>
              <a:rPr lang="en-US" altLang="zh-CN" dirty="0" err="1"/>
              <a:t>StringBuilder</a:t>
            </a:r>
            <a:r>
              <a:rPr lang="en-US" altLang="zh-CN" dirty="0"/>
              <a:t>(s);		</a:t>
            </a:r>
            <a:endParaRPr lang="en-US" altLang="zh-CN" dirty="0"/>
          </a:p>
          <a:p>
            <a:pPr fontAlgn="auto"/>
            <a:r>
              <a:rPr lang="en-US" altLang="zh-CN" dirty="0"/>
              <a:t>	</a:t>
            </a:r>
            <a:endParaRPr lang="en-US" altLang="zh-CN" dirty="0"/>
          </a:p>
          <a:p>
            <a:pPr fontAlgn="auto"/>
            <a:r>
              <a:rPr lang="en-US" altLang="zh-CN" dirty="0"/>
              <a:t>	//</a:t>
            </a:r>
            <a:r>
              <a:rPr lang="zh-CN" altLang="zh-CN" dirty="0"/>
              <a:t>利用</a:t>
            </a:r>
            <a:r>
              <a:rPr lang="en-US" altLang="zh-CN" dirty="0"/>
              <a:t>append()</a:t>
            </a:r>
            <a:r>
              <a:rPr lang="zh-CN" altLang="zh-CN" dirty="0"/>
              <a:t>提高拼接的效率</a:t>
            </a:r>
            <a:endParaRPr lang="zh-CN" altLang="zh-CN" dirty="0"/>
          </a:p>
          <a:p>
            <a:pPr fontAlgn="auto"/>
            <a:r>
              <a:rPr lang="en-US" altLang="zh-CN" dirty="0"/>
              <a:t>	</a:t>
            </a:r>
            <a:r>
              <a:rPr lang="en-US" altLang="zh-CN" dirty="0" err="1"/>
              <a:t>builder.append</a:t>
            </a:r>
            <a:r>
              <a:rPr lang="en-US" altLang="zh-CN" dirty="0"/>
              <a:t>("This ").append("is ").append("a ").append("good ").append("idea!");  </a:t>
            </a:r>
            <a:endParaRPr lang="zh-CN" altLang="zh-CN" dirty="0"/>
          </a:p>
          <a:p>
            <a:pPr fontAlgn="auto"/>
            <a:r>
              <a:rPr lang="en-US" altLang="zh-CN" dirty="0"/>
              <a:t> </a:t>
            </a:r>
            <a:endParaRPr lang="zh-CN" altLang="zh-CN" dirty="0"/>
          </a:p>
          <a:p>
            <a:pPr fontAlgn="auto"/>
            <a:r>
              <a:rPr lang="en-US" altLang="zh-CN" dirty="0"/>
              <a:t>	s = </a:t>
            </a:r>
            <a:r>
              <a:rPr lang="en-US" altLang="zh-CN" dirty="0" err="1"/>
              <a:t>builder.toString</a:t>
            </a:r>
            <a:r>
              <a:rPr lang="en-US" altLang="zh-CN" dirty="0"/>
              <a:t>();	//</a:t>
            </a:r>
            <a:r>
              <a:rPr lang="zh-CN" altLang="zh-CN" dirty="0"/>
              <a:t>转换为</a:t>
            </a:r>
            <a:r>
              <a:rPr lang="en-US" altLang="zh-CN" dirty="0"/>
              <a:t>String</a:t>
            </a:r>
            <a:r>
              <a:rPr lang="zh-CN" altLang="zh-CN" dirty="0"/>
              <a:t>类型</a:t>
            </a:r>
            <a:endParaRPr lang="zh-CN" altLang="zh-CN" dirty="0"/>
          </a:p>
          <a:p>
            <a:pPr fontAlgn="auto"/>
            <a:endParaRPr lang="en-US" altLang="zh-CN" dirty="0"/>
          </a:p>
          <a:p>
            <a:r>
              <a:rPr lang="en-US" altLang="zh-CN" dirty="0"/>
              <a:t>	//</a:t>
            </a:r>
            <a:r>
              <a:rPr lang="zh-CN" altLang="zh-CN" dirty="0"/>
              <a:t>利用</a:t>
            </a:r>
            <a:r>
              <a:rPr lang="en-US" altLang="zh-CN" dirty="0"/>
              <a:t>String</a:t>
            </a:r>
            <a:r>
              <a:rPr lang="zh-CN" altLang="zh-CN" dirty="0"/>
              <a:t>类的解析方法将字符串用空格分解为若干个单词</a:t>
            </a:r>
            <a:endParaRPr lang="zh-CN" altLang="zh-CN" dirty="0"/>
          </a:p>
          <a:p>
            <a:pPr fontAlgn="auto"/>
            <a:r>
              <a:rPr lang="en-US" altLang="zh-CN" dirty="0"/>
              <a:t>	String[] words = </a:t>
            </a:r>
            <a:r>
              <a:rPr lang="en-US" altLang="zh-CN" dirty="0" err="1"/>
              <a:t>s.split</a:t>
            </a:r>
            <a:r>
              <a:rPr lang="en-US" altLang="zh-CN" dirty="0"/>
              <a:t>(" "); 	</a:t>
            </a:r>
            <a:endParaRPr lang="en-US" altLang="zh-CN" dirty="0"/>
          </a:p>
          <a:p>
            <a:r>
              <a:rPr lang="en-US" altLang="zh-CN" dirty="0"/>
              <a:t>	</a:t>
            </a:r>
            <a:endParaRPr lang="en-US" altLang="zh-CN" dirty="0"/>
          </a:p>
          <a:p>
            <a:r>
              <a:rPr lang="en-US" altLang="zh-CN" dirty="0"/>
              <a:t>	//</a:t>
            </a:r>
            <a:r>
              <a:rPr lang="zh-CN" altLang="zh-CN" dirty="0"/>
              <a:t>解析结果</a:t>
            </a:r>
            <a:r>
              <a:rPr lang="en-US" altLang="zh-CN" dirty="0"/>
              <a:t>,</a:t>
            </a:r>
            <a:r>
              <a:rPr lang="zh-CN" altLang="zh-CN" dirty="0"/>
              <a:t>数组</a:t>
            </a:r>
            <a:r>
              <a:rPr lang="en-US" altLang="zh-CN" dirty="0"/>
              <a:t>[This, is, a, good, idea!]</a:t>
            </a:r>
            <a:endParaRPr lang="zh-CN" altLang="zh-CN" dirty="0"/>
          </a:p>
          <a:p>
            <a:pPr fontAlgn="auto"/>
            <a:r>
              <a:rPr lang="en-US" altLang="zh-CN" dirty="0"/>
              <a:t>	</a:t>
            </a:r>
            <a:r>
              <a:rPr lang="en-US" altLang="zh-CN" dirty="0" err="1"/>
              <a:t>System.</a:t>
            </a:r>
            <a:r>
              <a:rPr lang="en-US" altLang="zh-CN" i="1" dirty="0" err="1"/>
              <a:t>out</a:t>
            </a:r>
            <a:r>
              <a:rPr lang="en-US" altLang="zh-CN" dirty="0" err="1"/>
              <a:t>.println</a:t>
            </a:r>
            <a:r>
              <a:rPr lang="en-US" altLang="zh-CN" dirty="0"/>
              <a:t>(</a:t>
            </a:r>
            <a:r>
              <a:rPr lang="en-US" altLang="zh-CN" dirty="0" err="1"/>
              <a:t>Arrays.</a:t>
            </a:r>
            <a:r>
              <a:rPr lang="en-US" altLang="zh-CN" i="1" dirty="0" err="1"/>
              <a:t>toString</a:t>
            </a:r>
            <a:r>
              <a:rPr lang="en-US" altLang="zh-CN" dirty="0"/>
              <a:t>(words));}</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zh-CN" dirty="0"/>
              <a:t>正则表达式（</a:t>
            </a:r>
            <a:r>
              <a:rPr lang="en-US" altLang="zh-CN" dirty="0"/>
              <a:t>regular expression</a:t>
            </a:r>
            <a:r>
              <a:rPr lang="zh-CN" altLang="zh-CN" dirty="0"/>
              <a:t>）</a:t>
            </a:r>
            <a:endParaRPr lang="en-US" altLang="zh-CN" dirty="0"/>
          </a:p>
          <a:p>
            <a:pPr lvl="1"/>
            <a:r>
              <a:rPr lang="en-US" altLang="zh-CN" dirty="0"/>
              <a:t>1956</a:t>
            </a:r>
            <a:r>
              <a:rPr lang="zh-CN" altLang="zh-CN" dirty="0"/>
              <a:t>年诞生</a:t>
            </a:r>
            <a:endParaRPr lang="en-US" altLang="zh-CN" dirty="0"/>
          </a:p>
          <a:p>
            <a:pPr lvl="1"/>
            <a:r>
              <a:rPr lang="zh-CN" altLang="zh-CN" dirty="0"/>
              <a:t>一种强大而灵活的文本处理工具</a:t>
            </a:r>
            <a:endParaRPr lang="en-US" altLang="zh-CN" dirty="0"/>
          </a:p>
          <a:p>
            <a:pPr lvl="1"/>
            <a:r>
              <a:rPr lang="zh-CN" altLang="zh-CN" dirty="0"/>
              <a:t>一门学科，独立存在，并不依附于某种计算机语言，而是由每种语言对其提供语法上的支持。</a:t>
            </a:r>
            <a:endParaRPr lang="en-US" altLang="zh-CN" dirty="0"/>
          </a:p>
          <a:p>
            <a:pPr lvl="1"/>
            <a:r>
              <a:rPr lang="zh-CN" altLang="en-US" dirty="0"/>
              <a:t>在</a:t>
            </a:r>
            <a:r>
              <a:rPr lang="zh-CN" altLang="zh-CN" dirty="0"/>
              <a:t>文本的编辑器和搜索工具中占据着非常重要的地位。</a:t>
            </a:r>
            <a:endParaRPr lang="en-US" altLang="zh-CN" dirty="0"/>
          </a:p>
          <a:p>
            <a:pPr lvl="1"/>
            <a:r>
              <a:rPr lang="zh-CN" altLang="zh-CN" dirty="0"/>
              <a:t>正则表达式主要用于文本处理，对字符串进行查找、解析和验证，比如单词的查找替换，电子邮件、身份证号格式的校验等。这些操作都涉及字符串的模式匹配问题，模式匹配是一种复杂的字符串运算算法。正则表达式赋予一些字符特殊的含义，用它们描述字符串模式，功能化了模式匹配的过程。</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effectLst/>
              </a:rPr>
              <a:t>7.2  </a:t>
            </a:r>
            <a:r>
              <a:rPr lang="zh-CN" altLang="zh-CN" dirty="0">
                <a:effectLst/>
              </a:rPr>
              <a:t>正则表达式</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5229200"/>
            <a:ext cx="7740352" cy="400110"/>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marL="109855" indent="0">
              <a:buNone/>
            </a:pPr>
            <a:r>
              <a:rPr lang="en-US" altLang="zh-CN" dirty="0"/>
              <a:t>cat</a:t>
            </a:r>
            <a:r>
              <a:rPr lang="zh-CN" altLang="zh-CN" dirty="0"/>
              <a:t>、</a:t>
            </a:r>
            <a:r>
              <a:rPr lang="en-US" altLang="zh-CN" dirty="0" err="1"/>
              <a:t>cbt</a:t>
            </a:r>
            <a:r>
              <a:rPr lang="zh-CN" altLang="zh-CN" dirty="0"/>
              <a:t>、</a:t>
            </a:r>
            <a:r>
              <a:rPr lang="en-US" altLang="zh-CN" dirty="0"/>
              <a:t>c0t</a:t>
            </a:r>
            <a:r>
              <a:rPr lang="zh-CN" altLang="zh-CN" dirty="0"/>
              <a:t>、</a:t>
            </a:r>
            <a:r>
              <a:rPr lang="en-US" altLang="zh-CN" dirty="0" err="1"/>
              <a:t>c_t</a:t>
            </a:r>
            <a:r>
              <a:rPr lang="zh-CN" altLang="zh-CN" dirty="0"/>
              <a:t>等一批以</a:t>
            </a:r>
            <a:r>
              <a:rPr lang="en-US" altLang="zh-CN" dirty="0"/>
              <a:t>c</a:t>
            </a:r>
            <a:r>
              <a:rPr lang="zh-CN" altLang="zh-CN" dirty="0"/>
              <a:t>开头、以</a:t>
            </a:r>
            <a:r>
              <a:rPr lang="en-US" altLang="zh-CN" dirty="0"/>
              <a:t>t</a:t>
            </a:r>
            <a:r>
              <a:rPr lang="zh-CN" altLang="zh-CN" dirty="0"/>
              <a:t>结尾、中间是任意字符</a:t>
            </a:r>
            <a:endParaRPr lang="zh-CN" altLang="en-US" dirty="0"/>
          </a:p>
        </p:txBody>
      </p:sp>
      <p:sp>
        <p:nvSpPr>
          <p:cNvPr id="3" name="标题 2"/>
          <p:cNvSpPr>
            <a:spLocks noGrp="1"/>
          </p:cNvSpPr>
          <p:nvPr>
            <p:ph type="title"/>
          </p:nvPr>
        </p:nvSpPr>
        <p:spPr/>
        <p:txBody>
          <a:bodyPr>
            <a:normAutofit/>
          </a:bodyPr>
          <a:lstStyle/>
          <a:p>
            <a:r>
              <a:rPr lang="en-US" altLang="zh-CN" dirty="0">
                <a:effectLst/>
              </a:rPr>
              <a:t>7.2.1  </a:t>
            </a:r>
            <a:r>
              <a:rPr lang="zh-CN" altLang="zh-CN" dirty="0">
                <a:effectLst/>
              </a:rPr>
              <a:t>正则表达式的语法</a:t>
            </a:r>
            <a:endParaRPr lang="zh-CN" altLang="en-US" dirty="0"/>
          </a:p>
        </p:txBody>
      </p:sp>
      <p:graphicFrame>
        <p:nvGraphicFramePr>
          <p:cNvPr id="4" name="表格 3"/>
          <p:cNvGraphicFramePr>
            <a:graphicFrameLocks noGrp="1"/>
          </p:cNvGraphicFramePr>
          <p:nvPr/>
        </p:nvGraphicFramePr>
        <p:xfrm>
          <a:off x="899592" y="2204864"/>
          <a:ext cx="7842967" cy="2862776"/>
        </p:xfrm>
        <a:graphic>
          <a:graphicData uri="http://schemas.openxmlformats.org/drawingml/2006/table">
            <a:tbl>
              <a:tblPr firstRow="1" firstCol="1" bandRow="1">
                <a:tableStyleId>{5940675A-B579-460E-94D1-54222C63F5DA}</a:tableStyleId>
              </a:tblPr>
              <a:tblGrid>
                <a:gridCol w="1383030"/>
                <a:gridCol w="3206434"/>
                <a:gridCol w="1244919"/>
                <a:gridCol w="2008584"/>
              </a:tblGrid>
              <a:tr h="648072">
                <a:tc>
                  <a:txBody>
                    <a:bodyPr/>
                    <a:lstStyle/>
                    <a:p>
                      <a:pPr algn="just">
                        <a:lnSpc>
                          <a:spcPts val="1500"/>
                        </a:lnSpc>
                        <a:spcBef>
                          <a:spcPts val="200"/>
                        </a:spcBef>
                        <a:spcAft>
                          <a:spcPts val="0"/>
                        </a:spcAft>
                      </a:pPr>
                      <a:r>
                        <a:rPr lang="zh-CN" sz="1800" dirty="0">
                          <a:effectLst/>
                        </a:rPr>
                        <a:t>预定义字符</a:t>
                      </a:r>
                      <a:endParaRPr lang="zh-CN" sz="1800" dirty="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zh-CN" sz="1800">
                          <a:effectLst/>
                        </a:rPr>
                        <a:t>说明</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zh-CN" sz="1800">
                          <a:effectLst/>
                        </a:rPr>
                        <a:t>预定义字符</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zh-CN" sz="1800">
                          <a:effectLst/>
                        </a:rPr>
                        <a:t>说明</a:t>
                      </a:r>
                      <a:endParaRPr lang="zh-CN" sz="1800">
                        <a:effectLst/>
                        <a:latin typeface="Times New Roman" panose="02020603050405020304"/>
                        <a:ea typeface="宋体" panose="02010600030101010101" pitchFamily="2" charset="-122"/>
                      </a:endParaRPr>
                    </a:p>
                  </a:txBody>
                  <a:tcPr marL="46800" marR="46800" marT="46800" marB="46800" anchor="ctr"/>
                </a:tc>
              </a:tr>
              <a:tr h="553676">
                <a:tc>
                  <a:txBody>
                    <a:bodyPr/>
                    <a:lstStyle/>
                    <a:p>
                      <a:pPr algn="just">
                        <a:lnSpc>
                          <a:spcPts val="1500"/>
                        </a:lnSpc>
                        <a:spcBef>
                          <a:spcPts val="200"/>
                        </a:spcBef>
                        <a:spcAft>
                          <a:spcPts val="0"/>
                        </a:spcAft>
                      </a:pPr>
                      <a:r>
                        <a:rPr lang="en-US" sz="1800">
                          <a:effectLst/>
                        </a:rPr>
                        <a:t>\d</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zh-CN" sz="1800">
                          <a:effectLst/>
                        </a:rPr>
                        <a:t>匹配</a:t>
                      </a:r>
                      <a:r>
                        <a:rPr lang="en-US" sz="1800">
                          <a:effectLst/>
                        </a:rPr>
                        <a:t>0~9</a:t>
                      </a:r>
                      <a:r>
                        <a:rPr lang="zh-CN" sz="1800">
                          <a:effectLst/>
                        </a:rPr>
                        <a:t>任意一个数字</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en-US" sz="1800">
                          <a:effectLst/>
                        </a:rPr>
                        <a:t>\D</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zh-CN" sz="1800">
                          <a:effectLst/>
                        </a:rPr>
                        <a:t>匹配非</a:t>
                      </a:r>
                      <a:r>
                        <a:rPr lang="en-US" sz="1800">
                          <a:effectLst/>
                        </a:rPr>
                        <a:t>0~9</a:t>
                      </a:r>
                      <a:r>
                        <a:rPr lang="zh-CN" sz="1800">
                          <a:effectLst/>
                        </a:rPr>
                        <a:t>数字</a:t>
                      </a:r>
                      <a:endParaRPr lang="zh-CN" sz="1800">
                        <a:effectLst/>
                        <a:latin typeface="Times New Roman" panose="02020603050405020304"/>
                        <a:ea typeface="宋体" panose="02010600030101010101" pitchFamily="2" charset="-122"/>
                      </a:endParaRPr>
                    </a:p>
                  </a:txBody>
                  <a:tcPr marL="46800" marR="46800" marT="46800" marB="46800" anchor="ctr"/>
                </a:tc>
              </a:tr>
              <a:tr h="553676">
                <a:tc>
                  <a:txBody>
                    <a:bodyPr/>
                    <a:lstStyle/>
                    <a:p>
                      <a:pPr algn="just">
                        <a:lnSpc>
                          <a:spcPts val="1500"/>
                        </a:lnSpc>
                        <a:spcBef>
                          <a:spcPts val="200"/>
                        </a:spcBef>
                        <a:spcAft>
                          <a:spcPts val="0"/>
                        </a:spcAft>
                      </a:pPr>
                      <a:r>
                        <a:rPr lang="en-US" sz="1800">
                          <a:effectLst/>
                        </a:rPr>
                        <a:t>\s</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zh-CN" sz="1800" dirty="0">
                          <a:effectLst/>
                        </a:rPr>
                        <a:t>匹配</a:t>
                      </a:r>
                      <a:r>
                        <a:rPr lang="en-US" sz="1800" dirty="0">
                          <a:effectLst/>
                        </a:rPr>
                        <a:t>\t</a:t>
                      </a:r>
                      <a:r>
                        <a:rPr lang="zh-CN" sz="1800" dirty="0">
                          <a:effectLst/>
                        </a:rPr>
                        <a:t>、</a:t>
                      </a:r>
                      <a:r>
                        <a:rPr lang="en-US" sz="1800" dirty="0">
                          <a:effectLst/>
                        </a:rPr>
                        <a:t>\n</a:t>
                      </a:r>
                      <a:r>
                        <a:rPr lang="zh-CN" sz="1800" dirty="0">
                          <a:effectLst/>
                        </a:rPr>
                        <a:t>、</a:t>
                      </a:r>
                      <a:r>
                        <a:rPr lang="en-US" sz="1800" dirty="0">
                          <a:effectLst/>
                        </a:rPr>
                        <a:t>\r</a:t>
                      </a:r>
                      <a:r>
                        <a:rPr lang="zh-CN" sz="1800" dirty="0">
                          <a:effectLst/>
                        </a:rPr>
                        <a:t>等空白符</a:t>
                      </a:r>
                      <a:endParaRPr lang="zh-CN" sz="1800" dirty="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en-US" sz="1800">
                          <a:effectLst/>
                        </a:rPr>
                        <a:t>\S</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zh-CN" sz="1800">
                          <a:effectLst/>
                        </a:rPr>
                        <a:t>匹配非空白符</a:t>
                      </a:r>
                      <a:endParaRPr lang="zh-CN" sz="1800">
                        <a:effectLst/>
                        <a:latin typeface="Times New Roman" panose="02020603050405020304"/>
                        <a:ea typeface="宋体" panose="02010600030101010101" pitchFamily="2" charset="-122"/>
                      </a:endParaRPr>
                    </a:p>
                  </a:txBody>
                  <a:tcPr marL="46800" marR="46800" marT="46800" marB="46800" anchor="ctr"/>
                </a:tc>
              </a:tr>
              <a:tr h="553676">
                <a:tc>
                  <a:txBody>
                    <a:bodyPr/>
                    <a:lstStyle/>
                    <a:p>
                      <a:pPr algn="just">
                        <a:lnSpc>
                          <a:spcPts val="1500"/>
                        </a:lnSpc>
                        <a:spcBef>
                          <a:spcPts val="200"/>
                        </a:spcBef>
                        <a:spcAft>
                          <a:spcPts val="0"/>
                        </a:spcAft>
                      </a:pPr>
                      <a:r>
                        <a:rPr lang="en-US" sz="1800">
                          <a:effectLst/>
                        </a:rPr>
                        <a:t>\w</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zh-CN" sz="1800">
                          <a:effectLst/>
                        </a:rPr>
                        <a:t>匹配数</a:t>
                      </a:r>
                      <a:r>
                        <a:rPr lang="en-US" sz="1800">
                          <a:effectLst/>
                        </a:rPr>
                        <a:t>0~9</a:t>
                      </a:r>
                      <a:r>
                        <a:rPr lang="zh-CN" sz="1800">
                          <a:effectLst/>
                        </a:rPr>
                        <a:t>，字母</a:t>
                      </a:r>
                      <a:r>
                        <a:rPr lang="en-US" sz="1800">
                          <a:effectLst/>
                        </a:rPr>
                        <a:t>a~z</a:t>
                      </a:r>
                      <a:r>
                        <a:rPr lang="zh-CN" sz="1800">
                          <a:effectLst/>
                        </a:rPr>
                        <a:t>，</a:t>
                      </a:r>
                      <a:r>
                        <a:rPr lang="en-US" sz="1800">
                          <a:effectLst/>
                        </a:rPr>
                        <a:t>A~Z</a:t>
                      </a:r>
                      <a:r>
                        <a:rPr lang="zh-CN" sz="1800">
                          <a:effectLst/>
                        </a:rPr>
                        <a:t>，下划线</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en-US" sz="1800">
                          <a:effectLst/>
                        </a:rPr>
                        <a:t>\W</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zh-CN" sz="1800">
                          <a:effectLst/>
                        </a:rPr>
                        <a:t>匹配非数字和字母</a:t>
                      </a:r>
                      <a:endParaRPr lang="zh-CN" sz="1800">
                        <a:effectLst/>
                        <a:latin typeface="Times New Roman" panose="02020603050405020304"/>
                        <a:ea typeface="宋体" panose="02010600030101010101" pitchFamily="2" charset="-122"/>
                      </a:endParaRPr>
                    </a:p>
                  </a:txBody>
                  <a:tcPr marL="46800" marR="46800" marT="46800" marB="46800" anchor="ctr"/>
                </a:tc>
              </a:tr>
              <a:tr h="553676">
                <a:tc>
                  <a:txBody>
                    <a:bodyPr/>
                    <a:lstStyle/>
                    <a:p>
                      <a:pPr algn="just">
                        <a:lnSpc>
                          <a:spcPts val="1500"/>
                        </a:lnSpc>
                        <a:spcBef>
                          <a:spcPts val="200"/>
                        </a:spcBef>
                        <a:spcAft>
                          <a:spcPts val="0"/>
                        </a:spcAft>
                      </a:pPr>
                      <a:r>
                        <a:rPr lang="en-US" sz="1800" dirty="0">
                          <a:effectLst/>
                        </a:rPr>
                        <a:t>.</a:t>
                      </a:r>
                      <a:endParaRPr lang="zh-CN" sz="1800" dirty="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zh-CN" sz="1800" dirty="0">
                          <a:effectLst/>
                        </a:rPr>
                        <a:t>匹配任意一个字符</a:t>
                      </a:r>
                      <a:endParaRPr lang="zh-CN" sz="1800" dirty="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en-US" sz="1800">
                          <a:effectLst/>
                        </a:rPr>
                        <a:t> </a:t>
                      </a:r>
                      <a:endParaRPr lang="zh-CN" sz="1800">
                        <a:effectLst/>
                        <a:latin typeface="Times New Roman" panose="02020603050405020304"/>
                        <a:ea typeface="宋体" panose="02010600030101010101" pitchFamily="2" charset="-122"/>
                      </a:endParaRPr>
                    </a:p>
                  </a:txBody>
                  <a:tcPr marL="46800" marR="46800" marT="46800" marB="46800" anchor="ctr"/>
                </a:tc>
                <a:tc>
                  <a:txBody>
                    <a:bodyPr/>
                    <a:lstStyle/>
                    <a:p>
                      <a:pPr algn="just">
                        <a:lnSpc>
                          <a:spcPts val="1500"/>
                        </a:lnSpc>
                        <a:spcBef>
                          <a:spcPts val="200"/>
                        </a:spcBef>
                        <a:spcAft>
                          <a:spcPts val="0"/>
                        </a:spcAft>
                      </a:pPr>
                      <a:r>
                        <a:rPr lang="en-US" sz="1800" dirty="0">
                          <a:effectLst/>
                        </a:rPr>
                        <a:t> </a:t>
                      </a:r>
                      <a:endParaRPr lang="zh-CN" sz="1800" dirty="0">
                        <a:effectLst/>
                        <a:latin typeface="Times New Roman" panose="02020603050405020304"/>
                        <a:ea typeface="宋体" panose="02010600030101010101" pitchFamily="2" charset="-122"/>
                      </a:endParaRPr>
                    </a:p>
                  </a:txBody>
                  <a:tcPr marL="46800" marR="46800" marT="46800" marB="46800" anchor="ctr"/>
                </a:tc>
              </a:tr>
            </a:tbl>
          </a:graphicData>
        </a:graphic>
      </p:graphicFrame>
      <p:sp>
        <p:nvSpPr>
          <p:cNvPr id="5" name="矩形 4"/>
          <p:cNvSpPr/>
          <p:nvPr/>
        </p:nvSpPr>
        <p:spPr>
          <a:xfrm>
            <a:off x="107504" y="5229200"/>
            <a:ext cx="1257075"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sz="2000" dirty="0"/>
              <a:t>“</a:t>
            </a:r>
            <a:r>
              <a:rPr lang="en-US" altLang="zh-CN" sz="2000" dirty="0"/>
              <a:t>c\</a:t>
            </a:r>
            <a:r>
              <a:rPr lang="en-US" altLang="zh-CN" sz="2000" dirty="0" err="1"/>
              <a:t>wt</a:t>
            </a:r>
            <a:r>
              <a:rPr lang="zh-CN" altLang="zh-CN" sz="2000" dirty="0"/>
              <a:t>”</a:t>
            </a:r>
            <a:endParaRPr lang="zh-CN" altLang="en-US" sz="2000" dirty="0"/>
          </a:p>
        </p:txBody>
      </p:sp>
      <p:sp>
        <p:nvSpPr>
          <p:cNvPr id="6" name="矩形 5"/>
          <p:cNvSpPr/>
          <p:nvPr/>
        </p:nvSpPr>
        <p:spPr>
          <a:xfrm>
            <a:off x="107503" y="5805264"/>
            <a:ext cx="1257075"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zh-CN" sz="2000" dirty="0">
                <a:solidFill>
                  <a:schemeClr val="dk1"/>
                </a:solidFill>
              </a:rPr>
              <a:t>“</a:t>
            </a:r>
            <a:r>
              <a:rPr lang="en-US" altLang="zh-CN" sz="2000" dirty="0">
                <a:solidFill>
                  <a:schemeClr val="dk1"/>
                </a:solidFill>
              </a:rPr>
              <a:t>.</a:t>
            </a:r>
            <a:r>
              <a:rPr lang="en-US" altLang="zh-CN" sz="2000" dirty="0" err="1">
                <a:solidFill>
                  <a:schemeClr val="dk1"/>
                </a:solidFill>
              </a:rPr>
              <a:t>bc</a:t>
            </a:r>
            <a:r>
              <a:rPr lang="zh-CN" altLang="zh-CN" sz="2000" dirty="0">
                <a:solidFill>
                  <a:schemeClr val="dk1"/>
                </a:solidFill>
              </a:rPr>
              <a:t>”</a:t>
            </a:r>
            <a:endParaRPr lang="zh-CN" altLang="en-US" sz="2000" dirty="0">
              <a:solidFill>
                <a:schemeClr val="dk1"/>
              </a:solidFill>
            </a:endParaRPr>
          </a:p>
        </p:txBody>
      </p:sp>
      <p:sp>
        <p:nvSpPr>
          <p:cNvPr id="7" name="矩形 6"/>
          <p:cNvSpPr/>
          <p:nvPr/>
        </p:nvSpPr>
        <p:spPr>
          <a:xfrm>
            <a:off x="1442060" y="5743709"/>
            <a:ext cx="745042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dirty="0"/>
              <a:t>设有字符串“</a:t>
            </a:r>
            <a:r>
              <a:rPr lang="en-US" altLang="zh-CN" dirty="0" err="1"/>
              <a:t>abcdaaebcaddbc</a:t>
            </a:r>
            <a:r>
              <a:rPr lang="zh-CN" altLang="zh-CN" dirty="0"/>
              <a:t>”，“</a:t>
            </a:r>
            <a:r>
              <a:rPr lang="en-US" altLang="zh-CN" dirty="0"/>
              <a:t>.</a:t>
            </a:r>
            <a:r>
              <a:rPr lang="en-US" altLang="zh-CN" dirty="0" err="1"/>
              <a:t>bc</a:t>
            </a:r>
            <a:r>
              <a:rPr lang="zh-CN" altLang="zh-CN" dirty="0"/>
              <a:t>”可以从中匹配出“</a:t>
            </a:r>
            <a:r>
              <a:rPr lang="en-US" altLang="zh-CN" dirty="0" err="1"/>
              <a:t>abc</a:t>
            </a:r>
            <a:r>
              <a:rPr lang="zh-CN" altLang="zh-CN" dirty="0"/>
              <a:t>”、“</a:t>
            </a:r>
            <a:r>
              <a:rPr lang="en-US" altLang="zh-CN" dirty="0" err="1"/>
              <a:t>ebc</a:t>
            </a:r>
            <a:r>
              <a:rPr lang="zh-CN" altLang="zh-CN" dirty="0"/>
              <a:t>”、“</a:t>
            </a:r>
            <a:r>
              <a:rPr lang="en-US" altLang="zh-CN" dirty="0" err="1"/>
              <a:t>dbc</a:t>
            </a:r>
            <a:r>
              <a:rPr lang="zh-CN" altLang="zh-CN" dirty="0"/>
              <a:t>”三个字符串</a:t>
            </a:r>
            <a:endParaRPr lang="zh-CN" altLang="en-US" dirty="0"/>
          </a:p>
        </p:txBody>
      </p:sp>
      <p:sp>
        <p:nvSpPr>
          <p:cNvPr id="8" name="矩形 7"/>
          <p:cNvSpPr/>
          <p:nvPr/>
        </p:nvSpPr>
        <p:spPr>
          <a:xfrm>
            <a:off x="755576" y="1484784"/>
            <a:ext cx="2925801" cy="523220"/>
          </a:xfrm>
          <a:prstGeom prst="rect">
            <a:avLst/>
          </a:prstGeom>
        </p:spPr>
        <p:txBody>
          <a:bodyPr wrap="none">
            <a:spAutoFit/>
          </a:bodyPr>
          <a:lstStyle/>
          <a:p>
            <a:r>
              <a:rPr lang="en-US" altLang="zh-CN" sz="2800" dirty="0"/>
              <a:t>1</a:t>
            </a:r>
            <a:r>
              <a:rPr lang="zh-CN" altLang="zh-CN" sz="2800" dirty="0"/>
              <a:t>、预定义字符类</a:t>
            </a:r>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uiExpand="1" build="p"/>
      <p:bldP spid="5" grpId="0" animBg="1"/>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35696" y="5229200"/>
            <a:ext cx="6984776" cy="400110"/>
          </a:xfrm>
        </p:spPr>
        <p:style>
          <a:lnRef idx="1">
            <a:schemeClr val="accent1"/>
          </a:lnRef>
          <a:fillRef idx="2">
            <a:schemeClr val="accent1"/>
          </a:fillRef>
          <a:effectRef idx="1">
            <a:schemeClr val="accent1"/>
          </a:effectRef>
          <a:fontRef idx="minor">
            <a:schemeClr val="dk1"/>
          </a:fontRef>
        </p:style>
        <p:txBody>
          <a:bodyPr>
            <a:normAutofit/>
          </a:bodyPr>
          <a:lstStyle/>
          <a:p>
            <a:pPr marL="109855" indent="0">
              <a:buNone/>
            </a:pPr>
            <a:r>
              <a:rPr lang="zh-CN" altLang="zh-CN" sz="2000" dirty="0"/>
              <a:t>可以匹配</a:t>
            </a:r>
            <a:r>
              <a:rPr lang="en-US" altLang="zh-CN" sz="2000" dirty="0" err="1"/>
              <a:t>axc</a:t>
            </a:r>
            <a:r>
              <a:rPr lang="zh-CN" altLang="zh-CN" sz="2000" dirty="0"/>
              <a:t>、</a:t>
            </a:r>
            <a:r>
              <a:rPr lang="en-US" altLang="zh-CN" sz="2000" dirty="0" err="1"/>
              <a:t>ayc</a:t>
            </a:r>
            <a:r>
              <a:rPr lang="zh-CN" altLang="zh-CN" sz="2000" dirty="0"/>
              <a:t>、</a:t>
            </a:r>
            <a:r>
              <a:rPr lang="en-US" altLang="zh-CN" sz="2000" dirty="0" err="1"/>
              <a:t>azc</a:t>
            </a:r>
            <a:r>
              <a:rPr lang="zh-CN" altLang="zh-CN" sz="2000" dirty="0"/>
              <a:t>这些字符串。</a:t>
            </a:r>
            <a:endParaRPr lang="zh-CN" altLang="en-US" sz="2000" dirty="0"/>
          </a:p>
        </p:txBody>
      </p:sp>
      <p:sp>
        <p:nvSpPr>
          <p:cNvPr id="3" name="标题 2"/>
          <p:cNvSpPr>
            <a:spLocks noGrp="1"/>
          </p:cNvSpPr>
          <p:nvPr>
            <p:ph type="title"/>
          </p:nvPr>
        </p:nvSpPr>
        <p:spPr/>
        <p:txBody>
          <a:bodyPr>
            <a:normAutofit/>
          </a:bodyPr>
          <a:lstStyle/>
          <a:p>
            <a:r>
              <a:rPr lang="en-US" altLang="zh-CN" dirty="0">
                <a:effectLst/>
              </a:rPr>
              <a:t>7.2.1  </a:t>
            </a:r>
            <a:r>
              <a:rPr lang="zh-CN" altLang="zh-CN" dirty="0">
                <a:effectLst/>
              </a:rPr>
              <a:t>正则表达式的语法</a:t>
            </a:r>
            <a:endParaRPr lang="zh-CN" altLang="en-US" dirty="0"/>
          </a:p>
        </p:txBody>
      </p:sp>
      <p:sp>
        <p:nvSpPr>
          <p:cNvPr id="5" name="矩形 4"/>
          <p:cNvSpPr/>
          <p:nvPr/>
        </p:nvSpPr>
        <p:spPr>
          <a:xfrm>
            <a:off x="107504" y="5229200"/>
            <a:ext cx="1576072"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sz="2000" dirty="0"/>
              <a:t>“</a:t>
            </a:r>
            <a:r>
              <a:rPr lang="en-US" altLang="zh-CN" sz="2000" dirty="0"/>
              <a:t>a[xyz]c</a:t>
            </a:r>
            <a:r>
              <a:rPr lang="zh-CN" altLang="zh-CN" sz="2000" dirty="0"/>
              <a:t>”</a:t>
            </a:r>
            <a:endParaRPr lang="zh-CN" altLang="en-US" sz="2000" dirty="0"/>
          </a:p>
        </p:txBody>
      </p:sp>
      <p:sp>
        <p:nvSpPr>
          <p:cNvPr id="6" name="矩形 5"/>
          <p:cNvSpPr/>
          <p:nvPr/>
        </p:nvSpPr>
        <p:spPr>
          <a:xfrm>
            <a:off x="107504" y="5805264"/>
            <a:ext cx="1595309"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sz="2000" dirty="0"/>
              <a:t>“</a:t>
            </a:r>
            <a:r>
              <a:rPr lang="en-US" altLang="zh-CN" sz="2000" dirty="0"/>
              <a:t>a[^\d]c</a:t>
            </a:r>
            <a:r>
              <a:rPr lang="zh-CN" altLang="zh-CN" sz="2000" dirty="0"/>
              <a:t>”</a:t>
            </a:r>
            <a:endParaRPr lang="zh-CN" altLang="en-US" sz="2000" dirty="0">
              <a:solidFill>
                <a:schemeClr val="dk1"/>
              </a:solidFill>
            </a:endParaRPr>
          </a:p>
        </p:txBody>
      </p:sp>
      <p:sp>
        <p:nvSpPr>
          <p:cNvPr id="7" name="矩形 6"/>
          <p:cNvSpPr/>
          <p:nvPr/>
        </p:nvSpPr>
        <p:spPr>
          <a:xfrm>
            <a:off x="1835696" y="5743709"/>
            <a:ext cx="698477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sz="2000" dirty="0"/>
              <a:t>可以匹配</a:t>
            </a:r>
            <a:r>
              <a:rPr lang="en-US" altLang="zh-CN" sz="2000" dirty="0"/>
              <a:t>a0c~a9c</a:t>
            </a:r>
            <a:r>
              <a:rPr lang="zh-CN" altLang="zh-CN" sz="2000" dirty="0"/>
              <a:t>之外的以</a:t>
            </a:r>
            <a:r>
              <a:rPr lang="en-US" altLang="zh-CN" sz="2000" dirty="0"/>
              <a:t>a</a:t>
            </a:r>
            <a:r>
              <a:rPr lang="zh-CN" altLang="zh-CN" sz="2000" dirty="0"/>
              <a:t>开头以</a:t>
            </a:r>
            <a:r>
              <a:rPr lang="en-US" altLang="zh-CN" sz="2000" dirty="0"/>
              <a:t>c</a:t>
            </a:r>
            <a:r>
              <a:rPr lang="zh-CN" altLang="zh-CN" sz="2000" dirty="0"/>
              <a:t>结尾的</a:t>
            </a:r>
            <a:r>
              <a:rPr lang="en-US" altLang="zh-CN" sz="2000" dirty="0"/>
              <a:t>3</a:t>
            </a:r>
            <a:r>
              <a:rPr lang="zh-CN" altLang="zh-CN" sz="2000" dirty="0"/>
              <a:t>个字符组成的字符串。</a:t>
            </a:r>
            <a:endParaRPr lang="zh-CN" altLang="en-US" sz="2000" dirty="0"/>
          </a:p>
        </p:txBody>
      </p:sp>
      <p:sp>
        <p:nvSpPr>
          <p:cNvPr id="8" name="矩形 7"/>
          <p:cNvSpPr/>
          <p:nvPr/>
        </p:nvSpPr>
        <p:spPr>
          <a:xfrm>
            <a:off x="755576" y="1484784"/>
            <a:ext cx="1848583" cy="523220"/>
          </a:xfrm>
          <a:prstGeom prst="rect">
            <a:avLst/>
          </a:prstGeom>
        </p:spPr>
        <p:txBody>
          <a:bodyPr wrap="none">
            <a:spAutoFit/>
          </a:bodyPr>
          <a:lstStyle/>
          <a:p>
            <a:r>
              <a:rPr lang="en-US" altLang="zh-CN" sz="2800" dirty="0"/>
              <a:t>2</a:t>
            </a:r>
            <a:r>
              <a:rPr lang="zh-CN" altLang="zh-CN" sz="2800" dirty="0"/>
              <a:t>、方括号</a:t>
            </a:r>
            <a:endParaRPr lang="zh-CN" altLang="zh-CN" sz="2800" dirty="0"/>
          </a:p>
        </p:txBody>
      </p:sp>
      <p:graphicFrame>
        <p:nvGraphicFramePr>
          <p:cNvPr id="9" name="表格 8"/>
          <p:cNvGraphicFramePr>
            <a:graphicFrameLocks noGrp="1"/>
          </p:cNvGraphicFramePr>
          <p:nvPr/>
        </p:nvGraphicFramePr>
        <p:xfrm>
          <a:off x="764142" y="2204864"/>
          <a:ext cx="7700329" cy="2645133"/>
        </p:xfrm>
        <a:graphic>
          <a:graphicData uri="http://schemas.openxmlformats.org/drawingml/2006/table">
            <a:tbl>
              <a:tblPr firstRow="1" firstCol="1" bandRow="1">
                <a:tableStyleId>{5940675A-B579-460E-94D1-54222C63F5DA}</a:tableStyleId>
              </a:tblPr>
              <a:tblGrid>
                <a:gridCol w="1578610"/>
                <a:gridCol w="6121719"/>
              </a:tblGrid>
              <a:tr h="416502">
                <a:tc>
                  <a:txBody>
                    <a:bodyPr/>
                    <a:lstStyle/>
                    <a:p>
                      <a:pPr algn="just">
                        <a:lnSpc>
                          <a:spcPct val="100000"/>
                        </a:lnSpc>
                        <a:spcBef>
                          <a:spcPts val="0"/>
                        </a:spcBef>
                        <a:spcAft>
                          <a:spcPts val="0"/>
                        </a:spcAft>
                      </a:pPr>
                      <a:r>
                        <a:rPr lang="zh-CN" sz="2000">
                          <a:effectLst/>
                        </a:rPr>
                        <a:t>示例</a:t>
                      </a:r>
                      <a:endParaRPr lang="zh-CN" sz="2000">
                        <a:effectLst/>
                        <a:latin typeface="Times New Roman" panose="02020603050405020304"/>
                        <a:ea typeface="宋体" panose="02010600030101010101" pitchFamily="2" charset="-122"/>
                      </a:endParaRPr>
                    </a:p>
                  </a:txBody>
                  <a:tcPr marL="68400" marR="68400" marT="0" marB="0" anchor="ctr"/>
                </a:tc>
                <a:tc>
                  <a:txBody>
                    <a:bodyPr/>
                    <a:lstStyle/>
                    <a:p>
                      <a:pPr algn="just">
                        <a:lnSpc>
                          <a:spcPct val="100000"/>
                        </a:lnSpc>
                        <a:spcBef>
                          <a:spcPts val="0"/>
                        </a:spcBef>
                        <a:spcAft>
                          <a:spcPts val="0"/>
                        </a:spcAft>
                      </a:pPr>
                      <a:r>
                        <a:rPr lang="zh-CN" sz="2000">
                          <a:effectLst/>
                        </a:rPr>
                        <a:t>说明</a:t>
                      </a:r>
                      <a:endParaRPr lang="zh-CN" sz="2000">
                        <a:effectLst/>
                        <a:latin typeface="Times New Roman" panose="02020603050405020304"/>
                        <a:ea typeface="宋体" panose="02010600030101010101" pitchFamily="2" charset="-122"/>
                      </a:endParaRPr>
                    </a:p>
                  </a:txBody>
                  <a:tcPr marL="68400" marR="68400" marT="0" marB="0" anchor="ctr"/>
                </a:tc>
              </a:tr>
              <a:tr h="454739">
                <a:tc>
                  <a:txBody>
                    <a:bodyPr/>
                    <a:lstStyle/>
                    <a:p>
                      <a:pPr algn="just">
                        <a:lnSpc>
                          <a:spcPct val="100000"/>
                        </a:lnSpc>
                        <a:spcBef>
                          <a:spcPts val="0"/>
                        </a:spcBef>
                      </a:pPr>
                      <a:r>
                        <a:rPr lang="en-US" sz="2000" dirty="0">
                          <a:solidFill>
                            <a:schemeClr val="tx1"/>
                          </a:solidFill>
                          <a:effectLst/>
                          <a:latin typeface="+mj-ea"/>
                          <a:ea typeface="+mj-ea"/>
                        </a:rPr>
                        <a:t>[</a:t>
                      </a:r>
                      <a:r>
                        <a:rPr lang="en-US" sz="2000" dirty="0" err="1">
                          <a:solidFill>
                            <a:schemeClr val="tx1"/>
                          </a:solidFill>
                          <a:effectLst/>
                          <a:latin typeface="+mj-ea"/>
                          <a:ea typeface="+mj-ea"/>
                        </a:rPr>
                        <a:t>aeiou</a:t>
                      </a:r>
                      <a:r>
                        <a:rPr lang="en-US" sz="2000" dirty="0">
                          <a:solidFill>
                            <a:schemeClr val="tx1"/>
                          </a:solidFill>
                          <a:effectLst/>
                          <a:latin typeface="+mj-ea"/>
                          <a:ea typeface="+mj-ea"/>
                        </a:rPr>
                        <a:t>]</a:t>
                      </a:r>
                      <a:endParaRPr lang="zh-CN" sz="2000" dirty="0">
                        <a:solidFill>
                          <a:schemeClr val="tx1"/>
                        </a:solidFill>
                        <a:effectLst/>
                        <a:latin typeface="+mj-ea"/>
                        <a:ea typeface="+mj-ea"/>
                      </a:endParaRPr>
                    </a:p>
                  </a:txBody>
                  <a:tcPr marL="68580" marR="68580" marT="0" marB="0" anchor="ctr"/>
                </a:tc>
                <a:tc>
                  <a:txBody>
                    <a:bodyPr/>
                    <a:lstStyle/>
                    <a:p>
                      <a:pPr algn="just">
                        <a:lnSpc>
                          <a:spcPct val="100000"/>
                        </a:lnSpc>
                        <a:spcBef>
                          <a:spcPts val="0"/>
                        </a:spcBef>
                      </a:pPr>
                      <a:r>
                        <a:rPr lang="zh-CN" sz="2000" dirty="0">
                          <a:solidFill>
                            <a:schemeClr val="tx1"/>
                          </a:solidFill>
                          <a:effectLst/>
                          <a:latin typeface="+mj-ea"/>
                          <a:ea typeface="+mj-ea"/>
                        </a:rPr>
                        <a:t>表示枚举。匹配</a:t>
                      </a:r>
                      <a:r>
                        <a:rPr lang="en-US" sz="2000" dirty="0" err="1">
                          <a:solidFill>
                            <a:schemeClr val="tx1"/>
                          </a:solidFill>
                          <a:effectLst/>
                          <a:latin typeface="+mj-ea"/>
                          <a:ea typeface="+mj-ea"/>
                        </a:rPr>
                        <a:t>a,e,i,o,u</a:t>
                      </a:r>
                      <a:r>
                        <a:rPr lang="zh-CN" sz="2000" dirty="0">
                          <a:solidFill>
                            <a:schemeClr val="tx1"/>
                          </a:solidFill>
                          <a:effectLst/>
                          <a:latin typeface="+mj-ea"/>
                          <a:ea typeface="+mj-ea"/>
                        </a:rPr>
                        <a:t>中的任意一个字符</a:t>
                      </a:r>
                      <a:endParaRPr lang="zh-CN" sz="2000" dirty="0">
                        <a:solidFill>
                          <a:schemeClr val="tx1"/>
                        </a:solidFill>
                        <a:effectLst/>
                        <a:latin typeface="+mj-ea"/>
                        <a:ea typeface="+mj-ea"/>
                      </a:endParaRPr>
                    </a:p>
                  </a:txBody>
                  <a:tcPr marL="68580" marR="68580" marT="0" marB="0" anchor="ctr"/>
                </a:tc>
              </a:tr>
              <a:tr h="454739">
                <a:tc>
                  <a:txBody>
                    <a:bodyPr/>
                    <a:lstStyle/>
                    <a:p>
                      <a:pPr algn="just">
                        <a:lnSpc>
                          <a:spcPct val="100000"/>
                        </a:lnSpc>
                        <a:spcBef>
                          <a:spcPts val="0"/>
                        </a:spcBef>
                      </a:pPr>
                      <a:r>
                        <a:rPr lang="en-US" sz="2000" dirty="0">
                          <a:solidFill>
                            <a:schemeClr val="tx1"/>
                          </a:solidFill>
                          <a:effectLst/>
                          <a:latin typeface="+mj-ea"/>
                          <a:ea typeface="+mj-ea"/>
                        </a:rPr>
                        <a:t>[a-</a:t>
                      </a:r>
                      <a:r>
                        <a:rPr lang="en-US" sz="2000" dirty="0" err="1">
                          <a:solidFill>
                            <a:schemeClr val="tx1"/>
                          </a:solidFill>
                          <a:effectLst/>
                          <a:latin typeface="+mj-ea"/>
                          <a:ea typeface="+mj-ea"/>
                        </a:rPr>
                        <a:t>fx</a:t>
                      </a:r>
                      <a:r>
                        <a:rPr lang="en-US" sz="2000" dirty="0">
                          <a:solidFill>
                            <a:schemeClr val="tx1"/>
                          </a:solidFill>
                          <a:effectLst/>
                          <a:latin typeface="+mj-ea"/>
                          <a:ea typeface="+mj-ea"/>
                        </a:rPr>
                        <a:t>-z]</a:t>
                      </a:r>
                      <a:endParaRPr lang="zh-CN" sz="2000" dirty="0">
                        <a:solidFill>
                          <a:schemeClr val="tx1"/>
                        </a:solidFill>
                        <a:effectLst/>
                        <a:latin typeface="+mj-ea"/>
                        <a:ea typeface="+mj-ea"/>
                      </a:endParaRPr>
                    </a:p>
                  </a:txBody>
                  <a:tcPr marL="68580" marR="68580" marT="0" marB="0" anchor="ctr"/>
                </a:tc>
                <a:tc>
                  <a:txBody>
                    <a:bodyPr/>
                    <a:lstStyle/>
                    <a:p>
                      <a:pPr algn="just">
                        <a:lnSpc>
                          <a:spcPct val="100000"/>
                        </a:lnSpc>
                        <a:spcBef>
                          <a:spcPts val="0"/>
                        </a:spcBef>
                      </a:pPr>
                      <a:r>
                        <a:rPr lang="en-US" sz="2000" dirty="0">
                          <a:solidFill>
                            <a:schemeClr val="tx1"/>
                          </a:solidFill>
                          <a:effectLst/>
                          <a:latin typeface="+mj-ea"/>
                          <a:ea typeface="+mj-ea"/>
                        </a:rPr>
                        <a:t>-</a:t>
                      </a:r>
                      <a:r>
                        <a:rPr lang="zh-CN" sz="2000" dirty="0">
                          <a:solidFill>
                            <a:schemeClr val="tx1"/>
                          </a:solidFill>
                          <a:effectLst/>
                          <a:latin typeface="+mj-ea"/>
                          <a:ea typeface="+mj-ea"/>
                        </a:rPr>
                        <a:t>表示范围。匹配</a:t>
                      </a:r>
                      <a:r>
                        <a:rPr lang="en-US" sz="2000" dirty="0" err="1">
                          <a:solidFill>
                            <a:schemeClr val="tx1"/>
                          </a:solidFill>
                          <a:effectLst/>
                          <a:latin typeface="+mj-ea"/>
                          <a:ea typeface="+mj-ea"/>
                        </a:rPr>
                        <a:t>a~f</a:t>
                      </a:r>
                      <a:r>
                        <a:rPr lang="zh-CN" sz="2000" dirty="0">
                          <a:solidFill>
                            <a:schemeClr val="tx1"/>
                          </a:solidFill>
                          <a:effectLst/>
                          <a:latin typeface="+mj-ea"/>
                          <a:ea typeface="+mj-ea"/>
                        </a:rPr>
                        <a:t>和</a:t>
                      </a:r>
                      <a:r>
                        <a:rPr lang="en-US" sz="2000" dirty="0" err="1">
                          <a:solidFill>
                            <a:schemeClr val="tx1"/>
                          </a:solidFill>
                          <a:effectLst/>
                          <a:latin typeface="+mj-ea"/>
                          <a:ea typeface="+mj-ea"/>
                        </a:rPr>
                        <a:t>x~z</a:t>
                      </a:r>
                      <a:r>
                        <a:rPr lang="zh-CN" sz="2000" dirty="0">
                          <a:solidFill>
                            <a:schemeClr val="tx1"/>
                          </a:solidFill>
                          <a:effectLst/>
                          <a:latin typeface="+mj-ea"/>
                          <a:ea typeface="+mj-ea"/>
                        </a:rPr>
                        <a:t>范围内的任意一个字符</a:t>
                      </a:r>
                      <a:endParaRPr lang="zh-CN" sz="2000" dirty="0">
                        <a:solidFill>
                          <a:schemeClr val="tx1"/>
                        </a:solidFill>
                        <a:effectLst/>
                        <a:latin typeface="+mj-ea"/>
                        <a:ea typeface="+mj-ea"/>
                      </a:endParaRPr>
                    </a:p>
                  </a:txBody>
                  <a:tcPr marL="68580" marR="68580" marT="0" marB="0" anchor="ctr"/>
                </a:tc>
              </a:tr>
              <a:tr h="454739">
                <a:tc>
                  <a:txBody>
                    <a:bodyPr/>
                    <a:lstStyle/>
                    <a:p>
                      <a:pPr algn="just">
                        <a:lnSpc>
                          <a:spcPct val="100000"/>
                        </a:lnSpc>
                        <a:spcBef>
                          <a:spcPts val="0"/>
                        </a:spcBef>
                      </a:pPr>
                      <a:r>
                        <a:rPr lang="en-US" sz="2000">
                          <a:solidFill>
                            <a:schemeClr val="tx1"/>
                          </a:solidFill>
                          <a:effectLst/>
                          <a:latin typeface="+mj-ea"/>
                          <a:ea typeface="+mj-ea"/>
                        </a:rPr>
                        <a:t>[^abcd]</a:t>
                      </a:r>
                      <a:endParaRPr lang="zh-CN" sz="2000">
                        <a:solidFill>
                          <a:schemeClr val="tx1"/>
                        </a:solidFill>
                        <a:effectLst/>
                        <a:latin typeface="+mj-ea"/>
                        <a:ea typeface="+mj-ea"/>
                      </a:endParaRPr>
                    </a:p>
                  </a:txBody>
                  <a:tcPr marL="68580" marR="68580" marT="0" marB="0" anchor="ctr"/>
                </a:tc>
                <a:tc>
                  <a:txBody>
                    <a:bodyPr/>
                    <a:lstStyle/>
                    <a:p>
                      <a:pPr algn="just">
                        <a:lnSpc>
                          <a:spcPct val="100000"/>
                        </a:lnSpc>
                        <a:spcBef>
                          <a:spcPts val="0"/>
                        </a:spcBef>
                      </a:pPr>
                      <a:r>
                        <a:rPr lang="en-US" sz="2000" dirty="0">
                          <a:solidFill>
                            <a:schemeClr val="tx1"/>
                          </a:solidFill>
                          <a:effectLst/>
                          <a:latin typeface="+mj-ea"/>
                          <a:ea typeface="+mj-ea"/>
                        </a:rPr>
                        <a:t>^</a:t>
                      </a:r>
                      <a:r>
                        <a:rPr lang="zh-CN" sz="2000" dirty="0">
                          <a:solidFill>
                            <a:schemeClr val="tx1"/>
                          </a:solidFill>
                          <a:effectLst/>
                          <a:latin typeface="+mj-ea"/>
                          <a:ea typeface="+mj-ea"/>
                        </a:rPr>
                        <a:t>表示求反。匹配</a:t>
                      </a:r>
                      <a:r>
                        <a:rPr lang="en-US" sz="2000" dirty="0" err="1">
                          <a:solidFill>
                            <a:schemeClr val="tx1"/>
                          </a:solidFill>
                          <a:effectLst/>
                          <a:latin typeface="+mj-ea"/>
                          <a:ea typeface="+mj-ea"/>
                        </a:rPr>
                        <a:t>a,b,c,d</a:t>
                      </a:r>
                      <a:r>
                        <a:rPr lang="zh-CN" sz="2000" dirty="0">
                          <a:solidFill>
                            <a:schemeClr val="tx1"/>
                          </a:solidFill>
                          <a:effectLst/>
                          <a:latin typeface="+mj-ea"/>
                          <a:ea typeface="+mj-ea"/>
                        </a:rPr>
                        <a:t>之外的任意一个字符</a:t>
                      </a:r>
                      <a:endParaRPr lang="zh-CN" sz="2000" dirty="0">
                        <a:solidFill>
                          <a:schemeClr val="tx1"/>
                        </a:solidFill>
                        <a:effectLst/>
                        <a:latin typeface="+mj-ea"/>
                        <a:ea typeface="+mj-ea"/>
                      </a:endParaRPr>
                    </a:p>
                  </a:txBody>
                  <a:tcPr marL="68580" marR="68580" marT="0" marB="0" anchor="ctr"/>
                </a:tc>
              </a:tr>
              <a:tr h="864414">
                <a:tc>
                  <a:txBody>
                    <a:bodyPr/>
                    <a:lstStyle/>
                    <a:p>
                      <a:pPr algn="just">
                        <a:lnSpc>
                          <a:spcPct val="100000"/>
                        </a:lnSpc>
                        <a:spcBef>
                          <a:spcPts val="0"/>
                        </a:spcBef>
                      </a:pPr>
                      <a:r>
                        <a:rPr lang="en-US" sz="2000">
                          <a:solidFill>
                            <a:schemeClr val="tx1"/>
                          </a:solidFill>
                          <a:effectLst/>
                          <a:latin typeface="+mj-ea"/>
                          <a:ea typeface="+mj-ea"/>
                        </a:rPr>
                        <a:t>[a-e&amp;&amp;[dfg]]</a:t>
                      </a:r>
                      <a:endParaRPr lang="zh-CN" sz="2000">
                        <a:solidFill>
                          <a:schemeClr val="tx1"/>
                        </a:solidFill>
                        <a:effectLst/>
                        <a:latin typeface="+mj-ea"/>
                        <a:ea typeface="+mj-ea"/>
                      </a:endParaRPr>
                    </a:p>
                  </a:txBody>
                  <a:tcPr marL="68580" marR="68580" marT="0" marB="0" anchor="ctr"/>
                </a:tc>
                <a:tc>
                  <a:txBody>
                    <a:bodyPr/>
                    <a:lstStyle/>
                    <a:p>
                      <a:pPr algn="just">
                        <a:lnSpc>
                          <a:spcPct val="100000"/>
                        </a:lnSpc>
                        <a:spcBef>
                          <a:spcPts val="0"/>
                        </a:spcBef>
                      </a:pPr>
                      <a:r>
                        <a:rPr lang="en-US" sz="2000" dirty="0">
                          <a:solidFill>
                            <a:schemeClr val="tx1"/>
                          </a:solidFill>
                          <a:effectLst/>
                          <a:latin typeface="+mj-ea"/>
                          <a:ea typeface="+mj-ea"/>
                        </a:rPr>
                        <a:t>&amp;&amp;</a:t>
                      </a:r>
                      <a:r>
                        <a:rPr lang="zh-CN" sz="2000" dirty="0">
                          <a:solidFill>
                            <a:schemeClr val="tx1"/>
                          </a:solidFill>
                          <a:effectLst/>
                          <a:latin typeface="+mj-ea"/>
                          <a:ea typeface="+mj-ea"/>
                        </a:rPr>
                        <a:t>表示交集运算。匹配</a:t>
                      </a:r>
                      <a:r>
                        <a:rPr lang="en-US" sz="2000" dirty="0" err="1">
                          <a:solidFill>
                            <a:schemeClr val="tx1"/>
                          </a:solidFill>
                          <a:effectLst/>
                          <a:latin typeface="+mj-ea"/>
                          <a:ea typeface="+mj-ea"/>
                        </a:rPr>
                        <a:t>a~e</a:t>
                      </a:r>
                      <a:r>
                        <a:rPr lang="zh-CN" sz="2000" dirty="0">
                          <a:solidFill>
                            <a:schemeClr val="tx1"/>
                          </a:solidFill>
                          <a:effectLst/>
                          <a:latin typeface="+mj-ea"/>
                          <a:ea typeface="+mj-ea"/>
                        </a:rPr>
                        <a:t>与</a:t>
                      </a:r>
                      <a:r>
                        <a:rPr lang="en-US" sz="2000" dirty="0">
                          <a:solidFill>
                            <a:schemeClr val="tx1"/>
                          </a:solidFill>
                          <a:effectLst/>
                          <a:latin typeface="+mj-ea"/>
                          <a:ea typeface="+mj-ea"/>
                        </a:rPr>
                        <a:t>d</a:t>
                      </a:r>
                      <a:r>
                        <a:rPr lang="zh-CN" sz="2000" dirty="0">
                          <a:solidFill>
                            <a:schemeClr val="tx1"/>
                          </a:solidFill>
                          <a:effectLst/>
                          <a:latin typeface="+mj-ea"/>
                          <a:ea typeface="+mj-ea"/>
                        </a:rPr>
                        <a:t>，</a:t>
                      </a:r>
                      <a:r>
                        <a:rPr lang="en-US" sz="2000" dirty="0">
                          <a:solidFill>
                            <a:schemeClr val="tx1"/>
                          </a:solidFill>
                          <a:effectLst/>
                          <a:latin typeface="+mj-ea"/>
                          <a:ea typeface="+mj-ea"/>
                        </a:rPr>
                        <a:t>f</a:t>
                      </a:r>
                      <a:r>
                        <a:rPr lang="zh-CN" sz="2000" dirty="0">
                          <a:solidFill>
                            <a:schemeClr val="tx1"/>
                          </a:solidFill>
                          <a:effectLst/>
                          <a:latin typeface="+mj-ea"/>
                          <a:ea typeface="+mj-ea"/>
                        </a:rPr>
                        <a:t>，</a:t>
                      </a:r>
                      <a:r>
                        <a:rPr lang="en-US" sz="2000" dirty="0">
                          <a:solidFill>
                            <a:schemeClr val="tx1"/>
                          </a:solidFill>
                          <a:effectLst/>
                          <a:latin typeface="+mj-ea"/>
                          <a:ea typeface="+mj-ea"/>
                        </a:rPr>
                        <a:t>g</a:t>
                      </a:r>
                      <a:r>
                        <a:rPr lang="zh-CN" sz="2000" dirty="0">
                          <a:solidFill>
                            <a:schemeClr val="tx1"/>
                          </a:solidFill>
                          <a:effectLst/>
                          <a:latin typeface="+mj-ea"/>
                          <a:ea typeface="+mj-ea"/>
                        </a:rPr>
                        <a:t>的交集，即</a:t>
                      </a:r>
                      <a:r>
                        <a:rPr lang="en-US" sz="2000" dirty="0">
                          <a:solidFill>
                            <a:schemeClr val="tx1"/>
                          </a:solidFill>
                          <a:effectLst/>
                          <a:latin typeface="+mj-ea"/>
                          <a:ea typeface="+mj-ea"/>
                        </a:rPr>
                        <a:t>d</a:t>
                      </a:r>
                      <a:endParaRPr lang="zh-CN" sz="2000" dirty="0">
                        <a:solidFill>
                          <a:schemeClr val="tx1"/>
                        </a:solidFill>
                        <a:effectLst/>
                        <a:latin typeface="+mj-ea"/>
                        <a:ea typeface="+mj-ea"/>
                      </a:endParaRPr>
                    </a:p>
                  </a:txBody>
                  <a:tcPr marL="68580" marR="6858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uiExpand="1" build="p"/>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dirty="0"/>
              <a:t>3</a:t>
            </a:r>
            <a:r>
              <a:rPr lang="zh-CN" altLang="zh-CN" dirty="0"/>
              <a:t>、量词</a:t>
            </a:r>
            <a:endParaRPr lang="zh-CN" altLang="en-US" dirty="0"/>
          </a:p>
        </p:txBody>
      </p:sp>
      <p:sp>
        <p:nvSpPr>
          <p:cNvPr id="3" name="标题 2"/>
          <p:cNvSpPr>
            <a:spLocks noGrp="1"/>
          </p:cNvSpPr>
          <p:nvPr>
            <p:ph type="title"/>
          </p:nvPr>
        </p:nvSpPr>
        <p:spPr/>
        <p:txBody>
          <a:bodyPr/>
          <a:lstStyle/>
          <a:p>
            <a:r>
              <a:rPr lang="en-US" altLang="zh-CN" dirty="0">
                <a:effectLst/>
              </a:rPr>
              <a:t>7.2.1  </a:t>
            </a:r>
            <a:r>
              <a:rPr lang="zh-CN" altLang="zh-CN" dirty="0">
                <a:effectLst/>
              </a:rPr>
              <a:t>正则表达式的语法</a:t>
            </a:r>
            <a:endParaRPr lang="zh-CN" altLang="en-US" dirty="0"/>
          </a:p>
        </p:txBody>
      </p:sp>
      <p:graphicFrame>
        <p:nvGraphicFramePr>
          <p:cNvPr id="4" name="表格 3"/>
          <p:cNvGraphicFramePr>
            <a:graphicFrameLocks noGrp="1"/>
          </p:cNvGraphicFramePr>
          <p:nvPr/>
        </p:nvGraphicFramePr>
        <p:xfrm>
          <a:off x="899592" y="2132856"/>
          <a:ext cx="7518511" cy="3240360"/>
        </p:xfrm>
        <a:graphic>
          <a:graphicData uri="http://schemas.openxmlformats.org/drawingml/2006/table">
            <a:tbl>
              <a:tblPr firstRow="1" firstCol="1" bandRow="1">
                <a:tableStyleId>{5940675A-B579-460E-94D1-54222C63F5DA}</a:tableStyleId>
              </a:tblPr>
              <a:tblGrid>
                <a:gridCol w="998813"/>
                <a:gridCol w="6519698"/>
              </a:tblGrid>
              <a:tr h="387463">
                <a:tc>
                  <a:txBody>
                    <a:bodyPr/>
                    <a:lstStyle/>
                    <a:p>
                      <a:pPr algn="just">
                        <a:lnSpc>
                          <a:spcPts val="1500"/>
                        </a:lnSpc>
                        <a:spcBef>
                          <a:spcPts val="200"/>
                        </a:spcBef>
                        <a:spcAft>
                          <a:spcPts val="0"/>
                        </a:spcAft>
                      </a:pPr>
                      <a:r>
                        <a:rPr lang="zh-CN" sz="2000">
                          <a:effectLst/>
                        </a:rPr>
                        <a:t>示例</a:t>
                      </a:r>
                      <a:endParaRPr lang="zh-CN" sz="2000">
                        <a:effectLst/>
                        <a:latin typeface="Times New Roman" panose="02020603050405020304"/>
                        <a:ea typeface="宋体" panose="02010600030101010101" pitchFamily="2" charset="-122"/>
                      </a:endParaRPr>
                    </a:p>
                  </a:txBody>
                  <a:tcPr marL="68400" marR="68400" marT="0" marB="0" anchor="ctr"/>
                </a:tc>
                <a:tc>
                  <a:txBody>
                    <a:bodyPr/>
                    <a:lstStyle/>
                    <a:p>
                      <a:pPr algn="just">
                        <a:lnSpc>
                          <a:spcPts val="1500"/>
                        </a:lnSpc>
                        <a:spcBef>
                          <a:spcPts val="200"/>
                        </a:spcBef>
                        <a:spcAft>
                          <a:spcPts val="0"/>
                        </a:spcAft>
                      </a:pPr>
                      <a:r>
                        <a:rPr lang="zh-CN" sz="2000">
                          <a:effectLst/>
                        </a:rPr>
                        <a:t>说明</a:t>
                      </a:r>
                      <a:endParaRPr lang="zh-CN" sz="2000">
                        <a:effectLst/>
                        <a:latin typeface="Times New Roman" panose="02020603050405020304"/>
                        <a:ea typeface="宋体" panose="02010600030101010101" pitchFamily="2" charset="-122"/>
                      </a:endParaRPr>
                    </a:p>
                  </a:txBody>
                  <a:tcPr marL="68400" marR="68400" marT="0" marB="0" anchor="ctr"/>
                </a:tc>
              </a:tr>
              <a:tr h="387463">
                <a:tc>
                  <a:txBody>
                    <a:bodyPr/>
                    <a:lstStyle/>
                    <a:p>
                      <a:pPr algn="just">
                        <a:lnSpc>
                          <a:spcPts val="1500"/>
                        </a:lnSpc>
                        <a:spcBef>
                          <a:spcPts val="200"/>
                        </a:spcBef>
                        <a:spcAft>
                          <a:spcPts val="0"/>
                        </a:spcAft>
                      </a:pPr>
                      <a:r>
                        <a:rPr lang="en-US" sz="2000">
                          <a:effectLst/>
                        </a:rPr>
                        <a:t>X?</a:t>
                      </a:r>
                      <a:endParaRPr lang="zh-CN" sz="2000">
                        <a:effectLst/>
                        <a:latin typeface="Times New Roman" panose="02020603050405020304"/>
                        <a:ea typeface="宋体" panose="02010600030101010101" pitchFamily="2" charset="-122"/>
                      </a:endParaRPr>
                    </a:p>
                  </a:txBody>
                  <a:tcPr marL="68400" marR="68400" marT="0" marB="0" anchor="ctr"/>
                </a:tc>
                <a:tc>
                  <a:txBody>
                    <a:bodyPr/>
                    <a:lstStyle/>
                    <a:p>
                      <a:pPr algn="just">
                        <a:lnSpc>
                          <a:spcPts val="1500"/>
                        </a:lnSpc>
                        <a:spcBef>
                          <a:spcPts val="200"/>
                        </a:spcBef>
                        <a:spcAft>
                          <a:spcPts val="0"/>
                        </a:spcAft>
                      </a:pPr>
                      <a:r>
                        <a:rPr lang="en-US" sz="2000">
                          <a:effectLst/>
                        </a:rPr>
                        <a:t>1≥X</a:t>
                      </a:r>
                      <a:r>
                        <a:rPr lang="zh-CN" sz="2000">
                          <a:effectLst/>
                        </a:rPr>
                        <a:t>表达式出现的次数</a:t>
                      </a:r>
                      <a:r>
                        <a:rPr lang="en-US" sz="2000">
                          <a:effectLst/>
                        </a:rPr>
                        <a:t>≥0</a:t>
                      </a:r>
                      <a:r>
                        <a:rPr lang="zh-CN" sz="2000">
                          <a:effectLst/>
                        </a:rPr>
                        <a:t>，即</a:t>
                      </a:r>
                      <a:r>
                        <a:rPr lang="en-US" sz="2000">
                          <a:effectLst/>
                        </a:rPr>
                        <a:t>0</a:t>
                      </a:r>
                      <a:r>
                        <a:rPr lang="zh-CN" sz="2000">
                          <a:effectLst/>
                        </a:rPr>
                        <a:t>次或</a:t>
                      </a:r>
                      <a:r>
                        <a:rPr lang="en-US" sz="2000">
                          <a:effectLst/>
                        </a:rPr>
                        <a:t>1</a:t>
                      </a:r>
                      <a:r>
                        <a:rPr lang="zh-CN" sz="2000">
                          <a:effectLst/>
                        </a:rPr>
                        <a:t>次</a:t>
                      </a:r>
                      <a:endParaRPr lang="zh-CN" sz="2000">
                        <a:effectLst/>
                        <a:latin typeface="Times New Roman" panose="02020603050405020304"/>
                        <a:ea typeface="宋体" panose="02010600030101010101" pitchFamily="2" charset="-122"/>
                      </a:endParaRPr>
                    </a:p>
                  </a:txBody>
                  <a:tcPr marL="68400" marR="68400" marT="0" marB="0" anchor="ctr"/>
                </a:tc>
              </a:tr>
              <a:tr h="387463">
                <a:tc>
                  <a:txBody>
                    <a:bodyPr/>
                    <a:lstStyle/>
                    <a:p>
                      <a:pPr algn="just">
                        <a:lnSpc>
                          <a:spcPts val="1500"/>
                        </a:lnSpc>
                        <a:spcBef>
                          <a:spcPts val="200"/>
                        </a:spcBef>
                        <a:spcAft>
                          <a:spcPts val="0"/>
                        </a:spcAft>
                      </a:pPr>
                      <a:r>
                        <a:rPr lang="en-US" sz="2000">
                          <a:effectLst/>
                        </a:rPr>
                        <a:t>X*</a:t>
                      </a:r>
                      <a:endParaRPr lang="zh-CN" sz="2000">
                        <a:effectLst/>
                        <a:latin typeface="Times New Roman" panose="02020603050405020304"/>
                        <a:ea typeface="宋体" panose="02010600030101010101" pitchFamily="2" charset="-122"/>
                      </a:endParaRPr>
                    </a:p>
                  </a:txBody>
                  <a:tcPr marL="68400" marR="68400" marT="0" marB="0" anchor="ctr"/>
                </a:tc>
                <a:tc>
                  <a:txBody>
                    <a:bodyPr/>
                    <a:lstStyle/>
                    <a:p>
                      <a:pPr algn="just">
                        <a:lnSpc>
                          <a:spcPts val="1500"/>
                        </a:lnSpc>
                        <a:spcBef>
                          <a:spcPts val="200"/>
                        </a:spcBef>
                        <a:spcAft>
                          <a:spcPts val="0"/>
                        </a:spcAft>
                      </a:pPr>
                      <a:r>
                        <a:rPr lang="en-US" sz="2000">
                          <a:effectLst/>
                        </a:rPr>
                        <a:t>X</a:t>
                      </a:r>
                      <a:r>
                        <a:rPr lang="zh-CN" sz="2000">
                          <a:effectLst/>
                        </a:rPr>
                        <a:t>表达式出现的次数</a:t>
                      </a:r>
                      <a:r>
                        <a:rPr lang="en-US" sz="2000">
                          <a:effectLst/>
                        </a:rPr>
                        <a:t>≥0</a:t>
                      </a:r>
                      <a:r>
                        <a:rPr lang="zh-CN" sz="2000">
                          <a:effectLst/>
                        </a:rPr>
                        <a:t>，即</a:t>
                      </a:r>
                      <a:r>
                        <a:rPr lang="en-US" sz="2000">
                          <a:effectLst/>
                        </a:rPr>
                        <a:t>0</a:t>
                      </a:r>
                      <a:r>
                        <a:rPr lang="zh-CN" sz="2000">
                          <a:effectLst/>
                        </a:rPr>
                        <a:t>次或多次</a:t>
                      </a:r>
                      <a:endParaRPr lang="zh-CN" sz="2000">
                        <a:effectLst/>
                        <a:latin typeface="Times New Roman" panose="02020603050405020304"/>
                        <a:ea typeface="宋体" panose="02010600030101010101" pitchFamily="2" charset="-122"/>
                      </a:endParaRPr>
                    </a:p>
                  </a:txBody>
                  <a:tcPr marL="68400" marR="68400" marT="0" marB="0" anchor="ctr"/>
                </a:tc>
              </a:tr>
              <a:tr h="387463">
                <a:tc>
                  <a:txBody>
                    <a:bodyPr/>
                    <a:lstStyle/>
                    <a:p>
                      <a:pPr algn="just">
                        <a:lnSpc>
                          <a:spcPts val="1500"/>
                        </a:lnSpc>
                        <a:spcBef>
                          <a:spcPts val="200"/>
                        </a:spcBef>
                        <a:spcAft>
                          <a:spcPts val="0"/>
                        </a:spcAft>
                      </a:pPr>
                      <a:r>
                        <a:rPr lang="en-US" sz="2000">
                          <a:effectLst/>
                        </a:rPr>
                        <a:t>X+</a:t>
                      </a:r>
                      <a:endParaRPr lang="zh-CN" sz="2000">
                        <a:effectLst/>
                        <a:latin typeface="Times New Roman" panose="02020603050405020304"/>
                        <a:ea typeface="宋体" panose="02010600030101010101" pitchFamily="2" charset="-122"/>
                      </a:endParaRPr>
                    </a:p>
                  </a:txBody>
                  <a:tcPr marL="68400" marR="68400" marT="0" marB="0" anchor="ctr"/>
                </a:tc>
                <a:tc>
                  <a:txBody>
                    <a:bodyPr/>
                    <a:lstStyle/>
                    <a:p>
                      <a:pPr algn="just">
                        <a:lnSpc>
                          <a:spcPts val="1500"/>
                        </a:lnSpc>
                        <a:spcBef>
                          <a:spcPts val="200"/>
                        </a:spcBef>
                        <a:spcAft>
                          <a:spcPts val="0"/>
                        </a:spcAft>
                      </a:pPr>
                      <a:r>
                        <a:rPr lang="en-US" sz="2000">
                          <a:effectLst/>
                        </a:rPr>
                        <a:t>X</a:t>
                      </a:r>
                      <a:r>
                        <a:rPr lang="zh-CN" sz="2000">
                          <a:effectLst/>
                        </a:rPr>
                        <a:t>表达式出现的次数</a:t>
                      </a:r>
                      <a:r>
                        <a:rPr lang="en-US" sz="2000">
                          <a:effectLst/>
                        </a:rPr>
                        <a:t>≥1</a:t>
                      </a:r>
                      <a:r>
                        <a:rPr lang="zh-CN" sz="2000">
                          <a:effectLst/>
                        </a:rPr>
                        <a:t>，即</a:t>
                      </a:r>
                      <a:r>
                        <a:rPr lang="en-US" sz="2000">
                          <a:effectLst/>
                        </a:rPr>
                        <a:t>1</a:t>
                      </a:r>
                      <a:r>
                        <a:rPr lang="zh-CN" sz="2000">
                          <a:effectLst/>
                        </a:rPr>
                        <a:t>次或多次</a:t>
                      </a:r>
                      <a:endParaRPr lang="zh-CN" sz="2000">
                        <a:effectLst/>
                        <a:latin typeface="Times New Roman" panose="02020603050405020304"/>
                        <a:ea typeface="宋体" panose="02010600030101010101" pitchFamily="2" charset="-122"/>
                      </a:endParaRPr>
                    </a:p>
                  </a:txBody>
                  <a:tcPr marL="68400" marR="68400" marT="0" marB="0" anchor="ctr"/>
                </a:tc>
              </a:tr>
              <a:tr h="387463">
                <a:tc>
                  <a:txBody>
                    <a:bodyPr/>
                    <a:lstStyle/>
                    <a:p>
                      <a:pPr algn="just">
                        <a:lnSpc>
                          <a:spcPts val="1500"/>
                        </a:lnSpc>
                        <a:spcBef>
                          <a:spcPts val="200"/>
                        </a:spcBef>
                        <a:spcAft>
                          <a:spcPts val="0"/>
                        </a:spcAft>
                      </a:pPr>
                      <a:r>
                        <a:rPr lang="en-US" sz="2000">
                          <a:effectLst/>
                        </a:rPr>
                        <a:t>X{n}</a:t>
                      </a:r>
                      <a:endParaRPr lang="zh-CN" sz="2000">
                        <a:effectLst/>
                        <a:latin typeface="Times New Roman" panose="02020603050405020304"/>
                        <a:ea typeface="宋体" panose="02010600030101010101" pitchFamily="2" charset="-122"/>
                      </a:endParaRPr>
                    </a:p>
                  </a:txBody>
                  <a:tcPr marL="68400" marR="68400" marT="0" marB="0" anchor="ctr"/>
                </a:tc>
                <a:tc>
                  <a:txBody>
                    <a:bodyPr/>
                    <a:lstStyle/>
                    <a:p>
                      <a:pPr algn="just">
                        <a:lnSpc>
                          <a:spcPts val="1500"/>
                        </a:lnSpc>
                        <a:spcBef>
                          <a:spcPts val="200"/>
                        </a:spcBef>
                        <a:spcAft>
                          <a:spcPts val="0"/>
                        </a:spcAft>
                      </a:pPr>
                      <a:r>
                        <a:rPr lang="en-US" sz="2000">
                          <a:effectLst/>
                        </a:rPr>
                        <a:t>X</a:t>
                      </a:r>
                      <a:r>
                        <a:rPr lang="zh-CN" sz="2000">
                          <a:effectLst/>
                        </a:rPr>
                        <a:t>表达式出现的次数</a:t>
                      </a:r>
                      <a:r>
                        <a:rPr lang="en-US" sz="2000">
                          <a:effectLst/>
                        </a:rPr>
                        <a:t>=n</a:t>
                      </a:r>
                      <a:r>
                        <a:rPr lang="zh-CN" sz="2000">
                          <a:effectLst/>
                        </a:rPr>
                        <a:t>次，即</a:t>
                      </a:r>
                      <a:r>
                        <a:rPr lang="en-US" sz="2000">
                          <a:effectLst/>
                        </a:rPr>
                        <a:t>n</a:t>
                      </a:r>
                      <a:r>
                        <a:rPr lang="zh-CN" sz="2000">
                          <a:effectLst/>
                        </a:rPr>
                        <a:t>次</a:t>
                      </a:r>
                      <a:endParaRPr lang="zh-CN" sz="2000">
                        <a:effectLst/>
                        <a:latin typeface="Times New Roman" panose="02020603050405020304"/>
                        <a:ea typeface="宋体" panose="02010600030101010101" pitchFamily="2" charset="-122"/>
                      </a:endParaRPr>
                    </a:p>
                  </a:txBody>
                  <a:tcPr marL="68400" marR="68400" marT="0" marB="0" anchor="ctr"/>
                </a:tc>
              </a:tr>
              <a:tr h="582965">
                <a:tc>
                  <a:txBody>
                    <a:bodyPr/>
                    <a:lstStyle/>
                    <a:p>
                      <a:pPr algn="just">
                        <a:lnSpc>
                          <a:spcPts val="1500"/>
                        </a:lnSpc>
                        <a:spcBef>
                          <a:spcPts val="200"/>
                        </a:spcBef>
                        <a:spcAft>
                          <a:spcPts val="0"/>
                        </a:spcAft>
                      </a:pPr>
                      <a:r>
                        <a:rPr lang="en-US" sz="2000">
                          <a:effectLst/>
                        </a:rPr>
                        <a:t>X{,n}</a:t>
                      </a:r>
                      <a:endParaRPr lang="zh-CN" sz="2000">
                        <a:effectLst/>
                        <a:latin typeface="Times New Roman" panose="02020603050405020304"/>
                        <a:ea typeface="宋体" panose="02010600030101010101" pitchFamily="2" charset="-122"/>
                      </a:endParaRPr>
                    </a:p>
                  </a:txBody>
                  <a:tcPr marL="68400" marR="68400" marT="0" marB="0" anchor="ctr"/>
                </a:tc>
                <a:tc>
                  <a:txBody>
                    <a:bodyPr/>
                    <a:lstStyle/>
                    <a:p>
                      <a:pPr algn="just">
                        <a:lnSpc>
                          <a:spcPts val="1500"/>
                        </a:lnSpc>
                        <a:spcBef>
                          <a:spcPts val="200"/>
                        </a:spcBef>
                        <a:spcAft>
                          <a:spcPts val="0"/>
                        </a:spcAft>
                      </a:pPr>
                      <a:r>
                        <a:rPr lang="en-US" sz="2000">
                          <a:effectLst/>
                        </a:rPr>
                        <a:t>X</a:t>
                      </a:r>
                      <a:r>
                        <a:rPr lang="zh-CN" sz="2000">
                          <a:effectLst/>
                        </a:rPr>
                        <a:t>表达式出现的次数</a:t>
                      </a:r>
                      <a:r>
                        <a:rPr lang="en-US" sz="2000">
                          <a:effectLst/>
                        </a:rPr>
                        <a:t>≥n</a:t>
                      </a:r>
                      <a:r>
                        <a:rPr lang="zh-CN" sz="2000">
                          <a:effectLst/>
                        </a:rPr>
                        <a:t>次，即最少出现</a:t>
                      </a:r>
                      <a:r>
                        <a:rPr lang="en-US" sz="2000">
                          <a:effectLst/>
                        </a:rPr>
                        <a:t>n</a:t>
                      </a:r>
                      <a:r>
                        <a:rPr lang="zh-CN" sz="2000">
                          <a:effectLst/>
                        </a:rPr>
                        <a:t>次</a:t>
                      </a:r>
                      <a:endParaRPr lang="zh-CN" sz="2000">
                        <a:effectLst/>
                        <a:latin typeface="Times New Roman" panose="02020603050405020304"/>
                        <a:ea typeface="宋体" panose="02010600030101010101" pitchFamily="2" charset="-122"/>
                      </a:endParaRPr>
                    </a:p>
                  </a:txBody>
                  <a:tcPr marL="68400" marR="68400" marT="0" marB="0" anchor="ctr"/>
                </a:tc>
              </a:tr>
              <a:tr h="720080">
                <a:tc>
                  <a:txBody>
                    <a:bodyPr/>
                    <a:lstStyle/>
                    <a:p>
                      <a:pPr algn="just">
                        <a:lnSpc>
                          <a:spcPts val="1500"/>
                        </a:lnSpc>
                        <a:spcBef>
                          <a:spcPts val="200"/>
                        </a:spcBef>
                        <a:spcAft>
                          <a:spcPts val="0"/>
                        </a:spcAft>
                      </a:pPr>
                      <a:r>
                        <a:rPr lang="en-US" sz="2000">
                          <a:effectLst/>
                        </a:rPr>
                        <a:t>X{n,m}</a:t>
                      </a:r>
                      <a:endParaRPr lang="zh-CN" sz="2000">
                        <a:effectLst/>
                        <a:latin typeface="Times New Roman" panose="02020603050405020304"/>
                        <a:ea typeface="宋体" panose="02010600030101010101" pitchFamily="2" charset="-122"/>
                      </a:endParaRPr>
                    </a:p>
                  </a:txBody>
                  <a:tcPr marL="68400" marR="68400" marT="0" marB="0" anchor="ctr"/>
                </a:tc>
                <a:tc>
                  <a:txBody>
                    <a:bodyPr/>
                    <a:lstStyle/>
                    <a:p>
                      <a:pPr algn="just">
                        <a:lnSpc>
                          <a:spcPts val="1500"/>
                        </a:lnSpc>
                        <a:spcBef>
                          <a:spcPts val="200"/>
                        </a:spcBef>
                        <a:spcAft>
                          <a:spcPts val="0"/>
                        </a:spcAft>
                      </a:pPr>
                      <a:r>
                        <a:rPr lang="en-US" sz="2000" dirty="0" err="1">
                          <a:effectLst/>
                        </a:rPr>
                        <a:t>m≥X</a:t>
                      </a:r>
                      <a:r>
                        <a:rPr lang="zh-CN" sz="2000" dirty="0">
                          <a:effectLst/>
                        </a:rPr>
                        <a:t>表达式出现的次数</a:t>
                      </a:r>
                      <a:r>
                        <a:rPr lang="en-US" sz="2000" dirty="0">
                          <a:effectLst/>
                        </a:rPr>
                        <a:t>≥n</a:t>
                      </a:r>
                      <a:r>
                        <a:rPr lang="zh-CN" sz="2000" dirty="0">
                          <a:effectLst/>
                        </a:rPr>
                        <a:t>，即最少出现</a:t>
                      </a:r>
                      <a:r>
                        <a:rPr lang="en-US" sz="2000" dirty="0">
                          <a:effectLst/>
                        </a:rPr>
                        <a:t>n</a:t>
                      </a:r>
                      <a:r>
                        <a:rPr lang="zh-CN" sz="2000" dirty="0">
                          <a:effectLst/>
                        </a:rPr>
                        <a:t>次，最多出现</a:t>
                      </a:r>
                      <a:r>
                        <a:rPr lang="en-US" sz="2000" dirty="0">
                          <a:effectLst/>
                        </a:rPr>
                        <a:t>m</a:t>
                      </a:r>
                      <a:r>
                        <a:rPr lang="zh-CN" sz="2000" dirty="0">
                          <a:effectLst/>
                        </a:rPr>
                        <a:t>次</a:t>
                      </a:r>
                      <a:endParaRPr lang="zh-CN" sz="2000" dirty="0">
                        <a:effectLst/>
                        <a:latin typeface="Times New Roman" panose="02020603050405020304"/>
                        <a:ea typeface="宋体" panose="02010600030101010101" pitchFamily="2" charset="-122"/>
                      </a:endParaRPr>
                    </a:p>
                  </a:txBody>
                  <a:tcPr marL="68400" marR="68400" marT="0" marB="0" anchor="ctr"/>
                </a:tc>
              </a:tr>
            </a:tbl>
          </a:graphicData>
        </a:graphic>
      </p:graphicFrame>
      <p:sp>
        <p:nvSpPr>
          <p:cNvPr id="5" name="矩形 4"/>
          <p:cNvSpPr/>
          <p:nvPr/>
        </p:nvSpPr>
        <p:spPr>
          <a:xfrm>
            <a:off x="539552" y="5517232"/>
            <a:ext cx="1734770"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dirty="0"/>
              <a:t>“</a:t>
            </a:r>
            <a:r>
              <a:rPr lang="en-US" altLang="zh-CN" dirty="0"/>
              <a:t>a[a-z]{3}c</a:t>
            </a:r>
            <a:r>
              <a:rPr lang="zh-CN" altLang="zh-CN" dirty="0"/>
              <a:t>”</a:t>
            </a:r>
            <a:endParaRPr lang="zh-CN" altLang="en-US" dirty="0"/>
          </a:p>
        </p:txBody>
      </p:sp>
      <p:sp>
        <p:nvSpPr>
          <p:cNvPr id="6" name="矩形 5"/>
          <p:cNvSpPr/>
          <p:nvPr/>
        </p:nvSpPr>
        <p:spPr>
          <a:xfrm>
            <a:off x="2555776" y="5548994"/>
            <a:ext cx="633670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dirty="0"/>
              <a:t>可以匹配以</a:t>
            </a:r>
            <a:r>
              <a:rPr lang="en-US" altLang="zh-CN" dirty="0"/>
              <a:t>a</a:t>
            </a:r>
            <a:r>
              <a:rPr lang="zh-CN" altLang="zh-CN" dirty="0"/>
              <a:t>开头，以</a:t>
            </a:r>
            <a:r>
              <a:rPr lang="en-US" altLang="zh-CN" dirty="0"/>
              <a:t>c</a:t>
            </a:r>
            <a:r>
              <a:rPr lang="zh-CN" altLang="zh-CN" dirty="0"/>
              <a:t>结尾，中间由</a:t>
            </a:r>
            <a:r>
              <a:rPr lang="en-US" altLang="zh-CN" dirty="0" err="1"/>
              <a:t>a~z</a:t>
            </a:r>
            <a:r>
              <a:rPr lang="zh-CN" altLang="zh-CN" dirty="0"/>
              <a:t>中的任意</a:t>
            </a:r>
            <a:r>
              <a:rPr lang="en-US" altLang="zh-CN" dirty="0"/>
              <a:t>3</a:t>
            </a:r>
            <a:r>
              <a:rPr lang="zh-CN" altLang="zh-CN" dirty="0"/>
              <a:t>个字符组成的字符串，从“</a:t>
            </a:r>
            <a:r>
              <a:rPr lang="en-US" altLang="zh-CN" dirty="0" err="1"/>
              <a:t>abzycaadecaab?ca+abcadddc</a:t>
            </a:r>
            <a:r>
              <a:rPr lang="zh-CN" altLang="zh-CN" dirty="0"/>
              <a:t>”中匹配出“</a:t>
            </a:r>
            <a:r>
              <a:rPr lang="en-US" altLang="zh-CN" dirty="0" err="1"/>
              <a:t>abzyc</a:t>
            </a:r>
            <a:r>
              <a:rPr lang="zh-CN" altLang="zh-CN" dirty="0"/>
              <a:t>”、“</a:t>
            </a:r>
            <a:r>
              <a:rPr lang="en-US" altLang="zh-CN" dirty="0" err="1"/>
              <a:t>aadec</a:t>
            </a:r>
            <a:r>
              <a:rPr lang="zh-CN" altLang="zh-CN" dirty="0"/>
              <a:t>”、“</a:t>
            </a:r>
            <a:r>
              <a:rPr lang="en-US" altLang="zh-CN" dirty="0" err="1"/>
              <a:t>adddc</a:t>
            </a:r>
            <a:r>
              <a:rPr lang="zh-CN" altLang="zh-CN" dirty="0"/>
              <a:t>”，而“</a:t>
            </a:r>
            <a:r>
              <a:rPr lang="en-US" altLang="zh-CN" dirty="0" err="1"/>
              <a:t>aab?c</a:t>
            </a:r>
            <a:r>
              <a:rPr lang="zh-CN" altLang="zh-CN" dirty="0"/>
              <a:t>”、“</a:t>
            </a:r>
            <a:r>
              <a:rPr lang="en-US" altLang="zh-CN" dirty="0" err="1"/>
              <a:t>a+abc</a:t>
            </a:r>
            <a:r>
              <a:rPr lang="zh-CN" altLang="zh-CN" dirty="0"/>
              <a:t>”则与模式不匹配。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 常见正则表达式举例</a:t>
            </a:r>
            <a:endParaRPr lang="zh-CN" altLang="en-US" dirty="0"/>
          </a:p>
        </p:txBody>
      </p:sp>
      <p:sp>
        <p:nvSpPr>
          <p:cNvPr id="3" name="标题 2"/>
          <p:cNvSpPr>
            <a:spLocks noGrp="1"/>
          </p:cNvSpPr>
          <p:nvPr>
            <p:ph type="title"/>
          </p:nvPr>
        </p:nvSpPr>
        <p:spPr/>
        <p:txBody>
          <a:bodyPr/>
          <a:lstStyle/>
          <a:p>
            <a:r>
              <a:rPr lang="en-US" altLang="zh-CN" dirty="0">
                <a:effectLst/>
              </a:rPr>
              <a:t>7.2.1  </a:t>
            </a:r>
            <a:r>
              <a:rPr lang="zh-CN" altLang="zh-CN" dirty="0">
                <a:effectLst/>
              </a:rPr>
              <a:t>正则表达式的语法</a:t>
            </a:r>
            <a:endParaRPr lang="zh-CN" altLang="en-US" dirty="0"/>
          </a:p>
        </p:txBody>
      </p:sp>
      <p:graphicFrame>
        <p:nvGraphicFramePr>
          <p:cNvPr id="4" name="表格 3"/>
          <p:cNvGraphicFramePr>
            <a:graphicFrameLocks noGrp="1"/>
          </p:cNvGraphicFramePr>
          <p:nvPr/>
        </p:nvGraphicFramePr>
        <p:xfrm>
          <a:off x="251520" y="2060848"/>
          <a:ext cx="8712968" cy="4362276"/>
        </p:xfrm>
        <a:graphic>
          <a:graphicData uri="http://schemas.openxmlformats.org/drawingml/2006/table">
            <a:tbl>
              <a:tblPr firstRow="1" firstCol="1" bandRow="1">
                <a:tableStyleId>{5940675A-B579-460E-94D1-54222C63F5DA}</a:tableStyleId>
              </a:tblPr>
              <a:tblGrid>
                <a:gridCol w="3744416"/>
                <a:gridCol w="1656184"/>
                <a:gridCol w="3312368"/>
              </a:tblGrid>
              <a:tr h="504056">
                <a:tc>
                  <a:txBody>
                    <a:bodyPr/>
                    <a:lstStyle/>
                    <a:p>
                      <a:pPr algn="just">
                        <a:lnSpc>
                          <a:spcPts val="1500"/>
                        </a:lnSpc>
                        <a:spcBef>
                          <a:spcPts val="200"/>
                        </a:spcBef>
                        <a:spcAft>
                          <a:spcPts val="0"/>
                        </a:spcAft>
                      </a:pPr>
                      <a:r>
                        <a:rPr lang="zh-CN" sz="1800" dirty="0">
                          <a:effectLst/>
                        </a:rPr>
                        <a:t>正则表达式</a:t>
                      </a:r>
                      <a:endParaRPr lang="zh-CN" sz="1800" dirty="0">
                        <a:effectLst/>
                        <a:latin typeface="Times New Roman" panose="02020603050405020304"/>
                        <a:ea typeface="宋体" panose="02010600030101010101" pitchFamily="2" charset="-122"/>
                      </a:endParaRPr>
                    </a:p>
                  </a:txBody>
                  <a:tcPr marL="68400" marR="68400" marT="0" marB="0" anchor="ctr">
                    <a:solidFill>
                      <a:schemeClr val="bg1"/>
                    </a:solidFill>
                  </a:tcPr>
                </a:tc>
                <a:tc>
                  <a:txBody>
                    <a:bodyPr/>
                    <a:lstStyle/>
                    <a:p>
                      <a:pPr algn="just">
                        <a:lnSpc>
                          <a:spcPts val="1500"/>
                        </a:lnSpc>
                        <a:spcBef>
                          <a:spcPts val="200"/>
                        </a:spcBef>
                        <a:spcAft>
                          <a:spcPts val="0"/>
                        </a:spcAft>
                      </a:pPr>
                      <a:r>
                        <a:rPr lang="zh-CN" sz="1800">
                          <a:effectLst/>
                        </a:rPr>
                        <a:t>匹配的内容</a:t>
                      </a:r>
                      <a:endParaRPr lang="zh-CN" sz="1800">
                        <a:effectLst/>
                        <a:latin typeface="Times New Roman" panose="02020603050405020304"/>
                        <a:ea typeface="宋体" panose="02010600030101010101" pitchFamily="2" charset="-122"/>
                      </a:endParaRPr>
                    </a:p>
                  </a:txBody>
                  <a:tcPr marL="68400" marR="68400" marT="0" marB="0" anchor="ctr">
                    <a:solidFill>
                      <a:schemeClr val="bg1"/>
                    </a:solidFill>
                  </a:tcPr>
                </a:tc>
                <a:tc>
                  <a:txBody>
                    <a:bodyPr/>
                    <a:lstStyle/>
                    <a:p>
                      <a:pPr algn="just">
                        <a:lnSpc>
                          <a:spcPts val="1500"/>
                        </a:lnSpc>
                        <a:spcBef>
                          <a:spcPts val="200"/>
                        </a:spcBef>
                        <a:spcAft>
                          <a:spcPts val="0"/>
                        </a:spcAft>
                      </a:pPr>
                      <a:r>
                        <a:rPr lang="zh-CN" sz="1800">
                          <a:effectLst/>
                        </a:rPr>
                        <a:t>说明</a:t>
                      </a:r>
                      <a:endParaRPr lang="zh-CN" sz="1800">
                        <a:effectLst/>
                        <a:latin typeface="Times New Roman" panose="02020603050405020304"/>
                        <a:ea typeface="宋体" panose="02010600030101010101" pitchFamily="2" charset="-122"/>
                      </a:endParaRPr>
                    </a:p>
                  </a:txBody>
                  <a:tcPr marL="68400" marR="68400" marT="0" marB="0" anchor="ctr">
                    <a:solidFill>
                      <a:schemeClr val="bg1"/>
                    </a:solidFill>
                  </a:tcPr>
                </a:tc>
              </a:tr>
              <a:tr h="601588">
                <a:tc>
                  <a:txBody>
                    <a:bodyPr/>
                    <a:lstStyle/>
                    <a:p>
                      <a:pPr algn="just">
                        <a:lnSpc>
                          <a:spcPts val="1500"/>
                        </a:lnSpc>
                        <a:spcBef>
                          <a:spcPts val="200"/>
                        </a:spcBef>
                      </a:pPr>
                      <a:r>
                        <a:rPr lang="en-US" sz="1800" dirty="0">
                          <a:solidFill>
                            <a:schemeClr val="tx1"/>
                          </a:solidFill>
                          <a:effectLst/>
                          <a:latin typeface="+mj-ea"/>
                          <a:ea typeface="+mj-ea"/>
                        </a:rPr>
                        <a:t>[\u4e00-\u9fa5]</a:t>
                      </a:r>
                      <a:endParaRPr lang="zh-CN" sz="1800" dirty="0">
                        <a:solidFill>
                          <a:schemeClr val="tx1"/>
                        </a:solidFill>
                        <a:effectLst/>
                        <a:latin typeface="+mj-ea"/>
                        <a:ea typeface="+mj-ea"/>
                      </a:endParaRPr>
                    </a:p>
                  </a:txBody>
                  <a:tcPr marL="68580" marR="68580" marT="0" marB="0" anchor="ctr">
                    <a:solidFill>
                      <a:schemeClr val="bg1"/>
                    </a:solidFill>
                  </a:tcPr>
                </a:tc>
                <a:tc>
                  <a:txBody>
                    <a:bodyPr/>
                    <a:lstStyle/>
                    <a:p>
                      <a:pPr algn="just">
                        <a:lnSpc>
                          <a:spcPts val="1500"/>
                        </a:lnSpc>
                        <a:spcBef>
                          <a:spcPts val="200"/>
                        </a:spcBef>
                      </a:pPr>
                      <a:r>
                        <a:rPr lang="zh-CN" sz="1800">
                          <a:solidFill>
                            <a:schemeClr val="tx1"/>
                          </a:solidFill>
                          <a:effectLst/>
                          <a:latin typeface="+mj-ea"/>
                          <a:ea typeface="+mj-ea"/>
                        </a:rPr>
                        <a:t>匹配一个汉字</a:t>
                      </a:r>
                      <a:endParaRPr lang="zh-CN" sz="1800">
                        <a:solidFill>
                          <a:schemeClr val="tx1"/>
                        </a:solidFill>
                        <a:effectLst/>
                        <a:latin typeface="+mj-ea"/>
                        <a:ea typeface="+mj-ea"/>
                      </a:endParaRPr>
                    </a:p>
                  </a:txBody>
                  <a:tcPr marL="68580" marR="68580" marT="0" marB="0" anchor="ctr">
                    <a:solidFill>
                      <a:schemeClr val="bg1"/>
                    </a:solidFill>
                  </a:tcPr>
                </a:tc>
                <a:tc>
                  <a:txBody>
                    <a:bodyPr/>
                    <a:lstStyle/>
                    <a:p>
                      <a:pPr algn="just">
                        <a:lnSpc>
                          <a:spcPts val="1500"/>
                        </a:lnSpc>
                        <a:spcBef>
                          <a:spcPts val="200"/>
                        </a:spcBef>
                      </a:pPr>
                      <a:r>
                        <a:rPr lang="en-US" sz="1800">
                          <a:solidFill>
                            <a:schemeClr val="tx1"/>
                          </a:solidFill>
                          <a:effectLst/>
                          <a:latin typeface="+mj-ea"/>
                          <a:ea typeface="+mj-ea"/>
                        </a:rPr>
                        <a:t> </a:t>
                      </a:r>
                      <a:endParaRPr lang="zh-CN" sz="1800">
                        <a:solidFill>
                          <a:schemeClr val="tx1"/>
                        </a:solidFill>
                        <a:effectLst/>
                        <a:latin typeface="+mj-ea"/>
                        <a:ea typeface="+mj-ea"/>
                      </a:endParaRPr>
                    </a:p>
                  </a:txBody>
                  <a:tcPr marL="68580" marR="68580" marT="0" marB="0" anchor="ctr">
                    <a:solidFill>
                      <a:schemeClr val="bg1"/>
                    </a:solidFill>
                  </a:tcPr>
                </a:tc>
              </a:tr>
              <a:tr h="1414636">
                <a:tc>
                  <a:txBody>
                    <a:bodyPr/>
                    <a:lstStyle/>
                    <a:p>
                      <a:pPr algn="just">
                        <a:lnSpc>
                          <a:spcPct val="100000"/>
                        </a:lnSpc>
                        <a:spcBef>
                          <a:spcPts val="200"/>
                        </a:spcBef>
                      </a:pPr>
                      <a:r>
                        <a:rPr lang="en-US" sz="1800" dirty="0">
                          <a:solidFill>
                            <a:schemeClr val="tx1"/>
                          </a:solidFill>
                          <a:effectLst/>
                          <a:latin typeface="+mj-ea"/>
                          <a:ea typeface="+mj-ea"/>
                        </a:rPr>
                        <a:t>[\w</a:t>
                      </a:r>
                      <a:r>
                        <a:rPr kumimoji="0" lang="en-US" altLang="zh-CN" sz="1800" kern="1200" dirty="0">
                          <a:solidFill>
                            <a:schemeClr val="tx1"/>
                          </a:solidFill>
                          <a:effectLst/>
                          <a:latin typeface="+mn-lt"/>
                          <a:ea typeface="+mn-ea"/>
                          <a:cs typeface="+mn-cs"/>
                        </a:rPr>
                        <a:t>.-</a:t>
                      </a:r>
                      <a:r>
                        <a:rPr lang="en-US" sz="1800" dirty="0">
                          <a:solidFill>
                            <a:schemeClr val="tx1"/>
                          </a:solidFill>
                          <a:effectLst/>
                          <a:latin typeface="+mj-ea"/>
                          <a:ea typeface="+mj-ea"/>
                        </a:rPr>
                        <a:t>]+@([a-zA-Z0-9-]+\.)+[a-zA-Z0-9]{2,4}</a:t>
                      </a:r>
                      <a:endParaRPr lang="zh-CN" sz="1800" dirty="0">
                        <a:solidFill>
                          <a:schemeClr val="tx1"/>
                        </a:solidFill>
                        <a:effectLst/>
                        <a:latin typeface="+mj-ea"/>
                        <a:ea typeface="+mj-ea"/>
                      </a:endParaRPr>
                    </a:p>
                  </a:txBody>
                  <a:tcPr marL="68580" marR="68580" marT="0" marB="0" anchor="ctr">
                    <a:solidFill>
                      <a:schemeClr val="bg1"/>
                    </a:solidFill>
                  </a:tcPr>
                </a:tc>
                <a:tc>
                  <a:txBody>
                    <a:bodyPr/>
                    <a:lstStyle/>
                    <a:p>
                      <a:pPr algn="just">
                        <a:lnSpc>
                          <a:spcPct val="100000"/>
                        </a:lnSpc>
                        <a:spcBef>
                          <a:spcPts val="200"/>
                        </a:spcBef>
                      </a:pPr>
                      <a:r>
                        <a:rPr lang="zh-CN" sz="1800" dirty="0">
                          <a:solidFill>
                            <a:schemeClr val="tx1"/>
                          </a:solidFill>
                          <a:effectLst/>
                          <a:latin typeface="+mj-ea"/>
                          <a:ea typeface="+mj-ea"/>
                        </a:rPr>
                        <a:t>匹配</a:t>
                      </a:r>
                      <a:r>
                        <a:rPr lang="en-US" sz="1800" dirty="0">
                          <a:solidFill>
                            <a:schemeClr val="tx1"/>
                          </a:solidFill>
                          <a:effectLst/>
                          <a:latin typeface="+mj-ea"/>
                          <a:ea typeface="+mj-ea"/>
                        </a:rPr>
                        <a:t>Email</a:t>
                      </a:r>
                      <a:r>
                        <a:rPr lang="zh-CN" sz="1800" dirty="0">
                          <a:solidFill>
                            <a:schemeClr val="tx1"/>
                          </a:solidFill>
                          <a:effectLst/>
                          <a:latin typeface="+mj-ea"/>
                          <a:ea typeface="+mj-ea"/>
                        </a:rPr>
                        <a:t>地址</a:t>
                      </a:r>
                      <a:endParaRPr lang="zh-CN" sz="1800" dirty="0">
                        <a:solidFill>
                          <a:schemeClr val="tx1"/>
                        </a:solidFill>
                        <a:effectLst/>
                        <a:latin typeface="+mj-ea"/>
                        <a:ea typeface="+mj-ea"/>
                      </a:endParaRPr>
                    </a:p>
                  </a:txBody>
                  <a:tcPr marL="68580" marR="68580" marT="0" marB="0" anchor="ctr">
                    <a:solidFill>
                      <a:schemeClr val="bg1"/>
                    </a:solidFill>
                  </a:tcPr>
                </a:tc>
                <a:tc>
                  <a:txBody>
                    <a:bodyPr/>
                    <a:lstStyle/>
                    <a:p>
                      <a:pPr algn="just">
                        <a:lnSpc>
                          <a:spcPct val="100000"/>
                        </a:lnSpc>
                        <a:spcBef>
                          <a:spcPts val="200"/>
                        </a:spcBef>
                      </a:pPr>
                      <a:r>
                        <a:rPr lang="en-US" sz="1800" dirty="0">
                          <a:solidFill>
                            <a:schemeClr val="tx1"/>
                          </a:solidFill>
                          <a:effectLst/>
                          <a:latin typeface="+mj-ea"/>
                          <a:ea typeface="+mj-ea"/>
                        </a:rPr>
                        <a:t>( )</a:t>
                      </a:r>
                      <a:r>
                        <a:rPr lang="zh-CN" sz="1800" dirty="0">
                          <a:solidFill>
                            <a:schemeClr val="tx1"/>
                          </a:solidFill>
                          <a:effectLst/>
                          <a:latin typeface="+mj-ea"/>
                          <a:ea typeface="+mj-ea"/>
                        </a:rPr>
                        <a:t>表示分组，定义满足指定规则的一个单位</a:t>
                      </a:r>
                      <a:endParaRPr lang="zh-CN" sz="1800" dirty="0">
                        <a:solidFill>
                          <a:schemeClr val="tx1"/>
                        </a:solidFill>
                        <a:effectLst/>
                        <a:latin typeface="+mj-ea"/>
                        <a:ea typeface="+mj-ea"/>
                      </a:endParaRPr>
                    </a:p>
                    <a:p>
                      <a:pPr algn="just">
                        <a:lnSpc>
                          <a:spcPct val="100000"/>
                        </a:lnSpc>
                        <a:spcBef>
                          <a:spcPts val="200"/>
                        </a:spcBef>
                      </a:pPr>
                      <a:r>
                        <a:rPr lang="en-US" sz="1800" dirty="0">
                          <a:solidFill>
                            <a:schemeClr val="tx1"/>
                          </a:solidFill>
                          <a:effectLst/>
                          <a:latin typeface="+mj-ea"/>
                          <a:ea typeface="+mj-ea"/>
                        </a:rPr>
                        <a:t>.</a:t>
                      </a:r>
                      <a:r>
                        <a:rPr lang="zh-CN" sz="1800" dirty="0">
                          <a:solidFill>
                            <a:schemeClr val="tx1"/>
                          </a:solidFill>
                          <a:effectLst/>
                          <a:latin typeface="+mj-ea"/>
                          <a:ea typeface="+mj-ea"/>
                        </a:rPr>
                        <a:t>在正则中代表匹配任意一个字符，表示</a:t>
                      </a:r>
                      <a:r>
                        <a:rPr lang="en-US" sz="1800" dirty="0">
                          <a:solidFill>
                            <a:schemeClr val="tx1"/>
                          </a:solidFill>
                          <a:effectLst/>
                          <a:latin typeface="+mj-ea"/>
                          <a:ea typeface="+mj-ea"/>
                        </a:rPr>
                        <a:t>.</a:t>
                      </a:r>
                      <a:r>
                        <a:rPr lang="zh-CN" sz="1800" dirty="0">
                          <a:solidFill>
                            <a:schemeClr val="tx1"/>
                          </a:solidFill>
                          <a:effectLst/>
                          <a:latin typeface="+mj-ea"/>
                          <a:ea typeface="+mj-ea"/>
                        </a:rPr>
                        <a:t>本身时使用</a:t>
                      </a:r>
                      <a:r>
                        <a:rPr lang="en-US" sz="1800" dirty="0">
                          <a:solidFill>
                            <a:schemeClr val="tx1"/>
                          </a:solidFill>
                          <a:effectLst/>
                          <a:latin typeface="+mj-ea"/>
                          <a:ea typeface="+mj-ea"/>
                        </a:rPr>
                        <a:t>\.</a:t>
                      </a:r>
                      <a:endParaRPr lang="zh-CN" sz="1800" dirty="0">
                        <a:solidFill>
                          <a:schemeClr val="tx1"/>
                        </a:solidFill>
                        <a:effectLst/>
                        <a:latin typeface="+mj-ea"/>
                        <a:ea typeface="+mj-ea"/>
                      </a:endParaRPr>
                    </a:p>
                  </a:txBody>
                  <a:tcPr marL="68580" marR="68580" marT="0" marB="0" anchor="ctr">
                    <a:solidFill>
                      <a:schemeClr val="bg1"/>
                    </a:solidFill>
                  </a:tcPr>
                </a:tc>
              </a:tr>
              <a:tr h="648072">
                <a:tc>
                  <a:txBody>
                    <a:bodyPr/>
                    <a:lstStyle/>
                    <a:p>
                      <a:pPr marL="0" indent="0" algn="just">
                        <a:lnSpc>
                          <a:spcPct val="100000"/>
                        </a:lnSpc>
                      </a:pPr>
                      <a:r>
                        <a:rPr lang="en-US" sz="1800" dirty="0">
                          <a:solidFill>
                            <a:schemeClr val="tx1"/>
                          </a:solidFill>
                          <a:effectLst/>
                          <a:latin typeface="+mj-ea"/>
                          <a:ea typeface="+mj-ea"/>
                        </a:rPr>
                        <a:t>((13[0-9])|(14[5,7])|(15([0-3,5-9]))|(18[0,5-9]))\d{8}</a:t>
                      </a:r>
                      <a:endParaRPr lang="zh-CN" sz="1800" dirty="0">
                        <a:solidFill>
                          <a:schemeClr val="tx1"/>
                        </a:solidFill>
                        <a:effectLst/>
                        <a:latin typeface="+mj-ea"/>
                        <a:ea typeface="+mj-ea"/>
                      </a:endParaRPr>
                    </a:p>
                  </a:txBody>
                  <a:tcPr marL="68580" marR="68580" marT="0" marB="0" anchor="ctr">
                    <a:solidFill>
                      <a:schemeClr val="bg1"/>
                    </a:solidFill>
                  </a:tcPr>
                </a:tc>
                <a:tc>
                  <a:txBody>
                    <a:bodyPr/>
                    <a:lstStyle/>
                    <a:p>
                      <a:pPr algn="just">
                        <a:lnSpc>
                          <a:spcPct val="100000"/>
                        </a:lnSpc>
                        <a:spcBef>
                          <a:spcPts val="200"/>
                        </a:spcBef>
                      </a:pPr>
                      <a:r>
                        <a:rPr lang="zh-CN" sz="1800" dirty="0">
                          <a:solidFill>
                            <a:schemeClr val="tx1"/>
                          </a:solidFill>
                          <a:effectLst/>
                          <a:latin typeface="+mj-ea"/>
                          <a:ea typeface="+mj-ea"/>
                        </a:rPr>
                        <a:t>匹配手机号码</a:t>
                      </a:r>
                      <a:endParaRPr lang="zh-CN" sz="1800" dirty="0">
                        <a:solidFill>
                          <a:schemeClr val="tx1"/>
                        </a:solidFill>
                        <a:effectLst/>
                        <a:latin typeface="+mj-ea"/>
                        <a:ea typeface="+mj-ea"/>
                      </a:endParaRPr>
                    </a:p>
                  </a:txBody>
                  <a:tcPr marL="68580" marR="68580" marT="0" marB="0" anchor="ctr">
                    <a:solidFill>
                      <a:schemeClr val="bg1"/>
                    </a:solidFill>
                  </a:tcPr>
                </a:tc>
                <a:tc>
                  <a:txBody>
                    <a:bodyPr/>
                    <a:lstStyle/>
                    <a:p>
                      <a:pPr algn="just">
                        <a:lnSpc>
                          <a:spcPct val="100000"/>
                        </a:lnSpc>
                        <a:spcBef>
                          <a:spcPts val="200"/>
                        </a:spcBef>
                      </a:pPr>
                      <a:r>
                        <a:rPr lang="en-US" sz="1800" dirty="0">
                          <a:solidFill>
                            <a:schemeClr val="tx1"/>
                          </a:solidFill>
                          <a:effectLst/>
                          <a:latin typeface="+mj-ea"/>
                          <a:ea typeface="+mj-ea"/>
                        </a:rPr>
                        <a:t>| </a:t>
                      </a:r>
                      <a:r>
                        <a:rPr lang="zh-CN" sz="1800" dirty="0">
                          <a:solidFill>
                            <a:schemeClr val="tx1"/>
                          </a:solidFill>
                          <a:effectLst/>
                          <a:latin typeface="+mj-ea"/>
                          <a:ea typeface="+mj-ea"/>
                        </a:rPr>
                        <a:t>表示或者</a:t>
                      </a:r>
                      <a:endParaRPr lang="zh-CN" sz="1800" dirty="0">
                        <a:solidFill>
                          <a:schemeClr val="tx1"/>
                        </a:solidFill>
                        <a:effectLst/>
                        <a:latin typeface="+mj-ea"/>
                        <a:ea typeface="+mj-ea"/>
                      </a:endParaRPr>
                    </a:p>
                  </a:txBody>
                  <a:tcPr marL="68580" marR="68580" marT="0" marB="0" anchor="ctr">
                    <a:solidFill>
                      <a:schemeClr val="bg1"/>
                    </a:solidFill>
                  </a:tcPr>
                </a:tc>
              </a:tr>
              <a:tr h="590004">
                <a:tc>
                  <a:txBody>
                    <a:bodyPr/>
                    <a:lstStyle/>
                    <a:p>
                      <a:pPr algn="just">
                        <a:lnSpc>
                          <a:spcPct val="100000"/>
                        </a:lnSpc>
                        <a:spcBef>
                          <a:spcPts val="200"/>
                        </a:spcBef>
                      </a:pPr>
                      <a:r>
                        <a:rPr lang="en-US" sz="1800">
                          <a:solidFill>
                            <a:schemeClr val="tx1"/>
                          </a:solidFill>
                          <a:effectLst/>
                          <a:latin typeface="+mj-ea"/>
                          <a:ea typeface="+mj-ea"/>
                        </a:rPr>
                        <a:t>[1-9][0-9]{4,11}</a:t>
                      </a:r>
                      <a:endParaRPr lang="zh-CN" sz="1800">
                        <a:solidFill>
                          <a:schemeClr val="tx1"/>
                        </a:solidFill>
                        <a:effectLst/>
                        <a:latin typeface="+mj-ea"/>
                        <a:ea typeface="+mj-ea"/>
                      </a:endParaRPr>
                    </a:p>
                  </a:txBody>
                  <a:tcPr marL="68580" marR="68580" marT="0" marB="0" anchor="ctr">
                    <a:solidFill>
                      <a:schemeClr val="bg1"/>
                    </a:solidFill>
                  </a:tcPr>
                </a:tc>
                <a:tc>
                  <a:txBody>
                    <a:bodyPr/>
                    <a:lstStyle/>
                    <a:p>
                      <a:pPr algn="just">
                        <a:lnSpc>
                          <a:spcPct val="100000"/>
                        </a:lnSpc>
                        <a:spcBef>
                          <a:spcPts val="200"/>
                        </a:spcBef>
                      </a:pPr>
                      <a:r>
                        <a:rPr lang="zh-CN" sz="1800">
                          <a:solidFill>
                            <a:schemeClr val="tx1"/>
                          </a:solidFill>
                          <a:effectLst/>
                          <a:latin typeface="+mj-ea"/>
                          <a:ea typeface="+mj-ea"/>
                        </a:rPr>
                        <a:t>匹配</a:t>
                      </a:r>
                      <a:r>
                        <a:rPr lang="en-US" sz="1800">
                          <a:solidFill>
                            <a:schemeClr val="tx1"/>
                          </a:solidFill>
                          <a:effectLst/>
                          <a:latin typeface="+mj-ea"/>
                          <a:ea typeface="+mj-ea"/>
                        </a:rPr>
                        <a:t>QQ</a:t>
                      </a:r>
                      <a:r>
                        <a:rPr lang="zh-CN" sz="1800">
                          <a:solidFill>
                            <a:schemeClr val="tx1"/>
                          </a:solidFill>
                          <a:effectLst/>
                          <a:latin typeface="+mj-ea"/>
                          <a:ea typeface="+mj-ea"/>
                        </a:rPr>
                        <a:t>号码</a:t>
                      </a:r>
                      <a:endParaRPr lang="zh-CN" sz="1800">
                        <a:solidFill>
                          <a:schemeClr val="tx1"/>
                        </a:solidFill>
                        <a:effectLst/>
                        <a:latin typeface="+mj-ea"/>
                        <a:ea typeface="+mj-ea"/>
                      </a:endParaRPr>
                    </a:p>
                  </a:txBody>
                  <a:tcPr marL="68580" marR="68580" marT="0" marB="0" anchor="ctr">
                    <a:solidFill>
                      <a:schemeClr val="bg1"/>
                    </a:solidFill>
                  </a:tcPr>
                </a:tc>
                <a:tc>
                  <a:txBody>
                    <a:bodyPr/>
                    <a:lstStyle/>
                    <a:p>
                      <a:pPr algn="just">
                        <a:lnSpc>
                          <a:spcPct val="100000"/>
                        </a:lnSpc>
                        <a:spcBef>
                          <a:spcPts val="200"/>
                        </a:spcBef>
                      </a:pPr>
                      <a:r>
                        <a:rPr lang="en-US" sz="1800" dirty="0">
                          <a:solidFill>
                            <a:schemeClr val="tx1"/>
                          </a:solidFill>
                          <a:effectLst/>
                          <a:latin typeface="+mj-ea"/>
                          <a:ea typeface="+mj-ea"/>
                        </a:rPr>
                        <a:t> </a:t>
                      </a:r>
                      <a:endParaRPr lang="zh-CN" sz="1800" dirty="0">
                        <a:solidFill>
                          <a:schemeClr val="tx1"/>
                        </a:solidFill>
                        <a:effectLst/>
                        <a:latin typeface="+mj-ea"/>
                        <a:ea typeface="+mj-ea"/>
                      </a:endParaRPr>
                    </a:p>
                  </a:txBody>
                  <a:tcPr marL="68580" marR="68580" marT="0" marB="0" anchor="ctr">
                    <a:solidFill>
                      <a:schemeClr val="bg1"/>
                    </a:solidFill>
                  </a:tcPr>
                </a:tc>
              </a:tr>
              <a:tr h="603920">
                <a:tc>
                  <a:txBody>
                    <a:bodyPr/>
                    <a:lstStyle/>
                    <a:p>
                      <a:pPr algn="just">
                        <a:lnSpc>
                          <a:spcPct val="100000"/>
                        </a:lnSpc>
                        <a:spcBef>
                          <a:spcPts val="200"/>
                        </a:spcBef>
                      </a:pPr>
                      <a:r>
                        <a:rPr lang="en-US" sz="1800">
                          <a:solidFill>
                            <a:schemeClr val="tx1"/>
                          </a:solidFill>
                          <a:effectLst/>
                          <a:latin typeface="+mj-ea"/>
                          <a:ea typeface="+mj-ea"/>
                        </a:rPr>
                        <a:t>[1-9]\d{14}|[1-9]\d{17}|[1-9]\d{16}x</a:t>
                      </a:r>
                      <a:endParaRPr lang="zh-CN" sz="1800">
                        <a:solidFill>
                          <a:schemeClr val="tx1"/>
                        </a:solidFill>
                        <a:effectLst/>
                        <a:latin typeface="+mj-ea"/>
                        <a:ea typeface="+mj-ea"/>
                      </a:endParaRPr>
                    </a:p>
                  </a:txBody>
                  <a:tcPr marL="68580" marR="68580" marT="0" marB="0" anchor="ctr">
                    <a:solidFill>
                      <a:schemeClr val="bg1"/>
                    </a:solidFill>
                  </a:tcPr>
                </a:tc>
                <a:tc>
                  <a:txBody>
                    <a:bodyPr/>
                    <a:lstStyle/>
                    <a:p>
                      <a:pPr algn="just">
                        <a:lnSpc>
                          <a:spcPct val="100000"/>
                        </a:lnSpc>
                        <a:spcBef>
                          <a:spcPts val="200"/>
                        </a:spcBef>
                      </a:pPr>
                      <a:r>
                        <a:rPr lang="zh-CN" sz="1800">
                          <a:solidFill>
                            <a:schemeClr val="tx1"/>
                          </a:solidFill>
                          <a:effectLst/>
                          <a:latin typeface="+mj-ea"/>
                          <a:ea typeface="+mj-ea"/>
                        </a:rPr>
                        <a:t>匹配身份证号</a:t>
                      </a:r>
                      <a:endParaRPr lang="zh-CN" sz="1800">
                        <a:solidFill>
                          <a:schemeClr val="tx1"/>
                        </a:solidFill>
                        <a:effectLst/>
                        <a:latin typeface="+mj-ea"/>
                        <a:ea typeface="+mj-ea"/>
                      </a:endParaRPr>
                    </a:p>
                  </a:txBody>
                  <a:tcPr marL="68580" marR="68580" marT="0" marB="0" anchor="ctr">
                    <a:solidFill>
                      <a:schemeClr val="bg1"/>
                    </a:solidFill>
                  </a:tcPr>
                </a:tc>
                <a:tc>
                  <a:txBody>
                    <a:bodyPr/>
                    <a:lstStyle/>
                    <a:p>
                      <a:pPr algn="just">
                        <a:lnSpc>
                          <a:spcPct val="100000"/>
                        </a:lnSpc>
                        <a:spcBef>
                          <a:spcPts val="200"/>
                        </a:spcBef>
                      </a:pPr>
                      <a:r>
                        <a:rPr lang="en-US" sz="1800" dirty="0">
                          <a:solidFill>
                            <a:schemeClr val="tx1"/>
                          </a:solidFill>
                          <a:effectLst/>
                          <a:latin typeface="+mj-ea"/>
                          <a:ea typeface="+mj-ea"/>
                        </a:rPr>
                        <a:t> </a:t>
                      </a:r>
                      <a:endParaRPr lang="zh-CN" sz="1800" dirty="0">
                        <a:solidFill>
                          <a:schemeClr val="tx1"/>
                        </a:solidFill>
                        <a:effectLst/>
                        <a:latin typeface="+mj-ea"/>
                        <a:ea typeface="+mj-ea"/>
                      </a:endParaRPr>
                    </a:p>
                  </a:txBody>
                  <a:tcPr marL="68580" marR="68580" marT="0" marB="0" anchor="ctr">
                    <a:solidFill>
                      <a:schemeClr val="bg1"/>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b="1" dirty="0"/>
              <a:t>1</a:t>
            </a:r>
            <a:r>
              <a:rPr lang="zh-CN" altLang="zh-CN" b="1" dirty="0"/>
              <a:t>．</a:t>
            </a:r>
            <a:r>
              <a:rPr lang="en-US" altLang="zh-CN" b="1" dirty="0"/>
              <a:t>matches()</a:t>
            </a:r>
            <a:endParaRPr lang="zh-CN" altLang="zh-CN" b="1" dirty="0"/>
          </a:p>
          <a:p>
            <a:pPr lvl="1"/>
            <a:r>
              <a:rPr lang="en-US" altLang="zh-CN" dirty="0" err="1"/>
              <a:t>boolean</a:t>
            </a:r>
            <a:r>
              <a:rPr lang="en-US" altLang="zh-CN" dirty="0"/>
              <a:t> matches(String regex)</a:t>
            </a:r>
            <a:endParaRPr lang="en-US" altLang="zh-CN" dirty="0"/>
          </a:p>
          <a:p>
            <a:pPr lvl="1"/>
            <a:r>
              <a:rPr lang="zh-CN" altLang="zh-CN" dirty="0"/>
              <a:t>检测调用该方法的字符串是否与给定的</a:t>
            </a:r>
            <a:r>
              <a:rPr lang="en-US" altLang="zh-CN" dirty="0"/>
              <a:t>正则表达式</a:t>
            </a:r>
            <a:r>
              <a:rPr lang="zh-CN" altLang="zh-CN" dirty="0"/>
              <a:t>匹配。</a:t>
            </a:r>
            <a:endParaRPr lang="zh-CN" altLang="en-US" dirty="0"/>
          </a:p>
        </p:txBody>
      </p:sp>
      <p:sp>
        <p:nvSpPr>
          <p:cNvPr id="3" name="标题 2"/>
          <p:cNvSpPr>
            <a:spLocks noGrp="1"/>
          </p:cNvSpPr>
          <p:nvPr>
            <p:ph type="title"/>
          </p:nvPr>
        </p:nvSpPr>
        <p:spPr/>
        <p:txBody>
          <a:bodyPr>
            <a:noAutofit/>
          </a:bodyPr>
          <a:lstStyle/>
          <a:p>
            <a:r>
              <a:rPr lang="en-US" altLang="zh-CN" sz="3200" dirty="0">
                <a:effectLst/>
              </a:rPr>
              <a:t>7.2.2  String</a:t>
            </a:r>
            <a:r>
              <a:rPr lang="zh-CN" altLang="zh-CN" sz="3200" dirty="0">
                <a:effectLst/>
              </a:rPr>
              <a:t>类中操作正则表达式的方法</a:t>
            </a:r>
            <a:endParaRPr lang="zh-CN" altLang="en-US" sz="3200" dirty="0"/>
          </a:p>
        </p:txBody>
      </p:sp>
      <p:sp>
        <p:nvSpPr>
          <p:cNvPr id="4" name="矩形 3"/>
          <p:cNvSpPr/>
          <p:nvPr/>
        </p:nvSpPr>
        <p:spPr>
          <a:xfrm>
            <a:off x="755576" y="2996952"/>
            <a:ext cx="792088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dirty="0"/>
              <a:t>String email="song.yan@gc.ustb.edu.cn";</a:t>
            </a:r>
            <a:endParaRPr lang="zh-CN" altLang="zh-CN" dirty="0"/>
          </a:p>
          <a:p>
            <a:pPr fontAlgn="auto"/>
            <a:r>
              <a:rPr lang="en-US" altLang="zh-CN" dirty="0" err="1"/>
              <a:t>System.</a:t>
            </a:r>
            <a:r>
              <a:rPr lang="en-US" altLang="zh-CN" i="1" dirty="0" err="1"/>
              <a:t>out</a:t>
            </a:r>
            <a:r>
              <a:rPr lang="en-US" altLang="zh-CN" dirty="0" err="1"/>
              <a:t>.println</a:t>
            </a:r>
            <a:r>
              <a:rPr lang="en-US" altLang="zh-CN" dirty="0"/>
              <a:t>(</a:t>
            </a:r>
            <a:r>
              <a:rPr lang="en-US" altLang="zh-CN" dirty="0" err="1"/>
              <a:t>email.matches</a:t>
            </a:r>
            <a:r>
              <a:rPr lang="en-US" altLang="zh-CN" dirty="0"/>
              <a:t>("[\\w.-]+@([a-zA-Z0-9-]+\\.)+[a-zA-Z0-9]{2,4}"));</a:t>
            </a:r>
            <a:endParaRPr lang="zh-CN" altLang="zh-CN" dirty="0"/>
          </a:p>
        </p:txBody>
      </p:sp>
      <p:sp>
        <p:nvSpPr>
          <p:cNvPr id="5" name="矩形 4"/>
          <p:cNvSpPr/>
          <p:nvPr/>
        </p:nvSpPr>
        <p:spPr>
          <a:xfrm>
            <a:off x="758915" y="4221088"/>
            <a:ext cx="636713"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en-US" altLang="zh-CN" b="1" dirty="0"/>
              <a:t>true</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55776" y="1481328"/>
            <a:ext cx="6131024" cy="4525963"/>
          </a:xfrm>
        </p:spPr>
        <p:txBody>
          <a:bodyPr>
            <a:normAutofit/>
          </a:bodyPr>
          <a:lstStyle/>
          <a:p>
            <a:r>
              <a:rPr lang="zh-CN" altLang="zh-CN" sz="2400" dirty="0"/>
              <a:t>在</a:t>
            </a:r>
            <a:r>
              <a:rPr lang="en-US" altLang="zh-CN" sz="2400" dirty="0"/>
              <a:t>Java</a:t>
            </a:r>
            <a:r>
              <a:rPr lang="zh-CN" altLang="zh-CN" sz="2400" dirty="0"/>
              <a:t>中</a:t>
            </a:r>
            <a:r>
              <a:rPr lang="en-US" altLang="zh-CN" sz="2400" dirty="0"/>
              <a:t>“\”</a:t>
            </a:r>
            <a:r>
              <a:rPr lang="zh-CN" altLang="zh-CN" sz="2400" dirty="0"/>
              <a:t>是转义字符的起始字符，具有特殊的含义，所以在正则中出现</a:t>
            </a:r>
            <a:r>
              <a:rPr lang="en-US" altLang="zh-CN" sz="2400" dirty="0"/>
              <a:t>“\”</a:t>
            </a:r>
            <a:r>
              <a:rPr lang="zh-CN" altLang="zh-CN" sz="2400" dirty="0"/>
              <a:t>的地方都需要用</a:t>
            </a:r>
            <a:r>
              <a:rPr lang="en-US" altLang="zh-CN" sz="2400" dirty="0"/>
              <a:t>“\\”</a:t>
            </a:r>
            <a:r>
              <a:rPr lang="zh-CN" altLang="zh-CN" sz="2400" dirty="0"/>
              <a:t>表示。如果要表示</a:t>
            </a:r>
            <a:r>
              <a:rPr lang="en-US" altLang="zh-CN" sz="2400" dirty="0"/>
              <a:t>“\”</a:t>
            </a:r>
            <a:r>
              <a:rPr lang="zh-CN" altLang="zh-CN" sz="2400" dirty="0"/>
              <a:t>本身的话，则需要</a:t>
            </a:r>
            <a:r>
              <a:rPr lang="en-US" altLang="zh-CN" sz="2400" dirty="0"/>
              <a:t>“\\\\”</a:t>
            </a:r>
            <a:r>
              <a:rPr lang="zh-CN" altLang="zh-CN" sz="2400" dirty="0"/>
              <a:t>。</a:t>
            </a:r>
            <a:endParaRPr lang="zh-CN" altLang="en-US" sz="2400" dirty="0"/>
          </a:p>
        </p:txBody>
      </p:sp>
      <p:sp>
        <p:nvSpPr>
          <p:cNvPr id="3" name="标题 2"/>
          <p:cNvSpPr>
            <a:spLocks noGrp="1"/>
          </p:cNvSpPr>
          <p:nvPr>
            <p:ph type="title"/>
          </p:nvPr>
        </p:nvSpPr>
        <p:spPr/>
        <p:txBody>
          <a:bodyPr>
            <a:noAutofit/>
          </a:bodyPr>
          <a:lstStyle/>
          <a:p>
            <a:r>
              <a:rPr lang="en-US" altLang="zh-CN" sz="3200" dirty="0">
                <a:effectLst/>
              </a:rPr>
              <a:t>7.2.2  String</a:t>
            </a:r>
            <a:r>
              <a:rPr lang="zh-CN" altLang="zh-CN" sz="3200" dirty="0">
                <a:effectLst/>
              </a:rPr>
              <a:t>类中操作正则表达式的方法</a:t>
            </a:r>
            <a:endParaRPr lang="zh-CN" altLang="en-US" sz="3200" dirty="0"/>
          </a:p>
        </p:txBody>
      </p:sp>
      <p:pic>
        <p:nvPicPr>
          <p:cNvPr id="4"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7532" y="1668198"/>
            <a:ext cx="1800200" cy="144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b="1" dirty="0"/>
              <a:t>2</a:t>
            </a:r>
            <a:r>
              <a:rPr lang="zh-CN" altLang="zh-CN" b="1" dirty="0"/>
              <a:t>．</a:t>
            </a:r>
            <a:r>
              <a:rPr lang="en-US" altLang="zh-CN" b="1" dirty="0"/>
              <a:t>replaceAll()</a:t>
            </a:r>
            <a:endParaRPr lang="zh-CN" altLang="zh-CN" b="1" dirty="0"/>
          </a:p>
          <a:p>
            <a:pPr lvl="1"/>
            <a:r>
              <a:rPr lang="en-US" altLang="zh-CN" dirty="0"/>
              <a:t>String replaceAll(String regex, String replacement)</a:t>
            </a:r>
            <a:r>
              <a:rPr lang="zh-CN" altLang="zh-CN" dirty="0"/>
              <a:t>。</a:t>
            </a:r>
            <a:endParaRPr lang="en-US" altLang="zh-CN" dirty="0"/>
          </a:p>
          <a:p>
            <a:pPr lvl="1"/>
            <a:r>
              <a:rPr lang="zh-CN" altLang="zh-CN" dirty="0"/>
              <a:t>该方法使用给定的</a:t>
            </a:r>
            <a:r>
              <a:rPr lang="en-US" altLang="zh-CN" dirty="0"/>
              <a:t>replacement</a:t>
            </a:r>
            <a:r>
              <a:rPr lang="zh-CN" altLang="zh-CN" dirty="0"/>
              <a:t>字符串替换调用此方法的字符串中与给定的</a:t>
            </a:r>
            <a:r>
              <a:rPr lang="en-US" altLang="zh-CN" dirty="0"/>
              <a:t>正则表达式</a:t>
            </a:r>
            <a:r>
              <a:rPr lang="zh-CN" altLang="zh-CN" dirty="0"/>
              <a:t>匹配的每个子字符串。</a:t>
            </a:r>
            <a:endParaRPr lang="zh-CN" altLang="en-US" dirty="0"/>
          </a:p>
        </p:txBody>
      </p:sp>
      <p:sp>
        <p:nvSpPr>
          <p:cNvPr id="3" name="标题 2"/>
          <p:cNvSpPr>
            <a:spLocks noGrp="1"/>
          </p:cNvSpPr>
          <p:nvPr>
            <p:ph type="title"/>
          </p:nvPr>
        </p:nvSpPr>
        <p:spPr/>
        <p:txBody>
          <a:bodyPr>
            <a:noAutofit/>
          </a:bodyPr>
          <a:lstStyle/>
          <a:p>
            <a:r>
              <a:rPr lang="en-US" altLang="zh-CN" sz="3200" dirty="0">
                <a:effectLst/>
              </a:rPr>
              <a:t>7.2.2  String</a:t>
            </a:r>
            <a:r>
              <a:rPr lang="zh-CN" altLang="zh-CN" sz="3200" dirty="0">
                <a:effectLst/>
              </a:rPr>
              <a:t>类中操作正则表达式的方法</a:t>
            </a:r>
            <a:endParaRPr lang="zh-CN" altLang="en-US" sz="3200" dirty="0"/>
          </a:p>
        </p:txBody>
      </p:sp>
      <p:sp>
        <p:nvSpPr>
          <p:cNvPr id="4" name="矩形 3"/>
          <p:cNvSpPr/>
          <p:nvPr/>
        </p:nvSpPr>
        <p:spPr>
          <a:xfrm>
            <a:off x="1043608" y="3429000"/>
            <a:ext cx="727280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dirty="0"/>
              <a:t>String text="aa\</a:t>
            </a:r>
            <a:r>
              <a:rPr lang="en-US" altLang="zh-CN" sz="2000" dirty="0" err="1"/>
              <a:t>tbb</a:t>
            </a:r>
            <a:r>
              <a:rPr lang="en-US" altLang="zh-CN" sz="2000" dirty="0"/>
              <a:t>\</a:t>
            </a:r>
            <a:r>
              <a:rPr lang="en-US" altLang="zh-CN" sz="2000" dirty="0" err="1"/>
              <a:t>ncc</a:t>
            </a:r>
            <a:r>
              <a:rPr lang="en-US" altLang="zh-CN" sz="2000" dirty="0"/>
              <a:t>  dd </a:t>
            </a:r>
            <a:r>
              <a:rPr lang="en-US" altLang="zh-CN" sz="2000" dirty="0" err="1"/>
              <a:t>eeff</a:t>
            </a:r>
            <a:r>
              <a:rPr lang="en-US" altLang="zh-CN" sz="2000" dirty="0"/>
              <a:t>";</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text.replaceAll</a:t>
            </a:r>
            <a:r>
              <a:rPr lang="en-US" altLang="zh-CN" sz="2000" dirty="0"/>
              <a:t>("\\s+",""));    </a:t>
            </a:r>
            <a:endParaRPr lang="zh-CN" altLang="zh-C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dirty="0"/>
              <a:t>1</a:t>
            </a:r>
            <a:r>
              <a:rPr lang="zh-CN" altLang="zh-CN" dirty="0"/>
              <a:t>．对象池</a:t>
            </a:r>
            <a:endParaRPr lang="en-US" altLang="zh-CN" dirty="0"/>
          </a:p>
          <a:p>
            <a:pPr lvl="1"/>
            <a:r>
              <a:rPr lang="en-US" altLang="zh-CN" sz="2400" dirty="0"/>
              <a:t>Java</a:t>
            </a:r>
            <a:r>
              <a:rPr lang="zh-CN" altLang="zh-CN" sz="2400" dirty="0"/>
              <a:t>对象的生命周期大致包括三个阶段：对象的</a:t>
            </a:r>
            <a:r>
              <a:rPr lang="zh-CN" altLang="zh-CN" sz="2400" dirty="0">
                <a:solidFill>
                  <a:srgbClr val="FF0000"/>
                </a:solidFill>
              </a:rPr>
              <a:t>创建</a:t>
            </a:r>
            <a:r>
              <a:rPr lang="zh-CN" altLang="zh-CN" sz="2400" dirty="0"/>
              <a:t>、对象的</a:t>
            </a:r>
            <a:r>
              <a:rPr lang="zh-CN" altLang="zh-CN" sz="2400" dirty="0">
                <a:solidFill>
                  <a:srgbClr val="FF0000"/>
                </a:solidFill>
              </a:rPr>
              <a:t>使用</a:t>
            </a:r>
            <a:r>
              <a:rPr lang="zh-CN" altLang="zh-CN" sz="2400" dirty="0"/>
              <a:t>和对象的</a:t>
            </a:r>
            <a:r>
              <a:rPr lang="zh-CN" altLang="zh-CN" sz="2400" dirty="0">
                <a:solidFill>
                  <a:srgbClr val="FF0000"/>
                </a:solidFill>
              </a:rPr>
              <a:t>释放</a:t>
            </a:r>
            <a:r>
              <a:rPr lang="zh-CN" altLang="zh-CN" sz="2400" dirty="0"/>
              <a:t>。</a:t>
            </a:r>
            <a:endParaRPr lang="en-US" altLang="zh-CN" sz="2400" dirty="0"/>
          </a:p>
          <a:p>
            <a:pPr lvl="1"/>
            <a:endParaRPr lang="en-US" altLang="zh-CN" sz="2400" dirty="0"/>
          </a:p>
          <a:p>
            <a:pPr lvl="1"/>
            <a:r>
              <a:rPr lang="zh-CN" altLang="zh-CN" sz="2400" dirty="0"/>
              <a:t>对象的创建</a:t>
            </a:r>
            <a:r>
              <a:rPr lang="zh-CN" altLang="en-US" sz="2400" dirty="0"/>
              <a:t>：</a:t>
            </a:r>
            <a:r>
              <a:rPr lang="en-US" altLang="zh-CN" sz="2400" dirty="0"/>
              <a:t>Java</a:t>
            </a:r>
            <a:r>
              <a:rPr lang="zh-CN" altLang="zh-CN" sz="2400" dirty="0"/>
              <a:t>对象是通过构造方法来创建的，在这一过程中，该构造方法链中的</a:t>
            </a:r>
            <a:r>
              <a:rPr lang="zh-CN" altLang="zh-CN" sz="2400" dirty="0">
                <a:solidFill>
                  <a:srgbClr val="0070C0"/>
                </a:solidFill>
              </a:rPr>
              <a:t>所有构造方法</a:t>
            </a:r>
            <a:r>
              <a:rPr lang="zh-CN" altLang="zh-CN" sz="2400" dirty="0"/>
              <a:t>也都会被自动调用。</a:t>
            </a:r>
            <a:endParaRPr lang="zh-CN" altLang="en-US" dirty="0"/>
          </a:p>
        </p:txBody>
      </p:sp>
      <p:sp>
        <p:nvSpPr>
          <p:cNvPr id="3" name="标题 2"/>
          <p:cNvSpPr>
            <a:spLocks noGrp="1"/>
          </p:cNvSpPr>
          <p:nvPr>
            <p:ph type="title"/>
          </p:nvPr>
        </p:nvSpPr>
        <p:spPr/>
        <p:txBody>
          <a:bodyPr>
            <a:normAutofit/>
          </a:bodyPr>
          <a:lstStyle/>
          <a:p>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b="1" dirty="0"/>
              <a:t>3</a:t>
            </a:r>
            <a:r>
              <a:rPr lang="zh-CN" altLang="zh-CN" b="1" dirty="0"/>
              <a:t>．</a:t>
            </a:r>
            <a:r>
              <a:rPr lang="en-US" altLang="zh-CN" b="1" dirty="0"/>
              <a:t>split()</a:t>
            </a:r>
            <a:endParaRPr lang="zh-CN" altLang="zh-CN" b="1" dirty="0"/>
          </a:p>
          <a:p>
            <a:pPr lvl="1"/>
            <a:r>
              <a:rPr lang="en-US" altLang="zh-CN" dirty="0"/>
              <a:t>String[] split(String regex)</a:t>
            </a:r>
            <a:endParaRPr lang="en-US" altLang="zh-CN" dirty="0"/>
          </a:p>
          <a:p>
            <a:pPr lvl="1"/>
            <a:r>
              <a:rPr lang="zh-CN" altLang="zh-CN" dirty="0"/>
              <a:t>利用给定的正则表达式将调用此方法的字符串拆分为字符串数组。</a:t>
            </a:r>
            <a:endParaRPr lang="zh-CN" altLang="en-US" dirty="0"/>
          </a:p>
        </p:txBody>
      </p:sp>
      <p:sp>
        <p:nvSpPr>
          <p:cNvPr id="3" name="标题 2"/>
          <p:cNvSpPr>
            <a:spLocks noGrp="1"/>
          </p:cNvSpPr>
          <p:nvPr>
            <p:ph type="title"/>
          </p:nvPr>
        </p:nvSpPr>
        <p:spPr/>
        <p:txBody>
          <a:bodyPr>
            <a:noAutofit/>
          </a:bodyPr>
          <a:lstStyle/>
          <a:p>
            <a:r>
              <a:rPr lang="en-US" altLang="zh-CN" sz="3200" dirty="0">
                <a:effectLst/>
              </a:rPr>
              <a:t>7.2.2  String</a:t>
            </a:r>
            <a:r>
              <a:rPr lang="zh-CN" altLang="zh-CN" sz="3200" dirty="0">
                <a:effectLst/>
              </a:rPr>
              <a:t>类中操作正则表达式的方法</a:t>
            </a:r>
            <a:endParaRPr lang="zh-CN" altLang="en-US" sz="3200" dirty="0"/>
          </a:p>
        </p:txBody>
      </p:sp>
      <p:sp>
        <p:nvSpPr>
          <p:cNvPr id="4" name="矩形 3"/>
          <p:cNvSpPr/>
          <p:nvPr/>
        </p:nvSpPr>
        <p:spPr>
          <a:xfrm>
            <a:off x="467544" y="3421449"/>
            <a:ext cx="849694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dirty="0"/>
              <a:t>String text="aa\</a:t>
            </a:r>
            <a:r>
              <a:rPr lang="en-US" altLang="zh-CN" sz="2000" dirty="0" err="1"/>
              <a:t>tbb</a:t>
            </a:r>
            <a:r>
              <a:rPr lang="en-US" altLang="zh-CN" sz="2000" dirty="0"/>
              <a:t>\</a:t>
            </a:r>
            <a:r>
              <a:rPr lang="en-US" altLang="zh-CN" sz="2000" dirty="0" err="1"/>
              <a:t>ncc</a:t>
            </a:r>
            <a:r>
              <a:rPr lang="en-US" altLang="zh-CN" sz="2000" dirty="0"/>
              <a:t>  </a:t>
            </a:r>
            <a:r>
              <a:rPr lang="en-US" altLang="zh-CN" sz="2000" dirty="0" err="1"/>
              <a:t>dd</a:t>
            </a:r>
            <a:r>
              <a:rPr lang="en-US" altLang="zh-CN" sz="2000" dirty="0"/>
              <a:t> </a:t>
            </a:r>
            <a:r>
              <a:rPr lang="en-US" altLang="zh-CN" sz="2000" dirty="0" err="1"/>
              <a:t>eeff</a:t>
            </a:r>
            <a:r>
              <a:rPr lang="en-US" altLang="zh-CN" sz="2000" dirty="0"/>
              <a:t>";</a:t>
            </a:r>
            <a:endParaRPr lang="zh-CN" altLang="zh-CN" sz="2000" dirty="0"/>
          </a:p>
          <a:p>
            <a:pPr fontAlgn="auto"/>
            <a:r>
              <a:rPr lang="en-US" altLang="zh-CN" sz="2000" dirty="0"/>
              <a:t>String[] res = </a:t>
            </a:r>
            <a:r>
              <a:rPr lang="en-US" altLang="zh-CN" sz="2000" dirty="0" err="1"/>
              <a:t>text.split</a:t>
            </a:r>
            <a:r>
              <a:rPr lang="en-US" altLang="zh-CN" sz="2000" dirty="0"/>
              <a:t>("\\s+");  </a:t>
            </a:r>
            <a:endParaRPr lang="zh-CN" altLang="zh-CN" sz="2000" dirty="0"/>
          </a:p>
          <a:p>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Arrays.</a:t>
            </a:r>
            <a:r>
              <a:rPr lang="en-US" altLang="zh-CN" sz="2000" i="1" dirty="0" err="1"/>
              <a:t>toString</a:t>
            </a:r>
            <a:r>
              <a:rPr lang="en-US" altLang="zh-CN" sz="2000" dirty="0"/>
              <a:t>(res));   </a:t>
            </a:r>
            <a:endParaRPr lang="zh-CN" altLang="zh-CN" sz="2000" dirty="0"/>
          </a:p>
        </p:txBody>
      </p:sp>
      <p:sp>
        <p:nvSpPr>
          <p:cNvPr id="5" name="矩形 4"/>
          <p:cNvSpPr/>
          <p:nvPr/>
        </p:nvSpPr>
        <p:spPr>
          <a:xfrm>
            <a:off x="5580112" y="3952112"/>
            <a:ext cx="2890535"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zh-CN" dirty="0"/>
              <a:t>输出</a:t>
            </a:r>
            <a:r>
              <a:rPr lang="en-US" altLang="zh-CN" dirty="0"/>
              <a:t>[aa, bb, cc, </a:t>
            </a:r>
            <a:r>
              <a:rPr lang="en-US" altLang="zh-CN" dirty="0" err="1"/>
              <a:t>dd</a:t>
            </a:r>
            <a:r>
              <a:rPr lang="en-US" altLang="zh-CN" dirty="0"/>
              <a:t>, </a:t>
            </a:r>
            <a:r>
              <a:rPr lang="en-US" altLang="zh-CN" dirty="0" err="1"/>
              <a:t>eeff</a:t>
            </a:r>
            <a:r>
              <a:rPr lang="en-US" altLang="zh-CN" dirty="0"/>
              <a:t>]</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a:t>Java</a:t>
            </a:r>
            <a:r>
              <a:rPr lang="zh-CN" altLang="zh-CN" sz="2400" dirty="0"/>
              <a:t>语言使用</a:t>
            </a:r>
            <a:r>
              <a:rPr lang="en-US" altLang="zh-CN" sz="2400" dirty="0" err="1"/>
              <a:t>java.util.regex</a:t>
            </a:r>
            <a:r>
              <a:rPr lang="zh-CN" altLang="zh-CN" sz="2400" dirty="0"/>
              <a:t>包中的</a:t>
            </a:r>
            <a:r>
              <a:rPr lang="en-US" altLang="zh-CN" sz="2400" dirty="0"/>
              <a:t>Pattern</a:t>
            </a:r>
            <a:r>
              <a:rPr lang="zh-CN" altLang="zh-CN" sz="2400" dirty="0"/>
              <a:t>和</a:t>
            </a:r>
            <a:r>
              <a:rPr lang="en-US" altLang="zh-CN" sz="2400" dirty="0"/>
              <a:t>Matcher</a:t>
            </a:r>
            <a:r>
              <a:rPr lang="zh-CN" altLang="zh-CN" sz="2400" dirty="0"/>
              <a:t>类处理正则表达式的模式匹配问题。</a:t>
            </a:r>
            <a:r>
              <a:rPr lang="en-US" altLang="zh-CN" sz="2400" dirty="0"/>
              <a:t>String</a:t>
            </a:r>
            <a:r>
              <a:rPr lang="zh-CN" altLang="zh-CN" sz="2400" dirty="0"/>
              <a:t>中之所以可以使用正则表达式，实际上就是在底层调用了这两个类中的方法。比如，当调用</a:t>
            </a:r>
            <a:r>
              <a:rPr lang="en-US" altLang="zh-CN" sz="2400" dirty="0"/>
              <a:t>String</a:t>
            </a:r>
            <a:r>
              <a:rPr lang="zh-CN" altLang="zh-CN" sz="2400" dirty="0"/>
              <a:t>的</a:t>
            </a:r>
            <a:r>
              <a:rPr lang="en-US" altLang="zh-CN" sz="2400" dirty="0"/>
              <a:t>matches()</a:t>
            </a:r>
            <a:r>
              <a:rPr lang="zh-CN" altLang="zh-CN" sz="2400" dirty="0"/>
              <a:t>方法时，底层实际是调用</a:t>
            </a:r>
            <a:r>
              <a:rPr lang="en-US" altLang="zh-CN" sz="2400" dirty="0"/>
              <a:t>Pattern</a:t>
            </a:r>
            <a:r>
              <a:rPr lang="zh-CN" altLang="zh-CN" sz="2400" dirty="0"/>
              <a:t>类的静态方法</a:t>
            </a:r>
            <a:r>
              <a:rPr lang="en-US" altLang="zh-CN" sz="2400" dirty="0"/>
              <a:t>matches()</a:t>
            </a:r>
            <a:r>
              <a:rPr lang="zh-CN" altLang="zh-CN" sz="2400" dirty="0"/>
              <a:t>。</a:t>
            </a:r>
            <a:r>
              <a:rPr lang="en-US" altLang="zh-CN" sz="2400" dirty="0"/>
              <a:t>String</a:t>
            </a:r>
            <a:r>
              <a:rPr lang="zh-CN" altLang="zh-CN" sz="2400" dirty="0"/>
              <a:t>中其他方法对正则表达式的支持也都是建立在底层</a:t>
            </a:r>
            <a:r>
              <a:rPr lang="en-US" altLang="zh-CN" sz="2400" dirty="0"/>
              <a:t>Pattern</a:t>
            </a:r>
            <a:r>
              <a:rPr lang="zh-CN" altLang="zh-CN" sz="2400" dirty="0"/>
              <a:t>和</a:t>
            </a:r>
            <a:r>
              <a:rPr lang="en-US" altLang="zh-CN" sz="2400" dirty="0"/>
              <a:t>Matcher</a:t>
            </a:r>
            <a:r>
              <a:rPr lang="zh-CN" altLang="zh-CN" sz="2400" dirty="0"/>
              <a:t>类之上的。</a:t>
            </a:r>
            <a:endParaRPr lang="zh-CN" altLang="zh-CN" sz="2400" dirty="0"/>
          </a:p>
          <a:p>
            <a:endParaRPr lang="en-US" altLang="zh-CN" sz="2400" dirty="0"/>
          </a:p>
          <a:p>
            <a:r>
              <a:rPr lang="zh-CN" altLang="zh-CN" sz="2400" dirty="0"/>
              <a:t>相比</a:t>
            </a:r>
            <a:r>
              <a:rPr lang="en-US" altLang="zh-CN" sz="2400" dirty="0"/>
              <a:t>String</a:t>
            </a:r>
            <a:r>
              <a:rPr lang="zh-CN" altLang="zh-CN" sz="2400" dirty="0"/>
              <a:t>而言，</a:t>
            </a:r>
            <a:r>
              <a:rPr lang="en-US" altLang="zh-CN" sz="2400" dirty="0"/>
              <a:t>Pattern</a:t>
            </a:r>
            <a:r>
              <a:rPr lang="zh-CN" altLang="zh-CN" sz="2400" dirty="0"/>
              <a:t>和</a:t>
            </a:r>
            <a:r>
              <a:rPr lang="en-US" altLang="zh-CN" sz="2400" dirty="0"/>
              <a:t>Matcher</a:t>
            </a:r>
            <a:r>
              <a:rPr lang="zh-CN" altLang="zh-CN" sz="2400" dirty="0"/>
              <a:t>类提供了更为丰富的功能运用正则表达式。</a:t>
            </a:r>
            <a:endParaRPr lang="zh-CN" altLang="zh-CN" sz="2400" dirty="0"/>
          </a:p>
          <a:p>
            <a:endParaRPr lang="zh-CN" altLang="en-US" sz="2400" dirty="0"/>
          </a:p>
        </p:txBody>
      </p:sp>
      <p:sp>
        <p:nvSpPr>
          <p:cNvPr id="3" name="标题 2"/>
          <p:cNvSpPr>
            <a:spLocks noGrp="1"/>
          </p:cNvSpPr>
          <p:nvPr>
            <p:ph type="title"/>
          </p:nvPr>
        </p:nvSpPr>
        <p:spPr/>
        <p:txBody>
          <a:bodyPr>
            <a:noAutofit/>
          </a:bodyPr>
          <a:lstStyle/>
          <a:p>
            <a:r>
              <a:rPr lang="en-US" altLang="zh-CN" sz="3200" dirty="0">
                <a:effectLst/>
              </a:rPr>
              <a:t>7.2.3  Pattern</a:t>
            </a:r>
            <a:r>
              <a:rPr lang="zh-CN" altLang="zh-CN" sz="3200" dirty="0">
                <a:effectLst/>
              </a:rPr>
              <a:t>和</a:t>
            </a:r>
            <a:r>
              <a:rPr lang="en-US" altLang="zh-CN" sz="3200" dirty="0">
                <a:effectLst/>
              </a:rPr>
              <a:t>Matcher</a:t>
            </a:r>
            <a:r>
              <a:rPr lang="zh-CN" altLang="zh-CN" sz="3200" dirty="0">
                <a:effectLst/>
              </a:rPr>
              <a:t>类</a:t>
            </a:r>
            <a:endParaRPr lang="zh-CN" altLang="en-US" sz="3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00000"/>
          </a:xfrm>
        </p:spPr>
        <p:txBody>
          <a:bodyPr>
            <a:normAutofit/>
          </a:bodyPr>
          <a:lstStyle/>
          <a:p>
            <a:r>
              <a:rPr lang="en-US" altLang="zh-CN" sz="2400" dirty="0"/>
              <a:t>Pattern</a:t>
            </a:r>
            <a:r>
              <a:rPr lang="zh-CN" altLang="zh-CN" sz="2400" dirty="0"/>
              <a:t>类</a:t>
            </a:r>
            <a:endParaRPr lang="en-US" altLang="zh-CN" sz="2400" dirty="0"/>
          </a:p>
          <a:p>
            <a:pPr lvl="1"/>
            <a:r>
              <a:rPr lang="zh-CN" altLang="zh-CN" sz="2400" dirty="0">
                <a:solidFill>
                  <a:srgbClr val="002060"/>
                </a:solidFill>
              </a:rPr>
              <a:t>用于包装正则表达式</a:t>
            </a:r>
            <a:r>
              <a:rPr lang="zh-CN" altLang="en-US" sz="2400" dirty="0">
                <a:solidFill>
                  <a:srgbClr val="002060"/>
                </a:solidFill>
              </a:rPr>
              <a:t>，</a:t>
            </a:r>
            <a:r>
              <a:rPr lang="zh-CN" altLang="zh-CN" sz="2400" dirty="0">
                <a:solidFill>
                  <a:srgbClr val="002060"/>
                </a:solidFill>
              </a:rPr>
              <a:t>创建模式对象</a:t>
            </a:r>
            <a:endParaRPr lang="en-US" altLang="zh-CN" sz="2400" dirty="0">
              <a:solidFill>
                <a:srgbClr val="002060"/>
              </a:solidFill>
            </a:endParaRPr>
          </a:p>
          <a:p>
            <a:pPr lvl="2"/>
            <a:r>
              <a:rPr lang="en-US" altLang="zh-CN" sz="2000" dirty="0"/>
              <a:t>public static Pattern compile(String regex)</a:t>
            </a:r>
            <a:r>
              <a:rPr lang="zh-CN" altLang="zh-CN" sz="2000" dirty="0"/>
              <a:t>：将给定的正则表达式编译为模式对象。</a:t>
            </a:r>
            <a:endParaRPr lang="en-US" altLang="zh-CN" sz="2000" dirty="0"/>
          </a:p>
          <a:p>
            <a:pPr lvl="2"/>
            <a:r>
              <a:rPr lang="en-US" altLang="zh-CN" sz="2000" dirty="0"/>
              <a:t>public static Pattern compile(String regex, int flags)</a:t>
            </a:r>
            <a:r>
              <a:rPr lang="zh-CN" altLang="zh-CN" sz="2000" dirty="0"/>
              <a:t>：结合给定的标志编译正则表达式，指明模式匹配时需要遵守的特殊规则，例如</a:t>
            </a:r>
            <a:r>
              <a:rPr lang="en-US" altLang="zh-CN" sz="2000" dirty="0"/>
              <a:t>Pattern.CASE_INSENSITIVE</a:t>
            </a:r>
            <a:r>
              <a:rPr lang="zh-CN" altLang="zh-CN" sz="2000" dirty="0"/>
              <a:t>表示忽略大小写。</a:t>
            </a:r>
            <a:endParaRPr lang="en-US" altLang="zh-CN" sz="2000" dirty="0"/>
          </a:p>
          <a:p>
            <a:pPr lvl="1"/>
            <a:endParaRPr lang="en-US" altLang="zh-CN" sz="2400" dirty="0">
              <a:solidFill>
                <a:srgbClr val="002060"/>
              </a:solidFill>
            </a:endParaRPr>
          </a:p>
          <a:p>
            <a:pPr lvl="1"/>
            <a:endParaRPr lang="en-US" altLang="zh-CN" sz="2400" dirty="0">
              <a:solidFill>
                <a:srgbClr val="002060"/>
              </a:solidFill>
            </a:endParaRPr>
          </a:p>
          <a:p>
            <a:pPr lvl="1"/>
            <a:endParaRPr lang="zh-CN" altLang="en-US" sz="2000" dirty="0"/>
          </a:p>
        </p:txBody>
      </p:sp>
      <p:sp>
        <p:nvSpPr>
          <p:cNvPr id="3" name="标题 2"/>
          <p:cNvSpPr>
            <a:spLocks noGrp="1"/>
          </p:cNvSpPr>
          <p:nvPr>
            <p:ph type="title"/>
          </p:nvPr>
        </p:nvSpPr>
        <p:spPr/>
        <p:txBody>
          <a:bodyPr vert="horz" rtlCol="0" anchor="ctr">
            <a:noAutofit/>
            <a:scene3d>
              <a:camera prst="orthographicFront"/>
              <a:lightRig rig="soft" dir="t"/>
            </a:scene3d>
            <a:sp3d prstMaterial="softEdge">
              <a:bevelT w="25400" h="25400"/>
            </a:sp3d>
          </a:bodyPr>
          <a:lstStyle/>
          <a:p>
            <a:r>
              <a:rPr lang="en-US" altLang="zh-CN" sz="3200" dirty="0">
                <a:effectLst/>
              </a:rPr>
              <a:t>7.2.3  Pattern</a:t>
            </a:r>
            <a:r>
              <a:rPr lang="zh-CN" altLang="zh-CN" sz="3200" dirty="0">
                <a:effectLst/>
              </a:rPr>
              <a:t>和</a:t>
            </a:r>
            <a:r>
              <a:rPr lang="en-US" altLang="zh-CN" sz="3200" dirty="0">
                <a:effectLst/>
              </a:rPr>
              <a:t>Matcher</a:t>
            </a:r>
            <a:r>
              <a:rPr lang="zh-CN" altLang="zh-CN" sz="3200" dirty="0">
                <a:effectLst/>
              </a:rPr>
              <a:t>类</a:t>
            </a:r>
            <a:endParaRPr lang="zh-CN" altLang="en-US" sz="3200" dirty="0">
              <a:effectLst/>
            </a:endParaRPr>
          </a:p>
        </p:txBody>
      </p:sp>
      <p:sp>
        <p:nvSpPr>
          <p:cNvPr id="5" name="文本框 4"/>
          <p:cNvSpPr txBox="1"/>
          <p:nvPr/>
        </p:nvSpPr>
        <p:spPr>
          <a:xfrm>
            <a:off x="179512" y="4149080"/>
            <a:ext cx="8604448" cy="846386"/>
          </a:xfrm>
          <a:prstGeom prst="rect">
            <a:avLst/>
          </a:prstGeom>
          <a:solidFill>
            <a:schemeClr val="bg1"/>
          </a:solidFill>
        </p:spPr>
        <p:txBody>
          <a:bodyPr wrap="square">
            <a:spAutoFit/>
          </a:bodyPr>
          <a:lstStyle/>
          <a:p>
            <a:pPr algn="l" fontAlgn="auto">
              <a:spcBef>
                <a:spcPts val="600"/>
              </a:spcBef>
            </a:pP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String </a:t>
            </a:r>
            <a:r>
              <a:rPr lang="en-US" altLang="zh-CN" sz="2200" dirty="0" err="1">
                <a:solidFill>
                  <a:srgbClr val="FF0000"/>
                </a:solidFill>
                <a:effectLst/>
                <a:latin typeface="Calibri" panose="020F0502020204030204" charset="0"/>
                <a:ea typeface="宋体" panose="02010600030101010101" pitchFamily="2" charset="-122"/>
                <a:cs typeface="Calibri" panose="020F0502020204030204" charset="0"/>
              </a:rPr>
              <a:t>teleRegex</a:t>
            </a: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 = "((13[0-9])|(14[5,7])|(15([0-3,5-9]))|(18[0,5-9]))\\d{8}";</a:t>
            </a:r>
            <a:endParaRPr lang="zh-CN" altLang="zh-CN" sz="2200" dirty="0">
              <a:solidFill>
                <a:srgbClr val="FF0000"/>
              </a:solidFill>
              <a:effectLst/>
              <a:latin typeface="Calibri" panose="020F0502020204030204" charset="0"/>
              <a:ea typeface="宋体" panose="02010600030101010101" pitchFamily="2" charset="-122"/>
              <a:cs typeface="Calibri" panose="020F0502020204030204" charset="0"/>
            </a:endParaRPr>
          </a:p>
          <a:p>
            <a:pPr algn="l" fontAlgn="auto">
              <a:spcBef>
                <a:spcPts val="600"/>
              </a:spcBef>
            </a:pP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Pattern </a:t>
            </a:r>
            <a:r>
              <a:rPr lang="en-US" altLang="zh-CN" sz="2200" dirty="0" err="1">
                <a:solidFill>
                  <a:srgbClr val="FF0000"/>
                </a:solidFill>
                <a:effectLst/>
                <a:latin typeface="Calibri" panose="020F0502020204030204" charset="0"/>
                <a:ea typeface="宋体" panose="02010600030101010101" pitchFamily="2" charset="-122"/>
                <a:cs typeface="Calibri" panose="020F0502020204030204" charset="0"/>
              </a:rPr>
              <a:t>pattern</a:t>
            </a: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 = </a:t>
            </a:r>
            <a:r>
              <a:rPr lang="en-US" altLang="zh-CN" sz="2200" dirty="0" err="1">
                <a:solidFill>
                  <a:srgbClr val="FF0000"/>
                </a:solidFill>
                <a:effectLst/>
                <a:latin typeface="Calibri" panose="020F0502020204030204" charset="0"/>
                <a:ea typeface="宋体" panose="02010600030101010101" pitchFamily="2" charset="-122"/>
                <a:cs typeface="Calibri" panose="020F0502020204030204" charset="0"/>
              </a:rPr>
              <a:t>Pattern.compile</a:t>
            </a: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a:t>
            </a:r>
            <a:r>
              <a:rPr lang="en-US" altLang="zh-CN" sz="2200" dirty="0" err="1">
                <a:solidFill>
                  <a:srgbClr val="FF0000"/>
                </a:solidFill>
                <a:effectLst/>
                <a:latin typeface="Calibri" panose="020F0502020204030204" charset="0"/>
                <a:ea typeface="宋体" panose="02010600030101010101" pitchFamily="2" charset="-122"/>
                <a:cs typeface="Calibri" panose="020F0502020204030204" charset="0"/>
              </a:rPr>
              <a:t>teleRegex</a:t>
            </a: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  </a:t>
            </a:r>
            <a:endParaRPr lang="zh-CN" altLang="zh-CN" sz="2200" dirty="0">
              <a:solidFill>
                <a:srgbClr val="FF0000"/>
              </a:solidFill>
              <a:latin typeface="Calibri" panose="020F0502020204030204" charset="0"/>
              <a:ea typeface="宋体" panose="02010600030101010101" pitchFamily="2" charset="-122"/>
              <a:cs typeface="Calibri" panose="020F05020202040302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00000"/>
          </a:xfrm>
        </p:spPr>
        <p:txBody>
          <a:bodyPr>
            <a:normAutofit/>
          </a:bodyPr>
          <a:lstStyle/>
          <a:p>
            <a:r>
              <a:rPr lang="en-US" altLang="zh-CN" sz="2400" dirty="0"/>
              <a:t>Pattern</a:t>
            </a:r>
            <a:r>
              <a:rPr lang="zh-CN" altLang="zh-CN" sz="2400" dirty="0"/>
              <a:t>类</a:t>
            </a:r>
            <a:endParaRPr lang="en-US" altLang="zh-CN" sz="2400" dirty="0"/>
          </a:p>
          <a:p>
            <a:pPr lvl="1"/>
            <a:r>
              <a:rPr lang="zh-CN" altLang="zh-CN" sz="2400" dirty="0">
                <a:solidFill>
                  <a:srgbClr val="002060"/>
                </a:solidFill>
              </a:rPr>
              <a:t>获取</a:t>
            </a:r>
            <a:r>
              <a:rPr lang="en-US" altLang="zh-CN" sz="2400" dirty="0">
                <a:solidFill>
                  <a:srgbClr val="002060"/>
                </a:solidFill>
              </a:rPr>
              <a:t>Matcher</a:t>
            </a:r>
            <a:r>
              <a:rPr lang="zh-CN" altLang="zh-CN" sz="2400" dirty="0">
                <a:solidFill>
                  <a:srgbClr val="002060"/>
                </a:solidFill>
              </a:rPr>
              <a:t>匹配器对象</a:t>
            </a:r>
            <a:endParaRPr lang="en-US" altLang="zh-CN" sz="2400" dirty="0">
              <a:solidFill>
                <a:srgbClr val="002060"/>
              </a:solidFill>
            </a:endParaRPr>
          </a:p>
          <a:p>
            <a:pPr lvl="2"/>
            <a:r>
              <a:rPr lang="en-US" altLang="zh-CN" sz="2000" dirty="0"/>
              <a:t>public Matcher matcher(CharSequence input)</a:t>
            </a:r>
            <a:r>
              <a:rPr lang="zh-CN" altLang="zh-CN" sz="2000" dirty="0"/>
              <a:t>：由模式对象创建一个匹配器</a:t>
            </a:r>
            <a:r>
              <a:rPr lang="en-US" altLang="zh-CN" sz="2000" dirty="0"/>
              <a:t>Matcher </a:t>
            </a:r>
            <a:r>
              <a:rPr lang="zh-CN" altLang="zh-CN" sz="2000" dirty="0"/>
              <a:t>对象，该匹配器将根据此模式匹配给定的</a:t>
            </a:r>
            <a:r>
              <a:rPr lang="en-US" altLang="zh-CN" sz="2000" dirty="0"/>
              <a:t>input</a:t>
            </a:r>
            <a:r>
              <a:rPr lang="zh-CN" altLang="zh-CN" sz="2000" dirty="0"/>
              <a:t>输入。</a:t>
            </a:r>
            <a:endParaRPr lang="zh-CN" altLang="zh-CN" sz="2000" dirty="0"/>
          </a:p>
          <a:p>
            <a:pPr lvl="1"/>
            <a:endParaRPr lang="zh-CN" altLang="en-US" sz="2000" dirty="0"/>
          </a:p>
        </p:txBody>
      </p:sp>
      <p:sp>
        <p:nvSpPr>
          <p:cNvPr id="3" name="标题 2"/>
          <p:cNvSpPr>
            <a:spLocks noGrp="1"/>
          </p:cNvSpPr>
          <p:nvPr>
            <p:ph type="title"/>
          </p:nvPr>
        </p:nvSpPr>
        <p:spPr/>
        <p:txBody>
          <a:bodyPr vert="horz" rtlCol="0" anchor="ctr">
            <a:noAutofit/>
            <a:scene3d>
              <a:camera prst="orthographicFront"/>
              <a:lightRig rig="soft" dir="t"/>
            </a:scene3d>
            <a:sp3d prstMaterial="softEdge">
              <a:bevelT w="25400" h="25400"/>
            </a:sp3d>
          </a:bodyPr>
          <a:lstStyle/>
          <a:p>
            <a:r>
              <a:rPr lang="en-US" altLang="zh-CN" sz="3200" dirty="0">
                <a:effectLst/>
              </a:rPr>
              <a:t>7.2.3  Pattern</a:t>
            </a:r>
            <a:r>
              <a:rPr lang="zh-CN" altLang="zh-CN" sz="3200" dirty="0">
                <a:effectLst/>
              </a:rPr>
              <a:t>和</a:t>
            </a:r>
            <a:r>
              <a:rPr lang="en-US" altLang="zh-CN" sz="3200" dirty="0">
                <a:effectLst/>
              </a:rPr>
              <a:t>Matcher</a:t>
            </a:r>
            <a:r>
              <a:rPr lang="zh-CN" altLang="zh-CN" sz="3200" dirty="0">
                <a:effectLst/>
              </a:rPr>
              <a:t>类</a:t>
            </a:r>
            <a:endParaRPr lang="zh-CN" altLang="en-US" sz="3200" dirty="0">
              <a:effectLst/>
            </a:endParaRPr>
          </a:p>
        </p:txBody>
      </p:sp>
      <p:sp>
        <p:nvSpPr>
          <p:cNvPr id="5" name="文本框 4"/>
          <p:cNvSpPr txBox="1"/>
          <p:nvPr/>
        </p:nvSpPr>
        <p:spPr>
          <a:xfrm>
            <a:off x="433157" y="3508135"/>
            <a:ext cx="8604448" cy="846386"/>
          </a:xfrm>
          <a:prstGeom prst="rect">
            <a:avLst/>
          </a:prstGeom>
          <a:solidFill>
            <a:schemeClr val="bg1"/>
          </a:solidFill>
        </p:spPr>
        <p:txBody>
          <a:bodyPr wrap="square">
            <a:spAutoFit/>
          </a:bodyPr>
          <a:lstStyle/>
          <a:p>
            <a:pPr algn="l" fontAlgn="auto">
              <a:spcBef>
                <a:spcPts val="600"/>
              </a:spcBef>
            </a:pP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String </a:t>
            </a:r>
            <a:r>
              <a:rPr lang="en-US" altLang="zh-CN" sz="2200" dirty="0" err="1">
                <a:solidFill>
                  <a:srgbClr val="FF0000"/>
                </a:solidFill>
                <a:effectLst/>
                <a:latin typeface="Calibri" panose="020F0502020204030204" charset="0"/>
                <a:ea typeface="宋体" panose="02010600030101010101" pitchFamily="2" charset="-122"/>
                <a:cs typeface="Calibri" panose="020F0502020204030204" charset="0"/>
              </a:rPr>
              <a:t>teleRegex</a:t>
            </a: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 = "((13[0-9])|(14[5,7])|(15([0-3,5-9]))|(18[0,5-9]))\\d{8}";</a:t>
            </a:r>
            <a:endParaRPr lang="zh-CN" altLang="zh-CN" sz="2200" dirty="0">
              <a:solidFill>
                <a:srgbClr val="FF0000"/>
              </a:solidFill>
              <a:effectLst/>
              <a:latin typeface="Calibri" panose="020F0502020204030204" charset="0"/>
              <a:ea typeface="宋体" panose="02010600030101010101" pitchFamily="2" charset="-122"/>
              <a:cs typeface="Calibri" panose="020F0502020204030204" charset="0"/>
            </a:endParaRPr>
          </a:p>
          <a:p>
            <a:pPr algn="l" fontAlgn="auto">
              <a:spcBef>
                <a:spcPts val="600"/>
              </a:spcBef>
            </a:pP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Pattern </a:t>
            </a:r>
            <a:r>
              <a:rPr lang="en-US" altLang="zh-CN" sz="2200" dirty="0" err="1">
                <a:solidFill>
                  <a:srgbClr val="FF0000"/>
                </a:solidFill>
                <a:effectLst/>
                <a:latin typeface="Calibri" panose="020F0502020204030204" charset="0"/>
                <a:ea typeface="宋体" panose="02010600030101010101" pitchFamily="2" charset="-122"/>
                <a:cs typeface="Calibri" panose="020F0502020204030204" charset="0"/>
              </a:rPr>
              <a:t>pattern</a:t>
            </a: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 = </a:t>
            </a:r>
            <a:r>
              <a:rPr lang="en-US" altLang="zh-CN" sz="2200" dirty="0" err="1">
                <a:solidFill>
                  <a:srgbClr val="FF0000"/>
                </a:solidFill>
                <a:effectLst/>
                <a:latin typeface="Calibri" panose="020F0502020204030204" charset="0"/>
                <a:ea typeface="宋体" panose="02010600030101010101" pitchFamily="2" charset="-122"/>
                <a:cs typeface="Calibri" panose="020F0502020204030204" charset="0"/>
              </a:rPr>
              <a:t>Pattern.compile</a:t>
            </a: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a:t>
            </a:r>
            <a:r>
              <a:rPr lang="en-US" altLang="zh-CN" sz="2200" dirty="0" err="1">
                <a:solidFill>
                  <a:srgbClr val="FF0000"/>
                </a:solidFill>
                <a:effectLst/>
                <a:latin typeface="Calibri" panose="020F0502020204030204" charset="0"/>
                <a:ea typeface="宋体" panose="02010600030101010101" pitchFamily="2" charset="-122"/>
                <a:cs typeface="Calibri" panose="020F0502020204030204" charset="0"/>
              </a:rPr>
              <a:t>teleRegex</a:t>
            </a:r>
            <a:r>
              <a:rPr lang="en-US" altLang="zh-CN" sz="2200" dirty="0">
                <a:solidFill>
                  <a:srgbClr val="FF0000"/>
                </a:solidFill>
                <a:effectLst/>
                <a:latin typeface="Calibri" panose="020F0502020204030204" charset="0"/>
                <a:ea typeface="宋体" panose="02010600030101010101" pitchFamily="2" charset="-122"/>
                <a:cs typeface="Calibri" panose="020F0502020204030204" charset="0"/>
              </a:rPr>
              <a:t>);  </a:t>
            </a:r>
            <a:endParaRPr lang="zh-CN" altLang="zh-CN" sz="2200" dirty="0">
              <a:solidFill>
                <a:srgbClr val="FF0000"/>
              </a:solidFill>
              <a:latin typeface="Calibri" panose="020F0502020204030204" charset="0"/>
              <a:ea typeface="宋体" panose="02010600030101010101" pitchFamily="2" charset="-122"/>
              <a:cs typeface="Calibri" panose="020F0502020204030204" charset="0"/>
            </a:endParaRPr>
          </a:p>
        </p:txBody>
      </p:sp>
      <p:sp>
        <p:nvSpPr>
          <p:cNvPr id="6" name="文本框 5"/>
          <p:cNvSpPr txBox="1"/>
          <p:nvPr/>
        </p:nvSpPr>
        <p:spPr>
          <a:xfrm>
            <a:off x="448516" y="4373668"/>
            <a:ext cx="8604448" cy="430887"/>
          </a:xfrm>
          <a:prstGeom prst="rect">
            <a:avLst/>
          </a:prstGeom>
          <a:solidFill>
            <a:schemeClr val="bg1"/>
          </a:solidFill>
        </p:spPr>
        <p:txBody>
          <a:bodyPr wrap="square">
            <a:spAutoFit/>
          </a:bodyPr>
          <a:lstStyle/>
          <a:p>
            <a:pPr algn="l" fontAlgn="auto">
              <a:spcBef>
                <a:spcPts val="600"/>
              </a:spcBef>
            </a:pPr>
            <a:r>
              <a:rPr lang="en-US" altLang="zh-CN" sz="2200" dirty="0">
                <a:solidFill>
                  <a:srgbClr val="FF0000"/>
                </a:solidFill>
                <a:latin typeface="Calibri" panose="020F0502020204030204" charset="0"/>
                <a:ea typeface="宋体" panose="02010600030101010101" pitchFamily="2" charset="-122"/>
                <a:cs typeface="Calibri" panose="020F0502020204030204" charset="0"/>
              </a:rPr>
              <a:t>Matcher </a:t>
            </a:r>
            <a:r>
              <a:rPr lang="en-US" altLang="zh-CN" sz="2200" dirty="0" err="1">
                <a:solidFill>
                  <a:srgbClr val="FF0000"/>
                </a:solidFill>
                <a:latin typeface="Calibri" panose="020F0502020204030204" charset="0"/>
                <a:ea typeface="宋体" panose="02010600030101010101" pitchFamily="2" charset="-122"/>
                <a:cs typeface="Calibri" panose="020F0502020204030204" charset="0"/>
              </a:rPr>
              <a:t>matcher</a:t>
            </a:r>
            <a:r>
              <a:rPr lang="en-US" altLang="zh-CN" sz="2200" dirty="0">
                <a:solidFill>
                  <a:srgbClr val="FF0000"/>
                </a:solidFill>
                <a:latin typeface="Calibri" panose="020F0502020204030204" charset="0"/>
                <a:ea typeface="宋体" panose="02010600030101010101" pitchFamily="2" charset="-122"/>
                <a:cs typeface="Calibri" panose="020F0502020204030204" charset="0"/>
              </a:rPr>
              <a:t> = </a:t>
            </a:r>
            <a:r>
              <a:rPr lang="en-US" altLang="zh-CN" sz="2200" dirty="0" err="1">
                <a:solidFill>
                  <a:srgbClr val="FF0000"/>
                </a:solidFill>
                <a:latin typeface="Calibri" panose="020F0502020204030204" charset="0"/>
                <a:ea typeface="宋体" panose="02010600030101010101" pitchFamily="2" charset="-122"/>
                <a:cs typeface="Calibri" panose="020F0502020204030204" charset="0"/>
              </a:rPr>
              <a:t>pattern.matcher</a:t>
            </a:r>
            <a:r>
              <a:rPr lang="en-US" altLang="zh-CN" sz="2200" dirty="0">
                <a:solidFill>
                  <a:srgbClr val="FF0000"/>
                </a:solidFill>
                <a:latin typeface="Calibri" panose="020F0502020204030204" charset="0"/>
                <a:ea typeface="宋体" panose="02010600030101010101" pitchFamily="2" charset="-122"/>
                <a:cs typeface="Calibri" panose="020F0502020204030204" charset="0"/>
              </a:rPr>
              <a:t>("13641052992");</a:t>
            </a:r>
            <a:endParaRPr lang="zh-CN" altLang="zh-CN" sz="2200" dirty="0">
              <a:solidFill>
                <a:srgbClr val="FF0000"/>
              </a:solidFill>
              <a:latin typeface="Calibri" panose="020F0502020204030204" charset="0"/>
              <a:ea typeface="宋体" panose="02010600030101010101" pitchFamily="2" charset="-122"/>
              <a:cs typeface="Calibri" panose="020F05020202040302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r>
              <a:rPr lang="en-US" altLang="zh-CN" sz="2400" dirty="0"/>
              <a:t>Matcher</a:t>
            </a:r>
            <a:r>
              <a:rPr lang="zh-CN" altLang="zh-CN" sz="2400" dirty="0"/>
              <a:t>类通过解释模式对字符序列执行匹配操作</a:t>
            </a:r>
            <a:endParaRPr lang="en-US" altLang="zh-CN" sz="2400" dirty="0"/>
          </a:p>
          <a:p>
            <a:pPr lvl="1"/>
            <a:r>
              <a:rPr lang="zh-CN" altLang="zh-CN" sz="2400" dirty="0">
                <a:solidFill>
                  <a:srgbClr val="002060"/>
                </a:solidFill>
              </a:rPr>
              <a:t>对目标字符串是否匹配进行判断</a:t>
            </a:r>
            <a:endParaRPr lang="en-US" altLang="zh-CN" sz="2400" dirty="0">
              <a:solidFill>
                <a:srgbClr val="002060"/>
              </a:solidFill>
            </a:endParaRPr>
          </a:p>
          <a:p>
            <a:pPr lvl="2"/>
            <a:r>
              <a:rPr lang="en-US" altLang="zh-CN" sz="2000" dirty="0"/>
              <a:t>public </a:t>
            </a:r>
            <a:r>
              <a:rPr lang="en-US" altLang="zh-CN" sz="2000" dirty="0" err="1"/>
              <a:t>boolean</a:t>
            </a:r>
            <a:r>
              <a:rPr lang="en-US" altLang="zh-CN" sz="2000" dirty="0"/>
              <a:t> find()</a:t>
            </a:r>
            <a:r>
              <a:rPr lang="zh-CN" altLang="zh-CN" sz="2000" dirty="0"/>
              <a:t>：尝试查找与模式相匹配的输入序列的下一个子序列。</a:t>
            </a:r>
            <a:r>
              <a:rPr lang="zh-CN" altLang="en-US" sz="2000" dirty="0"/>
              <a:t>可以使用循环组织</a:t>
            </a:r>
            <a:r>
              <a:rPr lang="en-US" altLang="zh-CN" sz="2000" dirty="0"/>
              <a:t>find()</a:t>
            </a:r>
            <a:r>
              <a:rPr lang="zh-CN" altLang="en-US" sz="2000" dirty="0"/>
              <a:t>在字符序列中进行多次匹配计算。</a:t>
            </a:r>
            <a:endParaRPr lang="zh-CN" altLang="zh-CN" sz="2000" dirty="0"/>
          </a:p>
          <a:p>
            <a:endParaRPr lang="zh-CN" altLang="en-US" sz="2400" dirty="0"/>
          </a:p>
        </p:txBody>
      </p:sp>
      <p:sp>
        <p:nvSpPr>
          <p:cNvPr id="3" name="标题 2"/>
          <p:cNvSpPr>
            <a:spLocks noGrp="1"/>
          </p:cNvSpPr>
          <p:nvPr>
            <p:ph type="title"/>
          </p:nvPr>
        </p:nvSpPr>
        <p:spPr/>
        <p:txBody>
          <a:bodyPr vert="horz" rtlCol="0" anchor="ctr">
            <a:noAutofit/>
            <a:scene3d>
              <a:camera prst="orthographicFront"/>
              <a:lightRig rig="soft" dir="t"/>
            </a:scene3d>
            <a:sp3d prstMaterial="softEdge">
              <a:bevelT w="25400" h="25400"/>
            </a:sp3d>
          </a:bodyPr>
          <a:lstStyle/>
          <a:p>
            <a:r>
              <a:rPr lang="en-US" altLang="zh-CN" sz="3200" dirty="0">
                <a:effectLst/>
              </a:rPr>
              <a:t>7.2.3  Pattern</a:t>
            </a:r>
            <a:r>
              <a:rPr lang="zh-CN" altLang="zh-CN" sz="3200" dirty="0">
                <a:effectLst/>
              </a:rPr>
              <a:t>和</a:t>
            </a:r>
            <a:r>
              <a:rPr lang="en-US" altLang="zh-CN" sz="3200" dirty="0">
                <a:effectLst/>
              </a:rPr>
              <a:t>Matcher</a:t>
            </a:r>
            <a:r>
              <a:rPr lang="zh-CN" altLang="zh-CN" sz="3200" dirty="0">
                <a:effectLst/>
              </a:rPr>
              <a:t>类</a:t>
            </a:r>
            <a:endParaRPr lang="zh-CN" altLang="en-US" sz="3200" dirty="0">
              <a:effectLst/>
            </a:endParaRPr>
          </a:p>
        </p:txBody>
      </p:sp>
      <p:sp>
        <p:nvSpPr>
          <p:cNvPr id="4" name="文本框 3"/>
          <p:cNvSpPr txBox="1"/>
          <p:nvPr/>
        </p:nvSpPr>
        <p:spPr>
          <a:xfrm>
            <a:off x="215516" y="3431783"/>
            <a:ext cx="8712968" cy="1677382"/>
          </a:xfrm>
          <a:prstGeom prst="rect">
            <a:avLst/>
          </a:prstGeom>
          <a:solidFill>
            <a:schemeClr val="bg1"/>
          </a:solidFill>
        </p:spPr>
        <p:txBody>
          <a:bodyPr wrap="square">
            <a:spAutoFit/>
          </a:bodyPr>
          <a:lstStyle/>
          <a:p>
            <a:pPr algn="l" fontAlgn="auto">
              <a:spcBef>
                <a:spcPts val="600"/>
              </a:spcBef>
            </a:pPr>
            <a:r>
              <a:rPr lang="en-US" altLang="zh-CN" sz="2200" dirty="0">
                <a:effectLst/>
                <a:latin typeface="Calibri" panose="020F0502020204030204" charset="0"/>
                <a:ea typeface="宋体" panose="02010600030101010101" pitchFamily="2" charset="-122"/>
                <a:cs typeface="Calibri" panose="020F0502020204030204" charset="0"/>
              </a:rPr>
              <a:t>String </a:t>
            </a:r>
            <a:r>
              <a:rPr lang="en-US" altLang="zh-CN" sz="2200" dirty="0" err="1">
                <a:effectLst/>
                <a:latin typeface="Calibri" panose="020F0502020204030204" charset="0"/>
                <a:ea typeface="宋体" panose="02010600030101010101" pitchFamily="2" charset="-122"/>
                <a:cs typeface="Calibri" panose="020F0502020204030204" charset="0"/>
              </a:rPr>
              <a:t>teleRegex</a:t>
            </a:r>
            <a:r>
              <a:rPr lang="en-US" altLang="zh-CN" sz="2200" dirty="0">
                <a:effectLst/>
                <a:latin typeface="Calibri" panose="020F0502020204030204" charset="0"/>
                <a:ea typeface="宋体" panose="02010600030101010101" pitchFamily="2" charset="-122"/>
                <a:cs typeface="Calibri" panose="020F0502020204030204" charset="0"/>
              </a:rPr>
              <a:t> = "((13[0-9])|(14[5,7])|(15([0-3,5-9]))|(18[0,5-9]))\\d{8}";</a:t>
            </a:r>
            <a:endParaRPr lang="zh-CN" altLang="zh-CN" sz="2200" dirty="0">
              <a:effectLst/>
              <a:latin typeface="Calibri" panose="020F0502020204030204" charset="0"/>
              <a:ea typeface="宋体" panose="02010600030101010101" pitchFamily="2" charset="-122"/>
              <a:cs typeface="Calibri" panose="020F0502020204030204" charset="0"/>
            </a:endParaRPr>
          </a:p>
          <a:p>
            <a:pPr algn="l" fontAlgn="auto">
              <a:spcBef>
                <a:spcPts val="600"/>
              </a:spcBef>
            </a:pPr>
            <a:r>
              <a:rPr lang="en-US" altLang="zh-CN" sz="2200" dirty="0">
                <a:effectLst/>
                <a:latin typeface="Calibri" panose="020F0502020204030204" charset="0"/>
                <a:ea typeface="宋体" panose="02010600030101010101" pitchFamily="2" charset="-122"/>
                <a:cs typeface="Calibri" panose="020F0502020204030204" charset="0"/>
              </a:rPr>
              <a:t>Pattern </a:t>
            </a:r>
            <a:r>
              <a:rPr lang="en-US" altLang="zh-CN" sz="2200" dirty="0" err="1">
                <a:effectLst/>
                <a:latin typeface="Calibri" panose="020F0502020204030204" charset="0"/>
                <a:ea typeface="宋体" panose="02010600030101010101" pitchFamily="2" charset="-122"/>
                <a:cs typeface="Calibri" panose="020F0502020204030204" charset="0"/>
              </a:rPr>
              <a:t>pattern</a:t>
            </a:r>
            <a:r>
              <a:rPr lang="en-US" altLang="zh-CN" sz="2200" dirty="0">
                <a:effectLst/>
                <a:latin typeface="Calibri" panose="020F0502020204030204" charset="0"/>
                <a:ea typeface="宋体" panose="02010600030101010101" pitchFamily="2" charset="-122"/>
                <a:cs typeface="Calibri" panose="020F0502020204030204" charset="0"/>
              </a:rPr>
              <a:t> = </a:t>
            </a:r>
            <a:r>
              <a:rPr lang="en-US" altLang="zh-CN" sz="2200" dirty="0" err="1">
                <a:effectLst/>
                <a:latin typeface="Calibri" panose="020F0502020204030204" charset="0"/>
                <a:ea typeface="宋体" panose="02010600030101010101" pitchFamily="2" charset="-122"/>
                <a:cs typeface="Calibri" panose="020F0502020204030204" charset="0"/>
              </a:rPr>
              <a:t>Pattern.compile</a:t>
            </a:r>
            <a:r>
              <a:rPr lang="en-US" altLang="zh-CN" sz="2200" dirty="0">
                <a:effectLst/>
                <a:latin typeface="Calibri" panose="020F0502020204030204" charset="0"/>
                <a:ea typeface="宋体" panose="02010600030101010101" pitchFamily="2" charset="-122"/>
                <a:cs typeface="Calibri" panose="020F0502020204030204" charset="0"/>
              </a:rPr>
              <a:t>(</a:t>
            </a:r>
            <a:r>
              <a:rPr lang="en-US" altLang="zh-CN" sz="2200" dirty="0" err="1">
                <a:effectLst/>
                <a:latin typeface="Calibri" panose="020F0502020204030204" charset="0"/>
                <a:ea typeface="宋体" panose="02010600030101010101" pitchFamily="2" charset="-122"/>
                <a:cs typeface="Calibri" panose="020F0502020204030204" charset="0"/>
              </a:rPr>
              <a:t>teleRegex</a:t>
            </a:r>
            <a:r>
              <a:rPr lang="en-US" altLang="zh-CN" sz="2200" dirty="0">
                <a:effectLst/>
                <a:latin typeface="Calibri" panose="020F0502020204030204" charset="0"/>
                <a:ea typeface="宋体" panose="02010600030101010101" pitchFamily="2" charset="-122"/>
                <a:cs typeface="Calibri" panose="020F0502020204030204" charset="0"/>
              </a:rPr>
              <a:t>);  </a:t>
            </a:r>
            <a:endParaRPr lang="en-US" altLang="zh-CN" sz="2200" dirty="0">
              <a:effectLst/>
              <a:latin typeface="Calibri" panose="020F0502020204030204" charset="0"/>
              <a:ea typeface="宋体" panose="02010600030101010101" pitchFamily="2" charset="-122"/>
              <a:cs typeface="Calibri" panose="020F0502020204030204" charset="0"/>
            </a:endParaRPr>
          </a:p>
          <a:p>
            <a:pPr algn="l" fontAlgn="auto">
              <a:spcBef>
                <a:spcPts val="600"/>
              </a:spcBef>
            </a:pPr>
            <a:r>
              <a:rPr lang="en-US" altLang="zh-CN" sz="2200" dirty="0">
                <a:latin typeface="Calibri" panose="020F0502020204030204" charset="0"/>
                <a:ea typeface="宋体" panose="02010600030101010101" pitchFamily="2" charset="-122"/>
                <a:cs typeface="Calibri" panose="020F0502020204030204" charset="0"/>
              </a:rPr>
              <a:t>Matcher </a:t>
            </a:r>
            <a:r>
              <a:rPr lang="en-US" altLang="zh-CN" sz="2200" dirty="0" err="1">
                <a:latin typeface="Calibri" panose="020F0502020204030204" charset="0"/>
                <a:ea typeface="宋体" panose="02010600030101010101" pitchFamily="2" charset="-122"/>
                <a:cs typeface="Calibri" panose="020F0502020204030204" charset="0"/>
              </a:rPr>
              <a:t>matcher</a:t>
            </a:r>
            <a:r>
              <a:rPr lang="en-US" altLang="zh-CN" sz="2200" dirty="0">
                <a:latin typeface="Calibri" panose="020F0502020204030204" charset="0"/>
                <a:ea typeface="宋体" panose="02010600030101010101" pitchFamily="2" charset="-122"/>
                <a:cs typeface="Calibri" panose="020F0502020204030204" charset="0"/>
              </a:rPr>
              <a:t> = </a:t>
            </a:r>
            <a:r>
              <a:rPr lang="en-US" altLang="zh-CN" sz="2200" dirty="0" err="1">
                <a:latin typeface="Calibri" panose="020F0502020204030204" charset="0"/>
                <a:ea typeface="宋体" panose="02010600030101010101" pitchFamily="2" charset="-122"/>
                <a:cs typeface="Calibri" panose="020F0502020204030204" charset="0"/>
              </a:rPr>
              <a:t>pattern.matcher</a:t>
            </a:r>
            <a:r>
              <a:rPr lang="en-US" altLang="zh-CN" sz="2200" dirty="0">
                <a:latin typeface="Calibri" panose="020F0502020204030204" charset="0"/>
                <a:ea typeface="宋体" panose="02010600030101010101" pitchFamily="2" charset="-122"/>
                <a:cs typeface="Calibri" panose="020F0502020204030204" charset="0"/>
              </a:rPr>
              <a:t>("13641052992");</a:t>
            </a:r>
            <a:endParaRPr lang="en-US" altLang="zh-CN" sz="2200" dirty="0">
              <a:latin typeface="Calibri" panose="020F0502020204030204" charset="0"/>
              <a:ea typeface="宋体" panose="02010600030101010101" pitchFamily="2" charset="-122"/>
              <a:cs typeface="Calibri" panose="020F0502020204030204" charset="0"/>
            </a:endParaRPr>
          </a:p>
          <a:p>
            <a:pPr algn="l" fontAlgn="auto">
              <a:spcBef>
                <a:spcPts val="600"/>
              </a:spcBef>
            </a:pPr>
            <a:r>
              <a:rPr lang="en-US" altLang="zh-CN" sz="2200" dirty="0" err="1">
                <a:solidFill>
                  <a:srgbClr val="FF0000"/>
                </a:solidFill>
                <a:latin typeface="Calibri" panose="020F0502020204030204" charset="0"/>
                <a:ea typeface="宋体" panose="02010600030101010101" pitchFamily="2" charset="-122"/>
                <a:cs typeface="Calibri" panose="020F0502020204030204" charset="0"/>
              </a:rPr>
              <a:t>System.out.println</a:t>
            </a:r>
            <a:r>
              <a:rPr lang="en-US" altLang="zh-CN" sz="2200" dirty="0">
                <a:solidFill>
                  <a:srgbClr val="FF0000"/>
                </a:solidFill>
                <a:latin typeface="Calibri" panose="020F0502020204030204" charset="0"/>
                <a:ea typeface="宋体" panose="02010600030101010101" pitchFamily="2" charset="-122"/>
                <a:cs typeface="Calibri" panose="020F0502020204030204" charset="0"/>
              </a:rPr>
              <a:t>(</a:t>
            </a:r>
            <a:r>
              <a:rPr lang="en-US" altLang="zh-CN" sz="2200" dirty="0" err="1">
                <a:solidFill>
                  <a:srgbClr val="FF0000"/>
                </a:solidFill>
                <a:latin typeface="Calibri" panose="020F0502020204030204" charset="0"/>
                <a:ea typeface="宋体" panose="02010600030101010101" pitchFamily="2" charset="-122"/>
                <a:cs typeface="Calibri" panose="020F0502020204030204" charset="0"/>
              </a:rPr>
              <a:t>matcher.find</a:t>
            </a:r>
            <a:r>
              <a:rPr lang="en-US" altLang="zh-CN" sz="2200" dirty="0">
                <a:solidFill>
                  <a:srgbClr val="FF0000"/>
                </a:solidFill>
                <a:latin typeface="Calibri" panose="020F0502020204030204" charset="0"/>
                <a:ea typeface="宋体" panose="02010600030101010101" pitchFamily="2" charset="-122"/>
                <a:cs typeface="Calibri" panose="020F0502020204030204" charset="0"/>
              </a:rPr>
              <a:t>());  // true</a:t>
            </a:r>
            <a:endParaRPr lang="zh-CN" altLang="zh-CN" sz="2200" dirty="0">
              <a:solidFill>
                <a:srgbClr val="FF0000"/>
              </a:solidFill>
              <a:latin typeface="Calibri" panose="020F0502020204030204" charset="0"/>
              <a:ea typeface="宋体" panose="02010600030101010101" pitchFamily="2" charset="-122"/>
              <a:cs typeface="Calibri" panose="020F05020202040302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r>
              <a:rPr lang="en-US" altLang="zh-CN" sz="2400" dirty="0"/>
              <a:t>Matcher</a:t>
            </a:r>
            <a:r>
              <a:rPr lang="zh-CN" altLang="zh-CN" sz="2400" dirty="0"/>
              <a:t>类通过解释模式对字符序列执行匹配操作</a:t>
            </a:r>
            <a:endParaRPr lang="en-US" altLang="zh-CN" sz="2400" dirty="0"/>
          </a:p>
          <a:p>
            <a:pPr lvl="1"/>
            <a:r>
              <a:rPr lang="zh-CN" altLang="zh-CN" sz="2400" dirty="0">
                <a:solidFill>
                  <a:srgbClr val="002060"/>
                </a:solidFill>
              </a:rPr>
              <a:t>从目标字符串中提取与正则表达式相匹配的子串</a:t>
            </a:r>
            <a:r>
              <a:rPr lang="en-US" altLang="zh-CN" sz="2400" dirty="0"/>
              <a:t>, </a:t>
            </a:r>
            <a:r>
              <a:rPr lang="zh-CN" altLang="zh-CN" sz="2400" dirty="0"/>
              <a:t>提取子串的操作通常与正则表达式的“分组”</a:t>
            </a:r>
            <a:r>
              <a:rPr lang="en-US" altLang="zh-CN" sz="2400" dirty="0"/>
              <a:t> (group)</a:t>
            </a:r>
            <a:r>
              <a:rPr lang="zh-CN" altLang="zh-CN" sz="2400" dirty="0"/>
              <a:t>概念相结合。分组</a:t>
            </a:r>
            <a:r>
              <a:rPr lang="zh-CN" altLang="en-US" sz="2400" dirty="0"/>
              <a:t>是</a:t>
            </a:r>
            <a:r>
              <a:rPr lang="zh-CN" altLang="zh-CN" sz="2400" dirty="0"/>
              <a:t>正则表达式中用“</a:t>
            </a:r>
            <a:r>
              <a:rPr lang="en-US" altLang="zh-CN" sz="2400" dirty="0"/>
              <a:t> ()</a:t>
            </a:r>
            <a:r>
              <a:rPr lang="zh-CN" altLang="zh-CN" sz="2400" dirty="0"/>
              <a:t>”括起来的部分，它形成了一个局部的整体，即子串的匹配规则。</a:t>
            </a:r>
            <a:endParaRPr lang="zh-CN" altLang="zh-CN" sz="2000" dirty="0"/>
          </a:p>
          <a:p>
            <a:pPr lvl="2"/>
            <a:r>
              <a:rPr lang="en-US" altLang="zh-CN" sz="2000" dirty="0"/>
              <a:t>public String group()</a:t>
            </a:r>
            <a:r>
              <a:rPr lang="zh-CN" altLang="zh-CN" sz="2000" dirty="0"/>
              <a:t>：返回分组匹配结果的全部信息。</a:t>
            </a:r>
            <a:endParaRPr lang="zh-CN" altLang="zh-CN" sz="2000" dirty="0"/>
          </a:p>
          <a:p>
            <a:pPr lvl="2"/>
            <a:r>
              <a:rPr lang="en-US" altLang="zh-CN" sz="2000" dirty="0"/>
              <a:t>public String group(int </a:t>
            </a:r>
            <a:r>
              <a:rPr lang="en-US" altLang="zh-CN" sz="2000" dirty="0" err="1"/>
              <a:t>groupIndex</a:t>
            </a:r>
            <a:r>
              <a:rPr lang="en-US" altLang="zh-CN" sz="2000" dirty="0"/>
              <a:t>)</a:t>
            </a:r>
            <a:r>
              <a:rPr lang="zh-CN" altLang="zh-CN" sz="2000" dirty="0"/>
              <a:t>：返回分组匹配结果中的指定序号的分组信息。</a:t>
            </a:r>
            <a:r>
              <a:rPr lang="en-US" altLang="zh-CN" sz="2000" dirty="0" err="1"/>
              <a:t>groupIndex</a:t>
            </a:r>
            <a:r>
              <a:rPr lang="zh-CN" altLang="zh-CN" sz="2000" dirty="0"/>
              <a:t>等于</a:t>
            </a:r>
            <a:r>
              <a:rPr lang="en-US" altLang="zh-CN" sz="2000" dirty="0"/>
              <a:t>0</a:t>
            </a:r>
            <a:r>
              <a:rPr lang="zh-CN" altLang="zh-CN" sz="2000" dirty="0"/>
              <a:t>表示全部信息（即</a:t>
            </a:r>
            <a:r>
              <a:rPr lang="en-US" altLang="zh-CN" sz="2000" dirty="0"/>
              <a:t>group(0)</a:t>
            </a:r>
            <a:r>
              <a:rPr lang="zh-CN" altLang="zh-CN" sz="2000" dirty="0"/>
              <a:t>），实际提取到的分组索引从</a:t>
            </a:r>
            <a:r>
              <a:rPr lang="en-US" altLang="zh-CN" sz="2000" dirty="0"/>
              <a:t>1</a:t>
            </a:r>
            <a:r>
              <a:rPr lang="zh-CN" altLang="zh-CN" sz="2000" dirty="0"/>
              <a:t>开始。</a:t>
            </a:r>
            <a:endParaRPr lang="zh-CN" altLang="zh-CN" sz="2400" dirty="0"/>
          </a:p>
          <a:p>
            <a:endParaRPr lang="zh-CN" altLang="en-US" sz="2400" dirty="0"/>
          </a:p>
        </p:txBody>
      </p:sp>
      <p:sp>
        <p:nvSpPr>
          <p:cNvPr id="3" name="标题 2"/>
          <p:cNvSpPr>
            <a:spLocks noGrp="1"/>
          </p:cNvSpPr>
          <p:nvPr>
            <p:ph type="title"/>
          </p:nvPr>
        </p:nvSpPr>
        <p:spPr/>
        <p:txBody>
          <a:bodyPr vert="horz" rtlCol="0" anchor="ctr">
            <a:noAutofit/>
            <a:scene3d>
              <a:camera prst="orthographicFront"/>
              <a:lightRig rig="soft" dir="t"/>
            </a:scene3d>
            <a:sp3d prstMaterial="softEdge">
              <a:bevelT w="25400" h="25400"/>
            </a:sp3d>
          </a:bodyPr>
          <a:lstStyle/>
          <a:p>
            <a:r>
              <a:rPr lang="en-US" altLang="zh-CN" sz="3200" dirty="0">
                <a:effectLst/>
              </a:rPr>
              <a:t>7.2.3  Pattern</a:t>
            </a:r>
            <a:r>
              <a:rPr lang="zh-CN" altLang="zh-CN" sz="3200" dirty="0">
                <a:effectLst/>
              </a:rPr>
              <a:t>和</a:t>
            </a:r>
            <a:r>
              <a:rPr lang="en-US" altLang="zh-CN" sz="3200" dirty="0">
                <a:effectLst/>
              </a:rPr>
              <a:t>Matcher</a:t>
            </a:r>
            <a:r>
              <a:rPr lang="zh-CN" altLang="zh-CN" sz="3200" dirty="0">
                <a:effectLst/>
              </a:rPr>
              <a:t>类</a:t>
            </a:r>
            <a:endParaRPr lang="zh-CN" altLang="en-US" sz="3200" dirty="0">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723536"/>
          </a:xfrm>
        </p:spPr>
        <p:txBody>
          <a:bodyPr vert="horz">
            <a:normAutofit/>
          </a:bodyPr>
          <a:lstStyle/>
          <a:p>
            <a:pPr marL="109855" indent="0">
              <a:buNone/>
            </a:pPr>
            <a:r>
              <a:rPr lang="zh-CN" altLang="zh-CN" sz="2400" dirty="0"/>
              <a:t>【例</a:t>
            </a:r>
            <a:r>
              <a:rPr lang="en-US" altLang="zh-CN" sz="2400" dirty="0"/>
              <a:t>7-5</a:t>
            </a:r>
            <a:r>
              <a:rPr lang="zh-CN" altLang="zh-CN" sz="2400" dirty="0"/>
              <a:t>】利用正则表达式提取城市（地区）名称和编码。</a:t>
            </a:r>
            <a:endParaRPr lang="zh-CN" altLang="zh-CN" sz="2400" dirty="0"/>
          </a:p>
          <a:p>
            <a:endParaRPr lang="zh-CN" altLang="en-US" sz="2400" dirty="0"/>
          </a:p>
        </p:txBody>
      </p:sp>
      <p:sp>
        <p:nvSpPr>
          <p:cNvPr id="3" name="标题 2"/>
          <p:cNvSpPr>
            <a:spLocks noGrp="1"/>
          </p:cNvSpPr>
          <p:nvPr>
            <p:ph type="title"/>
          </p:nvPr>
        </p:nvSpPr>
        <p:spPr/>
        <p:txBody>
          <a:bodyPr vert="horz" rtlCol="0" anchor="ctr">
            <a:noAutofit/>
            <a:scene3d>
              <a:camera prst="orthographicFront"/>
              <a:lightRig rig="soft" dir="t"/>
            </a:scene3d>
            <a:sp3d prstMaterial="softEdge">
              <a:bevelT w="25400" h="25400"/>
            </a:sp3d>
          </a:bodyPr>
          <a:lstStyle/>
          <a:p>
            <a:r>
              <a:rPr lang="en-US" altLang="zh-CN" sz="3200" dirty="0">
                <a:effectLst/>
              </a:rPr>
              <a:t>7.2.3  Pattern</a:t>
            </a:r>
            <a:r>
              <a:rPr lang="zh-CN" altLang="zh-CN" sz="3200" dirty="0">
                <a:effectLst/>
              </a:rPr>
              <a:t>和</a:t>
            </a:r>
            <a:r>
              <a:rPr lang="en-US" altLang="zh-CN" sz="3200" dirty="0">
                <a:effectLst/>
              </a:rPr>
              <a:t>Matcher</a:t>
            </a:r>
            <a:r>
              <a:rPr lang="zh-CN" altLang="zh-CN" sz="3200" dirty="0">
                <a:effectLst/>
              </a:rPr>
              <a:t>类</a:t>
            </a:r>
            <a:endParaRPr lang="zh-CN" altLang="en-US" sz="3200" dirty="0">
              <a:effectLst/>
            </a:endParaRPr>
          </a:p>
        </p:txBody>
      </p:sp>
      <p:sp>
        <p:nvSpPr>
          <p:cNvPr id="5" name="文本框 4"/>
          <p:cNvSpPr txBox="1"/>
          <p:nvPr/>
        </p:nvSpPr>
        <p:spPr>
          <a:xfrm>
            <a:off x="647564" y="2109336"/>
            <a:ext cx="7848872" cy="1631216"/>
          </a:xfrm>
          <a:prstGeom prst="rect">
            <a:avLst/>
          </a:prstGeom>
          <a:noFill/>
        </p:spPr>
        <p:txBody>
          <a:bodyPr wrap="square">
            <a:spAutoFit/>
          </a:bodyPr>
          <a:lstStyle/>
          <a:p>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北京</a:t>
            </a:r>
            <a:r>
              <a:rPr lang="en-US" altLang="zh-CN" sz="2000" dirty="0">
                <a:solidFill>
                  <a:srgbClr val="002060"/>
                </a:solidFill>
                <a:effectLst/>
                <a:latin typeface="微软雅黑" panose="020B0503020204020204" charset="-122"/>
                <a:ea typeface="微软雅黑" panose="020B0503020204020204" charset="-122"/>
              </a:rPr>
              <a:t>:101010100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朝阳</a:t>
            </a:r>
            <a:r>
              <a:rPr lang="en-US" altLang="zh-CN" sz="2000" dirty="0">
                <a:solidFill>
                  <a:srgbClr val="002060"/>
                </a:solidFill>
                <a:effectLst/>
                <a:latin typeface="微软雅黑" panose="020B0503020204020204" charset="-122"/>
                <a:ea typeface="微软雅黑" panose="020B0503020204020204" charset="-122"/>
              </a:rPr>
              <a:t>:101010300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顺义</a:t>
            </a:r>
            <a:r>
              <a:rPr lang="en-US" altLang="zh-CN" sz="2000" dirty="0">
                <a:solidFill>
                  <a:srgbClr val="002060"/>
                </a:solidFill>
                <a:effectLst/>
                <a:latin typeface="微软雅黑" panose="020B0503020204020204" charset="-122"/>
                <a:ea typeface="微软雅黑" panose="020B0503020204020204" charset="-122"/>
              </a:rPr>
              <a:t>:101010400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怀柔</a:t>
            </a:r>
            <a:r>
              <a:rPr lang="en-US" altLang="zh-CN" sz="2000" dirty="0">
                <a:solidFill>
                  <a:srgbClr val="002060"/>
                </a:solidFill>
                <a:effectLst/>
                <a:latin typeface="微软雅黑" panose="020B0503020204020204" charset="-122"/>
                <a:ea typeface="微软雅黑" panose="020B0503020204020204" charset="-122"/>
              </a:rPr>
              <a:t>:101010500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通州</a:t>
            </a:r>
            <a:r>
              <a:rPr lang="en-US" altLang="zh-CN" sz="2000" dirty="0">
                <a:solidFill>
                  <a:srgbClr val="002060"/>
                </a:solidFill>
                <a:effectLst/>
                <a:latin typeface="微软雅黑" panose="020B0503020204020204" charset="-122"/>
                <a:ea typeface="微软雅黑" panose="020B0503020204020204" charset="-122"/>
              </a:rPr>
              <a:t>:101010600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昌平</a:t>
            </a:r>
            <a:r>
              <a:rPr lang="en-US" altLang="zh-CN" sz="2000" dirty="0">
                <a:solidFill>
                  <a:srgbClr val="002060"/>
                </a:solidFill>
                <a:effectLst/>
                <a:latin typeface="微软雅黑" panose="020B0503020204020204" charset="-122"/>
                <a:ea typeface="微软雅黑" panose="020B0503020204020204" charset="-122"/>
              </a:rPr>
              <a:t>:101010700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延庆</a:t>
            </a:r>
            <a:r>
              <a:rPr lang="en-US" altLang="zh-CN" sz="2000" dirty="0">
                <a:solidFill>
                  <a:srgbClr val="002060"/>
                </a:solidFill>
                <a:effectLst/>
                <a:latin typeface="微软雅黑" panose="020B0503020204020204" charset="-122"/>
                <a:ea typeface="微软雅黑" panose="020B0503020204020204" charset="-122"/>
              </a:rPr>
              <a:t>:101010800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丰台</a:t>
            </a:r>
            <a:r>
              <a:rPr lang="en-US" altLang="zh-CN" sz="2000" dirty="0">
                <a:solidFill>
                  <a:srgbClr val="002060"/>
                </a:solidFill>
                <a:effectLst/>
                <a:latin typeface="微软雅黑" panose="020B0503020204020204" charset="-122"/>
                <a:ea typeface="微软雅黑" panose="020B0503020204020204" charset="-122"/>
              </a:rPr>
              <a:t>:101010900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石景山</a:t>
            </a:r>
            <a:r>
              <a:rPr lang="en-US" altLang="zh-CN" sz="2000" dirty="0">
                <a:solidFill>
                  <a:srgbClr val="002060"/>
                </a:solidFill>
                <a:effectLst/>
                <a:latin typeface="微软雅黑" panose="020B0503020204020204" charset="-122"/>
                <a:ea typeface="微软雅黑" panose="020B0503020204020204" charset="-122"/>
              </a:rPr>
              <a:t>:101011000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大兴</a:t>
            </a:r>
            <a:r>
              <a:rPr lang="en-US" altLang="zh-CN" sz="2000" dirty="0">
                <a:solidFill>
                  <a:srgbClr val="002060"/>
                </a:solidFill>
                <a:effectLst/>
                <a:latin typeface="微软雅黑" panose="020B0503020204020204" charset="-122"/>
                <a:ea typeface="微软雅黑" panose="020B0503020204020204" charset="-122"/>
              </a:rPr>
              <a:t>:101011100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房山</a:t>
            </a:r>
            <a:r>
              <a:rPr lang="en-US" altLang="zh-CN" sz="2000" dirty="0">
                <a:solidFill>
                  <a:srgbClr val="002060"/>
                </a:solidFill>
                <a:effectLst/>
                <a:latin typeface="微软雅黑" panose="020B0503020204020204" charset="-122"/>
                <a:ea typeface="微软雅黑" panose="020B0503020204020204" charset="-122"/>
              </a:rPr>
              <a:t>:101011200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密云</a:t>
            </a:r>
            <a:r>
              <a:rPr lang="en-US" altLang="zh-CN" sz="2000" dirty="0">
                <a:solidFill>
                  <a:srgbClr val="002060"/>
                </a:solidFill>
                <a:effectLst/>
                <a:latin typeface="微软雅黑" panose="020B0503020204020204" charset="-122"/>
                <a:ea typeface="微软雅黑" panose="020B0503020204020204" charset="-122"/>
              </a:rPr>
              <a:t>:101011300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门头沟</a:t>
            </a:r>
            <a:r>
              <a:rPr lang="en-US" altLang="zh-CN" sz="2000" dirty="0">
                <a:solidFill>
                  <a:srgbClr val="002060"/>
                </a:solidFill>
                <a:effectLst/>
                <a:latin typeface="微软雅黑" panose="020B0503020204020204" charset="-122"/>
                <a:ea typeface="微软雅黑" panose="020B0503020204020204" charset="-122"/>
              </a:rPr>
              <a:t>:101011400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平谷</a:t>
            </a:r>
            <a:r>
              <a:rPr lang="en-US" altLang="zh-CN" sz="2000" dirty="0">
                <a:solidFill>
                  <a:srgbClr val="002060"/>
                </a:solidFill>
                <a:effectLst/>
                <a:latin typeface="微软雅黑" panose="020B0503020204020204" charset="-122"/>
                <a:ea typeface="微软雅黑" panose="020B0503020204020204" charset="-122"/>
              </a:rPr>
              <a:t>:101011500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八达岭</a:t>
            </a:r>
            <a:r>
              <a:rPr lang="en-US" altLang="zh-CN" sz="2000" dirty="0">
                <a:solidFill>
                  <a:srgbClr val="002060"/>
                </a:solidFill>
                <a:effectLst/>
                <a:latin typeface="微软雅黑" panose="020B0503020204020204" charset="-122"/>
                <a:ea typeface="微软雅黑" panose="020B0503020204020204" charset="-122"/>
              </a:rPr>
              <a:t>:101011600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乌兰浩特</a:t>
            </a:r>
            <a:r>
              <a:rPr lang="en-US" altLang="zh-CN" sz="2000" dirty="0">
                <a:solidFill>
                  <a:srgbClr val="002060"/>
                </a:solidFill>
                <a:effectLst/>
                <a:latin typeface="微软雅黑" panose="020B0503020204020204" charset="-122"/>
                <a:ea typeface="微软雅黑" panose="020B0503020204020204" charset="-122"/>
              </a:rPr>
              <a:t>:101081101</a:t>
            </a:r>
            <a:endParaRPr lang="zh-CN" altLang="en-US" sz="2000" dirty="0">
              <a:solidFill>
                <a:srgbClr val="002060"/>
              </a:solidFill>
              <a:latin typeface="微软雅黑" panose="020B0503020204020204" charset="-122"/>
              <a:ea typeface="微软雅黑" panose="020B0503020204020204" charset="-122"/>
            </a:endParaRPr>
          </a:p>
        </p:txBody>
      </p:sp>
      <p:sp>
        <p:nvSpPr>
          <p:cNvPr id="7" name="文本框 6"/>
          <p:cNvSpPr txBox="1"/>
          <p:nvPr/>
        </p:nvSpPr>
        <p:spPr>
          <a:xfrm>
            <a:off x="5278557" y="3921794"/>
            <a:ext cx="1800200" cy="584775"/>
          </a:xfrm>
          <a:prstGeom prst="rect">
            <a:avLst/>
          </a:prstGeom>
          <a:noFill/>
        </p:spPr>
        <p:txBody>
          <a:bodyPr wrap="square">
            <a:spAutoFit/>
          </a:bodyPr>
          <a:lstStyle/>
          <a:p>
            <a:pPr indent="267970" algn="just"/>
            <a:r>
              <a:rPr lang="en-US" altLang="zh-CN" sz="3200" dirty="0">
                <a:solidFill>
                  <a:srgbClr val="FF0000"/>
                </a:solidFill>
                <a:effectLst/>
                <a:latin typeface="+mj-lt"/>
                <a:ea typeface="宋体" panose="02010600030101010101" pitchFamily="2" charset="-122"/>
              </a:rPr>
              <a:t>(        )</a:t>
            </a:r>
            <a:endParaRPr lang="zh-CN" altLang="zh-CN" sz="3200" dirty="0">
              <a:effectLst/>
              <a:latin typeface="+mj-lt"/>
              <a:ea typeface="宋体" panose="02010600030101010101" pitchFamily="2" charset="-122"/>
            </a:endParaRPr>
          </a:p>
        </p:txBody>
      </p:sp>
      <p:sp>
        <p:nvSpPr>
          <p:cNvPr id="9" name="文本框 8"/>
          <p:cNvSpPr txBox="1"/>
          <p:nvPr/>
        </p:nvSpPr>
        <p:spPr>
          <a:xfrm>
            <a:off x="1102093" y="3921794"/>
            <a:ext cx="4577786" cy="584775"/>
          </a:xfrm>
          <a:prstGeom prst="rect">
            <a:avLst/>
          </a:prstGeom>
          <a:noFill/>
        </p:spPr>
        <p:txBody>
          <a:bodyPr wrap="square">
            <a:spAutoFit/>
          </a:bodyPr>
          <a:lstStyle>
            <a:defPPr>
              <a:defRPr lang="zh-CN"/>
            </a:defPPr>
            <a:lvl1pPr indent="267970" algn="just">
              <a:defRPr sz="3200">
                <a:solidFill>
                  <a:srgbClr val="FF0000"/>
                </a:solidFill>
                <a:effectLst/>
                <a:latin typeface="+mj-lt"/>
                <a:ea typeface="宋体" panose="02010600030101010101" pitchFamily="2" charset="-122"/>
              </a:defRPr>
            </a:lvl1pPr>
          </a:lstStyle>
          <a:p>
            <a:r>
              <a:rPr lang="en-US" altLang="zh-CN" dirty="0"/>
              <a:t>[\u4e00-\u9fa5]+</a:t>
            </a:r>
            <a:endParaRPr lang="zh-CN" altLang="en-US" dirty="0"/>
          </a:p>
        </p:txBody>
      </p:sp>
      <p:sp>
        <p:nvSpPr>
          <p:cNvPr id="11" name="文本框 10"/>
          <p:cNvSpPr txBox="1"/>
          <p:nvPr/>
        </p:nvSpPr>
        <p:spPr>
          <a:xfrm>
            <a:off x="897715" y="3932501"/>
            <a:ext cx="4345858" cy="584775"/>
          </a:xfrm>
          <a:prstGeom prst="rect">
            <a:avLst/>
          </a:prstGeom>
          <a:noFill/>
        </p:spPr>
        <p:txBody>
          <a:bodyPr wrap="square">
            <a:spAutoFit/>
          </a:bodyPr>
          <a:lstStyle>
            <a:defPPr>
              <a:defRPr lang="zh-CN"/>
            </a:defPPr>
            <a:lvl1pPr indent="267970" algn="just">
              <a:defRPr sz="3200">
                <a:solidFill>
                  <a:srgbClr val="FF0000"/>
                </a:solidFill>
                <a:effectLst/>
                <a:latin typeface="+mj-lt"/>
                <a:ea typeface="宋体" panose="02010600030101010101" pitchFamily="2" charset="-122"/>
              </a:defRPr>
            </a:lvl1pPr>
          </a:lstStyle>
          <a:p>
            <a:r>
              <a:rPr lang="en-US" altLang="zh-CN" dirty="0"/>
              <a:t>(                             )</a:t>
            </a:r>
            <a:endParaRPr lang="zh-CN" altLang="en-US" dirty="0"/>
          </a:p>
        </p:txBody>
      </p:sp>
      <p:sp>
        <p:nvSpPr>
          <p:cNvPr id="13" name="文本框 12"/>
          <p:cNvSpPr txBox="1"/>
          <p:nvPr/>
        </p:nvSpPr>
        <p:spPr>
          <a:xfrm>
            <a:off x="5039195" y="3911062"/>
            <a:ext cx="451522" cy="584775"/>
          </a:xfrm>
          <a:prstGeom prst="rect">
            <a:avLst/>
          </a:prstGeom>
          <a:noFill/>
        </p:spPr>
        <p:txBody>
          <a:bodyPr wrap="square">
            <a:spAutoFit/>
          </a:bodyPr>
          <a:lstStyle>
            <a:defPPr>
              <a:defRPr lang="zh-CN"/>
            </a:defPPr>
            <a:lvl1pPr indent="267970" algn="just">
              <a:defRPr sz="3200">
                <a:solidFill>
                  <a:srgbClr val="FF0000"/>
                </a:solidFill>
                <a:effectLst/>
                <a:latin typeface="+mj-lt"/>
                <a:ea typeface="宋体" panose="02010600030101010101" pitchFamily="2" charset="-122"/>
              </a:defRPr>
            </a:lvl1pPr>
          </a:lstStyle>
          <a:p>
            <a:r>
              <a:rPr lang="en-US" altLang="zh-CN" dirty="0"/>
              <a:t>:</a:t>
            </a:r>
            <a:endParaRPr lang="zh-CN" altLang="en-US" dirty="0"/>
          </a:p>
        </p:txBody>
      </p:sp>
      <p:sp>
        <p:nvSpPr>
          <p:cNvPr id="15" name="文本框 14"/>
          <p:cNvSpPr txBox="1"/>
          <p:nvPr/>
        </p:nvSpPr>
        <p:spPr>
          <a:xfrm>
            <a:off x="5663975" y="3913083"/>
            <a:ext cx="1414782" cy="584775"/>
          </a:xfrm>
          <a:prstGeom prst="rect">
            <a:avLst/>
          </a:prstGeom>
          <a:noFill/>
        </p:spPr>
        <p:txBody>
          <a:bodyPr wrap="square">
            <a:spAutoFit/>
          </a:bodyPr>
          <a:lstStyle>
            <a:defPPr>
              <a:defRPr lang="zh-CN"/>
            </a:defPPr>
            <a:lvl1pPr indent="267970" algn="just">
              <a:defRPr sz="3200">
                <a:solidFill>
                  <a:srgbClr val="FF0000"/>
                </a:solidFill>
                <a:effectLst/>
                <a:latin typeface="+mj-lt"/>
                <a:ea typeface="宋体" panose="02010600030101010101" pitchFamily="2" charset="-122"/>
              </a:defRPr>
            </a:lvl1pPr>
          </a:lstStyle>
          <a:p>
            <a:pPr indent="0"/>
            <a:r>
              <a:rPr lang="en-US" altLang="zh-CN" dirty="0"/>
              <a:t>\d{9}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723536"/>
          </a:xfrm>
        </p:spPr>
        <p:txBody>
          <a:bodyPr vert="horz">
            <a:normAutofit/>
          </a:bodyPr>
          <a:lstStyle/>
          <a:p>
            <a:pPr marL="109855" indent="0">
              <a:buNone/>
            </a:pPr>
            <a:r>
              <a:rPr lang="zh-CN" altLang="zh-CN" sz="2400" dirty="0"/>
              <a:t>【例</a:t>
            </a:r>
            <a:r>
              <a:rPr lang="en-US" altLang="zh-CN" sz="2400" dirty="0"/>
              <a:t>7-5</a:t>
            </a:r>
            <a:r>
              <a:rPr lang="zh-CN" altLang="zh-CN" sz="2400" dirty="0"/>
              <a:t>】利用正则表达式提取城市（地区）名称和编码。</a:t>
            </a:r>
            <a:endParaRPr lang="zh-CN" altLang="zh-CN" sz="2400" dirty="0"/>
          </a:p>
          <a:p>
            <a:endParaRPr lang="zh-CN" altLang="en-US" sz="2400" dirty="0"/>
          </a:p>
        </p:txBody>
      </p:sp>
      <p:sp>
        <p:nvSpPr>
          <p:cNvPr id="3" name="标题 2"/>
          <p:cNvSpPr>
            <a:spLocks noGrp="1"/>
          </p:cNvSpPr>
          <p:nvPr>
            <p:ph type="title"/>
          </p:nvPr>
        </p:nvSpPr>
        <p:spPr/>
        <p:txBody>
          <a:bodyPr vert="horz" rtlCol="0" anchor="ctr">
            <a:noAutofit/>
            <a:scene3d>
              <a:camera prst="orthographicFront"/>
              <a:lightRig rig="soft" dir="t"/>
            </a:scene3d>
            <a:sp3d prstMaterial="softEdge">
              <a:bevelT w="25400" h="25400"/>
            </a:sp3d>
          </a:bodyPr>
          <a:lstStyle/>
          <a:p>
            <a:r>
              <a:rPr lang="en-US" altLang="zh-CN" sz="3200" dirty="0">
                <a:effectLst/>
              </a:rPr>
              <a:t>7.2.3  Pattern</a:t>
            </a:r>
            <a:r>
              <a:rPr lang="zh-CN" altLang="zh-CN" sz="3200" dirty="0">
                <a:effectLst/>
              </a:rPr>
              <a:t>和</a:t>
            </a:r>
            <a:r>
              <a:rPr lang="en-US" altLang="zh-CN" sz="3200" dirty="0">
                <a:effectLst/>
              </a:rPr>
              <a:t>Matcher</a:t>
            </a:r>
            <a:r>
              <a:rPr lang="zh-CN" altLang="zh-CN" sz="3200" dirty="0">
                <a:effectLst/>
              </a:rPr>
              <a:t>类</a:t>
            </a:r>
            <a:endParaRPr lang="zh-CN" altLang="en-US" sz="3200" dirty="0">
              <a:effectLst/>
            </a:endParaRPr>
          </a:p>
        </p:txBody>
      </p:sp>
      <p:sp>
        <p:nvSpPr>
          <p:cNvPr id="5" name="文本框 4"/>
          <p:cNvSpPr txBox="1"/>
          <p:nvPr/>
        </p:nvSpPr>
        <p:spPr>
          <a:xfrm>
            <a:off x="647564" y="2113093"/>
            <a:ext cx="7848872" cy="1631216"/>
          </a:xfrm>
          <a:prstGeom prst="rect">
            <a:avLst/>
          </a:prstGeom>
          <a:noFill/>
        </p:spPr>
        <p:txBody>
          <a:bodyPr wrap="square">
            <a:spAutoFit/>
          </a:bodyPr>
          <a:lstStyle/>
          <a:p>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北京</a:t>
            </a:r>
            <a:r>
              <a:rPr lang="en-US" altLang="zh-CN" sz="2000" dirty="0">
                <a:solidFill>
                  <a:srgbClr val="002060"/>
                </a:solidFill>
                <a:effectLst/>
                <a:latin typeface="微软雅黑" panose="020B0503020204020204" charset="-122"/>
                <a:ea typeface="微软雅黑" panose="020B0503020204020204" charset="-122"/>
              </a:rPr>
              <a:t>:101010100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朝阳</a:t>
            </a:r>
            <a:r>
              <a:rPr lang="en-US" altLang="zh-CN" sz="2000" dirty="0">
                <a:solidFill>
                  <a:srgbClr val="002060"/>
                </a:solidFill>
                <a:effectLst/>
                <a:latin typeface="微软雅黑" panose="020B0503020204020204" charset="-122"/>
                <a:ea typeface="微软雅黑" panose="020B0503020204020204" charset="-122"/>
              </a:rPr>
              <a:t>:101010300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顺义</a:t>
            </a:r>
            <a:r>
              <a:rPr lang="en-US" altLang="zh-CN" sz="2000" dirty="0">
                <a:solidFill>
                  <a:srgbClr val="002060"/>
                </a:solidFill>
                <a:effectLst/>
                <a:latin typeface="微软雅黑" panose="020B0503020204020204" charset="-122"/>
                <a:ea typeface="微软雅黑" panose="020B0503020204020204" charset="-122"/>
              </a:rPr>
              <a:t>:101010400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怀柔</a:t>
            </a:r>
            <a:r>
              <a:rPr lang="en-US" altLang="zh-CN" sz="2000" dirty="0">
                <a:solidFill>
                  <a:srgbClr val="002060"/>
                </a:solidFill>
                <a:effectLst/>
                <a:latin typeface="微软雅黑" panose="020B0503020204020204" charset="-122"/>
                <a:ea typeface="微软雅黑" panose="020B0503020204020204" charset="-122"/>
              </a:rPr>
              <a:t>:101010500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通州</a:t>
            </a:r>
            <a:r>
              <a:rPr lang="en-US" altLang="zh-CN" sz="2000" dirty="0">
                <a:solidFill>
                  <a:srgbClr val="002060"/>
                </a:solidFill>
                <a:effectLst/>
                <a:latin typeface="微软雅黑" panose="020B0503020204020204" charset="-122"/>
                <a:ea typeface="微软雅黑" panose="020B0503020204020204" charset="-122"/>
              </a:rPr>
              <a:t>:101010600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昌平</a:t>
            </a:r>
            <a:r>
              <a:rPr lang="en-US" altLang="zh-CN" sz="2000" dirty="0">
                <a:solidFill>
                  <a:srgbClr val="002060"/>
                </a:solidFill>
                <a:effectLst/>
                <a:latin typeface="微软雅黑" panose="020B0503020204020204" charset="-122"/>
                <a:ea typeface="微软雅黑" panose="020B0503020204020204" charset="-122"/>
              </a:rPr>
              <a:t>:101010700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延庆</a:t>
            </a:r>
            <a:r>
              <a:rPr lang="en-US" altLang="zh-CN" sz="2000" dirty="0">
                <a:solidFill>
                  <a:srgbClr val="002060"/>
                </a:solidFill>
                <a:effectLst/>
                <a:latin typeface="微软雅黑" panose="020B0503020204020204" charset="-122"/>
                <a:ea typeface="微软雅黑" panose="020B0503020204020204" charset="-122"/>
              </a:rPr>
              <a:t>:101010800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丰台</a:t>
            </a:r>
            <a:r>
              <a:rPr lang="en-US" altLang="zh-CN" sz="2000" dirty="0">
                <a:solidFill>
                  <a:srgbClr val="002060"/>
                </a:solidFill>
                <a:effectLst/>
                <a:latin typeface="微软雅黑" panose="020B0503020204020204" charset="-122"/>
                <a:ea typeface="微软雅黑" panose="020B0503020204020204" charset="-122"/>
              </a:rPr>
              <a:t>:101010900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石景山</a:t>
            </a:r>
            <a:r>
              <a:rPr lang="en-US" altLang="zh-CN" sz="2000" dirty="0">
                <a:solidFill>
                  <a:srgbClr val="002060"/>
                </a:solidFill>
                <a:effectLst/>
                <a:latin typeface="微软雅黑" panose="020B0503020204020204" charset="-122"/>
                <a:ea typeface="微软雅黑" panose="020B0503020204020204" charset="-122"/>
              </a:rPr>
              <a:t>:101011000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大兴</a:t>
            </a:r>
            <a:r>
              <a:rPr lang="en-US" altLang="zh-CN" sz="2000" dirty="0">
                <a:solidFill>
                  <a:srgbClr val="002060"/>
                </a:solidFill>
                <a:effectLst/>
                <a:latin typeface="微软雅黑" panose="020B0503020204020204" charset="-122"/>
                <a:ea typeface="微软雅黑" panose="020B0503020204020204" charset="-122"/>
              </a:rPr>
              <a:t>:101011100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房山</a:t>
            </a:r>
            <a:r>
              <a:rPr lang="en-US" altLang="zh-CN" sz="2000" dirty="0">
                <a:solidFill>
                  <a:srgbClr val="002060"/>
                </a:solidFill>
                <a:effectLst/>
                <a:latin typeface="微软雅黑" panose="020B0503020204020204" charset="-122"/>
                <a:ea typeface="微软雅黑" panose="020B0503020204020204" charset="-122"/>
              </a:rPr>
              <a:t>:101011200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密云</a:t>
            </a:r>
            <a:r>
              <a:rPr lang="en-US" altLang="zh-CN" sz="2000" dirty="0">
                <a:solidFill>
                  <a:srgbClr val="002060"/>
                </a:solidFill>
                <a:effectLst/>
                <a:latin typeface="微软雅黑" panose="020B0503020204020204" charset="-122"/>
                <a:ea typeface="微软雅黑" panose="020B0503020204020204" charset="-122"/>
              </a:rPr>
              <a:t>:101011300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门头沟</a:t>
            </a:r>
            <a:r>
              <a:rPr lang="en-US" altLang="zh-CN" sz="2000" dirty="0">
                <a:solidFill>
                  <a:srgbClr val="002060"/>
                </a:solidFill>
                <a:effectLst/>
                <a:latin typeface="微软雅黑" panose="020B0503020204020204" charset="-122"/>
                <a:ea typeface="微软雅黑" panose="020B0503020204020204" charset="-122"/>
              </a:rPr>
              <a:t>:101011400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平谷</a:t>
            </a:r>
            <a:r>
              <a:rPr lang="en-US" altLang="zh-CN" sz="2000" dirty="0">
                <a:solidFill>
                  <a:srgbClr val="002060"/>
                </a:solidFill>
                <a:effectLst/>
                <a:latin typeface="微软雅黑" panose="020B0503020204020204" charset="-122"/>
                <a:ea typeface="微软雅黑" panose="020B0503020204020204" charset="-122"/>
              </a:rPr>
              <a:t>:101011500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八达岭</a:t>
            </a:r>
            <a:r>
              <a:rPr lang="en-US" altLang="zh-CN" sz="2000" dirty="0">
                <a:solidFill>
                  <a:srgbClr val="002060"/>
                </a:solidFill>
                <a:effectLst/>
                <a:latin typeface="微软雅黑" panose="020B0503020204020204" charset="-122"/>
                <a:ea typeface="微软雅黑" panose="020B0503020204020204" charset="-122"/>
              </a:rPr>
              <a:t>:101011600</a:t>
            </a:r>
            <a:r>
              <a:rPr lang="zh-CN" altLang="zh-CN" sz="2000" dirty="0">
                <a:solidFill>
                  <a:srgbClr val="002060"/>
                </a:solidFill>
                <a:effectLst/>
                <a:latin typeface="微软雅黑" panose="020B0503020204020204" charset="-122"/>
                <a:ea typeface="微软雅黑" panose="020B0503020204020204" charset="-122"/>
                <a:cs typeface="Times New Roman" panose="02020603050405020304" pitchFamily="18" charset="0"/>
              </a:rPr>
              <a:t>乌兰浩特</a:t>
            </a:r>
            <a:r>
              <a:rPr lang="en-US" altLang="zh-CN" sz="2000" dirty="0">
                <a:solidFill>
                  <a:srgbClr val="002060"/>
                </a:solidFill>
                <a:effectLst/>
                <a:latin typeface="微软雅黑" panose="020B0503020204020204" charset="-122"/>
                <a:ea typeface="微软雅黑" panose="020B0503020204020204" charset="-122"/>
              </a:rPr>
              <a:t>:101081101</a:t>
            </a:r>
            <a:endParaRPr lang="zh-CN" altLang="en-US" sz="2000" dirty="0">
              <a:solidFill>
                <a:srgbClr val="002060"/>
              </a:solidFill>
              <a:latin typeface="微软雅黑" panose="020B0503020204020204" charset="-122"/>
              <a:ea typeface="微软雅黑" panose="020B0503020204020204" charset="-122"/>
            </a:endParaRPr>
          </a:p>
        </p:txBody>
      </p:sp>
      <p:sp>
        <p:nvSpPr>
          <p:cNvPr id="12" name="文本框 11"/>
          <p:cNvSpPr txBox="1"/>
          <p:nvPr/>
        </p:nvSpPr>
        <p:spPr>
          <a:xfrm>
            <a:off x="107504" y="3857465"/>
            <a:ext cx="8229600" cy="2831544"/>
          </a:xfrm>
          <a:prstGeom prst="rect">
            <a:avLst/>
          </a:prstGeom>
          <a:solidFill>
            <a:schemeClr val="bg1"/>
          </a:solidFill>
        </p:spPr>
        <p:txBody>
          <a:bodyPr wrap="square">
            <a:spAutoFit/>
          </a:bodyPr>
          <a:lstStyle/>
          <a:p>
            <a:pPr indent="539750" algn="just">
              <a:spcBef>
                <a:spcPts val="600"/>
              </a:spcBef>
            </a:pPr>
            <a:r>
              <a:rPr lang="en-US" altLang="zh-CN" sz="2000" dirty="0">
                <a:effectLst/>
                <a:latin typeface="Calibri" panose="020F0502020204030204" charset="0"/>
                <a:ea typeface="宋体" panose="02010600030101010101" pitchFamily="2" charset="-122"/>
                <a:cs typeface="Calibri" panose="020F0502020204030204" charset="0"/>
              </a:rPr>
              <a:t>String Regex = "([\u4e00-\u9fa5]+):(\\d{9})";</a:t>
            </a:r>
            <a:endParaRPr lang="zh-CN" altLang="zh-CN" sz="2000" dirty="0">
              <a:effectLst/>
              <a:latin typeface="Calibri" panose="020F0502020204030204" charset="0"/>
              <a:ea typeface="宋体" panose="02010600030101010101" pitchFamily="2" charset="-122"/>
              <a:cs typeface="Calibri" panose="020F0502020204030204" charset="0"/>
            </a:endParaRPr>
          </a:p>
          <a:p>
            <a:pPr indent="539750" algn="just">
              <a:spcBef>
                <a:spcPts val="600"/>
              </a:spcBef>
            </a:pPr>
            <a:r>
              <a:rPr lang="en-US" altLang="zh-CN" sz="2000" dirty="0">
                <a:effectLst/>
                <a:latin typeface="Calibri" panose="020F0502020204030204" charset="0"/>
                <a:ea typeface="宋体" panose="02010600030101010101" pitchFamily="2" charset="-122"/>
                <a:cs typeface="Calibri" panose="020F0502020204030204" charset="0"/>
              </a:rPr>
              <a:t>Pattern </a:t>
            </a:r>
            <a:r>
              <a:rPr lang="en-US" altLang="zh-CN" sz="2000" dirty="0" err="1">
                <a:effectLst/>
                <a:latin typeface="Calibri" panose="020F0502020204030204" charset="0"/>
                <a:ea typeface="宋体" panose="02010600030101010101" pitchFamily="2" charset="-122"/>
                <a:cs typeface="Calibri" panose="020F0502020204030204" charset="0"/>
              </a:rPr>
              <a:t>pattern</a:t>
            </a:r>
            <a:r>
              <a:rPr lang="en-US" altLang="zh-CN" sz="2000" dirty="0">
                <a:effectLst/>
                <a:latin typeface="Calibri" panose="020F0502020204030204" charset="0"/>
                <a:ea typeface="宋体" panose="02010600030101010101" pitchFamily="2" charset="-122"/>
                <a:cs typeface="Calibri" panose="020F0502020204030204" charset="0"/>
              </a:rPr>
              <a:t> = </a:t>
            </a:r>
            <a:r>
              <a:rPr lang="en-US" altLang="zh-CN" sz="2000" dirty="0" err="1">
                <a:effectLst/>
                <a:latin typeface="Calibri" panose="020F0502020204030204" charset="0"/>
                <a:ea typeface="宋体" panose="02010600030101010101" pitchFamily="2" charset="-122"/>
                <a:cs typeface="Calibri" panose="020F0502020204030204" charset="0"/>
              </a:rPr>
              <a:t>Pattern.compile</a:t>
            </a:r>
            <a:r>
              <a:rPr lang="en-US" altLang="zh-CN" sz="2000" dirty="0">
                <a:effectLst/>
                <a:latin typeface="Calibri" panose="020F0502020204030204" charset="0"/>
                <a:ea typeface="宋体" panose="02010600030101010101" pitchFamily="2" charset="-122"/>
                <a:cs typeface="Calibri" panose="020F0502020204030204" charset="0"/>
              </a:rPr>
              <a:t>(Regex);     //1. </a:t>
            </a:r>
            <a:r>
              <a:rPr lang="zh-CN" altLang="zh-CN" sz="2000" dirty="0">
                <a:effectLst/>
                <a:latin typeface="Calibri" panose="020F0502020204030204" charset="0"/>
                <a:ea typeface="宋体" panose="02010600030101010101" pitchFamily="2" charset="-122"/>
                <a:cs typeface="Calibri" panose="020F0502020204030204" charset="0"/>
              </a:rPr>
              <a:t>包装正则表达式</a:t>
            </a:r>
            <a:endParaRPr lang="zh-CN" altLang="zh-CN" sz="2000" dirty="0">
              <a:effectLst/>
              <a:latin typeface="Calibri" panose="020F0502020204030204" charset="0"/>
              <a:ea typeface="宋体" panose="02010600030101010101" pitchFamily="2" charset="-122"/>
              <a:cs typeface="Calibri" panose="020F0502020204030204" charset="0"/>
            </a:endParaRPr>
          </a:p>
          <a:p>
            <a:pPr indent="539750" algn="just">
              <a:spcBef>
                <a:spcPts val="600"/>
              </a:spcBef>
            </a:pPr>
            <a:r>
              <a:rPr lang="en-US" altLang="zh-CN" sz="2000" dirty="0">
                <a:effectLst/>
                <a:latin typeface="Calibri" panose="020F0502020204030204" charset="0"/>
                <a:ea typeface="宋体" panose="02010600030101010101" pitchFamily="2" charset="-122"/>
                <a:cs typeface="Calibri" panose="020F0502020204030204" charset="0"/>
              </a:rPr>
              <a:t>Matcher </a:t>
            </a:r>
            <a:r>
              <a:rPr lang="en-US" altLang="zh-CN" sz="2000" dirty="0" err="1">
                <a:effectLst/>
                <a:latin typeface="Calibri" panose="020F0502020204030204" charset="0"/>
                <a:ea typeface="宋体" panose="02010600030101010101" pitchFamily="2" charset="-122"/>
                <a:cs typeface="Calibri" panose="020F0502020204030204" charset="0"/>
              </a:rPr>
              <a:t>matcher</a:t>
            </a:r>
            <a:r>
              <a:rPr lang="en-US" altLang="zh-CN" sz="2000" dirty="0">
                <a:effectLst/>
                <a:latin typeface="Calibri" panose="020F0502020204030204" charset="0"/>
                <a:ea typeface="宋体" panose="02010600030101010101" pitchFamily="2" charset="-122"/>
                <a:cs typeface="Calibri" panose="020F0502020204030204" charset="0"/>
              </a:rPr>
              <a:t> = </a:t>
            </a:r>
            <a:r>
              <a:rPr lang="en-US" altLang="zh-CN" sz="2000" dirty="0" err="1">
                <a:effectLst/>
                <a:latin typeface="Calibri" panose="020F0502020204030204" charset="0"/>
                <a:ea typeface="宋体" panose="02010600030101010101" pitchFamily="2" charset="-122"/>
                <a:cs typeface="Calibri" panose="020F0502020204030204" charset="0"/>
              </a:rPr>
              <a:t>pattern.matcher</a:t>
            </a:r>
            <a:r>
              <a:rPr lang="en-US" altLang="zh-CN" sz="2000" dirty="0">
                <a:effectLst/>
                <a:latin typeface="Calibri" panose="020F0502020204030204" charset="0"/>
                <a:ea typeface="宋体" panose="02010600030101010101" pitchFamily="2" charset="-122"/>
                <a:cs typeface="Calibri" panose="020F0502020204030204" charset="0"/>
              </a:rPr>
              <a:t>(districts);    //2.</a:t>
            </a:r>
            <a:r>
              <a:rPr lang="zh-CN" altLang="zh-CN" sz="2000" dirty="0">
                <a:effectLst/>
                <a:latin typeface="Calibri" panose="020F0502020204030204" charset="0"/>
                <a:ea typeface="宋体" panose="02010600030101010101" pitchFamily="2" charset="-122"/>
                <a:cs typeface="Calibri" panose="020F0502020204030204" charset="0"/>
              </a:rPr>
              <a:t>获取匹配器</a:t>
            </a:r>
            <a:r>
              <a:rPr lang="en-US" altLang="zh-CN" sz="2000" dirty="0">
                <a:effectLst/>
                <a:latin typeface="Calibri" panose="020F0502020204030204" charset="0"/>
                <a:ea typeface="宋体" panose="02010600030101010101" pitchFamily="2" charset="-122"/>
                <a:cs typeface="Calibri" panose="020F0502020204030204" charset="0"/>
              </a:rPr>
              <a:t>	</a:t>
            </a:r>
            <a:endParaRPr lang="zh-CN" altLang="zh-CN" sz="2000" dirty="0">
              <a:effectLst/>
              <a:latin typeface="Calibri" panose="020F0502020204030204" charset="0"/>
              <a:ea typeface="宋体" panose="02010600030101010101" pitchFamily="2" charset="-122"/>
              <a:cs typeface="Calibri" panose="020F0502020204030204" charset="0"/>
            </a:endParaRPr>
          </a:p>
          <a:p>
            <a:pPr indent="539750" algn="just">
              <a:spcBef>
                <a:spcPts val="600"/>
              </a:spcBef>
            </a:pPr>
            <a:r>
              <a:rPr lang="en-US" altLang="zh-CN" sz="2000" dirty="0">
                <a:effectLst/>
                <a:latin typeface="Calibri" panose="020F0502020204030204" charset="0"/>
                <a:ea typeface="宋体" panose="02010600030101010101" pitchFamily="2" charset="-122"/>
                <a:cs typeface="Calibri" panose="020F0502020204030204" charset="0"/>
              </a:rPr>
              <a:t>while (</a:t>
            </a:r>
            <a:r>
              <a:rPr lang="en-US" altLang="zh-CN" sz="2400" dirty="0" err="1">
                <a:solidFill>
                  <a:srgbClr val="FF0000"/>
                </a:solidFill>
                <a:effectLst/>
                <a:latin typeface="Calibri" panose="020F0502020204030204" charset="0"/>
                <a:ea typeface="宋体" panose="02010600030101010101" pitchFamily="2" charset="-122"/>
                <a:cs typeface="Calibri" panose="020F0502020204030204" charset="0"/>
              </a:rPr>
              <a:t>matcher.find</a:t>
            </a:r>
            <a:r>
              <a:rPr lang="en-US" altLang="zh-CN" sz="2400" dirty="0">
                <a:solidFill>
                  <a:srgbClr val="FF0000"/>
                </a:solidFill>
                <a:effectLst/>
                <a:latin typeface="Calibri" panose="020F0502020204030204" charset="0"/>
                <a:ea typeface="宋体" panose="02010600030101010101" pitchFamily="2" charset="-122"/>
                <a:cs typeface="Calibri" panose="020F0502020204030204" charset="0"/>
              </a:rPr>
              <a:t>()</a:t>
            </a:r>
            <a:r>
              <a:rPr lang="en-US" altLang="zh-CN" sz="2000" dirty="0">
                <a:effectLst/>
                <a:latin typeface="Calibri" panose="020F0502020204030204" charset="0"/>
                <a:ea typeface="宋体" panose="02010600030101010101" pitchFamily="2" charset="-122"/>
                <a:cs typeface="Calibri" panose="020F0502020204030204" charset="0"/>
              </a:rPr>
              <a:t>) {  // 3.</a:t>
            </a:r>
            <a:r>
              <a:rPr lang="zh-CN" altLang="zh-CN" sz="2000" dirty="0">
                <a:effectLst/>
                <a:latin typeface="Calibri" panose="020F0502020204030204" charset="0"/>
                <a:ea typeface="宋体" panose="02010600030101010101" pitchFamily="2" charset="-122"/>
                <a:cs typeface="Calibri" panose="020F0502020204030204" charset="0"/>
              </a:rPr>
              <a:t>判断是否匹配</a:t>
            </a:r>
            <a:endParaRPr lang="zh-CN" altLang="zh-CN" sz="2000" dirty="0">
              <a:effectLst/>
              <a:latin typeface="Calibri" panose="020F0502020204030204" charset="0"/>
              <a:ea typeface="宋体" panose="02010600030101010101" pitchFamily="2" charset="-122"/>
              <a:cs typeface="Calibri" panose="020F0502020204030204" charset="0"/>
            </a:endParaRPr>
          </a:p>
          <a:p>
            <a:pPr indent="539750" algn="just">
              <a:spcBef>
                <a:spcPts val="600"/>
              </a:spcBef>
            </a:pPr>
            <a:r>
              <a:rPr lang="en-US" altLang="zh-CN" sz="2000" dirty="0">
                <a:effectLst/>
                <a:latin typeface="Calibri" panose="020F0502020204030204" charset="0"/>
                <a:ea typeface="宋体" panose="02010600030101010101" pitchFamily="2" charset="-122"/>
                <a:cs typeface="Calibri" panose="020F0502020204030204" charset="0"/>
              </a:rPr>
              <a:t>	// 4.</a:t>
            </a:r>
            <a:r>
              <a:rPr lang="zh-CN" altLang="zh-CN" sz="2000" dirty="0">
                <a:effectLst/>
                <a:latin typeface="Calibri" panose="020F0502020204030204" charset="0"/>
                <a:ea typeface="宋体" panose="02010600030101010101" pitchFamily="2" charset="-122"/>
                <a:cs typeface="Calibri" panose="020F0502020204030204" charset="0"/>
              </a:rPr>
              <a:t>利用</a:t>
            </a:r>
            <a:r>
              <a:rPr lang="en-US" altLang="zh-CN" sz="2000" dirty="0">
                <a:effectLst/>
                <a:latin typeface="Calibri" panose="020F0502020204030204" charset="0"/>
                <a:ea typeface="宋体" panose="02010600030101010101" pitchFamily="2" charset="-122"/>
                <a:cs typeface="Calibri" panose="020F0502020204030204" charset="0"/>
              </a:rPr>
              <a:t>group()</a:t>
            </a:r>
            <a:r>
              <a:rPr lang="zh-CN" altLang="zh-CN" sz="2000" dirty="0">
                <a:effectLst/>
                <a:latin typeface="Calibri" panose="020F0502020204030204" charset="0"/>
                <a:ea typeface="宋体" panose="02010600030101010101" pitchFamily="2" charset="-122"/>
                <a:cs typeface="Calibri" panose="020F0502020204030204" charset="0"/>
              </a:rPr>
              <a:t>方法提取匹配的分组信息</a:t>
            </a:r>
            <a:endParaRPr lang="zh-CN" altLang="zh-CN" sz="2000" dirty="0">
              <a:effectLst/>
              <a:latin typeface="Calibri" panose="020F0502020204030204" charset="0"/>
              <a:ea typeface="宋体" panose="02010600030101010101" pitchFamily="2" charset="-122"/>
              <a:cs typeface="Calibri" panose="020F0502020204030204" charset="0"/>
            </a:endParaRPr>
          </a:p>
          <a:p>
            <a:pPr indent="539750" algn="just">
              <a:spcBef>
                <a:spcPts val="600"/>
              </a:spcBef>
            </a:pPr>
            <a:r>
              <a:rPr lang="en-US" altLang="zh-CN" sz="2000" dirty="0">
                <a:effectLst/>
                <a:latin typeface="Calibri" panose="020F0502020204030204" charset="0"/>
                <a:ea typeface="宋体" panose="02010600030101010101" pitchFamily="2" charset="-122"/>
                <a:cs typeface="Calibri" panose="020F0502020204030204" charset="0"/>
              </a:rPr>
              <a:t>	</a:t>
            </a:r>
            <a:r>
              <a:rPr lang="en-US" altLang="zh-CN" sz="2000" dirty="0" err="1">
                <a:effectLst/>
                <a:latin typeface="Calibri" panose="020F0502020204030204" charset="0"/>
                <a:ea typeface="宋体" panose="02010600030101010101" pitchFamily="2" charset="-122"/>
                <a:cs typeface="Calibri" panose="020F0502020204030204" charset="0"/>
              </a:rPr>
              <a:t>System.out.println</a:t>
            </a:r>
            <a:r>
              <a:rPr lang="en-US" altLang="zh-CN" sz="2000" dirty="0">
                <a:effectLst/>
                <a:latin typeface="Calibri" panose="020F0502020204030204" charset="0"/>
                <a:ea typeface="宋体" panose="02010600030101010101" pitchFamily="2" charset="-122"/>
                <a:cs typeface="Calibri" panose="020F0502020204030204" charset="0"/>
              </a:rPr>
              <a:t>(</a:t>
            </a:r>
            <a:r>
              <a:rPr lang="en-US" altLang="zh-CN" sz="2400" dirty="0" err="1">
                <a:solidFill>
                  <a:srgbClr val="FF0000"/>
                </a:solidFill>
                <a:effectLst/>
                <a:latin typeface="Calibri" panose="020F0502020204030204" charset="0"/>
                <a:ea typeface="宋体" panose="02010600030101010101" pitchFamily="2" charset="-122"/>
                <a:cs typeface="Calibri" panose="020F0502020204030204" charset="0"/>
              </a:rPr>
              <a:t>matcher.group</a:t>
            </a:r>
            <a:r>
              <a:rPr lang="en-US" altLang="zh-CN" sz="2400" dirty="0">
                <a:solidFill>
                  <a:srgbClr val="FF0000"/>
                </a:solidFill>
                <a:effectLst/>
                <a:latin typeface="Calibri" panose="020F0502020204030204" charset="0"/>
                <a:ea typeface="宋体" panose="02010600030101010101" pitchFamily="2" charset="-122"/>
                <a:cs typeface="Calibri" panose="020F0502020204030204" charset="0"/>
              </a:rPr>
              <a:t>(1)</a:t>
            </a:r>
            <a:r>
              <a:rPr lang="en-US" altLang="zh-CN" sz="2000" dirty="0">
                <a:effectLst/>
                <a:latin typeface="Calibri" panose="020F0502020204030204" charset="0"/>
                <a:ea typeface="宋体" panose="02010600030101010101" pitchFamily="2" charset="-122"/>
                <a:cs typeface="Calibri" panose="020F0502020204030204" charset="0"/>
              </a:rPr>
              <a:t>+":\t"+</a:t>
            </a:r>
            <a:r>
              <a:rPr lang="en-US" altLang="zh-CN" sz="2400" dirty="0" err="1">
                <a:solidFill>
                  <a:srgbClr val="FF0000"/>
                </a:solidFill>
                <a:effectLst/>
                <a:latin typeface="Calibri" panose="020F0502020204030204" charset="0"/>
                <a:ea typeface="宋体" panose="02010600030101010101" pitchFamily="2" charset="-122"/>
                <a:cs typeface="Calibri" panose="020F0502020204030204" charset="0"/>
              </a:rPr>
              <a:t>matcher.group</a:t>
            </a:r>
            <a:r>
              <a:rPr lang="en-US" altLang="zh-CN" sz="2400" dirty="0">
                <a:solidFill>
                  <a:srgbClr val="FF0000"/>
                </a:solidFill>
                <a:effectLst/>
                <a:latin typeface="Calibri" panose="020F0502020204030204" charset="0"/>
                <a:ea typeface="宋体" panose="02010600030101010101" pitchFamily="2" charset="-122"/>
                <a:cs typeface="Calibri" panose="020F0502020204030204" charset="0"/>
              </a:rPr>
              <a:t>(2)</a:t>
            </a:r>
            <a:r>
              <a:rPr lang="en-US" altLang="zh-CN" sz="2000" dirty="0">
                <a:effectLst/>
                <a:latin typeface="Calibri" panose="020F0502020204030204" charset="0"/>
                <a:ea typeface="宋体" panose="02010600030101010101" pitchFamily="2" charset="-122"/>
                <a:cs typeface="Calibri" panose="020F0502020204030204" charset="0"/>
              </a:rPr>
              <a:t>); </a:t>
            </a:r>
            <a:endParaRPr lang="zh-CN" altLang="zh-CN" sz="2000" dirty="0">
              <a:effectLst/>
              <a:latin typeface="Calibri" panose="020F0502020204030204" charset="0"/>
              <a:ea typeface="宋体" panose="02010600030101010101" pitchFamily="2" charset="-122"/>
              <a:cs typeface="Calibri" panose="020F0502020204030204" charset="0"/>
            </a:endParaRPr>
          </a:p>
          <a:p>
            <a:pPr indent="539750" algn="just">
              <a:spcBef>
                <a:spcPts val="600"/>
              </a:spcBef>
            </a:pPr>
            <a:r>
              <a:rPr lang="en-US" altLang="zh-CN" sz="2000" dirty="0">
                <a:effectLst/>
                <a:latin typeface="Calibri" panose="020F0502020204030204" charset="0"/>
                <a:ea typeface="宋体" panose="02010600030101010101" pitchFamily="2" charset="-122"/>
                <a:cs typeface="Calibri" panose="020F0502020204030204" charset="0"/>
              </a:rPr>
              <a:t>}</a:t>
            </a:r>
            <a:endParaRPr lang="zh-CN" altLang="zh-CN" sz="2000" dirty="0">
              <a:effectLst/>
              <a:latin typeface="Calibri" panose="020F0502020204030204" charset="0"/>
              <a:ea typeface="宋体" panose="02010600030101010101" pitchFamily="2" charset="-122"/>
              <a:cs typeface="Calibri" panose="020F05020202040302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一切皆为对象</a:t>
            </a:r>
            <a:endParaRPr lang="en-US" altLang="zh-CN" dirty="0"/>
          </a:p>
          <a:p>
            <a:r>
              <a:rPr lang="zh-CN" altLang="zh-CN" dirty="0"/>
              <a:t>保留基本类型的好处是可以提高运算的效率</a:t>
            </a:r>
            <a:endParaRPr lang="en-US" altLang="zh-CN" dirty="0"/>
          </a:p>
          <a:p>
            <a:r>
              <a:rPr lang="zh-CN" altLang="zh-CN" dirty="0"/>
              <a:t>为了建立基本类型与引用类型之间的通信，</a:t>
            </a:r>
            <a:r>
              <a:rPr lang="en-US" altLang="zh-CN" dirty="0"/>
              <a:t>Java</a:t>
            </a:r>
            <a:r>
              <a:rPr lang="zh-CN" altLang="zh-CN" dirty="0"/>
              <a:t>为每个基本类型设计了包装类，这些包装类继承自</a:t>
            </a:r>
            <a:r>
              <a:rPr lang="en-US" altLang="zh-CN" dirty="0"/>
              <a:t>Object</a:t>
            </a:r>
            <a:r>
              <a:rPr lang="zh-CN" altLang="zh-CN" dirty="0"/>
              <a:t>，在</a:t>
            </a:r>
            <a:r>
              <a:rPr lang="en-US" altLang="zh-CN" dirty="0" err="1"/>
              <a:t>java.lang</a:t>
            </a:r>
            <a:r>
              <a:rPr lang="zh-CN" altLang="zh-CN" dirty="0"/>
              <a:t>包下，可以直接使用，包括</a:t>
            </a:r>
            <a:r>
              <a:rPr lang="en-US" altLang="zh-CN" dirty="0"/>
              <a:t>Boolean</a:t>
            </a:r>
            <a:r>
              <a:rPr lang="zh-CN" altLang="zh-CN" dirty="0"/>
              <a:t>、</a:t>
            </a:r>
            <a:r>
              <a:rPr lang="en-US" altLang="zh-CN" dirty="0"/>
              <a:t>Character</a:t>
            </a:r>
            <a:r>
              <a:rPr lang="zh-CN" altLang="zh-CN" dirty="0"/>
              <a:t>、</a:t>
            </a:r>
            <a:r>
              <a:rPr lang="en-US" altLang="zh-CN" dirty="0"/>
              <a:t>Byte</a:t>
            </a:r>
            <a:r>
              <a:rPr lang="zh-CN" altLang="zh-CN" dirty="0"/>
              <a:t>、</a:t>
            </a:r>
            <a:r>
              <a:rPr lang="en-US" altLang="zh-CN" dirty="0"/>
              <a:t>Short</a:t>
            </a:r>
            <a:r>
              <a:rPr lang="zh-CN" altLang="zh-CN" dirty="0"/>
              <a:t>、</a:t>
            </a:r>
            <a:r>
              <a:rPr lang="en-US" altLang="zh-CN" dirty="0"/>
              <a:t>Integer</a:t>
            </a:r>
            <a:r>
              <a:rPr lang="zh-CN" altLang="zh-CN" dirty="0"/>
              <a:t>、</a:t>
            </a:r>
            <a:r>
              <a:rPr lang="en-US" altLang="zh-CN" dirty="0"/>
              <a:t>Long</a:t>
            </a:r>
            <a:r>
              <a:rPr lang="zh-CN" altLang="zh-CN" dirty="0"/>
              <a:t>、</a:t>
            </a:r>
            <a:r>
              <a:rPr lang="en-US" altLang="zh-CN" dirty="0"/>
              <a:t>Float</a:t>
            </a:r>
            <a:r>
              <a:rPr lang="zh-CN" altLang="zh-CN" dirty="0"/>
              <a:t>和</a:t>
            </a:r>
            <a:r>
              <a:rPr lang="en-US" altLang="zh-CN" dirty="0"/>
              <a:t>Double</a:t>
            </a:r>
            <a:r>
              <a:rPr lang="zh-CN" altLang="zh-CN" dirty="0"/>
              <a:t>。</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effectLst/>
              </a:rPr>
              <a:t>7.3  </a:t>
            </a:r>
            <a:r>
              <a:rPr lang="zh-CN" altLang="zh-CN" dirty="0">
                <a:effectLst/>
              </a:rPr>
              <a:t>包装类</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rgbClr val="FF0000"/>
                </a:solidFill>
              </a:rPr>
              <a:t>包装类</a:t>
            </a:r>
            <a:r>
              <a:rPr lang="zh-CN" altLang="zh-CN" dirty="0"/>
              <a:t>使程序员可以像操作对象一样操作基本类型，通过包装类定义的方法使基本类型具有了更丰富的功能，可以实现将基本类型数据值传递给</a:t>
            </a:r>
            <a:r>
              <a:rPr lang="en-US" altLang="zh-CN" dirty="0"/>
              <a:t>Object</a:t>
            </a:r>
            <a:r>
              <a:rPr lang="zh-CN" altLang="zh-CN" dirty="0"/>
              <a:t>类型。</a:t>
            </a:r>
            <a:endParaRPr lang="zh-CN" altLang="zh-CN" dirty="0"/>
          </a:p>
          <a:p>
            <a:r>
              <a:rPr lang="zh-CN" altLang="zh-CN" dirty="0"/>
              <a:t>每个包装类均声明为</a:t>
            </a:r>
            <a:r>
              <a:rPr lang="en-US" altLang="zh-CN" dirty="0"/>
              <a:t>final</a:t>
            </a:r>
            <a:r>
              <a:rPr lang="zh-CN" altLang="zh-CN" dirty="0"/>
              <a:t>，因此它们的方法隐式地成为</a:t>
            </a:r>
            <a:r>
              <a:rPr lang="en-US" altLang="zh-CN" dirty="0"/>
              <a:t>final</a:t>
            </a:r>
            <a:r>
              <a:rPr lang="zh-CN" altLang="zh-CN" dirty="0"/>
              <a:t>方法，程序员不能重写这些方法。而且，基本类型包装类中的很多方法被声明为静态方法，程序员可以直接通过类名来调用这些静态方法。</a:t>
            </a:r>
            <a:endParaRPr lang="zh-CN" altLang="en-US" dirty="0"/>
          </a:p>
        </p:txBody>
      </p:sp>
      <p:sp>
        <p:nvSpPr>
          <p:cNvPr id="3" name="标题 2"/>
          <p:cNvSpPr>
            <a:spLocks noGrp="1"/>
          </p:cNvSpPr>
          <p:nvPr>
            <p:ph type="title"/>
          </p:nvPr>
        </p:nvSpPr>
        <p:spPr/>
        <p:txBody>
          <a:bodyPr/>
          <a:lstStyle/>
          <a:p>
            <a:r>
              <a:rPr lang="en-US" altLang="zh-CN" dirty="0">
                <a:effectLst/>
              </a:rPr>
              <a:t>7.3  </a:t>
            </a:r>
            <a:r>
              <a:rPr lang="zh-CN" altLang="zh-CN" dirty="0">
                <a:effectLst/>
              </a:rPr>
              <a:t>包装类</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763688" y="2132856"/>
          <a:ext cx="5904656" cy="3276001"/>
        </p:xfrm>
        <a:graphic>
          <a:graphicData uri="http://schemas.openxmlformats.org/drawingml/2006/table">
            <a:tbl>
              <a:tblPr firstRow="1" firstCol="1" bandRow="1">
                <a:tableStyleId>{5940675A-B579-460E-94D1-54222C63F5DA}</a:tableStyleId>
              </a:tblPr>
              <a:tblGrid>
                <a:gridCol w="1622009"/>
                <a:gridCol w="2214767"/>
                <a:gridCol w="2067880"/>
              </a:tblGrid>
              <a:tr h="522976">
                <a:tc>
                  <a:txBody>
                    <a:bodyPr/>
                    <a:lstStyle/>
                    <a:p>
                      <a:pPr algn="just">
                        <a:lnSpc>
                          <a:spcPts val="1500"/>
                        </a:lnSpc>
                        <a:spcBef>
                          <a:spcPts val="200"/>
                        </a:spcBef>
                        <a:spcAft>
                          <a:spcPts val="0"/>
                        </a:spcAft>
                      </a:pPr>
                      <a:r>
                        <a:rPr lang="zh-CN" sz="2000" dirty="0">
                          <a:effectLst/>
                        </a:rPr>
                        <a:t>操作</a:t>
                      </a:r>
                      <a:endParaRPr lang="zh-CN" sz="2000" dirty="0">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zh-CN" sz="2000">
                          <a:effectLst/>
                        </a:rPr>
                        <a:t>示例</a:t>
                      </a:r>
                      <a:endParaRPr lang="zh-CN" sz="2000">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zh-CN" sz="2000">
                          <a:effectLst/>
                        </a:rPr>
                        <a:t>标准化时间</a:t>
                      </a:r>
                      <a:endParaRPr lang="zh-CN" sz="2000">
                        <a:effectLst/>
                        <a:latin typeface="Times New Roman" panose="02020603050405020304"/>
                        <a:ea typeface="宋体" panose="02010600030101010101" pitchFamily="2" charset="-122"/>
                      </a:endParaRPr>
                    </a:p>
                  </a:txBody>
                  <a:tcPr marL="137160" marR="137160" marT="137160" marB="137160"/>
                </a:tc>
              </a:tr>
              <a:tr h="550605">
                <a:tc>
                  <a:txBody>
                    <a:bodyPr/>
                    <a:lstStyle/>
                    <a:p>
                      <a:pPr algn="just">
                        <a:lnSpc>
                          <a:spcPts val="1500"/>
                        </a:lnSpc>
                        <a:spcBef>
                          <a:spcPts val="200"/>
                        </a:spcBef>
                        <a:spcAft>
                          <a:spcPts val="0"/>
                        </a:spcAft>
                      </a:pPr>
                      <a:r>
                        <a:rPr lang="zh-CN" sz="2000">
                          <a:effectLst/>
                        </a:rPr>
                        <a:t>本地赋值</a:t>
                      </a:r>
                      <a:endParaRPr lang="zh-CN" sz="2000">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en-US" sz="2000">
                          <a:effectLst/>
                        </a:rPr>
                        <a:t>i = n</a:t>
                      </a:r>
                      <a:endParaRPr lang="zh-CN" sz="2000">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en-US" sz="2000">
                          <a:effectLst/>
                        </a:rPr>
                        <a:t>1.0</a:t>
                      </a:r>
                      <a:endParaRPr lang="zh-CN" sz="2000">
                        <a:effectLst/>
                        <a:latin typeface="Times New Roman" panose="02020603050405020304"/>
                        <a:ea typeface="宋体" panose="02010600030101010101" pitchFamily="2" charset="-122"/>
                      </a:endParaRPr>
                    </a:p>
                  </a:txBody>
                  <a:tcPr marL="137160" marR="137160" marT="137160" marB="137160"/>
                </a:tc>
              </a:tr>
              <a:tr h="550605">
                <a:tc>
                  <a:txBody>
                    <a:bodyPr/>
                    <a:lstStyle/>
                    <a:p>
                      <a:pPr algn="just">
                        <a:lnSpc>
                          <a:spcPts val="1500"/>
                        </a:lnSpc>
                        <a:spcBef>
                          <a:spcPts val="200"/>
                        </a:spcBef>
                        <a:spcAft>
                          <a:spcPts val="0"/>
                        </a:spcAft>
                      </a:pPr>
                      <a:r>
                        <a:rPr lang="zh-CN" sz="2000">
                          <a:effectLst/>
                        </a:rPr>
                        <a:t>实例赋值</a:t>
                      </a:r>
                      <a:endParaRPr lang="zh-CN" sz="2000">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en-US" sz="2000">
                          <a:effectLst/>
                        </a:rPr>
                        <a:t>this.i = n</a:t>
                      </a:r>
                      <a:endParaRPr lang="zh-CN" sz="2000">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en-US" sz="2000">
                          <a:effectLst/>
                        </a:rPr>
                        <a:t>1.2</a:t>
                      </a:r>
                      <a:endParaRPr lang="zh-CN" sz="2000">
                        <a:effectLst/>
                        <a:latin typeface="Times New Roman" panose="02020603050405020304"/>
                        <a:ea typeface="宋体" panose="02010600030101010101" pitchFamily="2" charset="-122"/>
                      </a:endParaRPr>
                    </a:p>
                  </a:txBody>
                  <a:tcPr marL="137160" marR="137160" marT="137160" marB="137160"/>
                </a:tc>
              </a:tr>
              <a:tr h="550605">
                <a:tc>
                  <a:txBody>
                    <a:bodyPr/>
                    <a:lstStyle/>
                    <a:p>
                      <a:pPr algn="just">
                        <a:lnSpc>
                          <a:spcPts val="1500"/>
                        </a:lnSpc>
                        <a:spcBef>
                          <a:spcPts val="200"/>
                        </a:spcBef>
                        <a:spcAft>
                          <a:spcPts val="0"/>
                        </a:spcAft>
                      </a:pPr>
                      <a:r>
                        <a:rPr lang="zh-CN" sz="2000">
                          <a:effectLst/>
                        </a:rPr>
                        <a:t>方法调用</a:t>
                      </a:r>
                      <a:endParaRPr lang="zh-CN" sz="2000">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en-US" sz="2000">
                          <a:effectLst/>
                        </a:rPr>
                        <a:t>fun()</a:t>
                      </a:r>
                      <a:endParaRPr lang="zh-CN" sz="2000">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en-US" sz="2000">
                          <a:effectLst/>
                        </a:rPr>
                        <a:t>5.9</a:t>
                      </a:r>
                      <a:endParaRPr lang="zh-CN" sz="2000">
                        <a:effectLst/>
                        <a:latin typeface="Times New Roman" panose="02020603050405020304"/>
                        <a:ea typeface="宋体" panose="02010600030101010101" pitchFamily="2" charset="-122"/>
                      </a:endParaRPr>
                    </a:p>
                  </a:txBody>
                  <a:tcPr marL="137160" marR="137160" marT="137160" marB="137160"/>
                </a:tc>
              </a:tr>
              <a:tr h="550605">
                <a:tc>
                  <a:txBody>
                    <a:bodyPr/>
                    <a:lstStyle/>
                    <a:p>
                      <a:pPr algn="just">
                        <a:lnSpc>
                          <a:spcPts val="1500"/>
                        </a:lnSpc>
                        <a:spcBef>
                          <a:spcPts val="200"/>
                        </a:spcBef>
                        <a:spcAft>
                          <a:spcPts val="0"/>
                        </a:spcAft>
                      </a:pPr>
                      <a:r>
                        <a:rPr lang="zh-CN" sz="2000" dirty="0">
                          <a:solidFill>
                            <a:srgbClr val="FF0000"/>
                          </a:solidFill>
                          <a:effectLst/>
                        </a:rPr>
                        <a:t>新建对象</a:t>
                      </a:r>
                      <a:endParaRPr lang="zh-CN" sz="2000" dirty="0">
                        <a:solidFill>
                          <a:srgbClr val="FF0000"/>
                        </a:solidFill>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en-US" sz="2000">
                          <a:solidFill>
                            <a:srgbClr val="FF0000"/>
                          </a:solidFill>
                          <a:effectLst/>
                        </a:rPr>
                        <a:t>new Object()</a:t>
                      </a:r>
                      <a:endParaRPr lang="zh-CN" sz="2000">
                        <a:solidFill>
                          <a:srgbClr val="FF0000"/>
                        </a:solidFill>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en-US" sz="2000">
                          <a:solidFill>
                            <a:srgbClr val="FF0000"/>
                          </a:solidFill>
                          <a:effectLst/>
                        </a:rPr>
                        <a:t>980</a:t>
                      </a:r>
                      <a:endParaRPr lang="zh-CN" sz="2000">
                        <a:solidFill>
                          <a:srgbClr val="FF0000"/>
                        </a:solidFill>
                        <a:effectLst/>
                        <a:latin typeface="Times New Roman" panose="02020603050405020304"/>
                        <a:ea typeface="宋体" panose="02010600030101010101" pitchFamily="2" charset="-122"/>
                      </a:endParaRPr>
                    </a:p>
                  </a:txBody>
                  <a:tcPr marL="137160" marR="137160" marT="137160" marB="137160"/>
                </a:tc>
              </a:tr>
              <a:tr h="550605">
                <a:tc>
                  <a:txBody>
                    <a:bodyPr/>
                    <a:lstStyle/>
                    <a:p>
                      <a:pPr algn="just">
                        <a:lnSpc>
                          <a:spcPts val="1500"/>
                        </a:lnSpc>
                        <a:spcBef>
                          <a:spcPts val="200"/>
                        </a:spcBef>
                        <a:spcAft>
                          <a:spcPts val="0"/>
                        </a:spcAft>
                      </a:pPr>
                      <a:r>
                        <a:rPr lang="zh-CN" sz="2000" dirty="0">
                          <a:solidFill>
                            <a:srgbClr val="FF0000"/>
                          </a:solidFill>
                          <a:effectLst/>
                        </a:rPr>
                        <a:t>新建数组</a:t>
                      </a:r>
                      <a:endParaRPr lang="zh-CN" sz="2000" dirty="0">
                        <a:solidFill>
                          <a:srgbClr val="FF0000"/>
                        </a:solidFill>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en-US" sz="2000" dirty="0">
                          <a:solidFill>
                            <a:srgbClr val="FF0000"/>
                          </a:solidFill>
                          <a:effectLst/>
                        </a:rPr>
                        <a:t>new </a:t>
                      </a:r>
                      <a:r>
                        <a:rPr lang="en-US" sz="2000" dirty="0" err="1">
                          <a:solidFill>
                            <a:srgbClr val="FF0000"/>
                          </a:solidFill>
                          <a:effectLst/>
                        </a:rPr>
                        <a:t>int</a:t>
                      </a:r>
                      <a:r>
                        <a:rPr lang="en-US" sz="2000" dirty="0">
                          <a:solidFill>
                            <a:srgbClr val="FF0000"/>
                          </a:solidFill>
                          <a:effectLst/>
                        </a:rPr>
                        <a:t>[10]</a:t>
                      </a:r>
                      <a:endParaRPr lang="zh-CN" sz="2000" dirty="0">
                        <a:solidFill>
                          <a:srgbClr val="FF0000"/>
                        </a:solidFill>
                        <a:effectLst/>
                        <a:latin typeface="Times New Roman" panose="02020603050405020304"/>
                        <a:ea typeface="宋体" panose="02010600030101010101" pitchFamily="2" charset="-122"/>
                      </a:endParaRPr>
                    </a:p>
                  </a:txBody>
                  <a:tcPr marL="137160" marR="137160" marT="137160" marB="137160"/>
                </a:tc>
                <a:tc>
                  <a:txBody>
                    <a:bodyPr/>
                    <a:lstStyle/>
                    <a:p>
                      <a:pPr algn="just">
                        <a:lnSpc>
                          <a:spcPts val="1500"/>
                        </a:lnSpc>
                        <a:spcBef>
                          <a:spcPts val="200"/>
                        </a:spcBef>
                        <a:spcAft>
                          <a:spcPts val="0"/>
                        </a:spcAft>
                      </a:pPr>
                      <a:r>
                        <a:rPr lang="en-US" sz="2000" dirty="0">
                          <a:solidFill>
                            <a:srgbClr val="FF0000"/>
                          </a:solidFill>
                          <a:effectLst/>
                        </a:rPr>
                        <a:t>3100</a:t>
                      </a:r>
                      <a:endParaRPr lang="zh-CN" sz="2000" dirty="0">
                        <a:solidFill>
                          <a:srgbClr val="FF0000"/>
                        </a:solidFill>
                        <a:effectLst/>
                        <a:latin typeface="Times New Roman" panose="02020603050405020304"/>
                        <a:ea typeface="宋体" panose="02010600030101010101" pitchFamily="2" charset="-122"/>
                      </a:endParaRPr>
                    </a:p>
                  </a:txBody>
                  <a:tcPr marL="137160" marR="137160" marT="137160" marB="137160"/>
                </a:tc>
              </a:tr>
            </a:tbl>
          </a:graphicData>
        </a:graphic>
      </p:graphicFrame>
      <p:sp>
        <p:nvSpPr>
          <p:cNvPr id="3" name="标题 2"/>
          <p:cNvSpPr>
            <a:spLocks noGrp="1"/>
          </p:cNvSpPr>
          <p:nvPr>
            <p:ph type="title"/>
          </p:nvPr>
        </p:nvSpPr>
        <p:spPr/>
        <p:txBody>
          <a:bodyPr/>
          <a:lstStyle/>
          <a:p>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00000"/>
          </a:xfrm>
        </p:spPr>
        <p:txBody>
          <a:bodyPr>
            <a:normAutofit fontScale="92500"/>
          </a:bodyPr>
          <a:lstStyle/>
          <a:p>
            <a:r>
              <a:rPr lang="en-US" altLang="zh-CN" dirty="0"/>
              <a:t>Integer</a:t>
            </a:r>
            <a:r>
              <a:rPr lang="zh-CN" altLang="zh-CN" dirty="0"/>
              <a:t>类是</a:t>
            </a:r>
            <a:r>
              <a:rPr lang="en-US" altLang="zh-CN" dirty="0" err="1"/>
              <a:t>int</a:t>
            </a:r>
            <a:r>
              <a:rPr lang="zh-CN" altLang="zh-CN" dirty="0"/>
              <a:t>类型的包装类</a:t>
            </a:r>
            <a:endParaRPr lang="en-US" altLang="zh-CN" dirty="0"/>
          </a:p>
          <a:p>
            <a:r>
              <a:rPr lang="zh-CN" altLang="zh-CN" dirty="0"/>
              <a:t>常量</a:t>
            </a:r>
            <a:endParaRPr lang="en-US" altLang="zh-CN" dirty="0"/>
          </a:p>
          <a:p>
            <a:pPr lvl="1"/>
            <a:r>
              <a:rPr lang="en-US" altLang="zh-CN" dirty="0"/>
              <a:t>MAX_VALUE</a:t>
            </a:r>
            <a:r>
              <a:rPr lang="zh-CN" altLang="zh-CN" dirty="0"/>
              <a:t>和</a:t>
            </a:r>
            <a:r>
              <a:rPr lang="en-US" altLang="zh-CN" dirty="0"/>
              <a:t>MIN_VALUE</a:t>
            </a:r>
            <a:r>
              <a:rPr lang="zh-CN" altLang="zh-CN" dirty="0"/>
              <a:t>表示</a:t>
            </a:r>
            <a:r>
              <a:rPr lang="en-US" altLang="zh-CN" dirty="0" err="1"/>
              <a:t>int</a:t>
            </a:r>
            <a:r>
              <a:rPr lang="zh-CN" altLang="zh-CN" dirty="0"/>
              <a:t>类型的最大、最小值</a:t>
            </a:r>
            <a:r>
              <a:rPr lang="en-US" altLang="zh-CN" dirty="0"/>
              <a:t>……</a:t>
            </a:r>
            <a:endParaRPr lang="en-US" altLang="zh-CN" dirty="0"/>
          </a:p>
          <a:p>
            <a:r>
              <a:rPr lang="zh-CN" altLang="zh-CN" dirty="0"/>
              <a:t>常用方法</a:t>
            </a:r>
            <a:endParaRPr lang="en-US" altLang="zh-CN" dirty="0"/>
          </a:p>
          <a:p>
            <a:pPr lvl="1"/>
            <a:r>
              <a:rPr lang="en-US" altLang="zh-CN" sz="2400" dirty="0" err="1"/>
              <a:t>int</a:t>
            </a:r>
            <a:r>
              <a:rPr lang="en-US" altLang="zh-CN" sz="2400" dirty="0"/>
              <a:t>  intValue()</a:t>
            </a:r>
            <a:r>
              <a:rPr lang="zh-CN" altLang="zh-CN" sz="2400" dirty="0"/>
              <a:t>，返回调用该方法的</a:t>
            </a:r>
            <a:r>
              <a:rPr lang="en-US" altLang="zh-CN" sz="2400" dirty="0"/>
              <a:t>Integer</a:t>
            </a:r>
            <a:r>
              <a:rPr lang="zh-CN" altLang="zh-CN" sz="2400" dirty="0"/>
              <a:t>对象对应的</a:t>
            </a:r>
            <a:r>
              <a:rPr lang="en-US" altLang="zh-CN" sz="2400" dirty="0" err="1"/>
              <a:t>int</a:t>
            </a:r>
            <a:r>
              <a:rPr lang="zh-CN" altLang="zh-CN" sz="2400" dirty="0"/>
              <a:t>类型值。</a:t>
            </a:r>
            <a:endParaRPr lang="en-US" altLang="zh-CN" sz="2400" dirty="0"/>
          </a:p>
          <a:p>
            <a:pPr lvl="1"/>
            <a:r>
              <a:rPr lang="en-US" altLang="zh-CN" sz="2400" dirty="0"/>
              <a:t>static </a:t>
            </a:r>
            <a:r>
              <a:rPr lang="en-US" altLang="zh-CN" sz="2400" dirty="0" err="1"/>
              <a:t>int</a:t>
            </a:r>
            <a:r>
              <a:rPr lang="en-US" altLang="zh-CN" sz="2400" dirty="0"/>
              <a:t> </a:t>
            </a:r>
            <a:r>
              <a:rPr lang="en-US" altLang="zh-CN" sz="2400" dirty="0" err="1"/>
              <a:t>parseInt</a:t>
            </a:r>
            <a:r>
              <a:rPr lang="en-US" altLang="zh-CN" sz="2400" dirty="0"/>
              <a:t>(String s)</a:t>
            </a:r>
            <a:r>
              <a:rPr lang="zh-CN" altLang="zh-CN" sz="2400" dirty="0"/>
              <a:t>，这是</a:t>
            </a:r>
            <a:r>
              <a:rPr lang="en-US" altLang="zh-CN" sz="2400" dirty="0"/>
              <a:t>Integer</a:t>
            </a:r>
            <a:r>
              <a:rPr lang="zh-CN" altLang="zh-CN" sz="2400" dirty="0"/>
              <a:t>中最常用的方法，它可以将一个数字字符组成的字符串解析为</a:t>
            </a:r>
            <a:r>
              <a:rPr lang="en-US" altLang="zh-CN" sz="2400" dirty="0"/>
              <a:t>10</a:t>
            </a:r>
            <a:r>
              <a:rPr lang="zh-CN" altLang="zh-CN" sz="2400" dirty="0"/>
              <a:t>进制整数。</a:t>
            </a:r>
            <a:endParaRPr lang="en-US" altLang="zh-CN" sz="2400" dirty="0"/>
          </a:p>
          <a:p>
            <a:pPr lvl="1"/>
            <a:r>
              <a:rPr lang="en-US" altLang="zh-CN" sz="2400" dirty="0"/>
              <a:t>String </a:t>
            </a:r>
            <a:r>
              <a:rPr lang="en-US" altLang="zh-CN" sz="2400" dirty="0" err="1"/>
              <a:t>toString</a:t>
            </a:r>
            <a:r>
              <a:rPr lang="en-US" altLang="zh-CN" sz="2400" dirty="0"/>
              <a:t>()</a:t>
            </a:r>
            <a:r>
              <a:rPr lang="zh-CN" altLang="zh-CN" sz="2400" dirty="0"/>
              <a:t>，将调用该方法的</a:t>
            </a:r>
            <a:r>
              <a:rPr lang="en-US" altLang="zh-CN" sz="2400" dirty="0"/>
              <a:t>Integer</a:t>
            </a:r>
            <a:r>
              <a:rPr lang="zh-CN" altLang="zh-CN" sz="2400" dirty="0"/>
              <a:t>对象转换为字符串。</a:t>
            </a:r>
            <a:endParaRPr lang="en-US" altLang="zh-CN" sz="2400" dirty="0"/>
          </a:p>
          <a:p>
            <a:pPr lvl="1"/>
            <a:r>
              <a:rPr lang="en-US" altLang="zh-CN" sz="2400" dirty="0"/>
              <a:t>static Integer </a:t>
            </a:r>
            <a:r>
              <a:rPr lang="en-US" altLang="zh-CN" sz="2400" dirty="0" err="1"/>
              <a:t>valueOf</a:t>
            </a:r>
            <a:r>
              <a:rPr lang="en-US" altLang="zh-CN" sz="2400" dirty="0"/>
              <a:t>(</a:t>
            </a:r>
            <a:r>
              <a:rPr lang="en-US" altLang="zh-CN" sz="2400" dirty="0" err="1"/>
              <a:t>int</a:t>
            </a:r>
            <a:r>
              <a:rPr lang="en-US" altLang="zh-CN" sz="2400" dirty="0"/>
              <a:t> i)</a:t>
            </a:r>
            <a:r>
              <a:rPr lang="zh-CN" altLang="zh-CN" sz="2400" dirty="0"/>
              <a:t>，</a:t>
            </a:r>
            <a:r>
              <a:rPr lang="en-US" altLang="zh-CN" sz="2400" dirty="0"/>
              <a:t>static Integer </a:t>
            </a:r>
            <a:r>
              <a:rPr lang="en-US" altLang="zh-CN" sz="2400" dirty="0" err="1"/>
              <a:t>valueOf</a:t>
            </a:r>
            <a:r>
              <a:rPr lang="en-US" altLang="zh-CN" sz="2400" dirty="0"/>
              <a:t>(String s)</a:t>
            </a:r>
            <a:r>
              <a:rPr lang="zh-CN" altLang="zh-CN" sz="2400" dirty="0"/>
              <a:t>，它们返回参数对应的一个十进制整数对象。</a:t>
            </a:r>
            <a:endParaRPr lang="zh-CN" altLang="zh-CN" sz="2400" dirty="0"/>
          </a:p>
          <a:p>
            <a:pPr lvl="1"/>
            <a:endParaRPr lang="zh-CN" altLang="en-US" dirty="0"/>
          </a:p>
        </p:txBody>
      </p:sp>
      <p:sp>
        <p:nvSpPr>
          <p:cNvPr id="3" name="标题 2"/>
          <p:cNvSpPr>
            <a:spLocks noGrp="1"/>
          </p:cNvSpPr>
          <p:nvPr>
            <p:ph type="title"/>
          </p:nvPr>
        </p:nvSpPr>
        <p:spPr/>
        <p:txBody>
          <a:bodyPr>
            <a:normAutofit/>
          </a:bodyPr>
          <a:lstStyle/>
          <a:p>
            <a:r>
              <a:rPr lang="en-US" altLang="zh-CN" dirty="0">
                <a:effectLst/>
              </a:rPr>
              <a:t>7.3.1  Integer</a:t>
            </a:r>
            <a:r>
              <a:rPr lang="zh-CN" altLang="zh-CN" dirty="0">
                <a:effectLst/>
              </a:rPr>
              <a:t>类</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7.3.1  Integer</a:t>
            </a:r>
            <a:r>
              <a:rPr lang="zh-CN" altLang="zh-CN" dirty="0">
                <a:effectLst/>
              </a:rPr>
              <a:t>类</a:t>
            </a:r>
            <a:endParaRPr lang="zh-CN" altLang="en-US" dirty="0"/>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755576" y="1916832"/>
            <a:ext cx="7488832" cy="304015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07704" y="1597610"/>
            <a:ext cx="6779096" cy="4525963"/>
          </a:xfrm>
        </p:spPr>
        <p:txBody>
          <a:bodyPr>
            <a:noAutofit/>
          </a:bodyPr>
          <a:lstStyle/>
          <a:p>
            <a:r>
              <a:rPr lang="zh-CN" altLang="zh-CN" sz="2400" dirty="0"/>
              <a:t>当使用图形用户界面与用户交互时，用户输入的数据通常都是以字符串的形式存在（在文本框中完成输入）。即便用户输入的是一个纯数字，也是一个数字字符组成的字符串，所以将字符串解析还原为用户交给程序的原始数据是经常会遇到的运算。类似的，</a:t>
            </a:r>
            <a:r>
              <a:rPr lang="en-US" altLang="zh-CN" sz="2400" dirty="0" err="1"/>
              <a:t>parseDouble</a:t>
            </a:r>
            <a:r>
              <a:rPr lang="en-US" altLang="zh-CN" sz="2400" dirty="0"/>
              <a:t>()</a:t>
            </a:r>
            <a:r>
              <a:rPr lang="zh-CN" altLang="zh-CN" sz="2400" dirty="0"/>
              <a:t>、</a:t>
            </a:r>
            <a:r>
              <a:rPr lang="en-US" altLang="zh-CN" sz="2400" dirty="0" err="1"/>
              <a:t>parseBoolean</a:t>
            </a:r>
            <a:r>
              <a:rPr lang="en-US" altLang="zh-CN" sz="2400" dirty="0"/>
              <a:t>()</a:t>
            </a:r>
            <a:r>
              <a:rPr lang="zh-CN" altLang="zh-CN" sz="2400" dirty="0"/>
              <a:t>等方法在每个包装类中都存在。</a:t>
            </a:r>
            <a:endParaRPr lang="zh-CN" altLang="en-US" sz="2400" dirty="0"/>
          </a:p>
        </p:txBody>
      </p:sp>
      <p:sp>
        <p:nvSpPr>
          <p:cNvPr id="3" name="标题 2"/>
          <p:cNvSpPr>
            <a:spLocks noGrp="1"/>
          </p:cNvSpPr>
          <p:nvPr>
            <p:ph type="title"/>
          </p:nvPr>
        </p:nvSpPr>
        <p:spPr/>
        <p:txBody>
          <a:bodyPr/>
          <a:lstStyle/>
          <a:p>
            <a:r>
              <a:rPr lang="en-US" altLang="zh-CN" sz="4000" dirty="0">
                <a:effectLst/>
              </a:rPr>
              <a:t>7.3.1  Integer</a:t>
            </a:r>
            <a:r>
              <a:rPr lang="zh-CN" altLang="zh-CN" sz="4000" dirty="0">
                <a:effectLst/>
              </a:rPr>
              <a:t>类</a:t>
            </a:r>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1628799"/>
            <a:ext cx="1224136" cy="1468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【例</a:t>
            </a:r>
            <a:r>
              <a:rPr lang="en-US" altLang="zh-CN" dirty="0"/>
              <a:t>7-6</a:t>
            </a:r>
            <a:r>
              <a:rPr lang="zh-CN" altLang="zh-CN" dirty="0"/>
              <a:t>】</a:t>
            </a:r>
            <a:r>
              <a:rPr lang="en-US" altLang="zh-CN" dirty="0" err="1"/>
              <a:t>int</a:t>
            </a:r>
            <a:r>
              <a:rPr lang="zh-CN" altLang="zh-CN" dirty="0"/>
              <a:t>、</a:t>
            </a:r>
            <a:r>
              <a:rPr lang="en-US" altLang="zh-CN" dirty="0"/>
              <a:t>Integer</a:t>
            </a:r>
            <a:r>
              <a:rPr lang="zh-CN" altLang="zh-CN" dirty="0"/>
              <a:t>和</a:t>
            </a:r>
            <a:r>
              <a:rPr lang="en-US" altLang="zh-CN" dirty="0"/>
              <a:t>String</a:t>
            </a:r>
            <a:r>
              <a:rPr lang="zh-CN" altLang="zh-CN" dirty="0"/>
              <a:t>数据间的类型转换示例。</a:t>
            </a:r>
            <a:endParaRPr lang="zh-CN" altLang="en-US" dirty="0"/>
          </a:p>
        </p:txBody>
      </p:sp>
      <p:sp>
        <p:nvSpPr>
          <p:cNvPr id="3" name="标题 2"/>
          <p:cNvSpPr>
            <a:spLocks noGrp="1"/>
          </p:cNvSpPr>
          <p:nvPr>
            <p:ph type="title"/>
          </p:nvPr>
        </p:nvSpPr>
        <p:spPr/>
        <p:txBody>
          <a:bodyPr/>
          <a:lstStyle/>
          <a:p>
            <a:r>
              <a:rPr lang="en-US" altLang="zh-CN" sz="4400" dirty="0">
                <a:effectLst/>
              </a:rPr>
              <a:t>7.3.1  Integer</a:t>
            </a:r>
            <a:r>
              <a:rPr lang="zh-CN" altLang="zh-CN" sz="4400" dirty="0">
                <a:effectLst/>
              </a:rPr>
              <a:t>类</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2060848"/>
            <a:ext cx="8229600" cy="4525963"/>
          </a:xfrm>
        </p:spPr>
        <p:txBody>
          <a:bodyPr/>
          <a:lstStyle/>
          <a:p>
            <a:r>
              <a:rPr lang="zh-CN" altLang="zh-CN" dirty="0"/>
              <a:t>这样的表述在</a:t>
            </a:r>
            <a:r>
              <a:rPr lang="en-US" altLang="zh-CN" dirty="0"/>
              <a:t>Java SE 5.0</a:t>
            </a:r>
            <a:r>
              <a:rPr lang="zh-CN" altLang="zh-CN" dirty="0"/>
              <a:t>之前是错误。</a:t>
            </a:r>
            <a:endParaRPr lang="en-US" altLang="zh-CN" dirty="0"/>
          </a:p>
          <a:p>
            <a:endParaRPr lang="en-US" altLang="zh-CN" dirty="0"/>
          </a:p>
          <a:p>
            <a:endParaRPr lang="en-US" altLang="zh-CN" dirty="0"/>
          </a:p>
          <a:p>
            <a:r>
              <a:rPr lang="zh-CN" altLang="zh-CN" dirty="0"/>
              <a:t>从</a:t>
            </a:r>
            <a:r>
              <a:rPr lang="en-US" altLang="zh-CN" dirty="0"/>
              <a:t>Java SE 5.0</a:t>
            </a:r>
            <a:r>
              <a:rPr lang="zh-CN" altLang="zh-CN" dirty="0"/>
              <a:t>开始，编译器对基本类型进行自动封箱（</a:t>
            </a:r>
            <a:r>
              <a:rPr lang="en-US" altLang="zh-CN" dirty="0" err="1"/>
              <a:t>AutoBoxing</a:t>
            </a:r>
            <a:r>
              <a:rPr lang="zh-CN" altLang="zh-CN" dirty="0"/>
              <a:t>）和自动解封</a:t>
            </a:r>
            <a:r>
              <a:rPr lang="en-US" altLang="zh-CN" dirty="0"/>
              <a:t>(Auto-</a:t>
            </a:r>
            <a:r>
              <a:rPr lang="en-US" altLang="zh-CN" dirty="0" err="1"/>
              <a:t>unBoxing</a:t>
            </a:r>
            <a:r>
              <a:rPr lang="en-US" altLang="zh-CN" dirty="0"/>
              <a:t>)</a:t>
            </a:r>
            <a:r>
              <a:rPr lang="zh-CN" altLang="zh-CN" dirty="0"/>
              <a:t>。</a:t>
            </a:r>
            <a:endParaRPr lang="zh-CN" altLang="zh-CN" dirty="0"/>
          </a:p>
          <a:p>
            <a:endParaRPr lang="zh-CN" altLang="en-US" dirty="0"/>
          </a:p>
        </p:txBody>
      </p:sp>
      <p:sp>
        <p:nvSpPr>
          <p:cNvPr id="3" name="标题 2"/>
          <p:cNvSpPr>
            <a:spLocks noGrp="1"/>
          </p:cNvSpPr>
          <p:nvPr>
            <p:ph type="title"/>
          </p:nvPr>
        </p:nvSpPr>
        <p:spPr/>
        <p:txBody>
          <a:bodyPr>
            <a:normAutofit/>
          </a:bodyPr>
          <a:lstStyle/>
          <a:p>
            <a:r>
              <a:rPr lang="en-US" altLang="zh-CN" dirty="0">
                <a:effectLst/>
              </a:rPr>
              <a:t>7.3.2  </a:t>
            </a:r>
            <a:r>
              <a:rPr lang="zh-CN" altLang="zh-CN" dirty="0">
                <a:effectLst/>
              </a:rPr>
              <a:t>自动封箱和解封</a:t>
            </a:r>
            <a:endParaRPr lang="zh-CN" altLang="en-US" dirty="0"/>
          </a:p>
        </p:txBody>
      </p:sp>
      <p:sp>
        <p:nvSpPr>
          <p:cNvPr id="4" name="矩形 3"/>
          <p:cNvSpPr/>
          <p:nvPr/>
        </p:nvSpPr>
        <p:spPr>
          <a:xfrm>
            <a:off x="683568" y="1412776"/>
            <a:ext cx="2491388" cy="52322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800" dirty="0"/>
              <a:t>Integer i=5;  </a:t>
            </a:r>
            <a:endParaRPr lang="zh-CN" altLang="zh-CN" sz="2800" dirty="0"/>
          </a:p>
        </p:txBody>
      </p:sp>
      <p:sp>
        <p:nvSpPr>
          <p:cNvPr id="5" name="矩形 4"/>
          <p:cNvSpPr/>
          <p:nvPr/>
        </p:nvSpPr>
        <p:spPr>
          <a:xfrm>
            <a:off x="689810" y="2607295"/>
            <a:ext cx="4549643"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zh-CN" sz="2400" dirty="0"/>
              <a:t>Integer i= </a:t>
            </a:r>
            <a:r>
              <a:rPr lang="en-US" altLang="zh-CN" sz="2400" dirty="0" err="1"/>
              <a:t>Integer.valueOf</a:t>
            </a:r>
            <a:r>
              <a:rPr lang="en-US" altLang="zh-CN" sz="2400" dirty="0"/>
              <a:t>(5);</a:t>
            </a:r>
            <a:endParaRPr lang="zh-CN" altLang="zh-CN" sz="2400" dirty="0"/>
          </a:p>
        </p:txBody>
      </p:sp>
      <p:sp>
        <p:nvSpPr>
          <p:cNvPr id="6" name="矩形 5"/>
          <p:cNvSpPr/>
          <p:nvPr/>
        </p:nvSpPr>
        <p:spPr>
          <a:xfrm>
            <a:off x="3707904" y="1443553"/>
            <a:ext cx="1415772"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zh-CN" sz="2400" dirty="0"/>
              <a:t>自动封箱</a:t>
            </a:r>
            <a:endParaRPr lang="zh-CN" altLang="en-US" sz="2400" dirty="0"/>
          </a:p>
        </p:txBody>
      </p:sp>
      <p:sp>
        <p:nvSpPr>
          <p:cNvPr id="8" name="矩形 7"/>
          <p:cNvSpPr/>
          <p:nvPr/>
        </p:nvSpPr>
        <p:spPr>
          <a:xfrm>
            <a:off x="6732240" y="4581127"/>
            <a:ext cx="1415772"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zh-CN" sz="2400" dirty="0">
                <a:solidFill>
                  <a:schemeClr val="dk1"/>
                </a:solidFill>
              </a:rPr>
              <a:t>自动解封</a:t>
            </a:r>
            <a:endParaRPr lang="zh-CN" altLang="en-US" sz="2400" dirty="0">
              <a:solidFill>
                <a:schemeClr val="dk1"/>
              </a:solidFill>
            </a:endParaRPr>
          </a:p>
        </p:txBody>
      </p:sp>
      <p:sp>
        <p:nvSpPr>
          <p:cNvPr id="10" name="矩形 9"/>
          <p:cNvSpPr/>
          <p:nvPr/>
        </p:nvSpPr>
        <p:spPr>
          <a:xfrm>
            <a:off x="661210" y="4582620"/>
            <a:ext cx="2263761" cy="95410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800" dirty="0">
                <a:solidFill>
                  <a:schemeClr val="lt1"/>
                </a:solidFill>
              </a:rPr>
              <a:t>Integer i=5;</a:t>
            </a:r>
            <a:endParaRPr lang="zh-CN" altLang="zh-CN" sz="2800" dirty="0">
              <a:solidFill>
                <a:schemeClr val="lt1"/>
              </a:solidFill>
            </a:endParaRPr>
          </a:p>
          <a:p>
            <a:r>
              <a:rPr lang="en-US" altLang="zh-CN" sz="2800" dirty="0" err="1">
                <a:solidFill>
                  <a:schemeClr val="lt1"/>
                </a:solidFill>
              </a:rPr>
              <a:t>int</a:t>
            </a:r>
            <a:r>
              <a:rPr lang="en-US" altLang="zh-CN" sz="2800" dirty="0">
                <a:solidFill>
                  <a:schemeClr val="lt1"/>
                </a:solidFill>
              </a:rPr>
              <a:t> a=i; </a:t>
            </a:r>
            <a:endParaRPr lang="zh-CN" altLang="zh-CN" sz="2800" dirty="0">
              <a:solidFill>
                <a:schemeClr val="lt1"/>
              </a:solidFill>
            </a:endParaRPr>
          </a:p>
        </p:txBody>
      </p:sp>
      <p:sp>
        <p:nvSpPr>
          <p:cNvPr id="11" name="矩形 10"/>
          <p:cNvSpPr/>
          <p:nvPr/>
        </p:nvSpPr>
        <p:spPr>
          <a:xfrm>
            <a:off x="3120354" y="4581128"/>
            <a:ext cx="2993127"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zh-CN" sz="2400" dirty="0" err="1">
                <a:solidFill>
                  <a:schemeClr val="dk1"/>
                </a:solidFill>
              </a:rPr>
              <a:t>int</a:t>
            </a:r>
            <a:r>
              <a:rPr lang="en-US" altLang="zh-CN" sz="2400" dirty="0">
                <a:solidFill>
                  <a:schemeClr val="dk1"/>
                </a:solidFill>
              </a:rPr>
              <a:t> a=</a:t>
            </a:r>
            <a:r>
              <a:rPr lang="en-US" altLang="zh-CN" sz="2400" dirty="0" err="1">
                <a:solidFill>
                  <a:schemeClr val="dk1"/>
                </a:solidFill>
              </a:rPr>
              <a:t>i.intValue</a:t>
            </a:r>
            <a:r>
              <a:rPr lang="en-US" altLang="zh-CN" sz="2400" dirty="0">
                <a:solidFill>
                  <a:schemeClr val="dk1"/>
                </a:solidFill>
              </a:rPr>
              <a:t>();  </a:t>
            </a:r>
            <a:endParaRPr lang="zh-CN" altLang="zh-CN" sz="24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400" dirty="0"/>
              <a:t>与</a:t>
            </a:r>
            <a:r>
              <a:rPr lang="en-US" altLang="zh-CN" sz="2400" dirty="0"/>
              <a:t>String</a:t>
            </a:r>
            <a:r>
              <a:rPr lang="zh-CN" altLang="zh-CN" sz="2400" dirty="0"/>
              <a:t>的对象池类似，在</a:t>
            </a:r>
            <a:r>
              <a:rPr lang="en-US" altLang="zh-CN" sz="2400" dirty="0"/>
              <a:t>Java SE 5.0</a:t>
            </a:r>
            <a:r>
              <a:rPr lang="zh-CN" altLang="zh-CN" sz="2400" dirty="0"/>
              <a:t>中对包装类（除了</a:t>
            </a:r>
            <a:r>
              <a:rPr lang="en-US" altLang="zh-CN" sz="2400" dirty="0"/>
              <a:t>Float</a:t>
            </a:r>
            <a:r>
              <a:rPr lang="zh-CN" altLang="zh-CN" sz="2400" dirty="0"/>
              <a:t>和</a:t>
            </a:r>
            <a:r>
              <a:rPr lang="en-US" altLang="zh-CN" sz="2400" dirty="0"/>
              <a:t>Double</a:t>
            </a:r>
            <a:r>
              <a:rPr lang="zh-CN" altLang="zh-CN" sz="2400" dirty="0"/>
              <a:t>）对象的常量也在</a:t>
            </a:r>
            <a:r>
              <a:rPr lang="en-US" altLang="zh-CN" sz="2400" dirty="0"/>
              <a:t>JVM</a:t>
            </a:r>
            <a:r>
              <a:rPr lang="zh-CN" altLang="zh-CN" sz="2400" dirty="0"/>
              <a:t>的运行时数据区维护了它们的常量池</a:t>
            </a:r>
            <a:endParaRPr lang="en-US" altLang="zh-CN" sz="2400" dirty="0"/>
          </a:p>
          <a:p>
            <a:endParaRPr lang="en-US" altLang="zh-CN" sz="2400" dirty="0"/>
          </a:p>
        </p:txBody>
      </p:sp>
      <p:sp>
        <p:nvSpPr>
          <p:cNvPr id="3" name="标题 2"/>
          <p:cNvSpPr>
            <a:spLocks noGrp="1"/>
          </p:cNvSpPr>
          <p:nvPr>
            <p:ph type="title"/>
          </p:nvPr>
        </p:nvSpPr>
        <p:spPr/>
        <p:txBody>
          <a:bodyPr/>
          <a:lstStyle/>
          <a:p>
            <a:r>
              <a:rPr lang="en-US" altLang="zh-CN" dirty="0">
                <a:effectLst/>
              </a:rPr>
              <a:t>7.3.2  </a:t>
            </a:r>
            <a:r>
              <a:rPr lang="zh-CN" altLang="zh-CN" dirty="0">
                <a:effectLst/>
              </a:rPr>
              <a:t>自动封箱和解封</a:t>
            </a:r>
            <a:endParaRPr lang="zh-CN" altLang="en-US" dirty="0"/>
          </a:p>
        </p:txBody>
      </p:sp>
      <p:sp>
        <p:nvSpPr>
          <p:cNvPr id="4" name="矩形 3"/>
          <p:cNvSpPr/>
          <p:nvPr/>
        </p:nvSpPr>
        <p:spPr>
          <a:xfrm>
            <a:off x="827584" y="2773377"/>
            <a:ext cx="7704856"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a:t>Integer i1=5</a:t>
            </a:r>
            <a:r>
              <a:rPr lang="zh-CN" altLang="en-US" sz="2000" dirty="0"/>
              <a:t>；</a:t>
            </a:r>
            <a:r>
              <a:rPr lang="zh-CN" altLang="zh-CN" sz="2000" dirty="0"/>
              <a:t>向对象池写入</a:t>
            </a:r>
            <a:r>
              <a:rPr lang="en-US" altLang="zh-CN" sz="2000" dirty="0"/>
              <a:t>Integer</a:t>
            </a:r>
            <a:r>
              <a:rPr lang="zh-CN" altLang="zh-CN" sz="2000" dirty="0"/>
              <a:t>对象</a:t>
            </a:r>
            <a:r>
              <a:rPr lang="en-US" altLang="zh-CN" sz="2000" dirty="0"/>
              <a:t>(5)</a:t>
            </a:r>
            <a:endParaRPr lang="zh-CN" altLang="zh-CN" sz="2000" dirty="0"/>
          </a:p>
          <a:p>
            <a:r>
              <a:rPr lang="en-US" altLang="zh-CN" sz="2000" dirty="0"/>
              <a:t>Integer i2=</a:t>
            </a:r>
            <a:r>
              <a:rPr lang="en-US" altLang="zh-CN" sz="2000" dirty="0" err="1"/>
              <a:t>Integer.valueof</a:t>
            </a:r>
            <a:r>
              <a:rPr lang="en-US" altLang="zh-CN" sz="2000" dirty="0"/>
              <a:t>(5)</a:t>
            </a:r>
            <a:r>
              <a:rPr lang="zh-CN" altLang="en-US" sz="2000" dirty="0"/>
              <a:t>；</a:t>
            </a:r>
            <a:r>
              <a:rPr lang="zh-CN" altLang="zh-CN" sz="2000" dirty="0"/>
              <a:t>将对象池中的</a:t>
            </a:r>
            <a:r>
              <a:rPr lang="en-US" altLang="zh-CN" sz="2000" dirty="0"/>
              <a:t>Integer</a:t>
            </a:r>
            <a:r>
              <a:rPr lang="zh-CN" altLang="zh-CN" sz="2000" dirty="0"/>
              <a:t>对象</a:t>
            </a:r>
            <a:r>
              <a:rPr lang="en-US" altLang="zh-CN" sz="2000" dirty="0"/>
              <a:t>(5)</a:t>
            </a:r>
            <a:r>
              <a:rPr lang="zh-CN" altLang="zh-CN" sz="2000" dirty="0"/>
              <a:t>引用赋值给</a:t>
            </a:r>
            <a:r>
              <a:rPr lang="en-US" altLang="zh-CN" sz="2000" dirty="0"/>
              <a:t>i2</a:t>
            </a:r>
            <a:endParaRPr lang="zh-CN" altLang="zh-CN" sz="2000" dirty="0"/>
          </a:p>
          <a:p>
            <a:r>
              <a:rPr lang="en-US" altLang="zh-CN" sz="2000" dirty="0"/>
              <a:t>Integer i3=new Integer(5)</a:t>
            </a:r>
            <a:r>
              <a:rPr lang="zh-CN" altLang="en-US" sz="2000" dirty="0"/>
              <a:t>；</a:t>
            </a:r>
            <a:r>
              <a:rPr lang="zh-CN" altLang="zh-CN" sz="2000" dirty="0"/>
              <a:t>创建新的对象</a:t>
            </a:r>
            <a:endParaRPr lang="zh-CN" altLang="zh-CN" sz="2000" dirty="0"/>
          </a:p>
        </p:txBody>
      </p:sp>
      <p:sp>
        <p:nvSpPr>
          <p:cNvPr id="5" name="矩形 4"/>
          <p:cNvSpPr/>
          <p:nvPr/>
        </p:nvSpPr>
        <p:spPr>
          <a:xfrm>
            <a:off x="827584" y="4353485"/>
            <a:ext cx="770485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a:t>
            </a:r>
            <a:endParaRPr lang="zh-CN" altLang="zh-CN" dirty="0"/>
          </a:p>
          <a:p>
            <a:r>
              <a:rPr lang="en-US" altLang="zh-CN" dirty="0"/>
              <a:t>	Integer i1=5; 	</a:t>
            </a:r>
            <a:endParaRPr lang="en-US" altLang="zh-CN" dirty="0"/>
          </a:p>
          <a:p>
            <a:r>
              <a:rPr lang="en-US" altLang="zh-CN" dirty="0"/>
              <a:t>	Integer i2=</a:t>
            </a:r>
            <a:r>
              <a:rPr lang="en-US" altLang="zh-CN" dirty="0" err="1"/>
              <a:t>Integer.</a:t>
            </a:r>
            <a:r>
              <a:rPr lang="en-US" altLang="zh-CN" i="1" dirty="0" err="1"/>
              <a:t>valueOf</a:t>
            </a:r>
            <a:r>
              <a:rPr lang="en-US" altLang="zh-CN" dirty="0"/>
              <a:t>(5);  </a:t>
            </a:r>
            <a:endParaRPr lang="en-US" altLang="zh-CN" dirty="0"/>
          </a:p>
          <a:p>
            <a:r>
              <a:rPr lang="en-US" altLang="zh-CN" dirty="0"/>
              <a:t>	Integer i3=</a:t>
            </a:r>
            <a:r>
              <a:rPr lang="en-US" altLang="zh-CN" b="1" dirty="0"/>
              <a:t>new</a:t>
            </a:r>
            <a:r>
              <a:rPr lang="en-US" altLang="zh-CN" dirty="0"/>
              <a:t> Integer(5); </a:t>
            </a:r>
            <a:endParaRPr lang="en-US" altLang="zh-CN" dirty="0"/>
          </a:p>
          <a:p>
            <a:r>
              <a:rPr lang="en-US" altLang="zh-CN" dirty="0"/>
              <a:t>		</a:t>
            </a:r>
            <a:endParaRPr lang="zh-CN" altLang="zh-CN" dirty="0"/>
          </a:p>
          <a:p>
            <a:r>
              <a:rPr lang="en-US" altLang="zh-CN" dirty="0"/>
              <a:t>	</a:t>
            </a:r>
            <a:r>
              <a:rPr lang="en-US" altLang="zh-CN" dirty="0" err="1"/>
              <a:t>System.</a:t>
            </a:r>
            <a:r>
              <a:rPr lang="en-US" altLang="zh-CN" i="1" dirty="0" err="1"/>
              <a:t>out</a:t>
            </a:r>
            <a:r>
              <a:rPr lang="en-US" altLang="zh-CN" dirty="0" err="1"/>
              <a:t>.println</a:t>
            </a:r>
            <a:r>
              <a:rPr lang="en-US" altLang="zh-CN" dirty="0"/>
              <a:t>(i2==i1);  	</a:t>
            </a:r>
            <a:r>
              <a:rPr lang="en-US" altLang="zh-CN" dirty="0" err="1"/>
              <a:t>System.</a:t>
            </a:r>
            <a:r>
              <a:rPr lang="en-US" altLang="zh-CN" i="1" dirty="0" err="1"/>
              <a:t>out</a:t>
            </a:r>
            <a:r>
              <a:rPr lang="en-US" altLang="zh-CN" dirty="0" err="1"/>
              <a:t>.println</a:t>
            </a:r>
            <a:r>
              <a:rPr lang="en-US" altLang="zh-CN" dirty="0"/>
              <a:t>(i2==i3);  </a:t>
            </a:r>
            <a:endParaRPr lang="en-US" altLang="zh-CN" dirty="0"/>
          </a:p>
          <a:p>
            <a:r>
              <a:rPr lang="en-US" altLang="zh-CN" dirty="0"/>
              <a:t>}</a:t>
            </a:r>
            <a:endParaRPr lang="zh-CN" altLang="en-US" dirty="0"/>
          </a:p>
        </p:txBody>
      </p:sp>
      <p:sp>
        <p:nvSpPr>
          <p:cNvPr id="6" name="矩形 5"/>
          <p:cNvSpPr/>
          <p:nvPr/>
        </p:nvSpPr>
        <p:spPr>
          <a:xfrm>
            <a:off x="5292080" y="5733256"/>
            <a:ext cx="636713"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dirty="0"/>
              <a:t>true</a:t>
            </a:r>
            <a:endParaRPr lang="zh-CN" altLang="zh-CN" dirty="0"/>
          </a:p>
        </p:txBody>
      </p:sp>
      <p:sp>
        <p:nvSpPr>
          <p:cNvPr id="7" name="矩形 6"/>
          <p:cNvSpPr/>
          <p:nvPr/>
        </p:nvSpPr>
        <p:spPr>
          <a:xfrm>
            <a:off x="5301618" y="6102588"/>
            <a:ext cx="710451"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dirty="0"/>
              <a:t>false</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400" dirty="0"/>
              <a:t>Integer</a:t>
            </a:r>
            <a:r>
              <a:rPr lang="zh-CN" altLang="zh-CN" sz="2400" dirty="0"/>
              <a:t>的常量池中的数据的范围仅仅是</a:t>
            </a:r>
            <a:r>
              <a:rPr lang="en-US" altLang="zh-CN" sz="2400" dirty="0"/>
              <a:t>-128~127</a:t>
            </a:r>
            <a:r>
              <a:rPr lang="zh-CN" altLang="zh-CN" sz="2400" dirty="0"/>
              <a:t>。</a:t>
            </a:r>
            <a:endParaRPr lang="zh-CN" altLang="en-US" sz="2400" dirty="0"/>
          </a:p>
          <a:p>
            <a:endParaRPr lang="zh-CN" altLang="en-US" dirty="0"/>
          </a:p>
        </p:txBody>
      </p:sp>
      <p:sp>
        <p:nvSpPr>
          <p:cNvPr id="3" name="标题 2"/>
          <p:cNvSpPr>
            <a:spLocks noGrp="1"/>
          </p:cNvSpPr>
          <p:nvPr>
            <p:ph type="title"/>
          </p:nvPr>
        </p:nvSpPr>
        <p:spPr/>
        <p:txBody>
          <a:bodyPr/>
          <a:lstStyle/>
          <a:p>
            <a:r>
              <a:rPr lang="en-US" altLang="zh-CN" dirty="0">
                <a:effectLst/>
              </a:rPr>
              <a:t>7.3.2  </a:t>
            </a:r>
            <a:r>
              <a:rPr lang="zh-CN" altLang="zh-CN" dirty="0">
                <a:effectLst/>
              </a:rPr>
              <a:t>自动封箱和解封</a:t>
            </a:r>
            <a:endParaRPr lang="zh-CN" altLang="en-US" dirty="0"/>
          </a:p>
        </p:txBody>
      </p:sp>
      <p:sp>
        <p:nvSpPr>
          <p:cNvPr id="4" name="矩形 3"/>
          <p:cNvSpPr/>
          <p:nvPr/>
        </p:nvSpPr>
        <p:spPr>
          <a:xfrm>
            <a:off x="683568" y="2204864"/>
            <a:ext cx="72008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		</a:t>
            </a:r>
            <a:endParaRPr lang="zh-CN" altLang="zh-CN" dirty="0"/>
          </a:p>
          <a:p>
            <a:r>
              <a:rPr lang="en-US" altLang="zh-CN" dirty="0"/>
              <a:t>	Integer i1=250;  </a:t>
            </a:r>
            <a:endParaRPr lang="zh-CN" altLang="zh-CN" dirty="0"/>
          </a:p>
          <a:p>
            <a:r>
              <a:rPr lang="en-US" altLang="zh-CN" dirty="0"/>
              <a:t>	Integer i2=</a:t>
            </a:r>
            <a:r>
              <a:rPr lang="en-US" altLang="zh-CN" dirty="0" err="1"/>
              <a:t>Integer.</a:t>
            </a:r>
            <a:r>
              <a:rPr lang="en-US" altLang="zh-CN" i="1" dirty="0" err="1"/>
              <a:t>valueOf</a:t>
            </a:r>
            <a:r>
              <a:rPr lang="en-US" altLang="zh-CN" dirty="0"/>
              <a:t>(250); </a:t>
            </a:r>
            <a:endParaRPr lang="zh-CN" altLang="zh-CN" dirty="0"/>
          </a:p>
          <a:p>
            <a:r>
              <a:rPr lang="en-US" altLang="zh-CN" dirty="0"/>
              <a:t>	Integer i3=</a:t>
            </a:r>
            <a:r>
              <a:rPr lang="en-US" altLang="zh-CN" b="1" dirty="0"/>
              <a:t>new</a:t>
            </a:r>
            <a:r>
              <a:rPr lang="en-US" altLang="zh-CN" dirty="0"/>
              <a:t> Integer(250);  </a:t>
            </a:r>
            <a:endParaRPr lang="zh-CN" altLang="zh-CN" dirty="0"/>
          </a:p>
          <a:p>
            <a:r>
              <a:rPr lang="en-US" altLang="zh-CN" dirty="0"/>
              <a:t>		</a:t>
            </a:r>
            <a:endParaRPr lang="zh-CN" altLang="zh-CN" dirty="0"/>
          </a:p>
          <a:p>
            <a:r>
              <a:rPr lang="en-US" altLang="zh-CN" dirty="0"/>
              <a:t>	</a:t>
            </a:r>
            <a:r>
              <a:rPr lang="en-US" altLang="zh-CN" dirty="0" err="1"/>
              <a:t>System.</a:t>
            </a:r>
            <a:r>
              <a:rPr lang="en-US" altLang="zh-CN" i="1" dirty="0" err="1"/>
              <a:t>out</a:t>
            </a:r>
            <a:r>
              <a:rPr lang="en-US" altLang="zh-CN" dirty="0" err="1"/>
              <a:t>.println</a:t>
            </a:r>
            <a:r>
              <a:rPr lang="en-US" altLang="zh-CN" dirty="0"/>
              <a:t>(i2==i1);  	</a:t>
            </a:r>
            <a:r>
              <a:rPr lang="en-US" altLang="zh-CN" dirty="0" err="1"/>
              <a:t>System.</a:t>
            </a:r>
            <a:r>
              <a:rPr lang="en-US" altLang="zh-CN" i="1" dirty="0" err="1"/>
              <a:t>out</a:t>
            </a:r>
            <a:r>
              <a:rPr lang="en-US" altLang="zh-CN" dirty="0" err="1"/>
              <a:t>.println</a:t>
            </a:r>
            <a:r>
              <a:rPr lang="en-US" altLang="zh-CN" dirty="0"/>
              <a:t>(i2==i3);</a:t>
            </a:r>
            <a:endParaRPr lang="en-US" altLang="zh-CN" dirty="0"/>
          </a:p>
          <a:p>
            <a:r>
              <a:rPr lang="en-US" altLang="zh-CN" dirty="0"/>
              <a:t>}</a:t>
            </a:r>
            <a:endParaRPr lang="zh-CN" altLang="zh-CN" dirty="0"/>
          </a:p>
        </p:txBody>
      </p:sp>
      <p:sp>
        <p:nvSpPr>
          <p:cNvPr id="5" name="矩形 4"/>
          <p:cNvSpPr/>
          <p:nvPr/>
        </p:nvSpPr>
        <p:spPr>
          <a:xfrm>
            <a:off x="5076056" y="3563724"/>
            <a:ext cx="710451"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dirty="0"/>
              <a:t>false</a:t>
            </a:r>
            <a:endParaRPr lang="zh-CN" altLang="zh-CN" dirty="0"/>
          </a:p>
        </p:txBody>
      </p:sp>
      <p:sp>
        <p:nvSpPr>
          <p:cNvPr id="6" name="矩形 5"/>
          <p:cNvSpPr/>
          <p:nvPr/>
        </p:nvSpPr>
        <p:spPr>
          <a:xfrm>
            <a:off x="5076056" y="3923764"/>
            <a:ext cx="710451"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dirty="0"/>
              <a:t>false</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en-US" altLang="zh-CN" dirty="0">
                <a:effectLst/>
              </a:rPr>
              <a:t>7.4  </a:t>
            </a:r>
            <a:r>
              <a:rPr lang="zh-CN" altLang="en-US" dirty="0">
                <a:effectLst/>
              </a:rPr>
              <a:t>传统</a:t>
            </a:r>
            <a:r>
              <a:rPr lang="zh-CN" altLang="zh-CN" dirty="0">
                <a:effectLst/>
              </a:rPr>
              <a:t>日期类</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68760"/>
            <a:ext cx="8229600" cy="5040560"/>
          </a:xfrm>
        </p:spPr>
        <p:txBody>
          <a:bodyPr>
            <a:normAutofit/>
          </a:bodyPr>
          <a:lstStyle/>
          <a:p>
            <a:r>
              <a:rPr lang="en-US" altLang="zh-CN" dirty="0" err="1"/>
              <a:t>java.util.Date</a:t>
            </a:r>
            <a:r>
              <a:rPr lang="zh-CN" altLang="zh-CN" dirty="0"/>
              <a:t>类用来处理日期及时间。</a:t>
            </a:r>
            <a:endParaRPr lang="en-US" altLang="zh-CN" dirty="0"/>
          </a:p>
          <a:p>
            <a:r>
              <a:rPr lang="en-US" altLang="zh-CN" dirty="0"/>
              <a:t>Date</a:t>
            </a:r>
            <a:r>
              <a:rPr lang="zh-CN" altLang="zh-CN" dirty="0"/>
              <a:t>类出现于</a:t>
            </a:r>
            <a:r>
              <a:rPr lang="en-US" altLang="zh-CN" dirty="0"/>
              <a:t>JDK 1.0</a:t>
            </a:r>
            <a:r>
              <a:rPr lang="zh-CN" altLang="zh-CN" dirty="0"/>
              <a:t>，因为历史太悠久，所以大部分构造方法、方法都已经过时（</a:t>
            </a:r>
            <a:r>
              <a:rPr lang="en-US" altLang="zh-CN" dirty="0"/>
              <a:t>deprecated</a:t>
            </a:r>
            <a:r>
              <a:rPr lang="zh-CN" altLang="zh-CN" dirty="0"/>
              <a:t>），不再推荐使用，取而代之的是</a:t>
            </a:r>
            <a:r>
              <a:rPr lang="en-US" altLang="zh-CN" dirty="0"/>
              <a:t>Calendar</a:t>
            </a:r>
            <a:r>
              <a:rPr lang="zh-CN" altLang="zh-CN" dirty="0"/>
              <a:t>类。</a:t>
            </a:r>
            <a:endParaRPr lang="zh-CN" altLang="zh-CN" dirty="0"/>
          </a:p>
          <a:p>
            <a:endParaRPr lang="zh-CN" altLang="en-US" dirty="0"/>
          </a:p>
        </p:txBody>
      </p:sp>
      <p:sp>
        <p:nvSpPr>
          <p:cNvPr id="3" name="标题 2"/>
          <p:cNvSpPr>
            <a:spLocks noGrp="1"/>
          </p:cNvSpPr>
          <p:nvPr>
            <p:ph type="title"/>
          </p:nvPr>
        </p:nvSpPr>
        <p:spPr/>
        <p:txBody>
          <a:bodyPr>
            <a:normAutofit/>
          </a:bodyPr>
          <a:lstStyle/>
          <a:p>
            <a:r>
              <a:rPr lang="en-US" altLang="zh-CN" dirty="0"/>
              <a:t>7.4.1  Date</a:t>
            </a:r>
            <a:r>
              <a:rPr lang="zh-CN" altLang="zh-CN" dirty="0"/>
              <a:t>类</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zh-CN" altLang="zh-CN" dirty="0"/>
              <a:t>（</a:t>
            </a:r>
            <a:r>
              <a:rPr lang="en-US" altLang="zh-CN" dirty="0"/>
              <a:t>1</a:t>
            </a:r>
            <a:r>
              <a:rPr lang="zh-CN" altLang="zh-CN" dirty="0"/>
              <a:t>）</a:t>
            </a:r>
            <a:r>
              <a:rPr lang="en-US" altLang="zh-CN" dirty="0"/>
              <a:t>Date()</a:t>
            </a:r>
            <a:endParaRPr lang="zh-CN" altLang="zh-CN" dirty="0"/>
          </a:p>
          <a:p>
            <a:pPr lvl="1"/>
            <a:r>
              <a:rPr lang="zh-CN" altLang="zh-CN" dirty="0"/>
              <a:t>构造方法，生成一个代表当前日期的</a:t>
            </a:r>
            <a:r>
              <a:rPr lang="en-US" altLang="zh-CN" dirty="0"/>
              <a:t>Date</a:t>
            </a:r>
            <a:r>
              <a:rPr lang="zh-CN" altLang="zh-CN" dirty="0"/>
              <a:t>对象，通过调用</a:t>
            </a:r>
            <a:r>
              <a:rPr lang="en-US" altLang="zh-CN" dirty="0" err="1"/>
              <a:t>System.currentTimeMillis</a:t>
            </a:r>
            <a:r>
              <a:rPr lang="en-US" altLang="zh-CN" dirty="0"/>
              <a:t>()</a:t>
            </a:r>
            <a:r>
              <a:rPr lang="zh-CN" altLang="zh-CN" dirty="0"/>
              <a:t>方法获得</a:t>
            </a:r>
            <a:r>
              <a:rPr lang="en-US" altLang="zh-CN" dirty="0"/>
              <a:t>long</a:t>
            </a:r>
            <a:r>
              <a:rPr lang="zh-CN" altLang="zh-CN" dirty="0"/>
              <a:t>类型整数代表日期。这个整数是</a:t>
            </a:r>
            <a:r>
              <a:rPr lang="zh-CN" altLang="zh-CN" dirty="0">
                <a:solidFill>
                  <a:srgbClr val="FF0000"/>
                </a:solidFill>
              </a:rPr>
              <a:t>距离格林威治时间</a:t>
            </a:r>
            <a:r>
              <a:rPr lang="en-US" altLang="zh-CN" dirty="0">
                <a:solidFill>
                  <a:srgbClr val="FF0000"/>
                </a:solidFill>
              </a:rPr>
              <a:t>1970</a:t>
            </a:r>
            <a:r>
              <a:rPr lang="zh-CN" altLang="zh-CN" dirty="0">
                <a:solidFill>
                  <a:srgbClr val="FF0000"/>
                </a:solidFill>
              </a:rPr>
              <a:t>年</a:t>
            </a:r>
            <a:r>
              <a:rPr lang="en-US" altLang="zh-CN" dirty="0">
                <a:solidFill>
                  <a:srgbClr val="FF0000"/>
                </a:solidFill>
              </a:rPr>
              <a:t>1</a:t>
            </a:r>
            <a:r>
              <a:rPr lang="zh-CN" altLang="zh-CN" dirty="0">
                <a:solidFill>
                  <a:srgbClr val="FF0000"/>
                </a:solidFill>
              </a:rPr>
              <a:t>月</a:t>
            </a:r>
            <a:r>
              <a:rPr lang="en-US" altLang="zh-CN" dirty="0">
                <a:solidFill>
                  <a:srgbClr val="FF0000"/>
                </a:solidFill>
              </a:rPr>
              <a:t>1</a:t>
            </a:r>
            <a:r>
              <a:rPr lang="zh-CN" altLang="zh-CN" dirty="0">
                <a:solidFill>
                  <a:srgbClr val="FF0000"/>
                </a:solidFill>
              </a:rPr>
              <a:t>日</a:t>
            </a:r>
            <a:r>
              <a:rPr lang="en-US" altLang="zh-CN" dirty="0">
                <a:solidFill>
                  <a:srgbClr val="FF0000"/>
                </a:solidFill>
              </a:rPr>
              <a:t>0</a:t>
            </a:r>
            <a:r>
              <a:rPr lang="zh-CN" altLang="zh-CN" dirty="0">
                <a:solidFill>
                  <a:srgbClr val="FF0000"/>
                </a:solidFill>
              </a:rPr>
              <a:t>点的毫秒数</a:t>
            </a:r>
            <a:r>
              <a:rPr lang="zh-CN" altLang="zh-CN" dirty="0"/>
              <a:t>，这个时间点是为了纪念</a:t>
            </a:r>
            <a:r>
              <a:rPr lang="en-US" altLang="zh-CN" dirty="0"/>
              <a:t>Unix</a:t>
            </a:r>
            <a:r>
              <a:rPr lang="zh-CN" altLang="zh-CN" dirty="0"/>
              <a:t>系统诞生。</a:t>
            </a:r>
            <a:endParaRPr lang="zh-CN" altLang="zh-CN" dirty="0"/>
          </a:p>
          <a:p>
            <a:pPr marL="109855" indent="0">
              <a:buNone/>
            </a:pPr>
            <a:r>
              <a:rPr lang="zh-CN" altLang="zh-CN" dirty="0"/>
              <a:t>（</a:t>
            </a:r>
            <a:r>
              <a:rPr lang="en-US" altLang="zh-CN" dirty="0"/>
              <a:t>2</a:t>
            </a:r>
            <a:r>
              <a:rPr lang="zh-CN" altLang="zh-CN" dirty="0"/>
              <a:t>）</a:t>
            </a:r>
            <a:r>
              <a:rPr lang="en-US" altLang="zh-CN" dirty="0"/>
              <a:t>Date(long date)</a:t>
            </a:r>
            <a:endParaRPr lang="zh-CN" altLang="zh-CN" dirty="0"/>
          </a:p>
          <a:p>
            <a:pPr lvl="1"/>
            <a:r>
              <a:rPr lang="zh-CN" altLang="zh-CN" dirty="0"/>
              <a:t>构造方法，利用一个距离</a:t>
            </a:r>
            <a:r>
              <a:rPr lang="en-US" altLang="zh-CN" dirty="0"/>
              <a:t>1970</a:t>
            </a:r>
            <a:r>
              <a:rPr lang="zh-CN" altLang="zh-CN" dirty="0"/>
              <a:t>年</a:t>
            </a:r>
            <a:r>
              <a:rPr lang="en-US" altLang="zh-CN" dirty="0"/>
              <a:t>1</a:t>
            </a:r>
            <a:r>
              <a:rPr lang="zh-CN" altLang="zh-CN" dirty="0"/>
              <a:t>月</a:t>
            </a:r>
            <a:r>
              <a:rPr lang="en-US" altLang="zh-CN" dirty="0"/>
              <a:t>1</a:t>
            </a:r>
            <a:r>
              <a:rPr lang="zh-CN" altLang="zh-CN" dirty="0"/>
              <a:t>日</a:t>
            </a:r>
            <a:r>
              <a:rPr lang="en-US" altLang="zh-CN" dirty="0"/>
              <a:t>0</a:t>
            </a:r>
            <a:r>
              <a:rPr lang="zh-CN" altLang="zh-CN" dirty="0"/>
              <a:t>点的毫秒数生成一个</a:t>
            </a:r>
            <a:r>
              <a:rPr lang="en-US" altLang="zh-CN" dirty="0"/>
              <a:t>Date</a:t>
            </a:r>
            <a:r>
              <a:rPr lang="zh-CN" altLang="zh-CN" dirty="0"/>
              <a:t>对象。</a:t>
            </a:r>
            <a:endParaRPr lang="zh-CN" altLang="zh-CN" dirty="0"/>
          </a:p>
          <a:p>
            <a:pPr marL="109855" indent="0">
              <a:buNone/>
            </a:pPr>
            <a:r>
              <a:rPr lang="zh-CN" altLang="zh-CN" dirty="0"/>
              <a:t>（</a:t>
            </a:r>
            <a:r>
              <a:rPr lang="en-US" altLang="zh-CN" dirty="0"/>
              <a:t>3</a:t>
            </a:r>
            <a:r>
              <a:rPr lang="zh-CN" altLang="zh-CN" dirty="0"/>
              <a:t>）</a:t>
            </a:r>
            <a:r>
              <a:rPr lang="en-US" altLang="zh-CN" dirty="0" err="1"/>
              <a:t>getTime</a:t>
            </a:r>
            <a:r>
              <a:rPr lang="en-US" altLang="zh-CN" dirty="0"/>
              <a:t>()</a:t>
            </a:r>
            <a:endParaRPr lang="zh-CN" altLang="zh-CN" dirty="0"/>
          </a:p>
          <a:p>
            <a:pPr lvl="1"/>
            <a:r>
              <a:rPr lang="en-US" altLang="zh-CN" dirty="0"/>
              <a:t>long </a:t>
            </a:r>
            <a:r>
              <a:rPr lang="en-US" altLang="zh-CN" dirty="0" err="1"/>
              <a:t>getTime</a:t>
            </a:r>
            <a:r>
              <a:rPr lang="en-US" altLang="zh-CN" dirty="0"/>
              <a:t>()</a:t>
            </a:r>
            <a:r>
              <a:rPr lang="zh-CN" altLang="zh-CN" dirty="0"/>
              <a:t>，返回调用该方法的时间对象所对应的</a:t>
            </a:r>
            <a:r>
              <a:rPr lang="en-US" altLang="zh-CN" dirty="0"/>
              <a:t>long</a:t>
            </a:r>
            <a:r>
              <a:rPr lang="zh-CN" altLang="zh-CN" dirty="0"/>
              <a:t>型整数。</a:t>
            </a:r>
            <a:endParaRPr lang="zh-CN" altLang="zh-CN" dirty="0"/>
          </a:p>
        </p:txBody>
      </p:sp>
      <p:sp>
        <p:nvSpPr>
          <p:cNvPr id="3" name="标题 2"/>
          <p:cNvSpPr>
            <a:spLocks noGrp="1"/>
          </p:cNvSpPr>
          <p:nvPr>
            <p:ph type="title"/>
          </p:nvPr>
        </p:nvSpPr>
        <p:spPr/>
        <p:txBody>
          <a:bodyPr/>
          <a:lstStyle/>
          <a:p>
            <a:r>
              <a:rPr lang="en-US" altLang="zh-CN" dirty="0"/>
              <a:t>7.4.1  Date</a:t>
            </a:r>
            <a:r>
              <a:rPr lang="zh-CN" altLang="zh-CN" dirty="0"/>
              <a:t>类</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zh-CN" sz="2400" dirty="0"/>
              <a:t>对象的释放</a:t>
            </a:r>
            <a:r>
              <a:rPr lang="zh-CN" altLang="en-US" sz="2400" dirty="0"/>
              <a:t>：</a:t>
            </a:r>
            <a:r>
              <a:rPr lang="zh-CN" altLang="zh-CN" sz="2400" dirty="0"/>
              <a:t>垃圾收集器</a:t>
            </a:r>
            <a:r>
              <a:rPr lang="zh-CN" altLang="en-US" sz="2400" dirty="0"/>
              <a:t>开销。</a:t>
            </a:r>
            <a:r>
              <a:rPr lang="zh-CN" altLang="zh-CN" sz="2400" dirty="0"/>
              <a:t>首先是</a:t>
            </a:r>
            <a:r>
              <a:rPr lang="zh-CN" altLang="zh-CN" sz="2400" dirty="0">
                <a:solidFill>
                  <a:srgbClr val="0070C0"/>
                </a:solidFill>
              </a:rPr>
              <a:t>对象管理开销</a:t>
            </a:r>
            <a:r>
              <a:rPr lang="zh-CN" altLang="zh-CN" sz="2400" dirty="0"/>
              <a:t>，垃圾收集器为了能够正确释放对象，它必须监控每一个对象的运行状态，包括对象的申请、引用、被引用、赋值等；其次，在垃圾收集器开始回收垃圾对象时，系统会暂停应用程序的执行，</a:t>
            </a:r>
            <a:r>
              <a:rPr lang="zh-CN" altLang="zh-CN" sz="2400" dirty="0">
                <a:solidFill>
                  <a:srgbClr val="0070C0"/>
                </a:solidFill>
              </a:rPr>
              <a:t>独自占用</a:t>
            </a:r>
            <a:r>
              <a:rPr lang="en-US" altLang="zh-CN" sz="2400" dirty="0">
                <a:solidFill>
                  <a:srgbClr val="0070C0"/>
                </a:solidFill>
              </a:rPr>
              <a:t>CPU</a:t>
            </a:r>
            <a:r>
              <a:rPr lang="zh-CN" altLang="zh-CN" sz="2400" dirty="0"/>
              <a:t>。</a:t>
            </a:r>
            <a:endParaRPr lang="en-US" altLang="zh-CN" sz="2400" dirty="0"/>
          </a:p>
          <a:p>
            <a:pPr lvl="1"/>
            <a:endParaRPr lang="en-US" altLang="zh-CN" sz="2400" dirty="0"/>
          </a:p>
          <a:p>
            <a:pPr lvl="1"/>
            <a:r>
              <a:rPr lang="zh-CN" altLang="en-US" sz="2400" dirty="0"/>
              <a:t>结论：</a:t>
            </a:r>
            <a:r>
              <a:rPr lang="zh-CN" altLang="zh-CN" sz="2400" dirty="0"/>
              <a:t>要改善应用程序的性能，应尽量减少</a:t>
            </a:r>
            <a:r>
              <a:rPr lang="zh-CN" altLang="en-US" sz="2400" dirty="0"/>
              <a:t>对象的创建</a:t>
            </a:r>
            <a:r>
              <a:rPr lang="zh-CN" altLang="zh-CN" sz="2400" dirty="0"/>
              <a:t>和</a:t>
            </a:r>
            <a:r>
              <a:rPr lang="zh-CN" altLang="en-US" sz="2400" dirty="0"/>
              <a:t>对象的销毁</a:t>
            </a:r>
            <a:r>
              <a:rPr lang="zh-CN" altLang="zh-CN" sz="2400" dirty="0"/>
              <a:t>时间，这些可以通过</a:t>
            </a:r>
            <a:r>
              <a:rPr lang="zh-CN" altLang="zh-CN" sz="2400" dirty="0">
                <a:solidFill>
                  <a:srgbClr val="FF0000"/>
                </a:solidFill>
              </a:rPr>
              <a:t>对象池技术</a:t>
            </a:r>
            <a:r>
              <a:rPr lang="zh-CN" altLang="zh-CN" sz="2400" dirty="0"/>
              <a:t>来实现。</a:t>
            </a:r>
            <a:endParaRPr lang="en-US" altLang="zh-CN" sz="2400" dirty="0"/>
          </a:p>
          <a:p>
            <a:pPr lvl="1"/>
            <a:endParaRPr lang="en-US" altLang="zh-CN" sz="2400" dirty="0"/>
          </a:p>
          <a:p>
            <a:endParaRPr lang="zh-CN" altLang="en-US" dirty="0"/>
          </a:p>
        </p:txBody>
      </p:sp>
      <p:sp>
        <p:nvSpPr>
          <p:cNvPr id="3" name="标题 2"/>
          <p:cNvSpPr>
            <a:spLocks noGrp="1"/>
          </p:cNvSpPr>
          <p:nvPr>
            <p:ph type="title"/>
          </p:nvPr>
        </p:nvSpPr>
        <p:spPr/>
        <p:txBody>
          <a:bodyPr/>
          <a:lstStyle/>
          <a:p>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a:t>
            </a:r>
            <a:r>
              <a:rPr lang="en-US" altLang="zh-CN" dirty="0"/>
              <a:t>4</a:t>
            </a:r>
            <a:r>
              <a:rPr lang="zh-CN" altLang="zh-CN" dirty="0"/>
              <a:t>）</a:t>
            </a:r>
            <a:r>
              <a:rPr lang="en-US" altLang="zh-CN" dirty="0" err="1"/>
              <a:t>compareTo</a:t>
            </a:r>
            <a:r>
              <a:rPr lang="en-US" altLang="zh-CN" dirty="0"/>
              <a:t>()</a:t>
            </a:r>
            <a:endParaRPr lang="zh-CN" altLang="zh-CN" dirty="0"/>
          </a:p>
          <a:p>
            <a:pPr lvl="1"/>
            <a:r>
              <a:rPr lang="en-US" altLang="zh-CN" dirty="0" err="1"/>
              <a:t>int</a:t>
            </a:r>
            <a:r>
              <a:rPr lang="en-US" altLang="zh-CN" dirty="0"/>
              <a:t> </a:t>
            </a:r>
            <a:r>
              <a:rPr lang="en-US" altLang="zh-CN" dirty="0" err="1"/>
              <a:t>compareTo</a:t>
            </a:r>
            <a:r>
              <a:rPr lang="en-US" altLang="zh-CN" dirty="0"/>
              <a:t>(Date </a:t>
            </a:r>
            <a:r>
              <a:rPr lang="en-US" altLang="zh-CN" dirty="0" err="1"/>
              <a:t>anotherDate</a:t>
            </a:r>
            <a:r>
              <a:rPr lang="en-US" altLang="zh-CN" dirty="0"/>
              <a:t>)</a:t>
            </a:r>
            <a:r>
              <a:rPr lang="zh-CN" altLang="zh-CN" dirty="0"/>
              <a:t>，比较调用该方法的日期和参数日期的大小，前者比后者大时返回</a:t>
            </a:r>
            <a:r>
              <a:rPr lang="en-US" altLang="zh-CN" dirty="0"/>
              <a:t>1</a:t>
            </a:r>
            <a:r>
              <a:rPr lang="zh-CN" altLang="zh-CN" dirty="0"/>
              <a:t>，比后者小时返回</a:t>
            </a:r>
            <a:r>
              <a:rPr lang="en-US" altLang="zh-CN" dirty="0"/>
              <a:t>-1</a:t>
            </a:r>
            <a:r>
              <a:rPr lang="zh-CN" altLang="zh-CN" dirty="0"/>
              <a:t>。</a:t>
            </a:r>
            <a:endParaRPr lang="zh-CN" altLang="zh-CN" dirty="0"/>
          </a:p>
          <a:p>
            <a:pPr marL="109855" indent="0">
              <a:buNone/>
            </a:pPr>
            <a:r>
              <a:rPr lang="zh-CN" altLang="zh-CN" dirty="0"/>
              <a:t>（</a:t>
            </a:r>
            <a:r>
              <a:rPr lang="en-US" altLang="zh-CN" dirty="0"/>
              <a:t>5</a:t>
            </a:r>
            <a:r>
              <a:rPr lang="zh-CN" altLang="zh-CN" dirty="0"/>
              <a:t>）</a:t>
            </a:r>
            <a:r>
              <a:rPr lang="en-US" altLang="zh-CN" dirty="0"/>
              <a:t>before()</a:t>
            </a:r>
            <a:endParaRPr lang="zh-CN" altLang="zh-CN" dirty="0"/>
          </a:p>
          <a:p>
            <a:pPr lvl="1"/>
            <a:r>
              <a:rPr lang="en-US" altLang="zh-CN" dirty="0" err="1"/>
              <a:t>boolean</a:t>
            </a:r>
            <a:r>
              <a:rPr lang="en-US" altLang="zh-CN" dirty="0"/>
              <a:t> before(Date when)</a:t>
            </a:r>
            <a:r>
              <a:rPr lang="zh-CN" altLang="zh-CN" dirty="0"/>
              <a:t>，判断调用该方法的日期是否在参数日期之前。</a:t>
            </a:r>
            <a:endParaRPr lang="zh-CN" altLang="zh-CN" dirty="0"/>
          </a:p>
          <a:p>
            <a:pPr marL="109855" indent="0">
              <a:buNone/>
            </a:pPr>
            <a:r>
              <a:rPr lang="zh-CN" altLang="zh-CN" dirty="0"/>
              <a:t>（</a:t>
            </a:r>
            <a:r>
              <a:rPr lang="en-US" altLang="zh-CN" dirty="0"/>
              <a:t>6</a:t>
            </a:r>
            <a:r>
              <a:rPr lang="zh-CN" altLang="zh-CN" dirty="0"/>
              <a:t>）</a:t>
            </a:r>
            <a:r>
              <a:rPr lang="en-US" altLang="zh-CN" dirty="0"/>
              <a:t>after()</a:t>
            </a:r>
            <a:endParaRPr lang="zh-CN" altLang="zh-CN" dirty="0"/>
          </a:p>
          <a:p>
            <a:pPr lvl="1"/>
            <a:r>
              <a:rPr lang="en-US" altLang="zh-CN" dirty="0" err="1"/>
              <a:t>boolean</a:t>
            </a:r>
            <a:r>
              <a:rPr lang="en-US" altLang="zh-CN" dirty="0"/>
              <a:t> after(Date when)</a:t>
            </a:r>
            <a:r>
              <a:rPr lang="zh-CN" altLang="zh-CN" dirty="0"/>
              <a:t>，判断调用该方法的日期是否在参数日期之后。</a:t>
            </a:r>
            <a:endParaRPr lang="zh-CN" altLang="en-US" dirty="0"/>
          </a:p>
        </p:txBody>
      </p:sp>
      <p:sp>
        <p:nvSpPr>
          <p:cNvPr id="3" name="标题 2"/>
          <p:cNvSpPr>
            <a:spLocks noGrp="1"/>
          </p:cNvSpPr>
          <p:nvPr>
            <p:ph type="title"/>
          </p:nvPr>
        </p:nvSpPr>
        <p:spPr/>
        <p:txBody>
          <a:bodyPr/>
          <a:lstStyle/>
          <a:p>
            <a:r>
              <a:rPr lang="en-US" altLang="zh-CN" dirty="0"/>
              <a:t>7.4.1  Date</a:t>
            </a:r>
            <a:r>
              <a:rPr lang="zh-CN" altLang="zh-CN" dirty="0"/>
              <a:t>类</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Calendar</a:t>
            </a:r>
            <a:r>
              <a:rPr lang="zh-CN" altLang="zh-CN" dirty="0"/>
              <a:t>类在</a:t>
            </a:r>
            <a:r>
              <a:rPr lang="en-US" altLang="zh-CN" dirty="0" err="1"/>
              <a:t>java.util</a:t>
            </a:r>
            <a:r>
              <a:rPr lang="zh-CN" altLang="zh-CN" dirty="0"/>
              <a:t>包中，用于表示日历，取代</a:t>
            </a:r>
            <a:r>
              <a:rPr lang="en-US" altLang="zh-CN" dirty="0" err="1"/>
              <a:t>java.util.Date</a:t>
            </a:r>
            <a:r>
              <a:rPr lang="zh-CN" altLang="zh-CN" dirty="0"/>
              <a:t>更好地处理日期和时间。</a:t>
            </a:r>
            <a:endParaRPr lang="zh-CN" altLang="zh-CN" dirty="0"/>
          </a:p>
          <a:p>
            <a:r>
              <a:rPr lang="en-US" altLang="zh-CN" dirty="0"/>
              <a:t>Calendar</a:t>
            </a:r>
            <a:r>
              <a:rPr lang="zh-CN" altLang="zh-CN" dirty="0"/>
              <a:t>是一个抽象类，不能用构造方法创建</a:t>
            </a:r>
            <a:r>
              <a:rPr lang="en-US" altLang="zh-CN" dirty="0"/>
              <a:t>Calendar</a:t>
            </a:r>
            <a:r>
              <a:rPr lang="zh-CN" altLang="zh-CN" dirty="0"/>
              <a:t>对象，但它提供了静态方法</a:t>
            </a:r>
            <a:r>
              <a:rPr lang="en-US" altLang="zh-CN" dirty="0" err="1"/>
              <a:t>getInstance</a:t>
            </a:r>
            <a:r>
              <a:rPr lang="en-US" altLang="zh-CN" dirty="0"/>
              <a:t>()</a:t>
            </a:r>
            <a:r>
              <a:rPr lang="zh-CN" altLang="zh-CN" dirty="0"/>
              <a:t>来获取</a:t>
            </a:r>
            <a:r>
              <a:rPr lang="en-US" altLang="zh-CN" dirty="0"/>
              <a:t>Calendar</a:t>
            </a:r>
            <a:r>
              <a:rPr lang="zh-CN" altLang="zh-CN" dirty="0"/>
              <a:t>实例。</a:t>
            </a:r>
            <a:endParaRPr lang="zh-CN" altLang="zh-CN" dirty="0"/>
          </a:p>
          <a:p>
            <a:pPr lvl="1"/>
            <a:r>
              <a:rPr lang="en-US" altLang="zh-CN" dirty="0"/>
              <a:t>static </a:t>
            </a:r>
            <a:r>
              <a:rPr lang="en-US" altLang="zh-CN" dirty="0">
                <a:hlinkClick r:id="rId1" tooltip="java.util 中的类"/>
              </a:rPr>
              <a:t>Calendar</a:t>
            </a:r>
            <a:r>
              <a:rPr lang="en-US" altLang="zh-CN" dirty="0"/>
              <a:t> </a:t>
            </a:r>
            <a:r>
              <a:rPr lang="en-US" altLang="zh-CN" dirty="0" err="1"/>
              <a:t>getInstance</a:t>
            </a:r>
            <a:r>
              <a:rPr lang="en-US" altLang="zh-CN" dirty="0"/>
              <a:t>()</a:t>
            </a:r>
            <a:r>
              <a:rPr lang="zh-CN" altLang="zh-CN" dirty="0"/>
              <a:t>，使用默认时区和语言环境，根据当前时间返回一个日历。</a:t>
            </a:r>
            <a:r>
              <a:rPr lang="en-US" altLang="zh-CN" dirty="0"/>
              <a:t>Calendar</a:t>
            </a:r>
            <a:r>
              <a:rPr lang="zh-CN" altLang="zh-CN" dirty="0"/>
              <a:t>支持国际化，所以可以对日历基于的时区和语言环境进行设置。默认的时区和语言环境来自于操作系统。</a:t>
            </a:r>
            <a:endParaRPr lang="zh-CN" altLang="zh-CN" dirty="0"/>
          </a:p>
        </p:txBody>
      </p:sp>
      <p:sp>
        <p:nvSpPr>
          <p:cNvPr id="3" name="标题 2"/>
          <p:cNvSpPr>
            <a:spLocks noGrp="1"/>
          </p:cNvSpPr>
          <p:nvPr>
            <p:ph type="title"/>
          </p:nvPr>
        </p:nvSpPr>
        <p:spPr/>
        <p:txBody>
          <a:bodyPr>
            <a:normAutofit/>
          </a:bodyPr>
          <a:lstStyle/>
          <a:p>
            <a:r>
              <a:rPr lang="en-US" altLang="zh-CN" dirty="0">
                <a:effectLst/>
              </a:rPr>
              <a:t>7.4.2  Calendar</a:t>
            </a:r>
            <a:r>
              <a:rPr lang="zh-CN" altLang="zh-CN" dirty="0">
                <a:effectLst/>
              </a:rPr>
              <a:t>类</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dirty="0"/>
              <a:t>Calendar</a:t>
            </a:r>
            <a:r>
              <a:rPr lang="zh-CN" altLang="zh-CN" dirty="0"/>
              <a:t>类提供了大量访问、修改日期的方法</a:t>
            </a:r>
            <a:r>
              <a:rPr lang="zh-CN" altLang="en-US" dirty="0"/>
              <a:t>。</a:t>
            </a:r>
            <a:endParaRPr lang="en-US" altLang="zh-CN" dirty="0"/>
          </a:p>
          <a:p>
            <a:pPr marL="109855" indent="0">
              <a:buNone/>
            </a:pPr>
            <a:r>
              <a:rPr lang="zh-CN" altLang="zh-CN" dirty="0"/>
              <a:t>（</a:t>
            </a:r>
            <a:r>
              <a:rPr lang="en-US" altLang="zh-CN" dirty="0"/>
              <a:t>1</a:t>
            </a:r>
            <a:r>
              <a:rPr lang="zh-CN" altLang="zh-CN" dirty="0"/>
              <a:t>）</a:t>
            </a:r>
            <a:r>
              <a:rPr lang="en-US" altLang="zh-CN" dirty="0"/>
              <a:t>get()</a:t>
            </a:r>
            <a:endParaRPr lang="zh-CN" altLang="zh-CN" dirty="0"/>
          </a:p>
          <a:p>
            <a:pPr lvl="1"/>
            <a:r>
              <a:rPr lang="en-US" altLang="zh-CN" dirty="0" err="1"/>
              <a:t>int</a:t>
            </a:r>
            <a:r>
              <a:rPr lang="en-US" altLang="zh-CN" dirty="0"/>
              <a:t> get(</a:t>
            </a:r>
            <a:r>
              <a:rPr lang="en-US" altLang="zh-CN" dirty="0" err="1"/>
              <a:t>int</a:t>
            </a:r>
            <a:r>
              <a:rPr lang="en-US" altLang="zh-CN" dirty="0"/>
              <a:t> field)</a:t>
            </a:r>
            <a:r>
              <a:rPr lang="zh-CN" altLang="zh-CN" dirty="0"/>
              <a:t>，返回调用该方法的</a:t>
            </a:r>
            <a:r>
              <a:rPr lang="en-US" altLang="zh-CN" dirty="0"/>
              <a:t>Calendar</a:t>
            </a:r>
            <a:r>
              <a:rPr lang="zh-CN" altLang="zh-CN" dirty="0"/>
              <a:t>对象的指定日历字段的取值。</a:t>
            </a:r>
            <a:r>
              <a:rPr lang="en-US" altLang="zh-CN" dirty="0"/>
              <a:t>Field</a:t>
            </a:r>
            <a:r>
              <a:rPr lang="zh-CN" altLang="zh-CN" dirty="0"/>
              <a:t>为</a:t>
            </a:r>
            <a:r>
              <a:rPr lang="en-US" altLang="zh-CN" dirty="0"/>
              <a:t>Calendar</a:t>
            </a:r>
            <a:r>
              <a:rPr lang="zh-CN" altLang="zh-CN" dirty="0"/>
              <a:t>类中的常量，例如：</a:t>
            </a:r>
            <a:endParaRPr lang="zh-CN" altLang="zh-CN" dirty="0"/>
          </a:p>
          <a:p>
            <a:pPr lvl="1"/>
            <a:r>
              <a:rPr lang="en-US" altLang="zh-CN" dirty="0"/>
              <a:t>get(</a:t>
            </a:r>
            <a:r>
              <a:rPr lang="en-US" altLang="zh-CN" dirty="0" err="1"/>
              <a:t>Calendar.DAY_OF_MONTH</a:t>
            </a:r>
            <a:r>
              <a:rPr lang="en-US" altLang="zh-CN" dirty="0"/>
              <a:t>)</a:t>
            </a:r>
            <a:r>
              <a:rPr lang="zh-CN" altLang="zh-CN" dirty="0"/>
              <a:t>返回一个代表本月第几天的整数。</a:t>
            </a:r>
            <a:endParaRPr lang="zh-CN" altLang="zh-CN" dirty="0"/>
          </a:p>
          <a:p>
            <a:pPr lvl="1"/>
            <a:r>
              <a:rPr lang="en-US" altLang="zh-CN" dirty="0"/>
              <a:t>get(</a:t>
            </a:r>
            <a:r>
              <a:rPr lang="en-US" altLang="zh-CN" dirty="0" err="1"/>
              <a:t>Calendar.MONTH</a:t>
            </a:r>
            <a:r>
              <a:rPr lang="en-US" altLang="zh-CN" dirty="0"/>
              <a:t>)</a:t>
            </a:r>
            <a:r>
              <a:rPr lang="zh-CN" altLang="zh-CN" dirty="0"/>
              <a:t>返回一个代表月的整数，范围为</a:t>
            </a:r>
            <a:r>
              <a:rPr lang="en-US" altLang="zh-CN" dirty="0"/>
              <a:t>0~11</a:t>
            </a:r>
            <a:r>
              <a:rPr lang="zh-CN" altLang="zh-CN" dirty="0"/>
              <a:t>。</a:t>
            </a:r>
            <a:endParaRPr lang="zh-CN" altLang="zh-CN" dirty="0"/>
          </a:p>
          <a:p>
            <a:pPr lvl="1"/>
            <a:r>
              <a:rPr lang="en-US" altLang="zh-CN" dirty="0"/>
              <a:t>get(</a:t>
            </a:r>
            <a:r>
              <a:rPr lang="en-US" altLang="zh-CN" dirty="0" err="1"/>
              <a:t>Calendar.Year</a:t>
            </a:r>
            <a:r>
              <a:rPr lang="en-US" altLang="zh-CN" dirty="0"/>
              <a:t>) </a:t>
            </a:r>
            <a:r>
              <a:rPr lang="zh-CN" altLang="zh-CN" dirty="0"/>
              <a:t>返回一个代表年的整数。</a:t>
            </a:r>
            <a:endParaRPr lang="zh-CN" altLang="zh-CN" dirty="0"/>
          </a:p>
          <a:p>
            <a:pPr lvl="1"/>
            <a:r>
              <a:rPr lang="en-US" altLang="zh-CN" dirty="0"/>
              <a:t>get(</a:t>
            </a:r>
            <a:r>
              <a:rPr lang="en-US" altLang="zh-CN" dirty="0" err="1"/>
              <a:t>Calendar.DAY_OF_Year</a:t>
            </a:r>
            <a:r>
              <a:rPr lang="en-US" altLang="zh-CN" dirty="0"/>
              <a:t>) </a:t>
            </a:r>
            <a:r>
              <a:rPr lang="zh-CN" altLang="zh-CN" dirty="0"/>
              <a:t>返回一个代表本年内第几天的整数。</a:t>
            </a:r>
            <a:endParaRPr lang="zh-CN" altLang="zh-CN" dirty="0"/>
          </a:p>
          <a:p>
            <a:pPr lvl="1"/>
            <a:r>
              <a:rPr lang="en-US" altLang="zh-CN" dirty="0"/>
              <a:t>get(</a:t>
            </a:r>
            <a:r>
              <a:rPr lang="en-US" altLang="zh-CN" dirty="0" err="1"/>
              <a:t>Calendar.DAY_OF_WEEK</a:t>
            </a:r>
            <a:r>
              <a:rPr lang="en-US" altLang="zh-CN" dirty="0"/>
              <a:t>) </a:t>
            </a:r>
            <a:r>
              <a:rPr lang="zh-CN" altLang="zh-CN" dirty="0"/>
              <a:t>返回一个代表星期几的整数，范围为</a:t>
            </a:r>
            <a:r>
              <a:rPr lang="en-US" altLang="zh-CN" dirty="0"/>
              <a:t>1~7</a:t>
            </a:r>
            <a:r>
              <a:rPr lang="zh-CN" altLang="zh-CN" dirty="0"/>
              <a:t>，</a:t>
            </a:r>
            <a:r>
              <a:rPr lang="en-US" altLang="zh-CN" dirty="0"/>
              <a:t>1</a:t>
            </a:r>
            <a:r>
              <a:rPr lang="zh-CN" altLang="zh-CN" dirty="0"/>
              <a:t>表示星期日，</a:t>
            </a:r>
            <a:r>
              <a:rPr lang="en-US" altLang="zh-CN" dirty="0"/>
              <a:t>2</a:t>
            </a:r>
            <a:r>
              <a:rPr lang="zh-CN" altLang="zh-CN" dirty="0"/>
              <a:t>表示星期一，其他类推。</a:t>
            </a:r>
            <a:endParaRPr lang="zh-CN" altLang="zh-CN" dirty="0"/>
          </a:p>
        </p:txBody>
      </p:sp>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sp>
        <p:nvSpPr>
          <p:cNvPr id="4" name="矩形 3"/>
          <p:cNvSpPr/>
          <p:nvPr/>
        </p:nvSpPr>
        <p:spPr>
          <a:xfrm>
            <a:off x="3491880" y="5949280"/>
            <a:ext cx="4493538"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1"/>
            <a:r>
              <a:rPr lang="zh-CN" altLang="zh-CN" dirty="0"/>
              <a:t>关于</a:t>
            </a:r>
            <a:r>
              <a:rPr lang="en-US" altLang="zh-CN" dirty="0"/>
              <a:t>field</a:t>
            </a:r>
            <a:r>
              <a:rPr lang="zh-CN" altLang="zh-CN" dirty="0"/>
              <a:t>取值具体可以查看</a:t>
            </a:r>
            <a:r>
              <a:rPr lang="en-US" altLang="zh-CN" dirty="0"/>
              <a:t>API</a:t>
            </a:r>
            <a:r>
              <a:rPr lang="zh-CN" altLang="zh-CN" dirty="0"/>
              <a:t>文档。</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a:t>
            </a:r>
            <a:r>
              <a:rPr lang="en-US" altLang="zh-CN" dirty="0"/>
              <a:t>2</a:t>
            </a:r>
            <a:r>
              <a:rPr lang="zh-CN" altLang="zh-CN" dirty="0"/>
              <a:t>）</a:t>
            </a:r>
            <a:r>
              <a:rPr lang="en-US" altLang="zh-CN" dirty="0"/>
              <a:t>set()</a:t>
            </a:r>
            <a:endParaRPr lang="zh-CN" altLang="zh-CN" dirty="0"/>
          </a:p>
          <a:p>
            <a:pPr lvl="1"/>
            <a:r>
              <a:rPr lang="en-US" altLang="zh-CN" dirty="0"/>
              <a:t>void set(</a:t>
            </a:r>
            <a:r>
              <a:rPr lang="en-US" altLang="zh-CN" dirty="0" err="1"/>
              <a:t>int</a:t>
            </a:r>
            <a:r>
              <a:rPr lang="en-US" altLang="zh-CN" dirty="0"/>
              <a:t> field, </a:t>
            </a:r>
            <a:r>
              <a:rPr lang="en-US" altLang="zh-CN" dirty="0" err="1"/>
              <a:t>int</a:t>
            </a:r>
            <a:r>
              <a:rPr lang="en-US" altLang="zh-CN" dirty="0"/>
              <a:t> value)</a:t>
            </a:r>
            <a:r>
              <a:rPr lang="zh-CN" altLang="zh-CN" dirty="0"/>
              <a:t>，根据给定的日历字段设置给定值，字段同上。</a:t>
            </a:r>
            <a:endParaRPr lang="zh-CN" altLang="zh-CN" dirty="0"/>
          </a:p>
          <a:p>
            <a:pPr lvl="1"/>
            <a:r>
              <a:rPr lang="en-US" altLang="zh-CN" dirty="0"/>
              <a:t>void set(</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date) </a:t>
            </a:r>
            <a:endParaRPr lang="zh-CN" altLang="zh-CN" dirty="0"/>
          </a:p>
          <a:p>
            <a:pPr lvl="1"/>
            <a:r>
              <a:rPr lang="en-US" altLang="zh-CN" dirty="0"/>
              <a:t>void set(</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date, </a:t>
            </a:r>
            <a:r>
              <a:rPr lang="en-US" altLang="zh-CN" dirty="0" err="1"/>
              <a:t>int</a:t>
            </a:r>
            <a:r>
              <a:rPr lang="en-US" altLang="zh-CN" dirty="0"/>
              <a:t> hour, </a:t>
            </a:r>
            <a:r>
              <a:rPr lang="en-US" altLang="zh-CN" dirty="0" err="1"/>
              <a:t>int</a:t>
            </a:r>
            <a:r>
              <a:rPr lang="en-US" altLang="zh-CN" dirty="0"/>
              <a:t> minute)</a:t>
            </a:r>
            <a:endParaRPr lang="zh-CN" altLang="zh-CN" dirty="0"/>
          </a:p>
          <a:p>
            <a:pPr lvl="1"/>
            <a:r>
              <a:rPr lang="en-US" altLang="zh-CN" dirty="0"/>
              <a:t>void set(</a:t>
            </a:r>
            <a:r>
              <a:rPr lang="en-US" altLang="zh-CN" dirty="0" err="1"/>
              <a:t>int</a:t>
            </a:r>
            <a:r>
              <a:rPr lang="en-US" altLang="zh-CN" dirty="0"/>
              <a:t> year, </a:t>
            </a:r>
            <a:r>
              <a:rPr lang="en-US" altLang="zh-CN" dirty="0" err="1"/>
              <a:t>int</a:t>
            </a:r>
            <a:r>
              <a:rPr lang="en-US" altLang="zh-CN" dirty="0"/>
              <a:t> month, </a:t>
            </a:r>
            <a:r>
              <a:rPr lang="en-US" altLang="zh-CN" dirty="0" err="1"/>
              <a:t>int</a:t>
            </a:r>
            <a:r>
              <a:rPr lang="en-US" altLang="zh-CN" dirty="0"/>
              <a:t> date, </a:t>
            </a:r>
            <a:r>
              <a:rPr lang="en-US" altLang="zh-CN" dirty="0" err="1"/>
              <a:t>int</a:t>
            </a:r>
            <a:r>
              <a:rPr lang="en-US" altLang="zh-CN" dirty="0"/>
              <a:t> hour, </a:t>
            </a:r>
            <a:r>
              <a:rPr lang="en-US" altLang="zh-CN" dirty="0" err="1"/>
              <a:t>int</a:t>
            </a:r>
            <a:r>
              <a:rPr lang="en-US" altLang="zh-CN" dirty="0"/>
              <a:t> minute, </a:t>
            </a:r>
            <a:r>
              <a:rPr lang="en-US" altLang="zh-CN" dirty="0" err="1"/>
              <a:t>int</a:t>
            </a:r>
            <a:r>
              <a:rPr lang="en-US" altLang="zh-CN" dirty="0"/>
              <a:t> second)</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437732" y="1481328"/>
            <a:ext cx="6249068" cy="4525963"/>
          </a:xfrm>
        </p:spPr>
        <p:txBody>
          <a:bodyPr/>
          <a:lstStyle/>
          <a:p>
            <a:r>
              <a:rPr lang="zh-CN" altLang="zh-CN" dirty="0"/>
              <a:t>在</a:t>
            </a:r>
            <a:r>
              <a:rPr lang="en-US" altLang="zh-CN" dirty="0"/>
              <a:t>Calendar</a:t>
            </a:r>
            <a:r>
              <a:rPr lang="zh-CN" altLang="zh-CN" dirty="0"/>
              <a:t>中，月份的取值是从</a:t>
            </a:r>
            <a:r>
              <a:rPr lang="en-US" altLang="zh-CN" dirty="0"/>
              <a:t>0</a:t>
            </a:r>
            <a:r>
              <a:rPr lang="zh-CN" altLang="zh-CN" dirty="0"/>
              <a:t>开始的，比如</a:t>
            </a:r>
            <a:r>
              <a:rPr lang="en-US" altLang="zh-CN" dirty="0"/>
              <a:t>Calendar</a:t>
            </a:r>
            <a:r>
              <a:rPr lang="zh-CN" altLang="zh-CN" dirty="0"/>
              <a:t>对象表示的日历是</a:t>
            </a:r>
            <a:r>
              <a:rPr lang="en-US" altLang="zh-CN" dirty="0"/>
              <a:t>6</a:t>
            </a:r>
            <a:r>
              <a:rPr lang="zh-CN" altLang="zh-CN" dirty="0"/>
              <a:t>月份，从</a:t>
            </a:r>
            <a:r>
              <a:rPr lang="en-US" altLang="zh-CN" dirty="0"/>
              <a:t>Calendar</a:t>
            </a:r>
            <a:r>
              <a:rPr lang="zh-CN" altLang="zh-CN" dirty="0"/>
              <a:t>对象中取出的是</a:t>
            </a:r>
            <a:r>
              <a:rPr lang="en-US" altLang="zh-CN" dirty="0"/>
              <a:t>5</a:t>
            </a:r>
            <a:r>
              <a:rPr lang="zh-CN" altLang="zh-CN" dirty="0"/>
              <a:t>；要设置日历表示</a:t>
            </a:r>
            <a:r>
              <a:rPr lang="en-US" altLang="zh-CN" dirty="0"/>
              <a:t>12</a:t>
            </a:r>
            <a:r>
              <a:rPr lang="zh-CN" altLang="zh-CN" dirty="0"/>
              <a:t>月份，送给</a:t>
            </a:r>
            <a:r>
              <a:rPr lang="en-US" altLang="zh-CN" dirty="0"/>
              <a:t>Calendar</a:t>
            </a:r>
            <a:r>
              <a:rPr lang="zh-CN" altLang="zh-CN" dirty="0"/>
              <a:t>对象的值应该是</a:t>
            </a:r>
            <a:r>
              <a:rPr lang="en-US" altLang="zh-CN" dirty="0"/>
              <a:t>11</a:t>
            </a:r>
            <a:r>
              <a:rPr lang="zh-CN" altLang="zh-CN" dirty="0"/>
              <a:t>。</a:t>
            </a:r>
            <a:endParaRPr lang="zh-CN" altLang="en-US" dirty="0"/>
          </a:p>
        </p:txBody>
      </p:sp>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pic>
        <p:nvPicPr>
          <p:cNvPr id="4"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7532" y="1668198"/>
            <a:ext cx="1800200" cy="144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2019680"/>
          </a:xfrm>
        </p:spPr>
        <p:txBody>
          <a:bodyPr>
            <a:normAutofit/>
          </a:bodyPr>
          <a:lstStyle/>
          <a:p>
            <a:pPr marL="109855" indent="0">
              <a:buNone/>
            </a:pPr>
            <a:r>
              <a:rPr lang="zh-CN" altLang="zh-CN" dirty="0"/>
              <a:t>（</a:t>
            </a:r>
            <a:r>
              <a:rPr lang="en-US" altLang="zh-CN" dirty="0"/>
              <a:t>3</a:t>
            </a:r>
            <a:r>
              <a:rPr lang="zh-CN" altLang="zh-CN" dirty="0"/>
              <a:t>）</a:t>
            </a:r>
            <a:r>
              <a:rPr lang="en-US" altLang="zh-CN" dirty="0"/>
              <a:t>add()</a:t>
            </a:r>
            <a:endParaRPr lang="zh-CN" altLang="zh-CN" dirty="0"/>
          </a:p>
          <a:p>
            <a:pPr lvl="1"/>
            <a:r>
              <a:rPr lang="en-US" altLang="zh-CN" dirty="0"/>
              <a:t>void add(</a:t>
            </a:r>
            <a:r>
              <a:rPr lang="en-US" altLang="zh-CN" dirty="0" err="1"/>
              <a:t>int</a:t>
            </a:r>
            <a:r>
              <a:rPr lang="en-US" altLang="zh-CN" dirty="0"/>
              <a:t> field, </a:t>
            </a:r>
            <a:r>
              <a:rPr lang="en-US" altLang="zh-CN" dirty="0" err="1"/>
              <a:t>int</a:t>
            </a:r>
            <a:r>
              <a:rPr lang="en-US" altLang="zh-CN" dirty="0"/>
              <a:t> amount)</a:t>
            </a:r>
            <a:r>
              <a:rPr lang="zh-CN" altLang="zh-CN" dirty="0"/>
              <a:t>，该方法根据日历的规则，为给定的日历字段加上指定的时间量。</a:t>
            </a:r>
            <a:endParaRPr lang="zh-CN" altLang="zh-CN" dirty="0"/>
          </a:p>
          <a:p>
            <a:pPr lvl="1"/>
            <a:r>
              <a:rPr lang="en-US" altLang="zh-CN" dirty="0"/>
              <a:t>add()</a:t>
            </a:r>
            <a:r>
              <a:rPr lang="zh-CN" altLang="zh-CN" dirty="0"/>
              <a:t>方法的功能非常强大，当日历字段的取值超出日历规则允许的范围时，会自动进行进位或退位处理。</a:t>
            </a:r>
            <a:endParaRPr lang="zh-CN" altLang="zh-CN" dirty="0"/>
          </a:p>
        </p:txBody>
      </p:sp>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sp>
        <p:nvSpPr>
          <p:cNvPr id="4" name="矩形 3"/>
          <p:cNvSpPr/>
          <p:nvPr/>
        </p:nvSpPr>
        <p:spPr>
          <a:xfrm>
            <a:off x="683568" y="3501008"/>
            <a:ext cx="7920880" cy="27815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1">
              <a:lnSpc>
                <a:spcPct val="150000"/>
              </a:lnSpc>
            </a:pPr>
            <a:r>
              <a:rPr lang="en-US" altLang="zh-CN" dirty="0"/>
              <a:t>Calendar c1 = </a:t>
            </a:r>
            <a:r>
              <a:rPr lang="en-US" altLang="zh-CN" dirty="0" err="1"/>
              <a:t>Calendar.</a:t>
            </a:r>
            <a:r>
              <a:rPr lang="en-US" altLang="zh-CN" i="1" dirty="0" err="1"/>
              <a:t>getInstance</a:t>
            </a:r>
            <a:r>
              <a:rPr lang="en-US" altLang="zh-CN" dirty="0"/>
              <a:t>();</a:t>
            </a:r>
            <a:endParaRPr lang="zh-CN" altLang="zh-CN" dirty="0"/>
          </a:p>
          <a:p>
            <a:pPr indent="270510" algn="l" fontAlgn="auto">
              <a:spcBef>
                <a:spcPts val="600"/>
              </a:spcBef>
            </a:pPr>
            <a:r>
              <a:rPr lang="en-US" altLang="zh-CN" dirty="0"/>
              <a:t>   c1.set(2022,1,4);	//2022-2-4</a:t>
            </a:r>
            <a:endParaRPr lang="zh-CN" altLang="zh-CN" dirty="0"/>
          </a:p>
          <a:p>
            <a:pPr indent="270510" algn="l" fontAlgn="auto">
              <a:spcBef>
                <a:spcPts val="600"/>
              </a:spcBef>
            </a:pPr>
            <a:r>
              <a:rPr lang="en-US" altLang="zh-CN" dirty="0"/>
              <a:t>   c1.add(</a:t>
            </a:r>
            <a:r>
              <a:rPr lang="en-US" altLang="zh-CN" dirty="0" err="1"/>
              <a:t>Calendar.DAY_OF_MONTH</a:t>
            </a:r>
            <a:r>
              <a:rPr lang="en-US" altLang="zh-CN" dirty="0"/>
              <a:t>, 30);	//2022-3-6</a:t>
            </a:r>
            <a:endParaRPr lang="zh-CN" altLang="zh-CN" dirty="0"/>
          </a:p>
          <a:p>
            <a:pPr indent="270510" algn="l" fontAlgn="auto">
              <a:spcBef>
                <a:spcPts val="600"/>
              </a:spcBef>
            </a:pPr>
            <a:r>
              <a:rPr lang="en-US" altLang="zh-CN" dirty="0"/>
              <a:t>   c1.add(</a:t>
            </a:r>
            <a:r>
              <a:rPr lang="en-US" altLang="zh-CN" dirty="0" err="1"/>
              <a:t>Calendar.DAY_OF_MONTH</a:t>
            </a:r>
            <a:r>
              <a:rPr lang="en-US" altLang="zh-CN" dirty="0"/>
              <a:t>, -7);	//2022-2-27</a:t>
            </a:r>
            <a:endParaRPr lang="zh-CN" altLang="zh-CN" dirty="0"/>
          </a:p>
          <a:p>
            <a:pPr lvl="1">
              <a:lnSpc>
                <a:spcPct val="150000"/>
              </a:lnSpc>
            </a:pPr>
            <a:r>
              <a:rPr lang="zh-CN" altLang="zh-CN" dirty="0"/>
              <a:t>在</a:t>
            </a:r>
            <a:r>
              <a:rPr lang="en-US" altLang="zh-CN" dirty="0"/>
              <a:t>2</a:t>
            </a:r>
            <a:r>
              <a:rPr lang="zh-CN" altLang="zh-CN" dirty="0"/>
              <a:t>月</a:t>
            </a:r>
            <a:r>
              <a:rPr lang="en-US" altLang="zh-CN" dirty="0"/>
              <a:t>4</a:t>
            </a:r>
            <a:r>
              <a:rPr lang="zh-CN" altLang="zh-CN" dirty="0"/>
              <a:t>日的基础上加上</a:t>
            </a:r>
            <a:r>
              <a:rPr lang="en-US" altLang="zh-CN" dirty="0"/>
              <a:t>30</a:t>
            </a:r>
            <a:r>
              <a:rPr lang="zh-CN" altLang="zh-CN" dirty="0"/>
              <a:t>天，会对上一级字段</a:t>
            </a:r>
            <a:r>
              <a:rPr lang="en-US" altLang="zh-CN" dirty="0" err="1"/>
              <a:t>Calendar.MONTH</a:t>
            </a:r>
            <a:r>
              <a:rPr lang="zh-CN" altLang="zh-CN" dirty="0"/>
              <a:t>进行进位，变成</a:t>
            </a:r>
            <a:r>
              <a:rPr lang="en-US" altLang="zh-CN" dirty="0"/>
              <a:t>3</a:t>
            </a:r>
            <a:r>
              <a:rPr lang="zh-CN" altLang="zh-CN" dirty="0"/>
              <a:t>月；在</a:t>
            </a:r>
            <a:r>
              <a:rPr lang="en-US" altLang="zh-CN" dirty="0"/>
              <a:t>9</a:t>
            </a:r>
            <a:r>
              <a:rPr lang="zh-CN" altLang="zh-CN" dirty="0"/>
              <a:t>月</a:t>
            </a:r>
            <a:r>
              <a:rPr lang="en-US" altLang="zh-CN" dirty="0"/>
              <a:t>4</a:t>
            </a:r>
            <a:r>
              <a:rPr lang="zh-CN" altLang="zh-CN" dirty="0"/>
              <a:t>日的基础上减去</a:t>
            </a:r>
            <a:r>
              <a:rPr lang="en-US" altLang="zh-CN" dirty="0"/>
              <a:t>7</a:t>
            </a:r>
            <a:r>
              <a:rPr lang="zh-CN" altLang="zh-CN" dirty="0"/>
              <a:t>天会对</a:t>
            </a:r>
            <a:r>
              <a:rPr lang="en-US" altLang="zh-CN" dirty="0" err="1"/>
              <a:t>Calendar.MONTH</a:t>
            </a:r>
            <a:r>
              <a:rPr lang="zh-CN" altLang="zh-CN" dirty="0"/>
              <a:t>字段退位。</a:t>
            </a:r>
            <a:r>
              <a:rPr lang="en-US" altLang="zh-CN" dirty="0"/>
              <a:t>add()</a:t>
            </a:r>
            <a:r>
              <a:rPr lang="zh-CN" altLang="zh-CN" dirty="0"/>
              <a:t>方法自动依据日历规则进行计算。</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zh-CN" altLang="zh-CN" dirty="0"/>
              <a:t>（</a:t>
            </a:r>
            <a:r>
              <a:rPr lang="en-US" altLang="zh-CN" dirty="0"/>
              <a:t>4</a:t>
            </a:r>
            <a:r>
              <a:rPr lang="zh-CN" altLang="zh-CN" dirty="0"/>
              <a:t>）</a:t>
            </a:r>
            <a:r>
              <a:rPr lang="en-US" altLang="zh-CN" dirty="0" err="1"/>
              <a:t>getTime</a:t>
            </a:r>
            <a:r>
              <a:rPr lang="en-US" altLang="zh-CN" dirty="0"/>
              <a:t>()</a:t>
            </a:r>
            <a:endParaRPr lang="zh-CN" altLang="zh-CN" dirty="0"/>
          </a:p>
          <a:p>
            <a:pPr lvl="1"/>
            <a:r>
              <a:rPr lang="en-US" altLang="zh-CN" dirty="0"/>
              <a:t>Date </a:t>
            </a:r>
            <a:r>
              <a:rPr lang="en-US" altLang="zh-CN" dirty="0" err="1"/>
              <a:t>getTime</a:t>
            </a:r>
            <a:r>
              <a:rPr lang="en-US" altLang="zh-CN" dirty="0"/>
              <a:t>()</a:t>
            </a:r>
            <a:r>
              <a:rPr lang="zh-CN" altLang="zh-CN" dirty="0"/>
              <a:t>，返回一个表示调用此方法的</a:t>
            </a:r>
            <a:r>
              <a:rPr lang="en-US" altLang="zh-CN" dirty="0"/>
              <a:t>Calendar</a:t>
            </a:r>
            <a:r>
              <a:rPr lang="zh-CN" altLang="zh-CN" dirty="0"/>
              <a:t>对象的</a:t>
            </a:r>
            <a:r>
              <a:rPr lang="en-US" altLang="zh-CN" dirty="0"/>
              <a:t>Date</a:t>
            </a:r>
            <a:r>
              <a:rPr lang="zh-CN" altLang="zh-CN" dirty="0"/>
              <a:t>对象。</a:t>
            </a:r>
            <a:endParaRPr lang="zh-CN" altLang="zh-CN" dirty="0"/>
          </a:p>
          <a:p>
            <a:pPr marL="109855" indent="0">
              <a:buNone/>
            </a:pPr>
            <a:r>
              <a:rPr lang="zh-CN" altLang="zh-CN" dirty="0"/>
              <a:t>（</a:t>
            </a:r>
            <a:r>
              <a:rPr lang="en-US" altLang="zh-CN" dirty="0"/>
              <a:t>5</a:t>
            </a:r>
            <a:r>
              <a:rPr lang="zh-CN" altLang="zh-CN" dirty="0"/>
              <a:t>）</a:t>
            </a:r>
            <a:r>
              <a:rPr lang="en-US" altLang="zh-CN" dirty="0"/>
              <a:t>getTimeInMillis()</a:t>
            </a:r>
            <a:endParaRPr lang="zh-CN" altLang="zh-CN" dirty="0"/>
          </a:p>
          <a:p>
            <a:pPr lvl="1"/>
            <a:r>
              <a:rPr lang="en-US" altLang="zh-CN" dirty="0"/>
              <a:t>long getTimeInMillis()</a:t>
            </a:r>
            <a:r>
              <a:rPr lang="zh-CN" altLang="zh-CN" dirty="0"/>
              <a:t>，返回表示调用此方法的</a:t>
            </a:r>
            <a:r>
              <a:rPr lang="en-US" altLang="zh-CN" dirty="0"/>
              <a:t>Calendar</a:t>
            </a:r>
            <a:r>
              <a:rPr lang="zh-CN" altLang="zh-CN" dirty="0"/>
              <a:t>对象的毫秒数。</a:t>
            </a:r>
            <a:endParaRPr lang="zh-CN" altLang="zh-CN" dirty="0"/>
          </a:p>
          <a:p>
            <a:pPr marL="109855" indent="0">
              <a:buNone/>
            </a:pPr>
            <a:r>
              <a:rPr lang="zh-CN" altLang="zh-CN" dirty="0"/>
              <a:t>（</a:t>
            </a:r>
            <a:r>
              <a:rPr lang="en-US" altLang="zh-CN" dirty="0"/>
              <a:t>6</a:t>
            </a:r>
            <a:r>
              <a:rPr lang="zh-CN" altLang="zh-CN" dirty="0"/>
              <a:t>）</a:t>
            </a:r>
            <a:r>
              <a:rPr lang="en-US" altLang="zh-CN" dirty="0" err="1"/>
              <a:t>getActualMaximum</a:t>
            </a:r>
            <a:r>
              <a:rPr lang="en-US" altLang="zh-CN" dirty="0"/>
              <a:t>()</a:t>
            </a:r>
            <a:endParaRPr lang="zh-CN" altLang="zh-CN" dirty="0"/>
          </a:p>
          <a:p>
            <a:pPr lvl="1"/>
            <a:r>
              <a:rPr lang="en-US" altLang="zh-CN" dirty="0" err="1"/>
              <a:t>int</a:t>
            </a:r>
            <a:r>
              <a:rPr lang="en-US" altLang="zh-CN" dirty="0"/>
              <a:t> </a:t>
            </a:r>
            <a:r>
              <a:rPr lang="en-US" altLang="zh-CN" dirty="0" err="1"/>
              <a:t>getActualMaximum</a:t>
            </a:r>
            <a:r>
              <a:rPr lang="en-US" altLang="zh-CN" dirty="0"/>
              <a:t>(</a:t>
            </a:r>
            <a:r>
              <a:rPr lang="en-US" altLang="zh-CN" dirty="0" err="1"/>
              <a:t>int</a:t>
            </a:r>
            <a:r>
              <a:rPr lang="en-US" altLang="zh-CN" dirty="0"/>
              <a:t> field)</a:t>
            </a:r>
            <a:r>
              <a:rPr lang="zh-CN" altLang="zh-CN" dirty="0"/>
              <a:t>，返回指定日历字段可能的最大值。如日历字段为</a:t>
            </a:r>
            <a:r>
              <a:rPr lang="en-US" altLang="zh-CN" dirty="0"/>
              <a:t>MONTH</a:t>
            </a:r>
            <a:r>
              <a:rPr lang="zh-CN" altLang="zh-CN" dirty="0"/>
              <a:t>时，返回</a:t>
            </a:r>
            <a:r>
              <a:rPr lang="en-US" altLang="zh-CN" dirty="0"/>
              <a:t>11</a:t>
            </a:r>
            <a:r>
              <a:rPr lang="zh-CN" altLang="zh-CN" dirty="0"/>
              <a:t>；日历字段为</a:t>
            </a:r>
            <a:r>
              <a:rPr lang="en-US" altLang="zh-CN" dirty="0"/>
              <a:t>DAY_OF_MONTH</a:t>
            </a:r>
            <a:r>
              <a:rPr lang="zh-CN" altLang="zh-CN" dirty="0"/>
              <a:t>时，返回调用该方法的日历对象的月份的最大天数。</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【例</a:t>
            </a:r>
            <a:r>
              <a:rPr lang="en-US" altLang="zh-CN" dirty="0"/>
              <a:t>7-7</a:t>
            </a:r>
            <a:r>
              <a:rPr lang="zh-CN" altLang="zh-CN" dirty="0"/>
              <a:t>】打印</a:t>
            </a:r>
            <a:r>
              <a:rPr lang="en-US" altLang="zh-CN" dirty="0"/>
              <a:t>2022</a:t>
            </a:r>
            <a:r>
              <a:rPr lang="zh-CN" altLang="zh-CN" dirty="0"/>
              <a:t>年</a:t>
            </a:r>
            <a:r>
              <a:rPr lang="en-US" altLang="zh-CN" dirty="0"/>
              <a:t>2</a:t>
            </a:r>
            <a:r>
              <a:rPr lang="zh-CN" altLang="zh-CN" dirty="0"/>
              <a:t>月的日历。</a:t>
            </a:r>
            <a:endParaRPr lang="zh-CN" altLang="en-US" dirty="0"/>
          </a:p>
        </p:txBody>
      </p:sp>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sp>
        <p:nvSpPr>
          <p:cNvPr id="5" name="矩形 4"/>
          <p:cNvSpPr/>
          <p:nvPr/>
        </p:nvSpPr>
        <p:spPr>
          <a:xfrm>
            <a:off x="683568" y="4176343"/>
            <a:ext cx="7776864" cy="1200329"/>
          </a:xfrm>
          <a:prstGeom prst="rect">
            <a:avLst/>
          </a:prstGeom>
        </p:spPr>
        <p:txBody>
          <a:bodyPr wrap="square">
            <a:spAutoFit/>
          </a:bodyPr>
          <a:lstStyle/>
          <a:p>
            <a:r>
              <a:rPr lang="zh-CN" altLang="zh-CN" sz="2400" dirty="0"/>
              <a:t>分析：此处利用</a:t>
            </a:r>
            <a:r>
              <a:rPr lang="en-US" altLang="zh-CN" sz="2400" dirty="0"/>
              <a:t>Calendar</a:t>
            </a:r>
            <a:r>
              <a:rPr lang="zh-CN" altLang="zh-CN" sz="2400" dirty="0"/>
              <a:t>类可以打印任何日期的日历，并且，关于该月第一天是星期几、该月有多少天等运算都可以调用</a:t>
            </a:r>
            <a:r>
              <a:rPr lang="en-US" altLang="zh-CN" sz="2400" dirty="0"/>
              <a:t>Calendar</a:t>
            </a:r>
            <a:r>
              <a:rPr lang="zh-CN" altLang="zh-CN" sz="2400" dirty="0"/>
              <a:t>的方法获取。</a:t>
            </a:r>
            <a:endParaRPr lang="zh-CN" altLang="zh-CN" sz="2400" dirty="0"/>
          </a:p>
        </p:txBody>
      </p:sp>
      <p:pic>
        <p:nvPicPr>
          <p:cNvPr id="6" name="图片 5"/>
          <p:cNvPicPr>
            <a:picLocks noChangeAspect="1"/>
          </p:cNvPicPr>
          <p:nvPr/>
        </p:nvPicPr>
        <p:blipFill>
          <a:blip r:embed="rId1"/>
          <a:stretch>
            <a:fillRect/>
          </a:stretch>
        </p:blipFill>
        <p:spPr>
          <a:xfrm>
            <a:off x="835153" y="2132856"/>
            <a:ext cx="6917069" cy="179039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【例</a:t>
            </a:r>
            <a:r>
              <a:rPr lang="en-US" altLang="zh-CN" dirty="0"/>
              <a:t>7-7</a:t>
            </a:r>
            <a:r>
              <a:rPr lang="zh-CN" altLang="zh-CN" dirty="0"/>
              <a:t>】打印</a:t>
            </a:r>
            <a:r>
              <a:rPr lang="en-US" altLang="zh-CN" dirty="0"/>
              <a:t>2022</a:t>
            </a:r>
            <a:r>
              <a:rPr lang="zh-CN" altLang="zh-CN" dirty="0"/>
              <a:t>年</a:t>
            </a:r>
            <a:r>
              <a:rPr lang="en-US" altLang="zh-CN" dirty="0"/>
              <a:t>2</a:t>
            </a:r>
            <a:r>
              <a:rPr lang="zh-CN" altLang="zh-CN" dirty="0"/>
              <a:t>月的日历。</a:t>
            </a:r>
            <a:endParaRPr lang="zh-CN" altLang="en-US" dirty="0"/>
          </a:p>
        </p:txBody>
      </p:sp>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sp>
        <p:nvSpPr>
          <p:cNvPr id="5" name="矩形 4"/>
          <p:cNvSpPr/>
          <p:nvPr/>
        </p:nvSpPr>
        <p:spPr>
          <a:xfrm>
            <a:off x="683568" y="4176343"/>
            <a:ext cx="7776864" cy="1200329"/>
          </a:xfrm>
          <a:prstGeom prst="rect">
            <a:avLst/>
          </a:prstGeom>
        </p:spPr>
        <p:txBody>
          <a:bodyPr wrap="square">
            <a:spAutoFit/>
          </a:bodyPr>
          <a:lstStyle/>
          <a:p>
            <a:r>
              <a:rPr lang="zh-CN" altLang="zh-CN" sz="2400" dirty="0"/>
              <a:t>分析：此处利用</a:t>
            </a:r>
            <a:r>
              <a:rPr lang="en-US" altLang="zh-CN" sz="2400" dirty="0"/>
              <a:t>Calendar</a:t>
            </a:r>
            <a:r>
              <a:rPr lang="zh-CN" altLang="zh-CN" sz="2400" dirty="0"/>
              <a:t>类可以打印任何日期的日历，并且，关于该月第一天是星期几、该月有多少天等运算都可以调用</a:t>
            </a:r>
            <a:r>
              <a:rPr lang="en-US" altLang="zh-CN" sz="2400" dirty="0"/>
              <a:t>Calendar</a:t>
            </a:r>
            <a:r>
              <a:rPr lang="zh-CN" altLang="zh-CN" sz="2400" dirty="0"/>
              <a:t>的方法获取。</a:t>
            </a:r>
            <a:endParaRPr lang="zh-CN" altLang="zh-CN" sz="2400" dirty="0"/>
          </a:p>
        </p:txBody>
      </p:sp>
      <p:pic>
        <p:nvPicPr>
          <p:cNvPr id="6" name="图片 5"/>
          <p:cNvPicPr>
            <a:picLocks noChangeAspect="1"/>
          </p:cNvPicPr>
          <p:nvPr/>
        </p:nvPicPr>
        <p:blipFill>
          <a:blip r:embed="rId1"/>
          <a:stretch>
            <a:fillRect/>
          </a:stretch>
        </p:blipFill>
        <p:spPr>
          <a:xfrm>
            <a:off x="835153" y="2132856"/>
            <a:ext cx="6917069" cy="179039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pic>
        <p:nvPicPr>
          <p:cNvPr id="9" name="图片 8"/>
          <p:cNvPicPr>
            <a:picLocks noChangeAspect="1"/>
          </p:cNvPicPr>
          <p:nvPr/>
        </p:nvPicPr>
        <p:blipFill>
          <a:blip r:embed="rId1"/>
          <a:stretch>
            <a:fillRect/>
          </a:stretch>
        </p:blipFill>
        <p:spPr>
          <a:xfrm>
            <a:off x="353731" y="1415191"/>
            <a:ext cx="6768310" cy="1795338"/>
          </a:xfrm>
          <a:prstGeom prst="rect">
            <a:avLst/>
          </a:prstGeom>
        </p:spPr>
      </p:pic>
      <p:pic>
        <p:nvPicPr>
          <p:cNvPr id="11" name="图片 10"/>
          <p:cNvPicPr>
            <a:picLocks noChangeAspect="1"/>
          </p:cNvPicPr>
          <p:nvPr/>
        </p:nvPicPr>
        <p:blipFill>
          <a:blip r:embed="rId2"/>
          <a:stretch>
            <a:fillRect/>
          </a:stretch>
        </p:blipFill>
        <p:spPr>
          <a:xfrm>
            <a:off x="321457" y="3572009"/>
            <a:ext cx="6768310" cy="2079976"/>
          </a:xfrm>
          <a:prstGeom prst="rect">
            <a:avLst/>
          </a:prstGeom>
        </p:spPr>
      </p:pic>
      <p:sp>
        <p:nvSpPr>
          <p:cNvPr id="13" name="矩形 12"/>
          <p:cNvSpPr/>
          <p:nvPr/>
        </p:nvSpPr>
        <p:spPr>
          <a:xfrm>
            <a:off x="321457" y="4057213"/>
            <a:ext cx="6386035" cy="28803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矩形 13"/>
          <p:cNvSpPr/>
          <p:nvPr/>
        </p:nvSpPr>
        <p:spPr>
          <a:xfrm>
            <a:off x="349506" y="1890269"/>
            <a:ext cx="1012338" cy="288032"/>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p:cNvSpPr txBox="1"/>
          <p:nvPr/>
        </p:nvSpPr>
        <p:spPr>
          <a:xfrm>
            <a:off x="317232" y="3211969"/>
            <a:ext cx="301686" cy="369332"/>
          </a:xfrm>
          <a:prstGeom prst="rect">
            <a:avLst/>
          </a:prstGeom>
          <a:noFill/>
        </p:spPr>
        <p:txBody>
          <a:bodyPr wrap="none" rtlCol="0">
            <a:spAutoFit/>
          </a:bodyPr>
          <a:lstStyle/>
          <a:p>
            <a:r>
              <a:rPr lang="en-US" altLang="zh-CN" b="1" dirty="0">
                <a:solidFill>
                  <a:srgbClr val="FF0000"/>
                </a:solidFill>
                <a:latin typeface="+mj-ea"/>
                <a:ea typeface="+mj-ea"/>
              </a:rPr>
              <a:t>1</a:t>
            </a:r>
            <a:endParaRPr lang="zh-CN" altLang="en-US" b="1" dirty="0">
              <a:solidFill>
                <a:srgbClr val="FF0000"/>
              </a:solidFill>
              <a:latin typeface="+mj-ea"/>
              <a:ea typeface="+mj-ea"/>
            </a:endParaRPr>
          </a:p>
        </p:txBody>
      </p:sp>
      <p:sp>
        <p:nvSpPr>
          <p:cNvPr id="16" name="文本框 15"/>
          <p:cNvSpPr txBox="1"/>
          <p:nvPr/>
        </p:nvSpPr>
        <p:spPr>
          <a:xfrm>
            <a:off x="1329570" y="3202677"/>
            <a:ext cx="301686" cy="369332"/>
          </a:xfrm>
          <a:prstGeom prst="rect">
            <a:avLst/>
          </a:prstGeom>
          <a:noFill/>
        </p:spPr>
        <p:txBody>
          <a:bodyPr wrap="none" rtlCol="0">
            <a:spAutoFit/>
          </a:bodyPr>
          <a:lstStyle/>
          <a:p>
            <a:r>
              <a:rPr lang="en-US" altLang="zh-CN" b="1" dirty="0">
                <a:solidFill>
                  <a:srgbClr val="FF0000"/>
                </a:solidFill>
                <a:latin typeface="+mj-ea"/>
                <a:ea typeface="+mj-ea"/>
              </a:rPr>
              <a:t>2</a:t>
            </a:r>
            <a:endParaRPr lang="zh-CN" altLang="en-US" b="1" dirty="0">
              <a:solidFill>
                <a:srgbClr val="FF0000"/>
              </a:solidFill>
              <a:latin typeface="+mj-ea"/>
              <a:ea typeface="+mj-ea"/>
            </a:endParaRPr>
          </a:p>
        </p:txBody>
      </p:sp>
      <p:sp>
        <p:nvSpPr>
          <p:cNvPr id="17" name="文本框 16"/>
          <p:cNvSpPr txBox="1"/>
          <p:nvPr/>
        </p:nvSpPr>
        <p:spPr>
          <a:xfrm>
            <a:off x="2360621" y="3202677"/>
            <a:ext cx="301686" cy="369332"/>
          </a:xfrm>
          <a:prstGeom prst="rect">
            <a:avLst/>
          </a:prstGeom>
          <a:noFill/>
        </p:spPr>
        <p:txBody>
          <a:bodyPr wrap="none" rtlCol="0">
            <a:spAutoFit/>
          </a:bodyPr>
          <a:lstStyle/>
          <a:p>
            <a:r>
              <a:rPr lang="en-US" altLang="zh-CN" b="1" dirty="0">
                <a:solidFill>
                  <a:srgbClr val="FF0000"/>
                </a:solidFill>
                <a:latin typeface="+mj-ea"/>
                <a:ea typeface="+mj-ea"/>
              </a:rPr>
              <a:t>3</a:t>
            </a:r>
            <a:endParaRPr lang="zh-CN" altLang="en-US" b="1" dirty="0">
              <a:solidFill>
                <a:srgbClr val="FF0000"/>
              </a:solidFill>
              <a:latin typeface="+mj-ea"/>
              <a:ea typeface="+mj-ea"/>
            </a:endParaRPr>
          </a:p>
        </p:txBody>
      </p:sp>
      <p:sp>
        <p:nvSpPr>
          <p:cNvPr id="18" name="文本框 17"/>
          <p:cNvSpPr txBox="1"/>
          <p:nvPr/>
        </p:nvSpPr>
        <p:spPr>
          <a:xfrm>
            <a:off x="3372959" y="3193385"/>
            <a:ext cx="301686" cy="369332"/>
          </a:xfrm>
          <a:prstGeom prst="rect">
            <a:avLst/>
          </a:prstGeom>
          <a:noFill/>
        </p:spPr>
        <p:txBody>
          <a:bodyPr wrap="none" rtlCol="0">
            <a:spAutoFit/>
          </a:bodyPr>
          <a:lstStyle/>
          <a:p>
            <a:r>
              <a:rPr lang="en-US" altLang="zh-CN" b="1" dirty="0">
                <a:solidFill>
                  <a:srgbClr val="FF0000"/>
                </a:solidFill>
                <a:latin typeface="+mj-ea"/>
                <a:ea typeface="+mj-ea"/>
              </a:rPr>
              <a:t>4</a:t>
            </a:r>
            <a:endParaRPr lang="zh-CN" altLang="en-US" b="1" dirty="0">
              <a:solidFill>
                <a:srgbClr val="FF0000"/>
              </a:solidFill>
              <a:latin typeface="+mj-ea"/>
              <a:ea typeface="+mj-ea"/>
            </a:endParaRPr>
          </a:p>
        </p:txBody>
      </p:sp>
      <p:sp>
        <p:nvSpPr>
          <p:cNvPr id="19" name="文本框 18"/>
          <p:cNvSpPr txBox="1"/>
          <p:nvPr/>
        </p:nvSpPr>
        <p:spPr>
          <a:xfrm>
            <a:off x="4543026" y="3186996"/>
            <a:ext cx="301686" cy="369332"/>
          </a:xfrm>
          <a:prstGeom prst="rect">
            <a:avLst/>
          </a:prstGeom>
          <a:noFill/>
        </p:spPr>
        <p:txBody>
          <a:bodyPr wrap="none" rtlCol="0">
            <a:spAutoFit/>
          </a:bodyPr>
          <a:lstStyle/>
          <a:p>
            <a:r>
              <a:rPr lang="en-US" altLang="zh-CN" b="1" dirty="0">
                <a:solidFill>
                  <a:srgbClr val="FF0000"/>
                </a:solidFill>
                <a:latin typeface="+mj-ea"/>
                <a:ea typeface="+mj-ea"/>
              </a:rPr>
              <a:t>5</a:t>
            </a:r>
            <a:endParaRPr lang="zh-CN" altLang="en-US" b="1" dirty="0">
              <a:solidFill>
                <a:srgbClr val="FF0000"/>
              </a:solidFill>
              <a:latin typeface="+mj-ea"/>
              <a:ea typeface="+mj-ea"/>
            </a:endParaRPr>
          </a:p>
        </p:txBody>
      </p:sp>
      <p:sp>
        <p:nvSpPr>
          <p:cNvPr id="20" name="文本框 19"/>
          <p:cNvSpPr txBox="1"/>
          <p:nvPr/>
        </p:nvSpPr>
        <p:spPr>
          <a:xfrm>
            <a:off x="5555364" y="3177704"/>
            <a:ext cx="301686" cy="369332"/>
          </a:xfrm>
          <a:prstGeom prst="rect">
            <a:avLst/>
          </a:prstGeom>
          <a:noFill/>
        </p:spPr>
        <p:txBody>
          <a:bodyPr wrap="none" rtlCol="0">
            <a:spAutoFit/>
          </a:bodyPr>
          <a:lstStyle/>
          <a:p>
            <a:r>
              <a:rPr lang="en-US" altLang="zh-CN" b="1" dirty="0">
                <a:solidFill>
                  <a:srgbClr val="FF0000"/>
                </a:solidFill>
                <a:latin typeface="+mj-ea"/>
                <a:ea typeface="+mj-ea"/>
              </a:rPr>
              <a:t>6</a:t>
            </a:r>
            <a:endParaRPr lang="zh-CN" altLang="en-US" b="1" dirty="0">
              <a:solidFill>
                <a:srgbClr val="FF0000"/>
              </a:solidFill>
              <a:latin typeface="+mj-ea"/>
              <a:ea typeface="+mj-ea"/>
            </a:endParaRPr>
          </a:p>
        </p:txBody>
      </p:sp>
      <p:sp>
        <p:nvSpPr>
          <p:cNvPr id="21" name="文本框 20"/>
          <p:cNvSpPr txBox="1"/>
          <p:nvPr/>
        </p:nvSpPr>
        <p:spPr>
          <a:xfrm>
            <a:off x="6707492" y="3185172"/>
            <a:ext cx="277419" cy="369332"/>
          </a:xfrm>
          <a:prstGeom prst="rect">
            <a:avLst/>
          </a:prstGeom>
          <a:noFill/>
        </p:spPr>
        <p:txBody>
          <a:bodyPr wrap="square" rtlCol="0">
            <a:spAutoFit/>
          </a:bodyPr>
          <a:lstStyle/>
          <a:p>
            <a:r>
              <a:rPr lang="en-US" altLang="zh-CN" b="1" dirty="0">
                <a:solidFill>
                  <a:srgbClr val="FF0000"/>
                </a:solidFill>
                <a:latin typeface="+mj-ea"/>
                <a:ea typeface="+mj-ea"/>
              </a:rPr>
              <a:t>7</a:t>
            </a:r>
            <a:endParaRPr lang="zh-CN" altLang="en-US" b="1" dirty="0">
              <a:solidFill>
                <a:srgbClr val="FF0000"/>
              </a:solidFill>
              <a:latin typeface="+mj-ea"/>
              <a:ea typeface="+mj-ea"/>
            </a:endParaRPr>
          </a:p>
        </p:txBody>
      </p:sp>
      <p:sp>
        <p:nvSpPr>
          <p:cNvPr id="23" name="文本框 22"/>
          <p:cNvSpPr txBox="1"/>
          <p:nvPr/>
        </p:nvSpPr>
        <p:spPr>
          <a:xfrm>
            <a:off x="7256095" y="3211969"/>
            <a:ext cx="1696452" cy="369332"/>
          </a:xfrm>
          <a:prstGeom prst="rect">
            <a:avLst/>
          </a:prstGeom>
          <a:noFill/>
        </p:spPr>
        <p:txBody>
          <a:bodyPr wrap="square">
            <a:spAutoFit/>
          </a:bodyPr>
          <a:lstStyle/>
          <a:p>
            <a:r>
              <a:rPr lang="en-US" altLang="zh-CN" sz="1800" b="1" dirty="0" err="1">
                <a:solidFill>
                  <a:srgbClr val="6A3E3E"/>
                </a:solidFill>
                <a:latin typeface="Consolas" panose="020B0609020204030204" pitchFamily="49" charset="0"/>
              </a:rPr>
              <a:t>day_of_week</a:t>
            </a:r>
            <a:endParaRPr lang="zh-CN" altLang="en-US" dirty="0"/>
          </a:p>
        </p:txBody>
      </p:sp>
      <p:sp>
        <p:nvSpPr>
          <p:cNvPr id="25" name="文本框 24"/>
          <p:cNvSpPr txBox="1"/>
          <p:nvPr/>
        </p:nvSpPr>
        <p:spPr>
          <a:xfrm>
            <a:off x="2490827" y="5504193"/>
            <a:ext cx="6386035" cy="1200329"/>
          </a:xfrm>
          <a:prstGeom prst="rect">
            <a:avLst/>
          </a:prstGeom>
          <a:solidFill>
            <a:schemeClr val="bg1"/>
          </a:solidFill>
        </p:spPr>
        <p:txBody>
          <a:bodyPr wrap="square">
            <a:spAutoFit/>
          </a:bodyPr>
          <a:lstStyle/>
          <a:p>
            <a:pPr algn="l"/>
            <a:r>
              <a:rPr lang="en-US" altLang="zh-CN" sz="2400" b="1" dirty="0">
                <a:solidFill>
                  <a:srgbClr val="7F0055"/>
                </a:solidFill>
                <a:latin typeface="Consolas" panose="020B0609020204030204" pitchFamily="49" charset="0"/>
              </a:rPr>
              <a:t>for</a:t>
            </a:r>
            <a:r>
              <a:rPr lang="en-US" altLang="zh-CN" sz="2400" b="1" dirty="0">
                <a:solidFill>
                  <a:srgbClr val="000000"/>
                </a:solidFill>
                <a:latin typeface="Consolas" panose="020B0609020204030204" pitchFamily="49" charset="0"/>
              </a:rPr>
              <a:t>(</a:t>
            </a:r>
            <a:r>
              <a:rPr lang="en-US" altLang="zh-CN" sz="2400" b="1" dirty="0">
                <a:solidFill>
                  <a:srgbClr val="7F0055"/>
                </a:solidFill>
                <a:latin typeface="Consolas" panose="020B0609020204030204" pitchFamily="49" charset="0"/>
              </a:rPr>
              <a:t>int</a:t>
            </a:r>
            <a:r>
              <a:rPr lang="en-US" altLang="zh-CN" sz="2400" b="1" dirty="0">
                <a:solidFill>
                  <a:srgbClr val="000000"/>
                </a:solidFill>
                <a:latin typeface="Consolas" panose="020B0609020204030204" pitchFamily="49" charset="0"/>
              </a:rPr>
              <a:t> </a:t>
            </a:r>
            <a:r>
              <a:rPr lang="en-US" altLang="zh-CN" sz="2400" b="1" dirty="0">
                <a:solidFill>
                  <a:srgbClr val="6A3E3E"/>
                </a:solidFill>
                <a:latin typeface="Consolas" panose="020B0609020204030204" pitchFamily="49" charset="0"/>
              </a:rPr>
              <a:t>s</a:t>
            </a:r>
            <a:r>
              <a:rPr lang="en-US" altLang="zh-CN" sz="2400" b="1" dirty="0">
                <a:solidFill>
                  <a:srgbClr val="000000"/>
                </a:solidFill>
                <a:latin typeface="Consolas" panose="020B0609020204030204" pitchFamily="49" charset="0"/>
              </a:rPr>
              <a:t>=1; </a:t>
            </a:r>
            <a:r>
              <a:rPr lang="en-US" altLang="zh-CN" sz="2400" b="1" dirty="0">
                <a:solidFill>
                  <a:srgbClr val="6A3E3E"/>
                </a:solidFill>
                <a:latin typeface="Consolas" panose="020B0609020204030204" pitchFamily="49" charset="0"/>
              </a:rPr>
              <a:t>s</a:t>
            </a:r>
            <a:r>
              <a:rPr lang="en-US" altLang="zh-CN" sz="2400" b="1" dirty="0">
                <a:solidFill>
                  <a:srgbClr val="000000"/>
                </a:solidFill>
                <a:latin typeface="Consolas" panose="020B0609020204030204" pitchFamily="49" charset="0"/>
              </a:rPr>
              <a:t>&lt;=</a:t>
            </a:r>
            <a:r>
              <a:rPr lang="en-US" altLang="zh-CN" sz="2400" b="1" dirty="0">
                <a:solidFill>
                  <a:srgbClr val="6A3E3E"/>
                </a:solidFill>
                <a:highlight>
                  <a:srgbClr val="FFFF00"/>
                </a:highlight>
                <a:latin typeface="Consolas" panose="020B0609020204030204" pitchFamily="49" charset="0"/>
              </a:rPr>
              <a:t>day_of_week</a:t>
            </a:r>
            <a:r>
              <a:rPr lang="en-US" altLang="zh-CN" sz="2400" b="1" dirty="0">
                <a:solidFill>
                  <a:srgbClr val="6A3E3E"/>
                </a:solidFill>
                <a:latin typeface="Consolas" panose="020B0609020204030204" pitchFamily="49" charset="0"/>
              </a:rPr>
              <a:t>-1</a:t>
            </a:r>
            <a:r>
              <a:rPr lang="en-US" altLang="zh-CN" sz="2400" b="1" dirty="0">
                <a:solidFill>
                  <a:srgbClr val="000000"/>
                </a:solidFill>
                <a:latin typeface="Consolas" panose="020B0609020204030204" pitchFamily="49" charset="0"/>
              </a:rPr>
              <a:t>; </a:t>
            </a:r>
            <a:r>
              <a:rPr lang="en-US" altLang="zh-CN" sz="2400" b="1" dirty="0">
                <a:solidFill>
                  <a:srgbClr val="6A3E3E"/>
                </a:solidFill>
                <a:latin typeface="Consolas" panose="020B0609020204030204" pitchFamily="49" charset="0"/>
              </a:rPr>
              <a:t>s</a:t>
            </a:r>
            <a:r>
              <a:rPr lang="en-US" altLang="zh-CN" sz="2400" b="1" dirty="0">
                <a:solidFill>
                  <a:srgbClr val="000000"/>
                </a:solidFill>
                <a:latin typeface="Consolas" panose="020B0609020204030204" pitchFamily="49" charset="0"/>
              </a:rPr>
              <a:t>++){</a:t>
            </a:r>
            <a:endParaRPr lang="en-US" altLang="zh-CN" sz="2400" b="1" dirty="0">
              <a:solidFill>
                <a:srgbClr val="000000"/>
              </a:solidFill>
              <a:latin typeface="Consolas" panose="020B0609020204030204" pitchFamily="49" charset="0"/>
            </a:endParaRPr>
          </a:p>
          <a:p>
            <a:pPr algn="l"/>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System.</a:t>
            </a:r>
            <a:r>
              <a:rPr lang="en-US" altLang="zh-CN" sz="2400" b="1" dirty="0" err="1">
                <a:solidFill>
                  <a:srgbClr val="0000C0"/>
                </a:solidFill>
                <a:latin typeface="Consolas" panose="020B0609020204030204" pitchFamily="49" charset="0"/>
              </a:rPr>
              <a:t>out</a:t>
            </a:r>
            <a:r>
              <a:rPr lang="en-US" altLang="zh-CN" sz="2400" b="1" dirty="0" err="1">
                <a:solidFill>
                  <a:srgbClr val="000000"/>
                </a:solidFill>
                <a:latin typeface="Consolas" panose="020B0609020204030204" pitchFamily="49" charset="0"/>
              </a:rPr>
              <a:t>.print</a:t>
            </a:r>
            <a:r>
              <a:rPr lang="en-US" altLang="zh-CN" sz="2400" b="1" dirty="0">
                <a:solidFill>
                  <a:srgbClr val="000000"/>
                </a:solidFill>
                <a:latin typeface="Consolas" panose="020B0609020204030204" pitchFamily="49" charset="0"/>
              </a:rPr>
              <a:t>(</a:t>
            </a:r>
            <a:r>
              <a:rPr lang="en-US" altLang="zh-CN" sz="2400" b="1" dirty="0">
                <a:solidFill>
                  <a:srgbClr val="2A00FF"/>
                </a:solidFill>
                <a:latin typeface="Consolas" panose="020B0609020204030204" pitchFamily="49" charset="0"/>
              </a:rPr>
              <a:t>"\t"</a:t>
            </a:r>
            <a:r>
              <a:rPr lang="en-US" altLang="zh-CN" sz="2400" b="1" dirty="0">
                <a:solidFill>
                  <a:srgbClr val="000000"/>
                </a:solidFill>
                <a:latin typeface="Consolas" panose="020B0609020204030204" pitchFamily="49" charset="0"/>
              </a:rPr>
              <a:t>);</a:t>
            </a:r>
            <a:endParaRPr lang="en-US" altLang="zh-CN" sz="2400" b="1" dirty="0">
              <a:solidFill>
                <a:srgbClr val="000000"/>
              </a:solidFill>
              <a:latin typeface="Consolas" panose="020B0609020204030204" pitchFamily="49" charset="0"/>
            </a:endParaRPr>
          </a:p>
          <a:p>
            <a:pPr algn="l"/>
            <a:r>
              <a:rPr lang="en-US" altLang="zh-CN" sz="2400" dirty="0">
                <a:solidFill>
                  <a:srgbClr val="000000"/>
                </a:solidFill>
                <a:latin typeface="Consolas" panose="020B0609020204030204" pitchFamily="49" charset="0"/>
              </a:rPr>
              <a:t>}</a:t>
            </a:r>
            <a:endParaRPr lang="en-US" altLang="zh-CN" sz="2400" dirty="0">
              <a:solidFill>
                <a:srgbClr val="000000"/>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p:bldP spid="18" grpId="0"/>
      <p:bldP spid="19" grpId="0"/>
      <p:bldP spid="20" grpId="0"/>
      <p:bldP spid="21" grpId="0"/>
      <p:bldP spid="23" grpId="0"/>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对象池技术的基本原理：</a:t>
            </a:r>
            <a:r>
              <a:rPr lang="zh-CN" altLang="zh-CN" b="1" dirty="0">
                <a:solidFill>
                  <a:srgbClr val="FF0000"/>
                </a:solidFill>
              </a:rPr>
              <a:t>缓存和共享</a:t>
            </a:r>
            <a:r>
              <a:rPr lang="zh-CN" altLang="zh-CN" dirty="0"/>
              <a:t>。对于那些被频繁使用的对象，在使用完后，不立即将它们释放，而是将它们缓存起来，以供后续的应用程序重复使用，从而减少创建对象和释放对象的次数，改善应用程序的性能。</a:t>
            </a:r>
            <a:endParaRPr lang="zh-CN" altLang="en-US" dirty="0"/>
          </a:p>
        </p:txBody>
      </p:sp>
      <p:sp>
        <p:nvSpPr>
          <p:cNvPr id="3" name="标题 2"/>
          <p:cNvSpPr>
            <a:spLocks noGrp="1"/>
          </p:cNvSpPr>
          <p:nvPr>
            <p:ph type="title"/>
          </p:nvPr>
        </p:nvSpPr>
        <p:spPr/>
        <p:txBody>
          <a:bodyPr/>
          <a:lstStyle/>
          <a:p>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graphicFrame>
        <p:nvGraphicFramePr>
          <p:cNvPr id="4" name="表格 4"/>
          <p:cNvGraphicFramePr>
            <a:graphicFrameLocks noGrp="1"/>
          </p:cNvGraphicFramePr>
          <p:nvPr/>
        </p:nvGraphicFramePr>
        <p:xfrm>
          <a:off x="1216955" y="1427881"/>
          <a:ext cx="2885103" cy="3211551"/>
        </p:xfrm>
        <a:graphic>
          <a:graphicData uri="http://schemas.openxmlformats.org/drawingml/2006/table">
            <a:tbl>
              <a:tblPr firstRow="1" bandRow="1">
                <a:tableStyleId>{5C22544A-7EE6-4342-B048-85BDC9FD1C3A}</a:tableStyleId>
              </a:tblPr>
              <a:tblGrid>
                <a:gridCol w="933416"/>
                <a:gridCol w="1951687"/>
              </a:tblGrid>
              <a:tr h="458793">
                <a:tc>
                  <a:txBody>
                    <a:bodyPr/>
                    <a:lstStyle/>
                    <a:p>
                      <a:pPr algn="l"/>
                      <a:r>
                        <a:rPr lang="en-US" altLang="zh-CN" sz="2000" dirty="0">
                          <a:latin typeface="Calibri" panose="020F0502020204030204" charset="0"/>
                          <a:cs typeface="Calibri" panose="020F0502020204030204" charset="0"/>
                        </a:rPr>
                        <a:t>1</a:t>
                      </a:r>
                      <a:endParaRPr lang="zh-CN" altLang="en-US" sz="2000" dirty="0">
                        <a:latin typeface="Calibri" panose="020F0502020204030204" charset="0"/>
                        <a:cs typeface="Calibri" panose="020F0502020204030204" charset="0"/>
                      </a:endParaRPr>
                    </a:p>
                  </a:txBody>
                  <a:tcPr/>
                </a:tc>
                <a:tc>
                  <a:txBody>
                    <a:bodyPr/>
                    <a:lstStyle/>
                    <a:p>
                      <a:pPr algn="l"/>
                      <a:r>
                        <a:rPr lang="en-US" altLang="zh-CN" sz="2000" dirty="0">
                          <a:latin typeface="Calibri" panose="020F0502020204030204" charset="0"/>
                          <a:cs typeface="Calibri" panose="020F0502020204030204" charset="0"/>
                        </a:rPr>
                        <a:t>SUNDAY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2</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MONDAY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3</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TUESDAY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4</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WEDNESDAY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5</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THURSDAY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6</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FRIDAY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7</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SATURDAY</a:t>
                      </a:r>
                      <a:endParaRPr lang="zh-CN" altLang="en-US" sz="2000" dirty="0">
                        <a:latin typeface="Calibri" panose="020F0502020204030204" charset="0"/>
                        <a:cs typeface="Calibri" panose="020F0502020204030204" charset="0"/>
                      </a:endParaRPr>
                    </a:p>
                  </a:txBody>
                  <a:tcPr/>
                </a:tc>
              </a:tr>
            </a:tbl>
          </a:graphicData>
        </a:graphic>
      </p:graphicFrame>
      <p:sp>
        <p:nvSpPr>
          <p:cNvPr id="9" name="文本框 8"/>
          <p:cNvSpPr txBox="1"/>
          <p:nvPr/>
        </p:nvSpPr>
        <p:spPr>
          <a:xfrm>
            <a:off x="1216955" y="4644908"/>
            <a:ext cx="2863178" cy="400110"/>
          </a:xfrm>
          <a:prstGeom prst="rect">
            <a:avLst/>
          </a:prstGeom>
          <a:noFill/>
        </p:spPr>
        <p:txBody>
          <a:bodyPr wrap="square">
            <a:spAutoFit/>
          </a:bodyPr>
          <a:lstStyle/>
          <a:p>
            <a:r>
              <a:rPr lang="en-US" altLang="zh-CN" sz="2000" b="1" dirty="0" err="1">
                <a:solidFill>
                  <a:srgbClr val="FF0000"/>
                </a:solidFill>
                <a:latin typeface="+mn-ea"/>
              </a:rPr>
              <a:t>Calendar.DAY_OF_WEEK</a:t>
            </a:r>
            <a:endParaRPr lang="zh-CN" altLang="en-US" sz="2000" b="1" dirty="0">
              <a:solidFill>
                <a:srgbClr val="FF0000"/>
              </a:solidFill>
              <a:latin typeface="+mn-ea"/>
            </a:endParaRPr>
          </a:p>
        </p:txBody>
      </p:sp>
      <p:sp>
        <p:nvSpPr>
          <p:cNvPr id="15" name="文本框 14"/>
          <p:cNvSpPr txBox="1"/>
          <p:nvPr/>
        </p:nvSpPr>
        <p:spPr>
          <a:xfrm>
            <a:off x="1216955" y="5503945"/>
            <a:ext cx="6710089" cy="1200329"/>
          </a:xfrm>
          <a:prstGeom prst="rect">
            <a:avLst/>
          </a:prstGeom>
          <a:solidFill>
            <a:schemeClr val="bg1"/>
          </a:solidFill>
        </p:spPr>
        <p:txBody>
          <a:bodyPr wrap="square">
            <a:spAutoFit/>
          </a:bodyPr>
          <a:lstStyle/>
          <a:p>
            <a:pPr algn="l"/>
            <a:r>
              <a:rPr lang="en-US" altLang="zh-CN" sz="1800" b="1" dirty="0">
                <a:solidFill>
                  <a:srgbClr val="7F0055"/>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err="1">
                <a:solidFill>
                  <a:srgbClr val="6A3E3E"/>
                </a:solidFill>
                <a:latin typeface="Consolas" panose="020B0609020204030204" pitchFamily="49" charset="0"/>
              </a:rPr>
              <a:t>day_of_week</a:t>
            </a:r>
            <a:r>
              <a:rPr lang="en-US" altLang="zh-CN" sz="1800" b="1" dirty="0">
                <a:solidFill>
                  <a:srgbClr val="000000"/>
                </a:solidFill>
                <a:latin typeface="Consolas" panose="020B0609020204030204" pitchFamily="49" charset="0"/>
              </a:rPr>
              <a:t> = </a:t>
            </a:r>
            <a:r>
              <a:rPr lang="en-US" altLang="zh-CN" sz="1800" b="1" dirty="0" err="1">
                <a:solidFill>
                  <a:srgbClr val="6A3E3E"/>
                </a:solidFill>
                <a:latin typeface="Consolas" panose="020B0609020204030204" pitchFamily="49" charset="0"/>
              </a:rPr>
              <a:t>cal</a:t>
            </a:r>
            <a:r>
              <a:rPr lang="en-US" altLang="zh-CN" sz="1800" b="1" dirty="0" err="1">
                <a:solidFill>
                  <a:srgbClr val="000000"/>
                </a:solidFill>
                <a:latin typeface="Consolas" panose="020B0609020204030204" pitchFamily="49" charset="0"/>
              </a:rPr>
              <a:t>.get</a:t>
            </a:r>
            <a:r>
              <a:rPr lang="en-US" altLang="zh-CN" sz="1800" b="1" dirty="0">
                <a:solidFill>
                  <a:srgbClr val="000000"/>
                </a:solidFill>
                <a:latin typeface="Consolas" panose="020B0609020204030204" pitchFamily="49" charset="0"/>
              </a:rPr>
              <a:t>(</a:t>
            </a:r>
            <a:r>
              <a:rPr lang="en-US" altLang="zh-CN" sz="1800" b="1" dirty="0" err="1">
                <a:solidFill>
                  <a:srgbClr val="000000"/>
                </a:solidFill>
                <a:latin typeface="Consolas" panose="020B0609020204030204" pitchFamily="49" charset="0"/>
              </a:rPr>
              <a:t>Calendar.</a:t>
            </a:r>
            <a:r>
              <a:rPr lang="en-US" altLang="zh-CN" sz="1800" b="1" dirty="0" err="1">
                <a:solidFill>
                  <a:srgbClr val="0000C0"/>
                </a:solidFill>
                <a:latin typeface="Consolas" panose="020B0609020204030204" pitchFamily="49" charset="0"/>
              </a:rPr>
              <a:t>DAY_OF_WEEK</a:t>
            </a:r>
            <a:r>
              <a:rPr lang="en-US" altLang="zh-CN" sz="1800" b="1" dirty="0">
                <a:solidFill>
                  <a:srgbClr val="000000"/>
                </a:solidFill>
                <a:latin typeface="Consolas" panose="020B0609020204030204" pitchFamily="49" charset="0"/>
              </a:rPr>
              <a:t>)-1;  </a:t>
            </a:r>
            <a:endParaRPr lang="en-US" altLang="zh-CN" sz="1800" b="1" dirty="0">
              <a:solidFill>
                <a:srgbClr val="3F7F5F"/>
              </a:solidFill>
              <a:latin typeface="Consolas" panose="020B0609020204030204" pitchFamily="49" charset="0"/>
            </a:endParaRPr>
          </a:p>
          <a:p>
            <a:pPr algn="l"/>
            <a:r>
              <a:rPr lang="en-US" altLang="zh-CN" sz="1800" b="1" dirty="0">
                <a:solidFill>
                  <a:srgbClr val="7F0055"/>
                </a:solidFill>
                <a:latin typeface="Consolas" panose="020B0609020204030204" pitchFamily="49" charset="0"/>
              </a:rPr>
              <a:t>if</a:t>
            </a:r>
            <a:r>
              <a:rPr lang="en-US" altLang="zh-CN" sz="1800" b="1" dirty="0">
                <a:solidFill>
                  <a:srgbClr val="000000"/>
                </a:solidFill>
                <a:latin typeface="Consolas" panose="020B0609020204030204" pitchFamily="49" charset="0"/>
              </a:rPr>
              <a:t>(</a:t>
            </a:r>
            <a:r>
              <a:rPr lang="en-US" altLang="zh-CN" sz="1800" b="1" dirty="0" err="1">
                <a:solidFill>
                  <a:srgbClr val="6A3E3E"/>
                </a:solidFill>
                <a:latin typeface="Consolas" panose="020B0609020204030204" pitchFamily="49" charset="0"/>
              </a:rPr>
              <a:t>day_of_week</a:t>
            </a:r>
            <a:r>
              <a:rPr lang="en-US" altLang="zh-CN" sz="1800" b="1" dirty="0">
                <a:solidFill>
                  <a:srgbClr val="000000"/>
                </a:solidFill>
                <a:latin typeface="Consolas" panose="020B0609020204030204" pitchFamily="49" charset="0"/>
              </a:rPr>
              <a:t>==0){  </a:t>
            </a:r>
            <a:r>
              <a:rPr lang="en-US" altLang="zh-CN" sz="1800" b="1" dirty="0">
                <a:solidFill>
                  <a:srgbClr val="3F7F5F"/>
                </a:solidFill>
                <a:latin typeface="Consolas" panose="020B0609020204030204" pitchFamily="49" charset="0"/>
              </a:rPr>
              <a:t>//7</a:t>
            </a:r>
            <a:r>
              <a:rPr lang="zh-CN" altLang="en-US" sz="1800" b="1" dirty="0">
                <a:solidFill>
                  <a:srgbClr val="3F7F5F"/>
                </a:solidFill>
                <a:latin typeface="Consolas" panose="020B0609020204030204" pitchFamily="49" charset="0"/>
              </a:rPr>
              <a:t>表示星期日</a:t>
            </a:r>
            <a:endParaRPr lang="zh-CN" altLang="en-US" sz="1800" b="1" dirty="0">
              <a:solidFill>
                <a:srgbClr val="3F7F5F"/>
              </a:solidFill>
              <a:latin typeface="Consolas" panose="020B0609020204030204" pitchFamily="49" charset="0"/>
            </a:endParaRPr>
          </a:p>
          <a:p>
            <a:pPr algn="l"/>
            <a:r>
              <a:rPr lang="en-US" altLang="zh-CN" sz="1800" dirty="0">
                <a:solidFill>
                  <a:srgbClr val="6A3E3E"/>
                </a:solidFill>
                <a:latin typeface="Consolas" panose="020B0609020204030204" pitchFamily="49" charset="0"/>
              </a:rPr>
              <a:t>	</a:t>
            </a:r>
            <a:r>
              <a:rPr lang="en-US" altLang="zh-CN" sz="1800" dirty="0" err="1">
                <a:solidFill>
                  <a:srgbClr val="6A3E3E"/>
                </a:solidFill>
                <a:latin typeface="Consolas" panose="020B0609020204030204" pitchFamily="49" charset="0"/>
              </a:rPr>
              <a:t>day_of_week</a:t>
            </a:r>
            <a:r>
              <a:rPr lang="en-US" altLang="zh-CN" sz="1800" dirty="0">
                <a:solidFill>
                  <a:srgbClr val="000000"/>
                </a:solidFill>
                <a:latin typeface="Consolas" panose="020B0609020204030204" pitchFamily="49" charset="0"/>
              </a:rPr>
              <a:t>=7;</a:t>
            </a:r>
            <a:endParaRPr lang="en-US" altLang="zh-CN" sz="1800" dirty="0">
              <a:solidFill>
                <a:srgbClr val="000000"/>
              </a:solidFill>
              <a:latin typeface="Consolas" panose="020B0609020204030204" pitchFamily="49" charset="0"/>
            </a:endParaRPr>
          </a:p>
          <a:p>
            <a:pPr algn="l"/>
            <a:r>
              <a:rPr lang="en-US" altLang="zh-CN" sz="1800" dirty="0">
                <a:solidFill>
                  <a:srgbClr val="000000"/>
                </a:solidFill>
                <a:latin typeface="Consolas" panose="020B0609020204030204" pitchFamily="49" charset="0"/>
              </a:rPr>
              <a:t>}</a:t>
            </a:r>
            <a:endParaRPr lang="zh-CN" altLang="en-US" dirty="0">
              <a:latin typeface="Consolas" panose="020B0609020204030204" pitchFamily="49" charset="0"/>
            </a:endParaRPr>
          </a:p>
        </p:txBody>
      </p:sp>
      <p:sp>
        <p:nvSpPr>
          <p:cNvPr id="16" name="箭头: 下 15"/>
          <p:cNvSpPr/>
          <p:nvPr/>
        </p:nvSpPr>
        <p:spPr>
          <a:xfrm flipV="1">
            <a:off x="2390837" y="5074638"/>
            <a:ext cx="293717" cy="454346"/>
          </a:xfrm>
          <a:prstGeom prst="down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5">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sp>
        <p:nvSpPr>
          <p:cNvPr id="6" name="文本框 5"/>
          <p:cNvSpPr txBox="1"/>
          <p:nvPr/>
        </p:nvSpPr>
        <p:spPr>
          <a:xfrm>
            <a:off x="899592" y="3933056"/>
            <a:ext cx="7632848" cy="2677656"/>
          </a:xfrm>
          <a:prstGeom prst="rect">
            <a:avLst/>
          </a:prstGeom>
          <a:noFill/>
        </p:spPr>
        <p:txBody>
          <a:bodyPr wrap="square">
            <a:spAutoFit/>
          </a:bodyPr>
          <a:lstStyle/>
          <a:p>
            <a:pPr algn="l"/>
            <a:r>
              <a:rPr lang="en-US" altLang="zh-CN" sz="2400" dirty="0">
                <a:solidFill>
                  <a:srgbClr val="3F7F5F"/>
                </a:solidFill>
                <a:latin typeface="Consolas" panose="020B0609020204030204" pitchFamily="49" charset="0"/>
              </a:rPr>
              <a:t>//</a:t>
            </a:r>
            <a:r>
              <a:rPr lang="zh-CN" altLang="en-US" sz="2400" dirty="0">
                <a:solidFill>
                  <a:srgbClr val="3F7F5F"/>
                </a:solidFill>
                <a:latin typeface="Consolas" panose="020B0609020204030204" pitchFamily="49" charset="0"/>
              </a:rPr>
              <a:t>输出该月所有天</a:t>
            </a:r>
            <a:endParaRPr lang="zh-CN" altLang="en-US" sz="2400" dirty="0">
              <a:solidFill>
                <a:srgbClr val="3F7F5F"/>
              </a:solidFill>
              <a:latin typeface="Consolas" panose="020B0609020204030204" pitchFamily="49" charset="0"/>
            </a:endParaRPr>
          </a:p>
          <a:p>
            <a:pPr algn="l"/>
            <a:r>
              <a:rPr lang="en-US" altLang="zh-CN" sz="2400" b="1" dirty="0">
                <a:solidFill>
                  <a:srgbClr val="7F0055"/>
                </a:solidFill>
                <a:latin typeface="Consolas" panose="020B0609020204030204" pitchFamily="49" charset="0"/>
              </a:rPr>
              <a:t>for</a:t>
            </a:r>
            <a:r>
              <a:rPr lang="en-US" altLang="zh-CN" sz="2400" b="1" dirty="0">
                <a:solidFill>
                  <a:srgbClr val="000000"/>
                </a:solidFill>
                <a:latin typeface="Consolas" panose="020B0609020204030204" pitchFamily="49" charset="0"/>
              </a:rPr>
              <a:t>(</a:t>
            </a:r>
            <a:r>
              <a:rPr lang="en-US" altLang="zh-CN" sz="2400" b="1" dirty="0">
                <a:solidFill>
                  <a:srgbClr val="7F0055"/>
                </a:solidFill>
                <a:latin typeface="Consolas" panose="020B0609020204030204" pitchFamily="49" charset="0"/>
              </a:rPr>
              <a:t>int</a:t>
            </a:r>
            <a:r>
              <a:rPr lang="en-US" altLang="zh-CN" sz="2400" b="1" dirty="0">
                <a:solidFill>
                  <a:srgbClr val="000000"/>
                </a:solidFill>
                <a:latin typeface="Consolas" panose="020B0609020204030204" pitchFamily="49" charset="0"/>
              </a:rPr>
              <a:t> </a:t>
            </a:r>
            <a:r>
              <a:rPr lang="en-US" altLang="zh-CN" sz="2400" b="1" dirty="0">
                <a:solidFill>
                  <a:srgbClr val="6A3E3E"/>
                </a:solidFill>
                <a:latin typeface="Consolas" panose="020B0609020204030204" pitchFamily="49" charset="0"/>
              </a:rPr>
              <a:t>day</a:t>
            </a:r>
            <a:r>
              <a:rPr lang="en-US" altLang="zh-CN" sz="2400" b="1" dirty="0">
                <a:solidFill>
                  <a:srgbClr val="000000"/>
                </a:solidFill>
                <a:latin typeface="Consolas" panose="020B0609020204030204" pitchFamily="49" charset="0"/>
              </a:rPr>
              <a:t>=1; </a:t>
            </a:r>
            <a:r>
              <a:rPr lang="en-US" altLang="zh-CN" sz="2400" b="1" dirty="0">
                <a:solidFill>
                  <a:srgbClr val="6A3E3E"/>
                </a:solidFill>
                <a:latin typeface="Consolas" panose="020B0609020204030204" pitchFamily="49" charset="0"/>
              </a:rPr>
              <a:t>day</a:t>
            </a:r>
            <a:r>
              <a:rPr lang="en-US" altLang="zh-CN" sz="2400" b="1" dirty="0">
                <a:solidFill>
                  <a:srgbClr val="000000"/>
                </a:solidFill>
                <a:latin typeface="Consolas" panose="020B0609020204030204" pitchFamily="49" charset="0"/>
              </a:rPr>
              <a:t>&lt;=</a:t>
            </a:r>
            <a:r>
              <a:rPr lang="en-US" altLang="zh-CN" sz="2400" b="1" dirty="0" err="1">
                <a:solidFill>
                  <a:srgbClr val="6A3E3E"/>
                </a:solidFill>
                <a:highlight>
                  <a:srgbClr val="FFFF00"/>
                </a:highlight>
                <a:latin typeface="Consolas" panose="020B0609020204030204" pitchFamily="49" charset="0"/>
              </a:rPr>
              <a:t>maxDay</a:t>
            </a:r>
            <a:r>
              <a:rPr lang="en-US" altLang="zh-CN" sz="2400" b="1" dirty="0">
                <a:solidFill>
                  <a:srgbClr val="000000"/>
                </a:solidFill>
                <a:latin typeface="Consolas" panose="020B0609020204030204" pitchFamily="49" charset="0"/>
              </a:rPr>
              <a:t>; </a:t>
            </a:r>
            <a:r>
              <a:rPr lang="en-US" altLang="zh-CN" sz="2400" b="1" dirty="0">
                <a:solidFill>
                  <a:srgbClr val="6A3E3E"/>
                </a:solidFill>
                <a:latin typeface="Consolas" panose="020B0609020204030204" pitchFamily="49" charset="0"/>
              </a:rPr>
              <a:t>day</a:t>
            </a:r>
            <a:r>
              <a:rPr lang="en-US" altLang="zh-CN" sz="2400" b="1" dirty="0">
                <a:solidFill>
                  <a:srgbClr val="000000"/>
                </a:solidFill>
                <a:latin typeface="Consolas" panose="020B0609020204030204" pitchFamily="49" charset="0"/>
              </a:rPr>
              <a:t>++){</a:t>
            </a:r>
            <a:endParaRPr lang="en-US" altLang="zh-CN" sz="2400" b="1" dirty="0">
              <a:solidFill>
                <a:srgbClr val="000000"/>
              </a:solidFill>
              <a:latin typeface="Consolas" panose="020B0609020204030204" pitchFamily="49" charset="0"/>
            </a:endParaRPr>
          </a:p>
          <a:p>
            <a:pPr algn="l"/>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System.</a:t>
            </a:r>
            <a:r>
              <a:rPr lang="en-US" altLang="zh-CN" sz="2400" b="1" dirty="0" err="1">
                <a:solidFill>
                  <a:srgbClr val="0000C0"/>
                </a:solidFill>
                <a:latin typeface="Consolas" panose="020B0609020204030204" pitchFamily="49" charset="0"/>
              </a:rPr>
              <a:t>out</a:t>
            </a:r>
            <a:r>
              <a:rPr lang="en-US" altLang="zh-CN" sz="2400" b="1" dirty="0" err="1">
                <a:solidFill>
                  <a:srgbClr val="000000"/>
                </a:solidFill>
                <a:latin typeface="Consolas" panose="020B0609020204030204" pitchFamily="49" charset="0"/>
              </a:rPr>
              <a:t>.print</a:t>
            </a:r>
            <a:r>
              <a:rPr lang="en-US" altLang="zh-CN" sz="2400" b="1" dirty="0">
                <a:solidFill>
                  <a:srgbClr val="000000"/>
                </a:solidFill>
                <a:latin typeface="Consolas" panose="020B0609020204030204" pitchFamily="49" charset="0"/>
              </a:rPr>
              <a:t>(</a:t>
            </a:r>
            <a:r>
              <a:rPr lang="en-US" altLang="zh-CN" sz="2400" b="1" dirty="0">
                <a:solidFill>
                  <a:srgbClr val="6A3E3E"/>
                </a:solidFill>
                <a:latin typeface="Consolas" panose="020B0609020204030204" pitchFamily="49" charset="0"/>
              </a:rPr>
              <a:t>day</a:t>
            </a:r>
            <a:r>
              <a:rPr lang="en-US" altLang="zh-CN" sz="2400" b="1" dirty="0">
                <a:solidFill>
                  <a:srgbClr val="000000"/>
                </a:solidFill>
                <a:latin typeface="Consolas" panose="020B0609020204030204" pitchFamily="49" charset="0"/>
              </a:rPr>
              <a:t>+</a:t>
            </a:r>
            <a:r>
              <a:rPr lang="en-US" altLang="zh-CN" sz="2400" b="1" dirty="0">
                <a:solidFill>
                  <a:srgbClr val="2A00FF"/>
                </a:solidFill>
                <a:latin typeface="Consolas" panose="020B0609020204030204" pitchFamily="49" charset="0"/>
              </a:rPr>
              <a:t>"\t"</a:t>
            </a:r>
            <a:r>
              <a:rPr lang="en-US" altLang="zh-CN" sz="2400" b="1" dirty="0">
                <a:solidFill>
                  <a:srgbClr val="000000"/>
                </a:solidFill>
                <a:latin typeface="Consolas" panose="020B0609020204030204" pitchFamily="49" charset="0"/>
              </a:rPr>
              <a:t>);</a:t>
            </a:r>
            <a:endParaRPr lang="en-US" altLang="zh-CN" sz="2400" b="1" dirty="0">
              <a:solidFill>
                <a:srgbClr val="000000"/>
              </a:solidFill>
              <a:latin typeface="Consolas" panose="020B0609020204030204" pitchFamily="49" charset="0"/>
            </a:endParaRPr>
          </a:p>
          <a:p>
            <a:pPr algn="l"/>
            <a:r>
              <a:rPr lang="en-US" altLang="zh-CN" sz="2400" b="1" dirty="0">
                <a:solidFill>
                  <a:srgbClr val="7F0055"/>
                </a:solidFill>
                <a:latin typeface="Consolas" panose="020B0609020204030204" pitchFamily="49" charset="0"/>
              </a:rPr>
              <a:t>	if</a:t>
            </a:r>
            <a:r>
              <a:rPr lang="en-US" altLang="zh-CN" sz="2400" b="1" dirty="0">
                <a:solidFill>
                  <a:srgbClr val="000000"/>
                </a:solidFill>
                <a:latin typeface="Consolas" panose="020B0609020204030204" pitchFamily="49" charset="0"/>
              </a:rPr>
              <a:t>((</a:t>
            </a:r>
            <a:r>
              <a:rPr lang="en-US" altLang="zh-CN" sz="2400" b="1" dirty="0">
                <a:solidFill>
                  <a:srgbClr val="6A3E3E"/>
                </a:solidFill>
                <a:latin typeface="Consolas" panose="020B0609020204030204" pitchFamily="49" charset="0"/>
              </a:rPr>
              <a:t>day</a:t>
            </a:r>
            <a:r>
              <a:rPr lang="en-US" altLang="zh-CN" sz="2400" b="1" dirty="0">
                <a:solidFill>
                  <a:srgbClr val="000000"/>
                </a:solidFill>
                <a:latin typeface="Consolas" panose="020B0609020204030204" pitchFamily="49" charset="0"/>
              </a:rPr>
              <a:t>+</a:t>
            </a:r>
            <a:r>
              <a:rPr lang="en-US" altLang="zh-CN" sz="2400" b="1" dirty="0">
                <a:solidFill>
                  <a:srgbClr val="6A3E3E"/>
                </a:solidFill>
                <a:latin typeface="Consolas" panose="020B0609020204030204" pitchFamily="49" charset="0"/>
              </a:rPr>
              <a:t>day_of_week</a:t>
            </a:r>
            <a:r>
              <a:rPr lang="en-US" altLang="zh-CN" sz="2400" b="1" dirty="0">
                <a:solidFill>
                  <a:srgbClr val="000000"/>
                </a:solidFill>
                <a:latin typeface="Consolas" panose="020B0609020204030204" pitchFamily="49" charset="0"/>
              </a:rPr>
              <a:t>-1)%7==0){</a:t>
            </a:r>
            <a:endParaRPr lang="en-US" altLang="zh-CN" sz="2400" b="1" dirty="0">
              <a:solidFill>
                <a:srgbClr val="000000"/>
              </a:solidFill>
              <a:latin typeface="Consolas" panose="020B0609020204030204" pitchFamily="49" charset="0"/>
            </a:endParaRPr>
          </a:p>
          <a:p>
            <a:pPr algn="l"/>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System.</a:t>
            </a:r>
            <a:r>
              <a:rPr lang="en-US" altLang="zh-CN" sz="2400" b="1" dirty="0" err="1">
                <a:solidFill>
                  <a:srgbClr val="0000C0"/>
                </a:solidFill>
                <a:latin typeface="Consolas" panose="020B0609020204030204" pitchFamily="49" charset="0"/>
              </a:rPr>
              <a:t>out</a:t>
            </a:r>
            <a:r>
              <a:rPr lang="en-US" altLang="zh-CN" sz="2400" b="1" dirty="0" err="1">
                <a:solidFill>
                  <a:srgbClr val="000000"/>
                </a:solidFill>
                <a:latin typeface="Consolas" panose="020B0609020204030204" pitchFamily="49" charset="0"/>
              </a:rPr>
              <a:t>.println</a:t>
            </a:r>
            <a:r>
              <a:rPr lang="en-US" altLang="zh-CN" sz="2400" b="1" dirty="0">
                <a:solidFill>
                  <a:srgbClr val="000000"/>
                </a:solidFill>
                <a:latin typeface="Consolas" panose="020B0609020204030204" pitchFamily="49" charset="0"/>
              </a:rPr>
              <a:t>();</a:t>
            </a:r>
            <a:endParaRPr lang="en-US" altLang="zh-CN" sz="2400" b="1" dirty="0">
              <a:solidFill>
                <a:srgbClr val="000000"/>
              </a:solidFill>
              <a:latin typeface="Consolas" panose="020B0609020204030204" pitchFamily="49" charset="0"/>
            </a:endParaRPr>
          </a:p>
          <a:p>
            <a:pPr algn="l"/>
            <a:r>
              <a:rPr lang="en-US" altLang="zh-CN" sz="2400" dirty="0">
                <a:solidFill>
                  <a:srgbClr val="000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algn="l"/>
            <a:r>
              <a:rPr lang="en-US" altLang="zh-CN" sz="2400" dirty="0">
                <a:solidFill>
                  <a:srgbClr val="000000"/>
                </a:solidFill>
                <a:latin typeface="Consolas" panose="020B0609020204030204" pitchFamily="49" charset="0"/>
              </a:rPr>
              <a:t>}</a:t>
            </a:r>
            <a:endParaRPr lang="zh-CN" altLang="en-US" sz="2400" dirty="0"/>
          </a:p>
        </p:txBody>
      </p:sp>
      <p:pic>
        <p:nvPicPr>
          <p:cNvPr id="9" name="图片 8"/>
          <p:cNvPicPr>
            <a:picLocks noChangeAspect="1"/>
          </p:cNvPicPr>
          <p:nvPr/>
        </p:nvPicPr>
        <p:blipFill>
          <a:blip r:embed="rId1"/>
          <a:stretch>
            <a:fillRect/>
          </a:stretch>
        </p:blipFill>
        <p:spPr>
          <a:xfrm>
            <a:off x="1043608" y="1988840"/>
            <a:ext cx="6768310" cy="1795338"/>
          </a:xfrm>
          <a:prstGeom prst="rect">
            <a:avLst/>
          </a:prstGeom>
        </p:spPr>
      </p:pic>
      <p:sp>
        <p:nvSpPr>
          <p:cNvPr id="5" name="箭头: 下 4"/>
          <p:cNvSpPr/>
          <p:nvPr/>
        </p:nvSpPr>
        <p:spPr>
          <a:xfrm>
            <a:off x="2123728" y="1536408"/>
            <a:ext cx="216024" cy="399319"/>
          </a:xfrm>
          <a:prstGeom prst="down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483768" y="1518573"/>
            <a:ext cx="1696452" cy="369332"/>
          </a:xfrm>
          <a:prstGeom prst="rect">
            <a:avLst/>
          </a:prstGeom>
          <a:noFill/>
        </p:spPr>
        <p:txBody>
          <a:bodyPr wrap="square">
            <a:spAutoFit/>
          </a:bodyPr>
          <a:lstStyle/>
          <a:p>
            <a:r>
              <a:rPr lang="en-US" altLang="zh-CN" sz="1800" b="1" dirty="0" err="1">
                <a:solidFill>
                  <a:srgbClr val="6A3E3E"/>
                </a:solidFill>
                <a:latin typeface="Consolas" panose="020B0609020204030204" pitchFamily="49" charset="0"/>
              </a:rPr>
              <a:t>day_of_week</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sp>
        <p:nvSpPr>
          <p:cNvPr id="7" name="文本框 6"/>
          <p:cNvSpPr txBox="1"/>
          <p:nvPr/>
        </p:nvSpPr>
        <p:spPr>
          <a:xfrm>
            <a:off x="611560" y="2580798"/>
            <a:ext cx="8229600" cy="400110"/>
          </a:xfrm>
          <a:prstGeom prst="rect">
            <a:avLst/>
          </a:prstGeom>
          <a:noFill/>
        </p:spPr>
        <p:txBody>
          <a:bodyPr wrap="square">
            <a:spAutoFit/>
          </a:bodyPr>
          <a:lstStyle/>
          <a:p>
            <a:r>
              <a:rPr lang="en-US" altLang="zh-CN" sz="2000" b="1" dirty="0">
                <a:latin typeface="Consolas" panose="020B0609020204030204" pitchFamily="49" charset="0"/>
              </a:rPr>
              <a:t>int </a:t>
            </a:r>
            <a:r>
              <a:rPr lang="en-US" altLang="zh-CN" sz="2000" b="1" dirty="0" err="1">
                <a:latin typeface="Consolas" panose="020B0609020204030204" pitchFamily="49" charset="0"/>
              </a:rPr>
              <a:t>maxDay</a:t>
            </a:r>
            <a:r>
              <a:rPr lang="en-US" altLang="zh-CN" sz="2000" b="1" dirty="0">
                <a:latin typeface="Consolas" panose="020B0609020204030204" pitchFamily="49" charset="0"/>
              </a:rPr>
              <a:t> = </a:t>
            </a:r>
            <a:r>
              <a:rPr lang="en-US" altLang="zh-CN" sz="2000" b="1" dirty="0" err="1">
                <a:latin typeface="Consolas" panose="020B0609020204030204" pitchFamily="49" charset="0"/>
              </a:rPr>
              <a:t>cal.getActualMaximum</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Calendar.</a:t>
            </a:r>
            <a:r>
              <a:rPr lang="en-US" altLang="zh-CN" sz="2000" b="1" dirty="0" err="1">
                <a:solidFill>
                  <a:srgbClr val="0000C0"/>
                </a:solidFill>
                <a:latin typeface="Consolas" panose="020B0609020204030204" pitchFamily="49" charset="0"/>
              </a:rPr>
              <a:t>DAY_OF_MONTH</a:t>
            </a:r>
            <a:r>
              <a:rPr lang="en-US" altLang="zh-CN" sz="2000" b="1" dirty="0">
                <a:solidFill>
                  <a:srgbClr val="000000"/>
                </a:solidFill>
                <a:latin typeface="Consolas" panose="020B0609020204030204" pitchFamily="49" charset="0"/>
              </a:rPr>
              <a:t>);  </a:t>
            </a:r>
            <a:endParaRPr lang="zh-CN" altLang="en-US" sz="2000" dirty="0">
              <a:latin typeface="Consolas" panose="020B0609020204030204" pitchFamily="49" charset="0"/>
            </a:endParaRPr>
          </a:p>
        </p:txBody>
      </p:sp>
      <p:sp>
        <p:nvSpPr>
          <p:cNvPr id="9" name="文本框 8"/>
          <p:cNvSpPr txBox="1"/>
          <p:nvPr/>
        </p:nvSpPr>
        <p:spPr>
          <a:xfrm>
            <a:off x="611560" y="2057578"/>
            <a:ext cx="4577786" cy="523220"/>
          </a:xfrm>
          <a:prstGeom prst="rect">
            <a:avLst/>
          </a:prstGeom>
          <a:noFill/>
        </p:spPr>
        <p:txBody>
          <a:bodyPr wrap="square">
            <a:spAutoFit/>
          </a:bodyPr>
          <a:lstStyle/>
          <a:p>
            <a:r>
              <a:rPr lang="en-US" altLang="zh-CN" sz="2800" b="1" dirty="0">
                <a:solidFill>
                  <a:srgbClr val="FF0000"/>
                </a:solidFill>
                <a:latin typeface="+mn-ea"/>
              </a:rPr>
              <a:t>Calendar</a:t>
            </a:r>
            <a:endParaRPr lang="zh-CN" altLang="en-US" sz="2800" dirty="0"/>
          </a:p>
        </p:txBody>
      </p:sp>
      <p:sp>
        <p:nvSpPr>
          <p:cNvPr id="11" name="文本框 10"/>
          <p:cNvSpPr txBox="1"/>
          <p:nvPr/>
        </p:nvSpPr>
        <p:spPr>
          <a:xfrm>
            <a:off x="584846" y="1475998"/>
            <a:ext cx="3024336" cy="523220"/>
          </a:xfrm>
          <a:prstGeom prst="rect">
            <a:avLst/>
          </a:prstGeom>
          <a:noFill/>
        </p:spPr>
        <p:txBody>
          <a:bodyPr wrap="square">
            <a:spAutoFit/>
          </a:bodyPr>
          <a:lstStyle/>
          <a:p>
            <a:r>
              <a:rPr lang="zh-CN" altLang="en-US" sz="2800" b="1" dirty="0">
                <a:solidFill>
                  <a:srgbClr val="3F7F5F"/>
                </a:solidFill>
                <a:latin typeface="Consolas" panose="020B0609020204030204" pitchFamily="49" charset="0"/>
              </a:rPr>
              <a:t>该月最大天数</a:t>
            </a:r>
            <a:endParaRPr lang="zh-CN" altLang="en-US" sz="2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8336" y="1417638"/>
            <a:ext cx="8867328" cy="4900000"/>
          </a:xfrm>
        </p:spPr>
        <p:style>
          <a:lnRef idx="1">
            <a:schemeClr val="accent1"/>
          </a:lnRef>
          <a:fillRef idx="2">
            <a:schemeClr val="accent1"/>
          </a:fillRef>
          <a:effectRef idx="1">
            <a:schemeClr val="accent1"/>
          </a:effectRef>
          <a:fontRef idx="minor">
            <a:schemeClr val="dk1"/>
          </a:fontRef>
        </p:style>
        <p:txBody>
          <a:bodyPr>
            <a:normAutofit fontScale="55000" lnSpcReduction="20000"/>
          </a:bodyPr>
          <a:lstStyle/>
          <a:p>
            <a:pPr marL="109855" indent="0" fontAlgn="auto">
              <a:buNone/>
            </a:pPr>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a:t>
            </a:r>
            <a:endParaRPr lang="zh-CN" altLang="zh-CN" dirty="0"/>
          </a:p>
          <a:p>
            <a:pPr indent="0" algn="l" fontAlgn="auto">
              <a:lnSpc>
                <a:spcPct val="120000"/>
              </a:lnSpc>
              <a:spcBef>
                <a:spcPts val="600"/>
              </a:spcBef>
              <a:buNone/>
            </a:pPr>
            <a:r>
              <a:rPr lang="en-US" altLang="zh-CN" dirty="0"/>
              <a:t>	Calendar </a:t>
            </a:r>
            <a:r>
              <a:rPr lang="en-US" altLang="zh-CN" dirty="0" err="1"/>
              <a:t>cal</a:t>
            </a:r>
            <a:r>
              <a:rPr lang="en-US" altLang="zh-CN" dirty="0"/>
              <a:t> = </a:t>
            </a:r>
            <a:r>
              <a:rPr lang="en-US" altLang="zh-CN" dirty="0" err="1"/>
              <a:t>Calendar.getInstance</a:t>
            </a:r>
            <a:r>
              <a:rPr lang="en-US" altLang="zh-CN" dirty="0"/>
              <a:t>();</a:t>
            </a:r>
            <a:endParaRPr lang="zh-CN" altLang="zh-CN" dirty="0"/>
          </a:p>
          <a:p>
            <a:pPr indent="0" algn="l" fontAlgn="auto">
              <a:lnSpc>
                <a:spcPct val="120000"/>
              </a:lnSpc>
              <a:spcBef>
                <a:spcPts val="600"/>
              </a:spcBef>
              <a:buNone/>
            </a:pPr>
            <a:r>
              <a:rPr lang="en-US" altLang="zh-CN" dirty="0"/>
              <a:t>	</a:t>
            </a:r>
            <a:r>
              <a:rPr lang="en-US" altLang="zh-CN" dirty="0" err="1"/>
              <a:t>cal.set</a:t>
            </a:r>
            <a:r>
              <a:rPr lang="en-US" altLang="zh-CN" dirty="0"/>
              <a:t>(</a:t>
            </a:r>
            <a:r>
              <a:rPr lang="en-US" altLang="zh-CN" dirty="0" err="1"/>
              <a:t>Calendar.YEAR</a:t>
            </a:r>
            <a:r>
              <a:rPr lang="en-US" altLang="zh-CN" dirty="0"/>
              <a:t>, 2022);</a:t>
            </a:r>
            <a:endParaRPr lang="zh-CN" altLang="zh-CN" dirty="0"/>
          </a:p>
          <a:p>
            <a:pPr indent="0" algn="l" fontAlgn="auto">
              <a:lnSpc>
                <a:spcPct val="120000"/>
              </a:lnSpc>
              <a:spcBef>
                <a:spcPts val="600"/>
              </a:spcBef>
              <a:buNone/>
            </a:pPr>
            <a:r>
              <a:rPr lang="en-US" altLang="zh-CN" dirty="0"/>
              <a:t>	</a:t>
            </a:r>
            <a:r>
              <a:rPr lang="en-US" altLang="zh-CN" dirty="0" err="1"/>
              <a:t>cal.set</a:t>
            </a:r>
            <a:r>
              <a:rPr lang="en-US" altLang="zh-CN" dirty="0"/>
              <a:t>(</a:t>
            </a:r>
            <a:r>
              <a:rPr lang="en-US" altLang="zh-CN" dirty="0" err="1"/>
              <a:t>Calendar.MONTH</a:t>
            </a:r>
            <a:r>
              <a:rPr lang="en-US" altLang="zh-CN" dirty="0"/>
              <a:t>, 1);</a:t>
            </a:r>
            <a:endParaRPr lang="zh-CN" altLang="zh-CN" dirty="0"/>
          </a:p>
          <a:p>
            <a:pPr indent="0" algn="l" fontAlgn="auto">
              <a:lnSpc>
                <a:spcPct val="120000"/>
              </a:lnSpc>
              <a:spcBef>
                <a:spcPts val="600"/>
              </a:spcBef>
              <a:buNone/>
            </a:pPr>
            <a:r>
              <a:rPr lang="en-US" altLang="zh-CN" dirty="0"/>
              <a:t>	</a:t>
            </a:r>
            <a:r>
              <a:rPr lang="en-US" altLang="zh-CN" dirty="0" err="1"/>
              <a:t>cal.set</a:t>
            </a:r>
            <a:r>
              <a:rPr lang="en-US" altLang="zh-CN" dirty="0"/>
              <a:t>(Calendar.DAY_OF_MONTH,1); //1</a:t>
            </a:r>
            <a:r>
              <a:rPr lang="zh-CN" altLang="zh-CN" dirty="0"/>
              <a:t>日，依此计算该月第一天是星期几</a:t>
            </a:r>
            <a:endParaRPr lang="en-US" altLang="zh-CN" dirty="0"/>
          </a:p>
          <a:p>
            <a:pPr indent="0" algn="l" fontAlgn="auto">
              <a:lnSpc>
                <a:spcPct val="120000"/>
              </a:lnSpc>
              <a:spcBef>
                <a:spcPts val="600"/>
              </a:spcBef>
              <a:buNone/>
            </a:pPr>
            <a:endParaRPr lang="en-US" altLang="zh-CN" dirty="0"/>
          </a:p>
          <a:p>
            <a:pPr indent="0" algn="l" fontAlgn="auto">
              <a:lnSpc>
                <a:spcPts val="1560"/>
              </a:lnSpc>
              <a:buNone/>
            </a:pPr>
            <a:r>
              <a:rPr lang="en-US" altLang="zh-CN" dirty="0"/>
              <a:t>	int year = </a:t>
            </a:r>
            <a:r>
              <a:rPr lang="en-US" altLang="zh-CN" dirty="0" err="1"/>
              <a:t>cal.get</a:t>
            </a:r>
            <a:r>
              <a:rPr lang="en-US" altLang="zh-CN" dirty="0"/>
              <a:t>(</a:t>
            </a:r>
            <a:r>
              <a:rPr lang="en-US" altLang="zh-CN" dirty="0" err="1"/>
              <a:t>Calendar.YEAR</a:t>
            </a:r>
            <a:r>
              <a:rPr lang="en-US" altLang="zh-CN" dirty="0"/>
              <a:t>);</a:t>
            </a:r>
            <a:endParaRPr lang="zh-CN" altLang="zh-CN" dirty="0"/>
          </a:p>
          <a:p>
            <a:pPr indent="0" algn="l" fontAlgn="auto">
              <a:lnSpc>
                <a:spcPts val="1560"/>
              </a:lnSpc>
              <a:buNone/>
            </a:pPr>
            <a:r>
              <a:rPr lang="en-US" altLang="zh-CN" dirty="0"/>
              <a:t>	int month = </a:t>
            </a:r>
            <a:r>
              <a:rPr lang="en-US" altLang="zh-CN" dirty="0" err="1"/>
              <a:t>cal.get</a:t>
            </a:r>
            <a:r>
              <a:rPr lang="en-US" altLang="zh-CN" dirty="0"/>
              <a:t>(</a:t>
            </a:r>
            <a:r>
              <a:rPr lang="en-US" altLang="zh-CN" dirty="0" err="1"/>
              <a:t>Calendar.MONTH</a:t>
            </a:r>
            <a:r>
              <a:rPr lang="en-US" altLang="zh-CN" dirty="0"/>
              <a:t>)+1;  </a:t>
            </a:r>
            <a:endParaRPr lang="zh-CN" altLang="zh-CN" dirty="0"/>
          </a:p>
          <a:p>
            <a:pPr marL="109855" indent="0">
              <a:buNone/>
            </a:pPr>
            <a:r>
              <a:rPr lang="en-US" altLang="zh-CN" dirty="0"/>
              <a:t>	int </a:t>
            </a:r>
            <a:r>
              <a:rPr lang="en-US" altLang="zh-CN" dirty="0" err="1"/>
              <a:t>maxDay</a:t>
            </a:r>
            <a:r>
              <a:rPr lang="en-US" altLang="zh-CN" dirty="0"/>
              <a:t> = </a:t>
            </a:r>
            <a:r>
              <a:rPr lang="en-US" altLang="zh-CN" dirty="0" err="1"/>
              <a:t>cal.getActualMaximum</a:t>
            </a:r>
            <a:r>
              <a:rPr lang="en-US" altLang="zh-CN" dirty="0"/>
              <a:t>(</a:t>
            </a:r>
            <a:r>
              <a:rPr lang="en-US" altLang="zh-CN" dirty="0" err="1"/>
              <a:t>Calendar.DAY_OF_MONTH</a:t>
            </a:r>
            <a:r>
              <a:rPr lang="en-US" altLang="zh-CN" dirty="0"/>
              <a:t>);  //</a:t>
            </a:r>
            <a:r>
              <a:rPr lang="zh-CN" altLang="zh-CN" dirty="0"/>
              <a:t>该月最大天数</a:t>
            </a:r>
            <a:endParaRPr lang="zh-CN" altLang="zh-CN" dirty="0"/>
          </a:p>
          <a:p>
            <a:pPr marL="109855" indent="0">
              <a:buNone/>
            </a:pPr>
            <a:r>
              <a:rPr lang="en-US" altLang="zh-CN" dirty="0"/>
              <a:t>	int </a:t>
            </a:r>
            <a:r>
              <a:rPr lang="en-US" altLang="zh-CN" dirty="0" err="1"/>
              <a:t>day_of_week</a:t>
            </a:r>
            <a:r>
              <a:rPr lang="en-US" altLang="zh-CN" dirty="0"/>
              <a:t> = </a:t>
            </a:r>
            <a:r>
              <a:rPr lang="en-US" altLang="zh-CN" dirty="0" err="1"/>
              <a:t>cal.get</a:t>
            </a:r>
            <a:r>
              <a:rPr lang="en-US" altLang="zh-CN" dirty="0"/>
              <a:t>(</a:t>
            </a:r>
            <a:r>
              <a:rPr lang="en-US" altLang="zh-CN" dirty="0" err="1"/>
              <a:t>Calendar.DAY_OF_WEEK</a:t>
            </a:r>
            <a:r>
              <a:rPr lang="en-US" altLang="zh-CN" dirty="0"/>
              <a:t>)-1;  </a:t>
            </a:r>
            <a:endParaRPr lang="zh-CN" altLang="zh-CN" dirty="0"/>
          </a:p>
          <a:p>
            <a:pPr marL="109855" indent="0" fontAlgn="auto">
              <a:buNone/>
            </a:pPr>
            <a:endParaRPr lang="zh-CN" altLang="zh-CN" dirty="0"/>
          </a:p>
          <a:p>
            <a:pPr marL="109855" indent="0" fontAlgn="auto">
              <a:lnSpc>
                <a:spcPct val="120000"/>
              </a:lnSpc>
              <a:spcBef>
                <a:spcPts val="600"/>
              </a:spcBef>
              <a:buNone/>
            </a:pPr>
            <a:r>
              <a:rPr lang="en-US" altLang="zh-CN" dirty="0"/>
              <a:t>	//</a:t>
            </a:r>
            <a:r>
              <a:rPr lang="zh-CN" altLang="zh-CN" dirty="0"/>
              <a:t>输出标题行</a:t>
            </a:r>
            <a:endParaRPr lang="zh-CN" altLang="zh-CN" dirty="0"/>
          </a:p>
          <a:p>
            <a:pPr marL="109855" indent="0">
              <a:lnSpc>
                <a:spcPct val="120000"/>
              </a:lnSpc>
              <a:spcBef>
                <a:spcPts val="600"/>
              </a:spcBef>
              <a:buNone/>
            </a:pPr>
            <a:r>
              <a:rPr lang="en-US" altLang="zh-CN" dirty="0"/>
              <a:t>	</a:t>
            </a:r>
            <a:r>
              <a:rPr lang="en-US" altLang="zh-CN" dirty="0" err="1"/>
              <a:t>System.out.println</a:t>
            </a:r>
            <a:r>
              <a:rPr lang="en-US" altLang="zh-CN" dirty="0"/>
              <a:t>("*******************"+year+"</a:t>
            </a:r>
            <a:r>
              <a:rPr lang="zh-CN" altLang="zh-CN" dirty="0"/>
              <a:t>年</a:t>
            </a:r>
            <a:r>
              <a:rPr lang="en-US" altLang="zh-CN" dirty="0"/>
              <a:t>"+month+"</a:t>
            </a:r>
            <a:r>
              <a:rPr lang="zh-CN" altLang="zh-CN" dirty="0"/>
              <a:t>月日历</a:t>
            </a:r>
            <a:r>
              <a:rPr lang="en-US" altLang="zh-CN" dirty="0"/>
              <a:t>*******************");</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r>
              <a:rPr lang="en-US" altLang="zh-CN" dirty="0" err="1"/>
              <a:t>System.out.println</a:t>
            </a:r>
            <a:r>
              <a:rPr lang="en-US" altLang="zh-CN" dirty="0"/>
              <a:t>("</a:t>
            </a:r>
            <a:r>
              <a:rPr lang="zh-CN" altLang="zh-CN" dirty="0"/>
              <a:t>日</a:t>
            </a:r>
            <a:r>
              <a:rPr lang="en-US" altLang="zh-CN" dirty="0"/>
              <a:t>\t</a:t>
            </a:r>
            <a:r>
              <a:rPr lang="zh-CN" altLang="zh-CN" dirty="0"/>
              <a:t>一</a:t>
            </a:r>
            <a:r>
              <a:rPr lang="en-US" altLang="zh-CN" dirty="0"/>
              <a:t>\t</a:t>
            </a:r>
            <a:r>
              <a:rPr lang="zh-CN" altLang="zh-CN" dirty="0"/>
              <a:t>二</a:t>
            </a:r>
            <a:r>
              <a:rPr lang="en-US" altLang="zh-CN" dirty="0"/>
              <a:t>\t</a:t>
            </a:r>
            <a:r>
              <a:rPr lang="zh-CN" altLang="zh-CN" dirty="0"/>
              <a:t>三</a:t>
            </a:r>
            <a:r>
              <a:rPr lang="en-US" altLang="zh-CN" dirty="0"/>
              <a:t>\t</a:t>
            </a:r>
            <a:r>
              <a:rPr lang="zh-CN" altLang="zh-CN" dirty="0"/>
              <a:t>四</a:t>
            </a:r>
            <a:r>
              <a:rPr lang="en-US" altLang="zh-CN" dirty="0"/>
              <a:t>\t</a:t>
            </a:r>
            <a:r>
              <a:rPr lang="zh-CN" altLang="zh-CN" dirty="0"/>
              <a:t>五</a:t>
            </a:r>
            <a:r>
              <a:rPr lang="en-US" altLang="zh-CN" dirty="0"/>
              <a:t>\t</a:t>
            </a:r>
            <a:r>
              <a:rPr lang="zh-CN" altLang="zh-CN" dirty="0"/>
              <a:t>六</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109855" indent="0" fontAlgn="auto">
              <a:buNone/>
            </a:pPr>
            <a:r>
              <a:rPr lang="en-US" altLang="zh-CN" dirty="0"/>
              <a:t>	//</a:t>
            </a:r>
            <a:r>
              <a:rPr lang="zh-CN" altLang="zh-CN" dirty="0"/>
              <a:t>计算星期，并输出之前的空白</a:t>
            </a:r>
            <a:endParaRPr lang="zh-CN" altLang="zh-CN" dirty="0"/>
          </a:p>
          <a:p>
            <a:pPr marL="109855" indent="0" fontAlgn="auto">
              <a:buNone/>
            </a:pPr>
            <a:r>
              <a:rPr lang="en-US" altLang="zh-CN" dirty="0"/>
              <a:t>	</a:t>
            </a:r>
            <a:r>
              <a:rPr lang="en-US" altLang="zh-CN" b="1" dirty="0"/>
              <a:t>for</a:t>
            </a:r>
            <a:r>
              <a:rPr lang="en-US" altLang="zh-CN" dirty="0"/>
              <a:t>(</a:t>
            </a:r>
            <a:r>
              <a:rPr lang="en-US" altLang="zh-CN" b="1" dirty="0"/>
              <a:t>int</a:t>
            </a:r>
            <a:r>
              <a:rPr lang="en-US" altLang="zh-CN" dirty="0"/>
              <a:t> s=1; s&lt;</a:t>
            </a:r>
            <a:r>
              <a:rPr lang="en-US" altLang="zh-CN" dirty="0" err="1"/>
              <a:t>day_of_week</a:t>
            </a:r>
            <a:r>
              <a:rPr lang="en-US" altLang="zh-CN" dirty="0"/>
              <a:t>; s++){</a:t>
            </a:r>
            <a:endParaRPr lang="zh-CN" altLang="zh-CN" dirty="0"/>
          </a:p>
          <a:p>
            <a:pPr marL="109855" indent="0" fontAlgn="auto">
              <a:buNone/>
            </a:pPr>
            <a:r>
              <a:rPr lang="en-US" altLang="zh-CN" dirty="0"/>
              <a:t>		</a:t>
            </a:r>
            <a:r>
              <a:rPr lang="en-US" altLang="zh-CN" dirty="0" err="1"/>
              <a:t>System.out.print</a:t>
            </a:r>
            <a:r>
              <a:rPr lang="en-US" altLang="zh-CN" dirty="0"/>
              <a:t>("\t");</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r>
              <a:rPr lang="zh-CN" altLang="zh-CN" dirty="0"/>
              <a:t>输出该月所有天</a:t>
            </a:r>
            <a:endParaRPr lang="zh-CN" altLang="zh-CN" dirty="0"/>
          </a:p>
          <a:p>
            <a:pPr marL="109855" indent="0" fontAlgn="auto">
              <a:buNone/>
            </a:pPr>
            <a:r>
              <a:rPr lang="en-US" altLang="zh-CN" dirty="0"/>
              <a:t>	</a:t>
            </a:r>
            <a:r>
              <a:rPr lang="en-US" altLang="zh-CN" b="1" dirty="0"/>
              <a:t>for</a:t>
            </a:r>
            <a:r>
              <a:rPr lang="en-US" altLang="zh-CN" dirty="0"/>
              <a:t>(</a:t>
            </a:r>
            <a:r>
              <a:rPr lang="en-US" altLang="zh-CN" b="1" dirty="0"/>
              <a:t>int</a:t>
            </a:r>
            <a:r>
              <a:rPr lang="en-US" altLang="zh-CN" dirty="0"/>
              <a:t> day=1; day&lt;=</a:t>
            </a:r>
            <a:r>
              <a:rPr lang="en-US" altLang="zh-CN" dirty="0" err="1"/>
              <a:t>maxDay</a:t>
            </a:r>
            <a:r>
              <a:rPr lang="en-US" altLang="zh-CN" sz="1800" dirty="0">
                <a:solidFill>
                  <a:srgbClr val="FF0000"/>
                </a:solidFill>
                <a:effectLst/>
                <a:latin typeface="Times New Roman" panose="02020603050405020304" pitchFamily="18" charset="0"/>
                <a:ea typeface="宋体" panose="02010600030101010101" pitchFamily="2" charset="-122"/>
              </a:rPr>
              <a:t>;</a:t>
            </a:r>
            <a:r>
              <a:rPr lang="en-US" altLang="zh-CN" dirty="0"/>
              <a:t>; day++){</a:t>
            </a:r>
            <a:endParaRPr lang="zh-CN" altLang="zh-CN" dirty="0"/>
          </a:p>
          <a:p>
            <a:pPr marL="109855" indent="0" fontAlgn="auto">
              <a:buNone/>
            </a:pPr>
            <a:r>
              <a:rPr lang="en-US" altLang="zh-CN" dirty="0"/>
              <a:t>		</a:t>
            </a:r>
            <a:r>
              <a:rPr lang="en-US" altLang="zh-CN" dirty="0" err="1"/>
              <a:t>System.out.print</a:t>
            </a:r>
            <a:r>
              <a:rPr lang="en-US" altLang="zh-CN" dirty="0"/>
              <a:t>(day+"\t");</a:t>
            </a:r>
            <a:endParaRPr lang="zh-CN" altLang="zh-CN" dirty="0"/>
          </a:p>
          <a:p>
            <a:pPr marL="109855" indent="0" fontAlgn="auto">
              <a:buNone/>
            </a:pPr>
            <a:r>
              <a:rPr lang="en-US" altLang="zh-CN" dirty="0"/>
              <a:t>		</a:t>
            </a:r>
            <a:r>
              <a:rPr lang="en-US" altLang="zh-CN" b="1" dirty="0"/>
              <a:t>if</a:t>
            </a:r>
            <a:r>
              <a:rPr lang="en-US" altLang="zh-CN" dirty="0"/>
              <a:t>((day+day_of_week-1)%7==0){</a:t>
            </a:r>
            <a:endParaRPr lang="zh-CN" altLang="zh-CN" dirty="0"/>
          </a:p>
          <a:p>
            <a:pPr marL="109855" indent="0" fontAlgn="auto">
              <a:buNone/>
            </a:pPr>
            <a:r>
              <a:rPr lang="en-US" altLang="zh-CN" dirty="0"/>
              <a:t>			</a:t>
            </a:r>
            <a:r>
              <a:rPr lang="en-US" altLang="zh-CN" dirty="0" err="1"/>
              <a:t>System.out.println</a:t>
            </a:r>
            <a:r>
              <a:rPr lang="en-US" altLang="zh-CN" dirty="0"/>
              <a:t>();</a:t>
            </a:r>
            <a:endParaRPr lang="zh-CN" altLang="zh-CN" dirty="0"/>
          </a:p>
          <a:p>
            <a:pPr marL="109855" indent="0" fontAlgn="auto">
              <a:buNone/>
            </a:pPr>
            <a:r>
              <a:rPr lang="en-US" altLang="zh-CN" dirty="0"/>
              <a:t>		}</a:t>
            </a:r>
            <a:endParaRPr lang="zh-CN" altLang="zh-CN" dirty="0"/>
          </a:p>
          <a:p>
            <a:pPr marL="109855" indent="0" fontAlgn="auto">
              <a:buNone/>
            </a:pPr>
            <a:r>
              <a:rPr lang="en-US" altLang="zh-CN" dirty="0"/>
              <a:t>	}</a:t>
            </a:r>
            <a:endParaRPr lang="zh-CN" altLang="zh-CN" dirty="0"/>
          </a:p>
          <a:p>
            <a:pPr marL="109855" indent="0">
              <a:buNone/>
            </a:pPr>
            <a:r>
              <a:rPr lang="en-US" altLang="zh-CN" dirty="0"/>
              <a:t>}</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effectLst/>
              </a:rPr>
              <a:t>7.4.2  Calendar</a:t>
            </a:r>
            <a:r>
              <a:rPr lang="zh-CN" altLang="zh-CN" dirty="0">
                <a:effectLst/>
              </a:rPr>
              <a:t>类</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err="1"/>
              <a:t>SimpleDateFormat</a:t>
            </a:r>
            <a:r>
              <a:rPr lang="zh-CN" altLang="zh-CN" sz="2400" dirty="0"/>
              <a:t>类位于</a:t>
            </a:r>
            <a:r>
              <a:rPr lang="en-US" altLang="zh-CN" sz="2400" dirty="0" err="1"/>
              <a:t>java.text</a:t>
            </a:r>
            <a:r>
              <a:rPr lang="zh-CN" altLang="zh-CN" sz="2400" dirty="0"/>
              <a:t>包下（</a:t>
            </a:r>
            <a:r>
              <a:rPr lang="en-US" altLang="zh-CN" sz="2400" dirty="0" err="1"/>
              <a:t>java.text</a:t>
            </a:r>
            <a:r>
              <a:rPr lang="zh-CN" altLang="zh-CN" sz="2400" dirty="0"/>
              <a:t>包下还有很多关于各种格式控制的类），用于格式化日期和解析日期字符串。</a:t>
            </a:r>
            <a:endParaRPr lang="en-US" altLang="zh-CN" sz="2400" dirty="0"/>
          </a:p>
          <a:p>
            <a:endParaRPr lang="zh-CN" altLang="zh-CN" sz="2400" dirty="0"/>
          </a:p>
          <a:p>
            <a:r>
              <a:rPr lang="zh-CN" altLang="zh-CN" sz="2400" dirty="0"/>
              <a:t>它通过特定的</a:t>
            </a:r>
            <a:r>
              <a:rPr lang="en-US" altLang="zh-CN" sz="2400" dirty="0"/>
              <a:t>pattern</a:t>
            </a:r>
            <a:r>
              <a:rPr lang="zh-CN" altLang="zh-CN" sz="2400" dirty="0"/>
              <a:t>字符串处理日期格式</a:t>
            </a:r>
            <a:r>
              <a:rPr lang="zh-CN" altLang="en-US" sz="2400" dirty="0"/>
              <a:t>。</a:t>
            </a:r>
            <a:endParaRPr lang="zh-CN" altLang="en-US" sz="2400" dirty="0"/>
          </a:p>
        </p:txBody>
      </p:sp>
      <p:sp>
        <p:nvSpPr>
          <p:cNvPr id="3" name="标题 2"/>
          <p:cNvSpPr>
            <a:spLocks noGrp="1"/>
          </p:cNvSpPr>
          <p:nvPr>
            <p:ph type="title"/>
          </p:nvPr>
        </p:nvSpPr>
        <p:spPr/>
        <p:txBody>
          <a:bodyPr/>
          <a:lstStyle/>
          <a:p>
            <a:r>
              <a:rPr lang="en-US" altLang="zh-CN" dirty="0">
                <a:effectLst/>
              </a:rPr>
              <a:t>7.4.3  </a:t>
            </a:r>
            <a:r>
              <a:rPr lang="en-US" altLang="zh-CN" dirty="0" err="1">
                <a:effectLst/>
              </a:rPr>
              <a:t>SimpleDateFormat</a:t>
            </a:r>
            <a:r>
              <a:rPr lang="zh-CN" altLang="zh-CN" dirty="0">
                <a:effectLst/>
              </a:rPr>
              <a:t>类</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395536" y="1412776"/>
          <a:ext cx="8520443" cy="4392485"/>
        </p:xfrm>
        <a:graphic>
          <a:graphicData uri="http://schemas.openxmlformats.org/drawingml/2006/table">
            <a:tbl>
              <a:tblPr firstRow="1" firstCol="1" bandRow="1">
                <a:tableStyleId>{5940675A-B579-460E-94D1-54222C63F5DA}</a:tableStyleId>
              </a:tblPr>
              <a:tblGrid>
                <a:gridCol w="1300474"/>
                <a:gridCol w="2324760"/>
                <a:gridCol w="1300474"/>
                <a:gridCol w="3594735"/>
              </a:tblGrid>
              <a:tr h="464317">
                <a:tc>
                  <a:txBody>
                    <a:bodyPr/>
                    <a:lstStyle/>
                    <a:p>
                      <a:pPr algn="just">
                        <a:lnSpc>
                          <a:spcPts val="1500"/>
                        </a:lnSpc>
                        <a:spcBef>
                          <a:spcPts val="200"/>
                        </a:spcBef>
                        <a:spcAft>
                          <a:spcPts val="0"/>
                        </a:spcAft>
                      </a:pPr>
                      <a:r>
                        <a:rPr lang="zh-CN" sz="2000" dirty="0">
                          <a:effectLst/>
                        </a:rPr>
                        <a:t>模板字符</a:t>
                      </a:r>
                      <a:endParaRPr lang="zh-CN" sz="1800" dirty="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日期或时间元素</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模板字符</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dirty="0">
                          <a:effectLst/>
                        </a:rPr>
                        <a:t>日期或时间元素</a:t>
                      </a:r>
                      <a:endParaRPr lang="zh-CN" sz="1800" dirty="0">
                        <a:effectLst/>
                        <a:latin typeface="Times New Roman" panose="02020603050405020304"/>
                        <a:ea typeface="宋体" panose="02010600030101010101" pitchFamily="2" charset="-122"/>
                      </a:endParaRPr>
                    </a:p>
                  </a:txBody>
                  <a:tcPr marL="68580" marR="68580" marT="0" marB="0" anchor="ctr"/>
                </a:tc>
              </a:tr>
              <a:tr h="491021">
                <a:tc>
                  <a:txBody>
                    <a:bodyPr/>
                    <a:lstStyle/>
                    <a:p>
                      <a:pPr algn="just">
                        <a:lnSpc>
                          <a:spcPts val="1500"/>
                        </a:lnSpc>
                        <a:spcBef>
                          <a:spcPts val="200"/>
                        </a:spcBef>
                        <a:spcAft>
                          <a:spcPts val="0"/>
                        </a:spcAft>
                      </a:pPr>
                      <a:r>
                        <a:rPr lang="en-US" sz="2000">
                          <a:effectLst/>
                        </a:rPr>
                        <a:t>y</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年</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a</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Am/pm </a:t>
                      </a:r>
                      <a:r>
                        <a:rPr lang="zh-CN" sz="2000">
                          <a:effectLst/>
                        </a:rPr>
                        <a:t>标记</a:t>
                      </a:r>
                      <a:endParaRPr lang="zh-CN" sz="1800">
                        <a:effectLst/>
                        <a:latin typeface="Times New Roman" panose="02020603050405020304"/>
                        <a:ea typeface="宋体" panose="02010600030101010101" pitchFamily="2" charset="-122"/>
                      </a:endParaRPr>
                    </a:p>
                  </a:txBody>
                  <a:tcPr marL="68580" marR="68580" marT="0" marB="0" anchor="ctr"/>
                </a:tc>
              </a:tr>
              <a:tr h="491021">
                <a:tc>
                  <a:txBody>
                    <a:bodyPr/>
                    <a:lstStyle/>
                    <a:p>
                      <a:pPr algn="just">
                        <a:lnSpc>
                          <a:spcPts val="1500"/>
                        </a:lnSpc>
                        <a:spcBef>
                          <a:spcPts val="200"/>
                        </a:spcBef>
                        <a:spcAft>
                          <a:spcPts val="0"/>
                        </a:spcAft>
                      </a:pPr>
                      <a:r>
                        <a:rPr lang="en-US" sz="2000">
                          <a:effectLst/>
                        </a:rPr>
                        <a:t>M</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年中的月份</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h</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一天中的小时数（</a:t>
                      </a:r>
                      <a:r>
                        <a:rPr lang="en-US" sz="2000">
                          <a:effectLst/>
                        </a:rPr>
                        <a:t>0-23</a:t>
                      </a:r>
                      <a:r>
                        <a:rPr lang="zh-CN" sz="2000">
                          <a:effectLst/>
                        </a:rPr>
                        <a:t>）</a:t>
                      </a:r>
                      <a:endParaRPr lang="zh-CN" sz="1800">
                        <a:effectLst/>
                        <a:latin typeface="Times New Roman" panose="02020603050405020304"/>
                        <a:ea typeface="宋体" panose="02010600030101010101" pitchFamily="2" charset="-122"/>
                      </a:endParaRPr>
                    </a:p>
                  </a:txBody>
                  <a:tcPr marL="68580" marR="68580" marT="0" marB="0" anchor="ctr"/>
                </a:tc>
              </a:tr>
              <a:tr h="491021">
                <a:tc>
                  <a:txBody>
                    <a:bodyPr/>
                    <a:lstStyle/>
                    <a:p>
                      <a:pPr algn="just">
                        <a:lnSpc>
                          <a:spcPts val="1500"/>
                        </a:lnSpc>
                        <a:spcBef>
                          <a:spcPts val="200"/>
                        </a:spcBef>
                        <a:spcAft>
                          <a:spcPts val="0"/>
                        </a:spcAft>
                      </a:pPr>
                      <a:r>
                        <a:rPr lang="en-US" sz="2000">
                          <a:effectLst/>
                        </a:rPr>
                        <a:t>d</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月份中的天数</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k</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一天中的小时数（</a:t>
                      </a:r>
                      <a:r>
                        <a:rPr lang="en-US" sz="2000">
                          <a:effectLst/>
                        </a:rPr>
                        <a:t>1-24</a:t>
                      </a:r>
                      <a:r>
                        <a:rPr lang="zh-CN" sz="2000">
                          <a:effectLst/>
                        </a:rPr>
                        <a:t>）</a:t>
                      </a:r>
                      <a:endParaRPr lang="zh-CN" sz="1800">
                        <a:effectLst/>
                        <a:latin typeface="Times New Roman" panose="02020603050405020304"/>
                        <a:ea typeface="宋体" panose="02010600030101010101" pitchFamily="2" charset="-122"/>
                      </a:endParaRPr>
                    </a:p>
                  </a:txBody>
                  <a:tcPr marL="68580" marR="68580" marT="0" marB="0" anchor="ctr"/>
                </a:tc>
              </a:tr>
              <a:tr h="491021">
                <a:tc>
                  <a:txBody>
                    <a:bodyPr/>
                    <a:lstStyle/>
                    <a:p>
                      <a:pPr algn="just">
                        <a:lnSpc>
                          <a:spcPts val="1500"/>
                        </a:lnSpc>
                        <a:spcBef>
                          <a:spcPts val="200"/>
                        </a:spcBef>
                        <a:spcAft>
                          <a:spcPts val="0"/>
                        </a:spcAft>
                      </a:pPr>
                      <a:r>
                        <a:rPr lang="en-US" sz="2000">
                          <a:effectLst/>
                        </a:rPr>
                        <a:t>w</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年中的周数</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K</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am/pm </a:t>
                      </a:r>
                      <a:r>
                        <a:rPr lang="zh-CN" sz="2000">
                          <a:effectLst/>
                        </a:rPr>
                        <a:t>中的小时数（</a:t>
                      </a:r>
                      <a:r>
                        <a:rPr lang="en-US" sz="2000">
                          <a:effectLst/>
                        </a:rPr>
                        <a:t>0-11</a:t>
                      </a:r>
                      <a:r>
                        <a:rPr lang="zh-CN" sz="2000">
                          <a:effectLst/>
                        </a:rPr>
                        <a:t>）</a:t>
                      </a:r>
                      <a:endParaRPr lang="zh-CN" sz="1800">
                        <a:effectLst/>
                        <a:latin typeface="Times New Roman" panose="02020603050405020304"/>
                        <a:ea typeface="宋体" panose="02010600030101010101" pitchFamily="2" charset="-122"/>
                      </a:endParaRPr>
                    </a:p>
                  </a:txBody>
                  <a:tcPr marL="68580" marR="68580" marT="0" marB="0" anchor="ctr"/>
                </a:tc>
              </a:tr>
              <a:tr h="491021">
                <a:tc>
                  <a:txBody>
                    <a:bodyPr/>
                    <a:lstStyle/>
                    <a:p>
                      <a:pPr algn="just">
                        <a:lnSpc>
                          <a:spcPts val="1500"/>
                        </a:lnSpc>
                        <a:spcBef>
                          <a:spcPts val="200"/>
                        </a:spcBef>
                        <a:spcAft>
                          <a:spcPts val="0"/>
                        </a:spcAft>
                      </a:pPr>
                      <a:r>
                        <a:rPr lang="en-US" sz="2000">
                          <a:effectLst/>
                        </a:rPr>
                        <a:t>W</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月份中的周数</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H</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am/pm </a:t>
                      </a:r>
                      <a:r>
                        <a:rPr lang="zh-CN" sz="2000">
                          <a:effectLst/>
                        </a:rPr>
                        <a:t>中的小时数（</a:t>
                      </a:r>
                      <a:r>
                        <a:rPr lang="en-US" sz="2000">
                          <a:effectLst/>
                        </a:rPr>
                        <a:t>1-12</a:t>
                      </a:r>
                      <a:r>
                        <a:rPr lang="zh-CN" sz="2000">
                          <a:effectLst/>
                        </a:rPr>
                        <a:t>）</a:t>
                      </a:r>
                      <a:endParaRPr lang="zh-CN" sz="1800">
                        <a:effectLst/>
                        <a:latin typeface="Times New Roman" panose="02020603050405020304"/>
                        <a:ea typeface="宋体" panose="02010600030101010101" pitchFamily="2" charset="-122"/>
                      </a:endParaRPr>
                    </a:p>
                  </a:txBody>
                  <a:tcPr marL="68580" marR="68580" marT="0" marB="0" anchor="ctr"/>
                </a:tc>
              </a:tr>
              <a:tr h="491021">
                <a:tc>
                  <a:txBody>
                    <a:bodyPr/>
                    <a:lstStyle/>
                    <a:p>
                      <a:pPr algn="just">
                        <a:lnSpc>
                          <a:spcPts val="1500"/>
                        </a:lnSpc>
                        <a:spcBef>
                          <a:spcPts val="200"/>
                        </a:spcBef>
                        <a:spcAft>
                          <a:spcPts val="0"/>
                        </a:spcAft>
                      </a:pPr>
                      <a:r>
                        <a:rPr lang="en-US" sz="2000">
                          <a:effectLst/>
                        </a:rPr>
                        <a:t>D</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年中的天数</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m</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小时中的分钟数</a:t>
                      </a:r>
                      <a:endParaRPr lang="zh-CN" sz="1800">
                        <a:effectLst/>
                        <a:latin typeface="Times New Roman" panose="02020603050405020304"/>
                        <a:ea typeface="宋体" panose="02010600030101010101" pitchFamily="2" charset="-122"/>
                      </a:endParaRPr>
                    </a:p>
                  </a:txBody>
                  <a:tcPr marL="68580" marR="68580" marT="0" marB="0" anchor="ctr"/>
                </a:tc>
              </a:tr>
              <a:tr h="491021">
                <a:tc>
                  <a:txBody>
                    <a:bodyPr/>
                    <a:lstStyle/>
                    <a:p>
                      <a:pPr algn="just">
                        <a:lnSpc>
                          <a:spcPts val="1500"/>
                        </a:lnSpc>
                        <a:spcBef>
                          <a:spcPts val="200"/>
                        </a:spcBef>
                        <a:spcAft>
                          <a:spcPts val="0"/>
                        </a:spcAft>
                      </a:pPr>
                      <a:r>
                        <a:rPr lang="en-US" sz="2000">
                          <a:effectLst/>
                        </a:rPr>
                        <a:t>F</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月份中的星期</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s</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分钟中的秒数</a:t>
                      </a:r>
                      <a:endParaRPr lang="zh-CN" sz="1800">
                        <a:effectLst/>
                        <a:latin typeface="Times New Roman" panose="02020603050405020304"/>
                        <a:ea typeface="宋体" panose="02010600030101010101" pitchFamily="2" charset="-122"/>
                      </a:endParaRPr>
                    </a:p>
                  </a:txBody>
                  <a:tcPr marL="68580" marR="68580" marT="0" marB="0" anchor="ctr"/>
                </a:tc>
              </a:tr>
              <a:tr h="491021">
                <a:tc>
                  <a:txBody>
                    <a:bodyPr/>
                    <a:lstStyle/>
                    <a:p>
                      <a:pPr algn="just">
                        <a:lnSpc>
                          <a:spcPts val="1500"/>
                        </a:lnSpc>
                        <a:spcBef>
                          <a:spcPts val="200"/>
                        </a:spcBef>
                        <a:spcAft>
                          <a:spcPts val="0"/>
                        </a:spcAft>
                      </a:pPr>
                      <a:r>
                        <a:rPr lang="en-US" sz="2000">
                          <a:effectLst/>
                        </a:rPr>
                        <a:t>E</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a:effectLst/>
                        </a:rPr>
                        <a:t>星期中的天数</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en-US" sz="2000">
                          <a:effectLst/>
                        </a:rPr>
                        <a:t>S</a:t>
                      </a:r>
                      <a:endParaRPr lang="zh-CN" sz="18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500"/>
                        </a:lnSpc>
                        <a:spcBef>
                          <a:spcPts val="200"/>
                        </a:spcBef>
                        <a:spcAft>
                          <a:spcPts val="0"/>
                        </a:spcAft>
                      </a:pPr>
                      <a:r>
                        <a:rPr lang="zh-CN" sz="2000" dirty="0">
                          <a:effectLst/>
                        </a:rPr>
                        <a:t>分钟中的毫秒数</a:t>
                      </a:r>
                      <a:endParaRPr lang="zh-CN" sz="1800" dirty="0">
                        <a:effectLst/>
                        <a:latin typeface="Times New Roman" panose="02020603050405020304"/>
                        <a:ea typeface="宋体" panose="02010600030101010101" pitchFamily="2" charset="-122"/>
                      </a:endParaRPr>
                    </a:p>
                  </a:txBody>
                  <a:tcPr marL="68580" marR="68580" marT="0" marB="0" anchor="ctr"/>
                </a:tc>
              </a:tr>
            </a:tbl>
          </a:graphicData>
        </a:graphic>
      </p:graphicFrame>
      <p:sp>
        <p:nvSpPr>
          <p:cNvPr id="3" name="标题 2"/>
          <p:cNvSpPr>
            <a:spLocks noGrp="1"/>
          </p:cNvSpPr>
          <p:nvPr>
            <p:ph type="title"/>
          </p:nvPr>
        </p:nvSpPr>
        <p:spPr/>
        <p:txBody>
          <a:bodyPr/>
          <a:lstStyle/>
          <a:p>
            <a:r>
              <a:rPr lang="en-US" altLang="zh-CN" dirty="0">
                <a:effectLst/>
              </a:rPr>
              <a:t>7.4.3  </a:t>
            </a:r>
            <a:r>
              <a:rPr lang="en-US" altLang="zh-CN" dirty="0" err="1">
                <a:effectLst/>
              </a:rPr>
              <a:t>SimpleDateFormat</a:t>
            </a:r>
            <a:r>
              <a:rPr lang="zh-CN" altLang="zh-CN" dirty="0">
                <a:effectLst/>
              </a:rPr>
              <a:t>类</a:t>
            </a:r>
            <a:endParaRPr lang="zh-CN" altLang="en-US" dirty="0"/>
          </a:p>
        </p:txBody>
      </p:sp>
      <p:sp>
        <p:nvSpPr>
          <p:cNvPr id="5" name="矩形 4"/>
          <p:cNvSpPr/>
          <p:nvPr/>
        </p:nvSpPr>
        <p:spPr>
          <a:xfrm>
            <a:off x="2267744" y="6093296"/>
            <a:ext cx="655272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err="1"/>
              <a:t>yyyy</a:t>
            </a:r>
            <a:r>
              <a:rPr lang="en-US" altLang="zh-CN" dirty="0"/>
              <a:t>-MM-</a:t>
            </a:r>
            <a:r>
              <a:rPr lang="en-US" altLang="zh-CN" dirty="0" err="1"/>
              <a:t>dd</a:t>
            </a:r>
            <a:r>
              <a:rPr lang="zh-CN" altLang="zh-CN" dirty="0"/>
              <a:t>”表示按</a:t>
            </a:r>
            <a:r>
              <a:rPr lang="en-US" altLang="zh-CN" dirty="0"/>
              <a:t>2016-08-05</a:t>
            </a:r>
            <a:r>
              <a:rPr lang="zh-CN" altLang="zh-CN" dirty="0"/>
              <a:t>这样的格式表示一个日期。</a:t>
            </a:r>
            <a:endParaRPr lang="zh-CN"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795544"/>
          </a:xfrm>
        </p:spPr>
        <p:txBody>
          <a:bodyPr>
            <a:normAutofit fontScale="92500" lnSpcReduction="10000"/>
          </a:bodyPr>
          <a:lstStyle/>
          <a:p>
            <a:r>
              <a:rPr lang="zh-CN" altLang="zh-CN" dirty="0"/>
              <a:t>模板字符串通常在构建</a:t>
            </a:r>
            <a:r>
              <a:rPr lang="en-US" altLang="zh-CN" dirty="0" err="1"/>
              <a:t>SimpleDateFormat</a:t>
            </a:r>
            <a:r>
              <a:rPr lang="zh-CN" altLang="zh-CN" dirty="0"/>
              <a:t>对象时作为初始化参数传入。</a:t>
            </a:r>
            <a:endParaRPr lang="zh-CN" altLang="zh-CN" dirty="0"/>
          </a:p>
        </p:txBody>
      </p:sp>
      <p:sp>
        <p:nvSpPr>
          <p:cNvPr id="3" name="标题 2"/>
          <p:cNvSpPr>
            <a:spLocks noGrp="1"/>
          </p:cNvSpPr>
          <p:nvPr>
            <p:ph type="title"/>
          </p:nvPr>
        </p:nvSpPr>
        <p:spPr/>
        <p:txBody>
          <a:bodyPr/>
          <a:lstStyle/>
          <a:p>
            <a:r>
              <a:rPr lang="en-US" altLang="zh-CN" dirty="0">
                <a:effectLst/>
              </a:rPr>
              <a:t>7.4.3  </a:t>
            </a:r>
            <a:r>
              <a:rPr lang="en-US" altLang="zh-CN" dirty="0" err="1">
                <a:effectLst/>
              </a:rPr>
              <a:t>SimpleDateFormat</a:t>
            </a:r>
            <a:r>
              <a:rPr lang="zh-CN" altLang="zh-CN" dirty="0">
                <a:effectLst/>
              </a:rPr>
              <a:t>类</a:t>
            </a:r>
            <a:endParaRPr lang="zh-CN" altLang="en-US" dirty="0"/>
          </a:p>
        </p:txBody>
      </p:sp>
      <p:sp>
        <p:nvSpPr>
          <p:cNvPr id="4" name="矩形 3"/>
          <p:cNvSpPr/>
          <p:nvPr/>
        </p:nvSpPr>
        <p:spPr>
          <a:xfrm>
            <a:off x="827584" y="2492355"/>
            <a:ext cx="741682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err="1"/>
              <a:t>SimpleDateFormat</a:t>
            </a:r>
            <a:r>
              <a:rPr lang="en-US" altLang="zh-CN" dirty="0"/>
              <a:t> </a:t>
            </a:r>
            <a:r>
              <a:rPr lang="en-US" altLang="zh-CN" dirty="0" err="1"/>
              <a:t>sdf</a:t>
            </a:r>
            <a:r>
              <a:rPr lang="en-US" altLang="zh-CN" dirty="0"/>
              <a:t> = </a:t>
            </a:r>
            <a:r>
              <a:rPr lang="en-US" altLang="zh-CN" b="1" dirty="0"/>
              <a:t>new</a:t>
            </a:r>
            <a:r>
              <a:rPr lang="en-US" altLang="zh-CN" dirty="0"/>
              <a:t>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659640"/>
          </a:xfrm>
        </p:spPr>
        <p:txBody>
          <a:bodyPr>
            <a:normAutofit/>
          </a:bodyPr>
          <a:lstStyle/>
          <a:p>
            <a:pPr marL="109855" indent="0">
              <a:buNone/>
            </a:pPr>
            <a:r>
              <a:rPr lang="zh-CN" altLang="zh-CN" dirty="0"/>
              <a:t>（</a:t>
            </a:r>
            <a:r>
              <a:rPr lang="en-US" altLang="zh-CN" dirty="0"/>
              <a:t>1</a:t>
            </a:r>
            <a:r>
              <a:rPr lang="zh-CN" altLang="zh-CN" dirty="0"/>
              <a:t>）</a:t>
            </a:r>
            <a:r>
              <a:rPr lang="en-US" altLang="zh-CN" dirty="0"/>
              <a:t>parse()</a:t>
            </a:r>
            <a:endParaRPr lang="zh-CN" altLang="zh-CN" dirty="0"/>
          </a:p>
          <a:p>
            <a:pPr lvl="1"/>
            <a:r>
              <a:rPr lang="en-US" altLang="zh-CN" sz="2400" dirty="0"/>
              <a:t>Date parse(String text)</a:t>
            </a:r>
            <a:r>
              <a:rPr lang="zh-CN" altLang="zh-CN" sz="2400" dirty="0"/>
              <a:t>，该方法对参数字符串</a:t>
            </a:r>
            <a:r>
              <a:rPr lang="en-US" altLang="zh-CN" sz="2400" dirty="0"/>
              <a:t>text</a:t>
            </a:r>
            <a:r>
              <a:rPr lang="zh-CN" altLang="zh-CN" sz="2400" dirty="0"/>
              <a:t>进行解析，如果按照指定的日期模板解析成功，返回得到的日期对象。</a:t>
            </a:r>
            <a:endParaRPr lang="zh-CN" altLang="zh-CN" sz="2400" dirty="0"/>
          </a:p>
          <a:p>
            <a:pPr lvl="1"/>
            <a:endParaRPr lang="zh-CN" altLang="en-US" sz="2400" dirty="0"/>
          </a:p>
        </p:txBody>
      </p:sp>
      <p:sp>
        <p:nvSpPr>
          <p:cNvPr id="3" name="标题 2"/>
          <p:cNvSpPr>
            <a:spLocks noGrp="1"/>
          </p:cNvSpPr>
          <p:nvPr>
            <p:ph type="title"/>
          </p:nvPr>
        </p:nvSpPr>
        <p:spPr/>
        <p:txBody>
          <a:bodyPr/>
          <a:lstStyle/>
          <a:p>
            <a:r>
              <a:rPr lang="en-US" altLang="zh-CN" dirty="0">
                <a:effectLst/>
              </a:rPr>
              <a:t>7.4.3  </a:t>
            </a:r>
            <a:r>
              <a:rPr lang="en-US" altLang="zh-CN" dirty="0" err="1">
                <a:effectLst/>
              </a:rPr>
              <a:t>SimpleDateFormat</a:t>
            </a:r>
            <a:r>
              <a:rPr lang="zh-CN" altLang="zh-CN" dirty="0">
                <a:effectLst/>
              </a:rPr>
              <a:t>类</a:t>
            </a:r>
            <a:endParaRPr lang="zh-CN" altLang="en-US" dirty="0"/>
          </a:p>
        </p:txBody>
      </p:sp>
      <p:sp>
        <p:nvSpPr>
          <p:cNvPr id="4" name="矩形 3"/>
          <p:cNvSpPr/>
          <p:nvPr/>
        </p:nvSpPr>
        <p:spPr>
          <a:xfrm>
            <a:off x="539552" y="3356992"/>
            <a:ext cx="8424936"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000" dirty="0" err="1"/>
              <a:t>SimpleDateFormat</a:t>
            </a:r>
            <a:r>
              <a:rPr lang="en-US" altLang="zh-CN" sz="2000" dirty="0"/>
              <a:t> </a:t>
            </a:r>
            <a:r>
              <a:rPr lang="en-US" altLang="zh-CN" sz="2000" dirty="0" err="1"/>
              <a:t>sdf</a:t>
            </a:r>
            <a:r>
              <a:rPr lang="en-US" altLang="zh-CN" sz="2000" dirty="0"/>
              <a:t> = </a:t>
            </a:r>
            <a:r>
              <a:rPr lang="en-US" altLang="zh-CN" sz="2000" b="1" dirty="0"/>
              <a:t>new</a:t>
            </a:r>
            <a:r>
              <a:rPr lang="en-US" altLang="zh-CN" sz="2000" dirty="0"/>
              <a:t> </a:t>
            </a:r>
            <a:r>
              <a:rPr lang="en-US" altLang="zh-CN" sz="2000" dirty="0" err="1"/>
              <a:t>SimpleDateFormat</a:t>
            </a:r>
            <a:r>
              <a:rPr lang="en-US" altLang="zh-CN" sz="2000" dirty="0"/>
              <a:t>("</a:t>
            </a:r>
            <a:r>
              <a:rPr lang="en-US" altLang="zh-CN" sz="2000" dirty="0" err="1"/>
              <a:t>yyyy</a:t>
            </a:r>
            <a:r>
              <a:rPr lang="en-US" altLang="zh-CN" sz="2000" dirty="0"/>
              <a:t>-MM-</a:t>
            </a:r>
            <a:r>
              <a:rPr lang="en-US" altLang="zh-CN" sz="2000" dirty="0" err="1"/>
              <a:t>dd</a:t>
            </a:r>
            <a:r>
              <a:rPr lang="en-US" altLang="zh-CN" sz="2000" dirty="0"/>
              <a:t>");</a:t>
            </a:r>
            <a:endParaRPr lang="zh-CN" altLang="zh-CN" sz="2000" dirty="0"/>
          </a:p>
          <a:p>
            <a:r>
              <a:rPr lang="en-US" altLang="zh-CN" sz="2000" dirty="0"/>
              <a:t>Date </a:t>
            </a:r>
            <a:r>
              <a:rPr lang="en-US" altLang="zh-CN" sz="2000" dirty="0" err="1"/>
              <a:t>date</a:t>
            </a:r>
            <a:r>
              <a:rPr lang="en-US" altLang="zh-CN" sz="2000" dirty="0"/>
              <a:t> = </a:t>
            </a:r>
            <a:r>
              <a:rPr lang="en-US" altLang="zh-CN" sz="2000" dirty="0" err="1"/>
              <a:t>sdf.parse</a:t>
            </a:r>
            <a:r>
              <a:rPr lang="en-US" altLang="zh-CN" sz="2000" dirty="0"/>
              <a:t>("2016-8-5");</a:t>
            </a:r>
            <a:endParaRPr lang="zh-CN" altLang="zh-CN" sz="2000" dirty="0"/>
          </a:p>
        </p:txBody>
      </p:sp>
      <p:sp>
        <p:nvSpPr>
          <p:cNvPr id="5" name="矩形 4"/>
          <p:cNvSpPr/>
          <p:nvPr/>
        </p:nvSpPr>
        <p:spPr>
          <a:xfrm>
            <a:off x="1043608" y="4293096"/>
            <a:ext cx="7488832" cy="830997"/>
          </a:xfrm>
          <a:prstGeom prst="rect">
            <a:avLst/>
          </a:prstGeom>
        </p:spPr>
        <p:txBody>
          <a:bodyPr wrap="square">
            <a:spAutoFit/>
          </a:bodyPr>
          <a:lstStyle/>
          <a:p>
            <a:r>
              <a:rPr lang="zh-CN" altLang="zh-CN" sz="2400" dirty="0"/>
              <a:t>如果字符串与给定的日期模板不匹配，解析将失败，并抛出</a:t>
            </a:r>
            <a:r>
              <a:rPr lang="en-US" altLang="zh-CN" sz="2400" dirty="0" err="1"/>
              <a:t>ParseException</a:t>
            </a:r>
            <a:r>
              <a:rPr lang="zh-CN" altLang="zh-CN" sz="2400" dirty="0"/>
              <a:t>异常。</a:t>
            </a:r>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zh-CN" dirty="0"/>
              <a:t>（</a:t>
            </a:r>
            <a:r>
              <a:rPr lang="en-US" altLang="zh-CN" dirty="0"/>
              <a:t>2</a:t>
            </a:r>
            <a:r>
              <a:rPr lang="zh-CN" altLang="zh-CN" dirty="0"/>
              <a:t>）</a:t>
            </a:r>
            <a:r>
              <a:rPr lang="en-US" altLang="zh-CN" dirty="0"/>
              <a:t>format()</a:t>
            </a:r>
            <a:endParaRPr lang="zh-CN" altLang="zh-CN" dirty="0"/>
          </a:p>
          <a:p>
            <a:pPr lvl="1"/>
            <a:r>
              <a:rPr lang="en-US" altLang="zh-CN" dirty="0"/>
              <a:t>String format(Date date)</a:t>
            </a:r>
            <a:r>
              <a:rPr lang="zh-CN" altLang="zh-CN" dirty="0"/>
              <a:t>，该方法按照调用此方法的</a:t>
            </a:r>
            <a:r>
              <a:rPr lang="en-US" altLang="zh-CN" dirty="0" err="1"/>
              <a:t>SimpleDateFormat</a:t>
            </a:r>
            <a:r>
              <a:rPr lang="zh-CN" altLang="zh-CN" dirty="0"/>
              <a:t>对象所设定的模式格式化日期型参数</a:t>
            </a:r>
            <a:r>
              <a:rPr lang="en-US" altLang="zh-CN" dirty="0"/>
              <a:t>date</a:t>
            </a:r>
            <a:r>
              <a:rPr lang="zh-CN" altLang="zh-CN" dirty="0"/>
              <a:t>，返回一个字符串。实现从</a:t>
            </a:r>
            <a:r>
              <a:rPr lang="en-US" altLang="zh-CN" dirty="0"/>
              <a:t>Date</a:t>
            </a:r>
            <a:r>
              <a:rPr lang="zh-CN" altLang="zh-CN" dirty="0"/>
              <a:t>到</a:t>
            </a:r>
            <a:r>
              <a:rPr lang="en-US" altLang="zh-CN" dirty="0"/>
              <a:t>String</a:t>
            </a:r>
            <a:r>
              <a:rPr lang="zh-CN" altLang="zh-CN" dirty="0"/>
              <a:t>类型的转换。</a:t>
            </a:r>
            <a:endParaRPr lang="zh-CN" altLang="en-US" dirty="0"/>
          </a:p>
        </p:txBody>
      </p:sp>
      <p:sp>
        <p:nvSpPr>
          <p:cNvPr id="3" name="标题 2"/>
          <p:cNvSpPr>
            <a:spLocks noGrp="1"/>
          </p:cNvSpPr>
          <p:nvPr>
            <p:ph type="title"/>
          </p:nvPr>
        </p:nvSpPr>
        <p:spPr/>
        <p:txBody>
          <a:bodyPr/>
          <a:lstStyle/>
          <a:p>
            <a:r>
              <a:rPr lang="en-US" altLang="zh-CN" dirty="0">
                <a:effectLst/>
              </a:rPr>
              <a:t>7.4.3  </a:t>
            </a:r>
            <a:r>
              <a:rPr lang="en-US" altLang="zh-CN" dirty="0" err="1">
                <a:effectLst/>
              </a:rPr>
              <a:t>SimpleDateFormat</a:t>
            </a:r>
            <a:r>
              <a:rPr lang="zh-CN" altLang="zh-CN" dirty="0">
                <a:effectLst/>
              </a:rPr>
              <a:t>类</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dirty="0"/>
              <a:t>2</a:t>
            </a:r>
            <a:r>
              <a:rPr lang="zh-CN" altLang="zh-CN" dirty="0"/>
              <a:t>．</a:t>
            </a:r>
            <a:r>
              <a:rPr lang="en-US" altLang="zh-CN" dirty="0"/>
              <a:t>String</a:t>
            </a:r>
            <a:r>
              <a:rPr lang="zh-CN" altLang="zh-CN" dirty="0"/>
              <a:t>对象的常量池</a:t>
            </a:r>
            <a:endParaRPr lang="en-US" altLang="zh-CN" dirty="0"/>
          </a:p>
          <a:p>
            <a:pPr lvl="1"/>
            <a:r>
              <a:rPr lang="zh-CN" altLang="zh-CN" sz="2400" dirty="0"/>
              <a:t>字符串操作是计算机程序设计中最常见的行为，而</a:t>
            </a:r>
            <a:r>
              <a:rPr lang="en-US" altLang="zh-CN" sz="2400" dirty="0"/>
              <a:t>String</a:t>
            </a:r>
            <a:r>
              <a:rPr lang="zh-CN" altLang="zh-CN" sz="2400" dirty="0"/>
              <a:t>常量对象的频繁出现占用了大量内存。</a:t>
            </a:r>
            <a:endParaRPr lang="en-US" altLang="zh-CN" sz="2400" dirty="0"/>
          </a:p>
          <a:p>
            <a:pPr lvl="1"/>
            <a:endParaRPr lang="en-US" altLang="zh-CN" sz="2400" dirty="0"/>
          </a:p>
          <a:p>
            <a:pPr lvl="1"/>
            <a:r>
              <a:rPr lang="en-US" altLang="zh-CN" sz="2400" dirty="0"/>
              <a:t>Java</a:t>
            </a:r>
            <a:r>
              <a:rPr lang="zh-CN" altLang="zh-CN" sz="2400" dirty="0"/>
              <a:t>管理</a:t>
            </a:r>
            <a:r>
              <a:rPr lang="en-US" altLang="zh-CN" sz="2400" dirty="0"/>
              <a:t>String</a:t>
            </a:r>
            <a:r>
              <a:rPr lang="zh-CN" altLang="zh-CN" sz="2400" dirty="0"/>
              <a:t>常量对象时在</a:t>
            </a:r>
            <a:r>
              <a:rPr lang="en-US" altLang="zh-CN" sz="2400" dirty="0"/>
              <a:t>JVM</a:t>
            </a:r>
            <a:r>
              <a:rPr lang="zh-CN" altLang="zh-CN" sz="2400" dirty="0"/>
              <a:t>运行时数据区开辟出一个称为“对象池”的存储空间</a:t>
            </a:r>
            <a:r>
              <a:rPr lang="zh-CN" altLang="en-US" sz="2400" dirty="0"/>
              <a:t>。</a:t>
            </a:r>
            <a:endParaRPr lang="en-US" altLang="zh-CN" sz="2400" dirty="0"/>
          </a:p>
          <a:p>
            <a:pPr lvl="1"/>
            <a:endParaRPr lang="en-US" altLang="zh-CN" sz="2400" dirty="0"/>
          </a:p>
          <a:p>
            <a:pPr lvl="1"/>
            <a:r>
              <a:rPr lang="en-US" altLang="zh-CN" sz="2400" dirty="0"/>
              <a:t>String</a:t>
            </a:r>
            <a:r>
              <a:rPr lang="zh-CN" altLang="en-US" sz="2400" dirty="0"/>
              <a:t>对象池的使用方式：</a:t>
            </a:r>
            <a:r>
              <a:rPr lang="zh-CN" altLang="zh-CN" sz="2400" dirty="0"/>
              <a:t>当编译器遇到</a:t>
            </a:r>
            <a:r>
              <a:rPr lang="en-US" altLang="zh-CN" sz="2400" dirty="0"/>
              <a:t>String</a:t>
            </a:r>
            <a:r>
              <a:rPr lang="zh-CN" altLang="zh-CN" sz="2400" dirty="0"/>
              <a:t>常量时，首先检查该池中是否已存在相同的</a:t>
            </a:r>
            <a:r>
              <a:rPr lang="en-US" altLang="zh-CN" sz="2400" dirty="0"/>
              <a:t>String</a:t>
            </a:r>
            <a:r>
              <a:rPr lang="zh-CN" altLang="zh-CN" sz="2400" dirty="0"/>
              <a:t>常量，如果已存在，则不再创建。</a:t>
            </a:r>
            <a:endParaRPr lang="zh-CN" altLang="en-US" sz="2400" dirty="0"/>
          </a:p>
        </p:txBody>
      </p:sp>
      <p:sp>
        <p:nvSpPr>
          <p:cNvPr id="3" name="标题 2"/>
          <p:cNvSpPr>
            <a:spLocks noGrp="1"/>
          </p:cNvSpPr>
          <p:nvPr>
            <p:ph type="title"/>
          </p:nvPr>
        </p:nvSpPr>
        <p:spPr/>
        <p:txBody>
          <a:bodyPr/>
          <a:lstStyle/>
          <a:p>
            <a:r>
              <a:rPr lang="en-US" altLang="zh-CN" dirty="0">
                <a:effectLst/>
              </a:rPr>
              <a:t>7.1.1  Java</a:t>
            </a:r>
            <a:r>
              <a:rPr lang="zh-CN" altLang="zh-CN" dirty="0">
                <a:effectLst/>
              </a:rPr>
              <a:t>中</a:t>
            </a:r>
            <a:r>
              <a:rPr lang="en-US" altLang="zh-CN" dirty="0">
                <a:effectLst/>
              </a:rPr>
              <a:t>String</a:t>
            </a:r>
            <a:r>
              <a:rPr lang="zh-CN" altLang="zh-CN" dirty="0">
                <a:effectLst/>
              </a:rPr>
              <a:t>对象的管理</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r>
              <a:rPr lang="en-US" altLang="zh-CN" dirty="0"/>
              <a:t>Java SE 8</a:t>
            </a:r>
            <a:r>
              <a:rPr lang="zh-CN" altLang="en-US" dirty="0"/>
              <a:t>提供了</a:t>
            </a:r>
            <a:r>
              <a:rPr lang="zh-CN" altLang="zh-CN" dirty="0"/>
              <a:t>日期</a:t>
            </a:r>
            <a:r>
              <a:rPr lang="en-US" altLang="zh-CN" dirty="0"/>
              <a:t>/</a:t>
            </a:r>
            <a:r>
              <a:rPr lang="zh-CN" altLang="zh-CN" dirty="0"/>
              <a:t>时间的处理的</a:t>
            </a:r>
            <a:r>
              <a:rPr lang="zh-CN" altLang="en-US" dirty="0"/>
              <a:t>新的</a:t>
            </a:r>
            <a:r>
              <a:rPr lang="en-US" altLang="zh-CN" dirty="0"/>
              <a:t>API</a:t>
            </a:r>
            <a:endParaRPr lang="en-US" altLang="zh-CN" dirty="0"/>
          </a:p>
          <a:p>
            <a:pPr lvl="1"/>
            <a:r>
              <a:rPr lang="zh-CN" altLang="zh-CN" dirty="0"/>
              <a:t>修正了过去的缺陷，</a:t>
            </a:r>
            <a:r>
              <a:rPr lang="en-US" altLang="zh-CN" dirty="0"/>
              <a:t>API</a:t>
            </a:r>
            <a:r>
              <a:rPr lang="zh-CN" altLang="zh-CN" dirty="0"/>
              <a:t>设计更为便捷。</a:t>
            </a:r>
            <a:endParaRPr lang="en-US" altLang="zh-CN" dirty="0"/>
          </a:p>
          <a:p>
            <a:pPr lvl="1"/>
            <a:r>
              <a:rPr lang="zh-CN" altLang="zh-CN" dirty="0"/>
              <a:t>新的</a:t>
            </a:r>
            <a:r>
              <a:rPr lang="en-US" altLang="zh-CN" dirty="0"/>
              <a:t>API</a:t>
            </a:r>
            <a:r>
              <a:rPr lang="zh-CN" altLang="zh-CN" dirty="0"/>
              <a:t>在</a:t>
            </a:r>
            <a:r>
              <a:rPr lang="en-US" altLang="zh-CN" dirty="0" err="1"/>
              <a:t>java.time</a:t>
            </a:r>
            <a:r>
              <a:rPr lang="zh-CN" altLang="zh-CN" dirty="0"/>
              <a:t>包中，</a:t>
            </a:r>
            <a:r>
              <a:rPr lang="en-US" altLang="zh-CN" dirty="0"/>
              <a:t>LocalDate</a:t>
            </a:r>
            <a:r>
              <a:rPr lang="zh-CN" altLang="zh-CN" dirty="0"/>
              <a:t>和</a:t>
            </a:r>
            <a:r>
              <a:rPr lang="en-US" altLang="zh-CN" dirty="0" err="1"/>
              <a:t>LocalTime</a:t>
            </a:r>
            <a:r>
              <a:rPr lang="zh-CN" altLang="zh-CN" dirty="0"/>
              <a:t>两个类分别处理本地日期和时间（“本地”即不包含时区信息），也可以使用</a:t>
            </a:r>
            <a:r>
              <a:rPr lang="en-US" altLang="zh-CN" dirty="0" err="1"/>
              <a:t>LocalDateTime</a:t>
            </a:r>
            <a:r>
              <a:rPr lang="zh-CN" altLang="zh-CN" dirty="0"/>
              <a:t>类同时处理日期时间</a:t>
            </a:r>
            <a:r>
              <a:rPr lang="zh-CN" altLang="en-US" dirty="0"/>
              <a:t>。</a:t>
            </a:r>
            <a:endParaRPr lang="zh-CN" altLang="en-US" dirty="0"/>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effectLst/>
              </a:rPr>
              <a:t>7.5 </a:t>
            </a:r>
            <a:r>
              <a:rPr lang="zh-CN" altLang="zh-CN" dirty="0">
                <a:effectLst/>
              </a:rPr>
              <a:t>新的日期类</a:t>
            </a:r>
            <a:endParaRPr lang="zh-CN" altLang="en-US" dirty="0">
              <a:effectLs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02034"/>
          </a:xfrm>
        </p:spPr>
        <p:txBody>
          <a:bodyPr vert="horz">
            <a:normAutofit/>
          </a:bodyPr>
          <a:lstStyle/>
          <a:p>
            <a:r>
              <a:rPr lang="en-US" altLang="zh-CN" sz="3400" dirty="0"/>
              <a:t>LocalDate</a:t>
            </a:r>
            <a:r>
              <a:rPr lang="zh-CN" altLang="zh-CN" sz="3400" dirty="0"/>
              <a:t>是带有年、月、日的日期。</a:t>
            </a:r>
            <a:endParaRPr lang="en-US" altLang="zh-CN" sz="3400" dirty="0"/>
          </a:p>
          <a:p>
            <a:endParaRPr lang="zh-CN" altLang="zh-CN" sz="3400" dirty="0"/>
          </a:p>
          <a:p>
            <a:pPr marL="109855" indent="0">
              <a:buNone/>
            </a:pPr>
            <a:r>
              <a:rPr lang="zh-CN" altLang="zh-CN" dirty="0"/>
              <a:t>（</a:t>
            </a:r>
            <a:r>
              <a:rPr lang="en-US" altLang="zh-CN" dirty="0"/>
              <a:t>1</a:t>
            </a:r>
            <a:r>
              <a:rPr lang="zh-CN" altLang="zh-CN" dirty="0"/>
              <a:t>）创建</a:t>
            </a:r>
            <a:r>
              <a:rPr lang="en-US" altLang="zh-CN" dirty="0"/>
              <a:t>LocalDate</a:t>
            </a:r>
            <a:r>
              <a:rPr lang="zh-CN" altLang="zh-CN" dirty="0"/>
              <a:t>实例</a:t>
            </a:r>
            <a:endParaRPr lang="en-US" altLang="zh-CN" dirty="0"/>
          </a:p>
          <a:p>
            <a:pPr marL="109855" indent="0">
              <a:buNone/>
            </a:pPr>
            <a:r>
              <a:rPr lang="en-US" altLang="zh-CN" dirty="0"/>
              <a:t>1</a:t>
            </a:r>
            <a:r>
              <a:rPr lang="zh-CN" altLang="zh-CN" dirty="0"/>
              <a:t>）</a:t>
            </a:r>
            <a:r>
              <a:rPr lang="en-US" altLang="zh-CN" dirty="0"/>
              <a:t>now()</a:t>
            </a:r>
            <a:endParaRPr lang="zh-CN" altLang="zh-CN" dirty="0"/>
          </a:p>
          <a:p>
            <a:r>
              <a:rPr lang="en-US" altLang="zh-CN" dirty="0"/>
              <a:t>public static LocalDate now()</a:t>
            </a:r>
            <a:endParaRPr lang="zh-CN" altLang="zh-CN" dirty="0"/>
          </a:p>
          <a:p>
            <a:r>
              <a:rPr lang="zh-CN" altLang="zh-CN" dirty="0"/>
              <a:t>该方法从默认时区的系统时钟获取当前日期。例如：</a:t>
            </a:r>
            <a:endParaRPr lang="zh-CN" altLang="zh-CN" dirty="0"/>
          </a:p>
          <a:p>
            <a:r>
              <a:rPr lang="en-US" altLang="zh-CN" dirty="0"/>
              <a:t>LocalDate today = </a:t>
            </a:r>
            <a:r>
              <a:rPr lang="en-US" altLang="zh-CN" dirty="0" err="1"/>
              <a:t>LocalDate.now</a:t>
            </a:r>
            <a:r>
              <a:rPr lang="en-US" altLang="zh-CN" dirty="0"/>
              <a:t>();</a:t>
            </a:r>
            <a:endParaRPr lang="zh-CN" altLang="zh-CN" dirty="0"/>
          </a:p>
          <a:p>
            <a:pPr marL="109855" indent="0">
              <a:buNone/>
            </a:pPr>
            <a:endParaRPr lang="en-US" altLang="zh-CN" dirty="0"/>
          </a:p>
          <a:p>
            <a:endParaRPr lang="zh-CN" altLang="zh-CN" dirty="0"/>
          </a:p>
          <a:p>
            <a:endParaRPr lang="zh-CN" altLang="en-US" dirty="0"/>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effectLst/>
              </a:rPr>
              <a:t>7.5.1 LocalDate</a:t>
            </a:r>
            <a:r>
              <a:rPr lang="zh-CN" altLang="zh-CN" dirty="0">
                <a:effectLst/>
              </a:rPr>
              <a:t>类</a:t>
            </a:r>
            <a:endParaRPr lang="zh-CN" altLang="en-US" dirty="0">
              <a:effectLst/>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02034"/>
          </a:xfrm>
        </p:spPr>
        <p:txBody>
          <a:bodyPr vert="horz">
            <a:normAutofit/>
          </a:bodyPr>
          <a:lstStyle/>
          <a:p>
            <a:pPr marL="109855" indent="0">
              <a:buNone/>
            </a:pPr>
            <a:r>
              <a:rPr lang="en-US" altLang="zh-CN" dirty="0"/>
              <a:t>2</a:t>
            </a:r>
            <a:r>
              <a:rPr lang="zh-CN" altLang="zh-CN" dirty="0"/>
              <a:t>）</a:t>
            </a:r>
            <a:r>
              <a:rPr lang="en-US" altLang="zh-CN" dirty="0"/>
              <a:t>of()</a:t>
            </a:r>
            <a:endParaRPr lang="zh-CN" altLang="zh-CN" dirty="0"/>
          </a:p>
          <a:p>
            <a:r>
              <a:rPr lang="en-US" altLang="zh-CN" dirty="0"/>
              <a:t>public static LocalDate of(int year,  int month, int </a:t>
            </a:r>
            <a:r>
              <a:rPr lang="en-US" altLang="zh-CN" dirty="0" err="1"/>
              <a:t>dayOfMonth</a:t>
            </a:r>
            <a:r>
              <a:rPr lang="en-US" altLang="zh-CN" dirty="0"/>
              <a:t>)</a:t>
            </a:r>
            <a:endParaRPr lang="zh-CN" altLang="zh-CN" dirty="0"/>
          </a:p>
          <a:p>
            <a:pPr lvl="1"/>
            <a:r>
              <a:rPr lang="en-US" altLang="zh-CN" dirty="0"/>
              <a:t>of()</a:t>
            </a:r>
            <a:r>
              <a:rPr lang="zh-CN" altLang="zh-CN" dirty="0"/>
              <a:t>方法按照指定的年、月和日创建</a:t>
            </a:r>
            <a:r>
              <a:rPr lang="en-US" altLang="zh-CN" dirty="0"/>
              <a:t>LocalDate</a:t>
            </a:r>
            <a:r>
              <a:rPr lang="zh-CN" altLang="zh-CN" dirty="0"/>
              <a:t>的实例。</a:t>
            </a:r>
            <a:endParaRPr lang="zh-CN" altLang="zh-CN" dirty="0"/>
          </a:p>
          <a:p>
            <a:pPr lvl="1"/>
            <a:r>
              <a:rPr lang="zh-CN" altLang="zh-CN" dirty="0"/>
              <a:t>参数</a:t>
            </a:r>
            <a:r>
              <a:rPr lang="en-US" altLang="zh-CN" dirty="0"/>
              <a:t>month</a:t>
            </a:r>
            <a:r>
              <a:rPr lang="zh-CN" altLang="zh-CN" dirty="0"/>
              <a:t>月份的取值从</a:t>
            </a:r>
            <a:r>
              <a:rPr lang="en-US" altLang="zh-CN" dirty="0"/>
              <a:t>1</a:t>
            </a:r>
            <a:r>
              <a:rPr lang="zh-CN" altLang="zh-CN" dirty="0"/>
              <a:t>月到</a:t>
            </a:r>
            <a:r>
              <a:rPr lang="en-US" altLang="zh-CN" dirty="0"/>
              <a:t>12</a:t>
            </a:r>
            <a:r>
              <a:rPr lang="zh-CN" altLang="zh-CN" dirty="0"/>
              <a:t>，</a:t>
            </a:r>
            <a:r>
              <a:rPr lang="en-US" altLang="zh-CN" dirty="0" err="1"/>
              <a:t>dayOfMonth</a:t>
            </a:r>
            <a:r>
              <a:rPr lang="zh-CN" altLang="zh-CN" dirty="0"/>
              <a:t>表示月份的第</a:t>
            </a:r>
            <a:r>
              <a:rPr lang="en-US" altLang="zh-CN" dirty="0"/>
              <a:t>1</a:t>
            </a:r>
            <a:r>
              <a:rPr lang="zh-CN" altLang="zh-CN" dirty="0"/>
              <a:t>天到第</a:t>
            </a:r>
            <a:r>
              <a:rPr lang="en-US" altLang="zh-CN" dirty="0"/>
              <a:t>31</a:t>
            </a:r>
            <a:r>
              <a:rPr lang="zh-CN" altLang="zh-CN" dirty="0"/>
              <a:t>天，如果日期参数无效，</a:t>
            </a:r>
            <a:r>
              <a:rPr lang="en-US" altLang="zh-CN" dirty="0"/>
              <a:t>of()</a:t>
            </a:r>
            <a:r>
              <a:rPr lang="zh-CN" altLang="zh-CN" dirty="0"/>
              <a:t>方法会抛出</a:t>
            </a:r>
            <a:r>
              <a:rPr lang="en-US" altLang="zh-CN" dirty="0" err="1"/>
              <a:t>DateTimeException</a:t>
            </a:r>
            <a:r>
              <a:rPr lang="zh-CN" altLang="zh-CN" dirty="0"/>
              <a:t>异常。</a:t>
            </a:r>
            <a:endParaRPr lang="en-US" altLang="zh-CN" dirty="0"/>
          </a:p>
          <a:p>
            <a:pPr lvl="1"/>
            <a:endParaRPr lang="zh-CN" altLang="zh-CN" dirty="0"/>
          </a:p>
          <a:p>
            <a:pPr marL="109855" indent="0">
              <a:buNone/>
            </a:pPr>
            <a:r>
              <a:rPr lang="en-US" altLang="zh-CN" sz="2000" dirty="0"/>
              <a:t>LocalDate day1 = </a:t>
            </a:r>
            <a:r>
              <a:rPr lang="en-US" altLang="zh-CN" sz="2000" dirty="0" err="1"/>
              <a:t>LocalDate.of</a:t>
            </a:r>
            <a:r>
              <a:rPr lang="en-US" altLang="zh-CN" sz="2000" dirty="0"/>
              <a:t>(2022, 2,28);  </a:t>
            </a:r>
            <a:endParaRPr lang="zh-CN" altLang="zh-CN" sz="2000" dirty="0"/>
          </a:p>
          <a:p>
            <a:pPr marL="109855" indent="0">
              <a:buNone/>
            </a:pPr>
            <a:r>
              <a:rPr lang="en-US" altLang="zh-CN" sz="2000" dirty="0"/>
              <a:t>LocalDate day2 = </a:t>
            </a:r>
            <a:r>
              <a:rPr lang="en-US" altLang="zh-CN" sz="2000" dirty="0" err="1"/>
              <a:t>LocalDate.of</a:t>
            </a:r>
            <a:r>
              <a:rPr lang="en-US" altLang="zh-CN" sz="2000" dirty="0"/>
              <a:t>(2022, 2,29);  //</a:t>
            </a:r>
            <a:r>
              <a:rPr lang="zh-CN" altLang="zh-CN" sz="2000" dirty="0"/>
              <a:t>抛出异常，</a:t>
            </a:r>
            <a:r>
              <a:rPr lang="en-US" altLang="zh-CN" sz="2000" dirty="0"/>
              <a:t>Invalid date 'February 29' as '2022' is not a leap year</a:t>
            </a:r>
            <a:endParaRPr lang="zh-CN" altLang="zh-CN" sz="2000" dirty="0"/>
          </a:p>
          <a:p>
            <a:endParaRPr lang="zh-CN" altLang="zh-CN" dirty="0"/>
          </a:p>
          <a:p>
            <a:endParaRPr lang="zh-CN" altLang="en-US" dirty="0"/>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effectLst/>
              </a:rPr>
              <a:t>7.5.1 LocalDate</a:t>
            </a:r>
            <a:r>
              <a:rPr lang="zh-CN" altLang="zh-CN" dirty="0">
                <a:effectLst/>
              </a:rPr>
              <a:t>类</a:t>
            </a:r>
            <a:endParaRPr lang="zh-CN" altLang="en-US" dirty="0">
              <a:effectLst/>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pPr marL="109855" indent="0">
              <a:buNone/>
            </a:pPr>
            <a:r>
              <a:rPr lang="en-US" altLang="zh-CN" dirty="0"/>
              <a:t>3</a:t>
            </a:r>
            <a:r>
              <a:rPr lang="zh-CN" altLang="zh-CN" dirty="0"/>
              <a:t>）</a:t>
            </a:r>
            <a:r>
              <a:rPr lang="en-US" altLang="zh-CN" dirty="0" err="1"/>
              <a:t>ofYearDay</a:t>
            </a:r>
            <a:r>
              <a:rPr lang="en-US" altLang="zh-CN" dirty="0"/>
              <a:t>()</a:t>
            </a:r>
            <a:endParaRPr lang="zh-CN" altLang="zh-CN" dirty="0"/>
          </a:p>
          <a:p>
            <a:r>
              <a:rPr lang="en-US" altLang="zh-CN" dirty="0"/>
              <a:t>public static LocalDate </a:t>
            </a:r>
            <a:r>
              <a:rPr lang="en-US" altLang="zh-CN" dirty="0" err="1"/>
              <a:t>ofYearDay</a:t>
            </a:r>
            <a:r>
              <a:rPr lang="en-US" altLang="zh-CN" dirty="0"/>
              <a:t>(int year, int </a:t>
            </a:r>
            <a:r>
              <a:rPr lang="en-US" altLang="zh-CN" dirty="0" err="1"/>
              <a:t>dayOfYear</a:t>
            </a:r>
            <a:r>
              <a:rPr lang="en-US" altLang="zh-CN" dirty="0"/>
              <a:t>)</a:t>
            </a:r>
            <a:endParaRPr lang="zh-CN" altLang="zh-CN" dirty="0"/>
          </a:p>
          <a:p>
            <a:pPr lvl="1"/>
            <a:r>
              <a:rPr lang="en-US" altLang="zh-CN" dirty="0" err="1"/>
              <a:t>ofYearDay</a:t>
            </a:r>
            <a:r>
              <a:rPr lang="en-US" altLang="zh-CN" dirty="0"/>
              <a:t>()</a:t>
            </a:r>
            <a:r>
              <a:rPr lang="zh-CN" altLang="zh-CN" dirty="0"/>
              <a:t>方法按照一年中的第</a:t>
            </a:r>
            <a:r>
              <a:rPr lang="en-US" altLang="zh-CN" dirty="0" err="1"/>
              <a:t>dayOfYear</a:t>
            </a:r>
            <a:r>
              <a:rPr lang="zh-CN" altLang="zh-CN" dirty="0"/>
              <a:t>天创建</a:t>
            </a:r>
            <a:r>
              <a:rPr lang="en-US" altLang="zh-CN" dirty="0"/>
              <a:t>LocalDate</a:t>
            </a:r>
            <a:r>
              <a:rPr lang="zh-CN" altLang="zh-CN" dirty="0"/>
              <a:t>的实例，</a:t>
            </a:r>
            <a:r>
              <a:rPr lang="en-US" altLang="zh-CN" dirty="0" err="1"/>
              <a:t>dayOfYear</a:t>
            </a:r>
            <a:r>
              <a:rPr lang="zh-CN" altLang="zh-CN" dirty="0"/>
              <a:t>取值从</a:t>
            </a:r>
            <a:r>
              <a:rPr lang="en-US" altLang="zh-CN" dirty="0"/>
              <a:t>1</a:t>
            </a:r>
            <a:r>
              <a:rPr lang="zh-CN" altLang="zh-CN" dirty="0"/>
              <a:t>到</a:t>
            </a:r>
            <a:r>
              <a:rPr lang="en-US" altLang="zh-CN" dirty="0"/>
              <a:t>366</a:t>
            </a:r>
            <a:r>
              <a:rPr lang="zh-CN" altLang="zh-CN" dirty="0"/>
              <a:t>，如果超出范围</a:t>
            </a:r>
            <a:r>
              <a:rPr lang="en-US" altLang="zh-CN" dirty="0" err="1"/>
              <a:t>ofYearDay</a:t>
            </a:r>
            <a:r>
              <a:rPr lang="en-US" altLang="zh-CN" dirty="0"/>
              <a:t>()</a:t>
            </a:r>
            <a:r>
              <a:rPr lang="zh-CN" altLang="zh-CN" dirty="0"/>
              <a:t>方法同样抛出</a:t>
            </a:r>
            <a:r>
              <a:rPr lang="en-US" altLang="zh-CN" dirty="0" err="1"/>
              <a:t>DateTimeException</a:t>
            </a:r>
            <a:r>
              <a:rPr lang="zh-CN" altLang="zh-CN" dirty="0"/>
              <a:t>异常。</a:t>
            </a:r>
            <a:endParaRPr lang="en-US" altLang="zh-CN" dirty="0"/>
          </a:p>
          <a:p>
            <a:pPr lvl="1"/>
            <a:endParaRPr lang="zh-CN" altLang="zh-CN" dirty="0"/>
          </a:p>
          <a:p>
            <a:pPr marL="109855" indent="0">
              <a:buNone/>
            </a:pPr>
            <a:r>
              <a:rPr lang="en-US" altLang="zh-CN" sz="2000" dirty="0"/>
              <a:t>LocalDate day3 = </a:t>
            </a:r>
            <a:r>
              <a:rPr lang="en-US" altLang="zh-CN" sz="2000" dirty="0" err="1"/>
              <a:t>LocalDate.ofYearDay</a:t>
            </a:r>
            <a:r>
              <a:rPr lang="en-US" altLang="zh-CN" sz="2000" dirty="0"/>
              <a:t>(2022, 100);  </a:t>
            </a:r>
            <a:endParaRPr lang="zh-CN" altLang="zh-CN" sz="2000" dirty="0"/>
          </a:p>
          <a:p>
            <a:pPr marL="109855" indent="0">
              <a:buNone/>
            </a:pPr>
            <a:r>
              <a:rPr lang="en-US" altLang="zh-CN" sz="2000" dirty="0"/>
              <a:t>LocalDate day4 = </a:t>
            </a:r>
            <a:r>
              <a:rPr lang="en-US" altLang="zh-CN" sz="2000" dirty="0" err="1"/>
              <a:t>LocalDate.ofYearDay</a:t>
            </a:r>
            <a:r>
              <a:rPr lang="en-US" altLang="zh-CN" sz="2000" dirty="0"/>
              <a:t>(2022, 400);  //Invalid value for </a:t>
            </a:r>
            <a:r>
              <a:rPr lang="en-US" altLang="zh-CN" sz="2000" dirty="0" err="1"/>
              <a:t>DayOfYear</a:t>
            </a:r>
            <a:r>
              <a:rPr lang="en-US" altLang="zh-CN" sz="2000" dirty="0"/>
              <a:t> (valid values 1 - 365/366): 400</a:t>
            </a:r>
            <a:endParaRPr lang="zh-CN" altLang="zh-CN" sz="2000" dirty="0"/>
          </a:p>
          <a:p>
            <a:pPr marL="109855" indent="0">
              <a:buNone/>
            </a:pPr>
            <a:endParaRPr lang="zh-CN" altLang="en-US" dirty="0"/>
          </a:p>
        </p:txBody>
      </p:sp>
      <p:sp>
        <p:nvSpPr>
          <p:cNvPr id="3" name="标题 2"/>
          <p:cNvSpPr>
            <a:spLocks noGrp="1"/>
          </p:cNvSpPr>
          <p:nvPr>
            <p:ph type="title"/>
          </p:nvPr>
        </p:nvSpPr>
        <p:spPr/>
        <p:txBody>
          <a:bodyPr/>
          <a:lstStyle/>
          <a:p>
            <a:r>
              <a:rPr lang="en-US" altLang="zh-CN" dirty="0">
                <a:effectLst/>
              </a:rPr>
              <a:t>7.5.1 LocalDate</a:t>
            </a:r>
            <a:r>
              <a:rPr lang="zh-CN" altLang="zh-CN" dirty="0">
                <a:effectLst/>
              </a:rPr>
              <a:t>类</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vert="horz">
            <a:normAutofit/>
          </a:bodyPr>
          <a:lstStyle/>
          <a:p>
            <a:pPr marL="109855" indent="0">
              <a:buNone/>
            </a:pPr>
            <a:r>
              <a:rPr lang="zh-CN" altLang="zh-CN" sz="2800" dirty="0"/>
              <a:t>（</a:t>
            </a:r>
            <a:r>
              <a:rPr lang="en-US" altLang="zh-CN" sz="2800" dirty="0"/>
              <a:t>2</a:t>
            </a:r>
            <a:r>
              <a:rPr lang="zh-CN" altLang="zh-CN" sz="2800" dirty="0"/>
              <a:t>）获取日期信息的方法</a:t>
            </a:r>
            <a:endParaRPr lang="zh-CN" altLang="zh-CN" sz="2800" dirty="0"/>
          </a:p>
          <a:p>
            <a:r>
              <a:rPr lang="en-US" altLang="zh-CN" sz="2400" dirty="0"/>
              <a:t>LocalDate</a:t>
            </a:r>
            <a:r>
              <a:rPr lang="zh-CN" altLang="zh-CN" sz="2400" dirty="0"/>
              <a:t>提供了大量便捷的获取日期信息的方法，如</a:t>
            </a:r>
            <a:r>
              <a:rPr lang="en-US" altLang="zh-CN" sz="2400" dirty="0"/>
              <a:t>getYear()</a:t>
            </a:r>
            <a:r>
              <a:rPr lang="zh-CN" altLang="zh-CN" sz="2400" dirty="0"/>
              <a:t>，</a:t>
            </a:r>
            <a:r>
              <a:rPr lang="en-US" altLang="zh-CN" sz="2400" dirty="0"/>
              <a:t>getMonthValue()</a:t>
            </a:r>
            <a:r>
              <a:rPr lang="zh-CN" altLang="zh-CN" sz="2400" dirty="0"/>
              <a:t>，</a:t>
            </a:r>
            <a:r>
              <a:rPr lang="en-US" altLang="zh-CN" sz="2400" dirty="0"/>
              <a:t>getDayOfMonth()</a:t>
            </a:r>
            <a:r>
              <a:rPr lang="zh-CN" altLang="zh-CN" sz="2400" dirty="0"/>
              <a:t>，</a:t>
            </a:r>
            <a:r>
              <a:rPr lang="en-US" altLang="zh-CN" sz="2400" dirty="0"/>
              <a:t>getDayOfWeek()</a:t>
            </a:r>
            <a:r>
              <a:rPr lang="zh-CN" altLang="zh-CN" sz="2400" dirty="0"/>
              <a:t>，</a:t>
            </a:r>
            <a:r>
              <a:rPr lang="en-US" altLang="zh-CN" sz="2400" dirty="0"/>
              <a:t>getDayOfYear()</a:t>
            </a:r>
            <a:r>
              <a:rPr lang="zh-CN" altLang="zh-CN" sz="2400" dirty="0"/>
              <a:t>等。</a:t>
            </a:r>
            <a:endParaRPr lang="zh-CN" altLang="zh-CN" sz="2400" dirty="0"/>
          </a:p>
          <a:p>
            <a:r>
              <a:rPr lang="en-US" altLang="zh-CN" dirty="0"/>
              <a:t>public DayOfWeek getDayOfWeek()</a:t>
            </a:r>
            <a:endParaRPr lang="zh-CN" altLang="zh-CN" dirty="0"/>
          </a:p>
          <a:p>
            <a:pPr lvl="1"/>
            <a:r>
              <a:rPr lang="en-US" altLang="zh-CN" dirty="0"/>
              <a:t>getDayOfWeek()</a:t>
            </a:r>
            <a:r>
              <a:rPr lang="zh-CN" altLang="zh-CN" dirty="0"/>
              <a:t>获取当前日期是星期几时，返回数据为枚举类型</a:t>
            </a:r>
            <a:r>
              <a:rPr lang="en-US" altLang="zh-CN" dirty="0"/>
              <a:t>DayOfWeek</a:t>
            </a:r>
            <a:r>
              <a:rPr lang="zh-CN" altLang="zh-CN" dirty="0"/>
              <a:t>。</a:t>
            </a:r>
            <a:endParaRPr lang="zh-CN" altLang="zh-CN" dirty="0"/>
          </a:p>
          <a:p>
            <a:pPr lvl="1"/>
            <a:r>
              <a:rPr lang="zh-CN" altLang="zh-CN" dirty="0"/>
              <a:t>枚举是从避免混淆</a:t>
            </a:r>
            <a:r>
              <a:rPr lang="en-US" altLang="zh-CN" dirty="0"/>
              <a:t>int</a:t>
            </a:r>
            <a:r>
              <a:rPr lang="zh-CN" altLang="zh-CN" dirty="0"/>
              <a:t>值的含义、提高程序可读性的角度，采用符号名称代替数字的数据类型，</a:t>
            </a:r>
            <a:r>
              <a:rPr lang="en-US" altLang="zh-CN" dirty="0"/>
              <a:t>DayOfWeek</a:t>
            </a:r>
            <a:r>
              <a:rPr lang="zh-CN" altLang="zh-CN" dirty="0"/>
              <a:t>中用</a:t>
            </a:r>
            <a:r>
              <a:rPr lang="en-US" altLang="zh-CN" dirty="0"/>
              <a:t>MONDAY</a:t>
            </a:r>
            <a:r>
              <a:rPr lang="zh-CN" altLang="zh-CN" dirty="0"/>
              <a:t>表示</a:t>
            </a:r>
            <a:r>
              <a:rPr lang="en-US" altLang="zh-CN" dirty="0"/>
              <a:t>1</a:t>
            </a:r>
            <a:r>
              <a:rPr lang="zh-CN" altLang="zh-CN" dirty="0"/>
              <a:t>，</a:t>
            </a:r>
            <a:r>
              <a:rPr lang="en-US" altLang="zh-CN" dirty="0"/>
              <a:t>TUESDAY</a:t>
            </a:r>
            <a:r>
              <a:rPr lang="zh-CN" altLang="zh-CN" dirty="0"/>
              <a:t>表示</a:t>
            </a:r>
            <a:r>
              <a:rPr lang="en-US" altLang="zh-CN" dirty="0"/>
              <a:t>2</a:t>
            </a:r>
            <a:r>
              <a:rPr lang="zh-CN" altLang="zh-CN" dirty="0"/>
              <a:t>……，</a:t>
            </a:r>
            <a:r>
              <a:rPr lang="en-US" altLang="zh-CN" dirty="0"/>
              <a:t>SUNDAY</a:t>
            </a:r>
            <a:r>
              <a:rPr lang="zh-CN" altLang="zh-CN" dirty="0"/>
              <a:t>表示</a:t>
            </a:r>
            <a:r>
              <a:rPr lang="en-US" altLang="zh-CN" dirty="0"/>
              <a:t>7</a:t>
            </a:r>
            <a:r>
              <a:rPr lang="zh-CN" altLang="zh-CN" dirty="0"/>
              <a:t>。如果需要访问原语</a:t>
            </a:r>
            <a:r>
              <a:rPr lang="en-US" altLang="zh-CN" dirty="0"/>
              <a:t>int</a:t>
            </a:r>
            <a:r>
              <a:rPr lang="zh-CN" altLang="zh-CN" dirty="0"/>
              <a:t>值，使用</a:t>
            </a:r>
            <a:r>
              <a:rPr lang="en-US" altLang="zh-CN" dirty="0"/>
              <a:t>DayOfWeek</a:t>
            </a:r>
            <a:r>
              <a:rPr lang="zh-CN" altLang="zh-CN" dirty="0"/>
              <a:t>中的</a:t>
            </a:r>
            <a:r>
              <a:rPr lang="en-US" altLang="zh-CN" dirty="0" err="1"/>
              <a:t>getValue</a:t>
            </a:r>
            <a:r>
              <a:rPr lang="en-US" altLang="zh-CN" dirty="0"/>
              <a:t>()</a:t>
            </a:r>
            <a:r>
              <a:rPr lang="zh-CN" altLang="zh-CN" dirty="0"/>
              <a:t>方法。</a:t>
            </a:r>
            <a:endParaRPr lang="zh-CN" altLang="zh-CN" dirty="0"/>
          </a:p>
          <a:p>
            <a:pPr marL="109855" indent="0">
              <a:buNone/>
            </a:pPr>
            <a:endParaRPr lang="zh-CN" altLang="en-US" dirty="0"/>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dirty="0">
                <a:effectLst/>
              </a:rPr>
              <a:t>7.5.1 LocalDate</a:t>
            </a:r>
            <a:r>
              <a:rPr lang="zh-CN" altLang="zh-CN" dirty="0">
                <a:effectLst/>
              </a:rPr>
              <a:t>类</a:t>
            </a:r>
            <a:endParaRPr lang="zh-CN" altLang="en-US" dirty="0">
              <a:effectLst/>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7.5.1 LocalDate</a:t>
            </a:r>
            <a:r>
              <a:rPr lang="zh-CN" altLang="zh-CN" dirty="0">
                <a:effectLst/>
              </a:rPr>
              <a:t>类</a:t>
            </a:r>
            <a:endParaRPr lang="zh-CN" altLang="en-US" dirty="0"/>
          </a:p>
        </p:txBody>
      </p:sp>
      <p:graphicFrame>
        <p:nvGraphicFramePr>
          <p:cNvPr id="4" name="表格 3"/>
          <p:cNvGraphicFramePr>
            <a:graphicFrameLocks noGrp="1"/>
          </p:cNvGraphicFramePr>
          <p:nvPr/>
        </p:nvGraphicFramePr>
        <p:xfrm>
          <a:off x="827584" y="2348880"/>
          <a:ext cx="2885103" cy="3211551"/>
        </p:xfrm>
        <a:graphic>
          <a:graphicData uri="http://schemas.openxmlformats.org/drawingml/2006/table">
            <a:tbl>
              <a:tblPr firstRow="1" bandRow="1">
                <a:tableStyleId>{5C22544A-7EE6-4342-B048-85BDC9FD1C3A}</a:tableStyleId>
              </a:tblPr>
              <a:tblGrid>
                <a:gridCol w="933416"/>
                <a:gridCol w="1951687"/>
              </a:tblGrid>
              <a:tr h="458793">
                <a:tc>
                  <a:txBody>
                    <a:bodyPr/>
                    <a:lstStyle/>
                    <a:p>
                      <a:pPr algn="l"/>
                      <a:r>
                        <a:rPr lang="en-US" altLang="zh-CN" sz="2000" dirty="0">
                          <a:latin typeface="Calibri" panose="020F0502020204030204" charset="0"/>
                          <a:cs typeface="Calibri" panose="020F0502020204030204" charset="0"/>
                        </a:rPr>
                        <a:t>1</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MONDAY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2</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TUESDAY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3</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WEDNESDAY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4</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THURSDAY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5</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FRIDAY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6</a:t>
                      </a:r>
                      <a:endParaRPr lang="zh-CN" altLang="en-US" sz="2000" dirty="0">
                        <a:latin typeface="Calibri" panose="020F0502020204030204" charset="0"/>
                        <a:cs typeface="Calibri" panose="020F0502020204030204" charset="0"/>
                      </a:endParaRPr>
                    </a:p>
                  </a:txBody>
                  <a:tcPr/>
                </a:tc>
                <a:tc>
                  <a:txBody>
                    <a:bodyPr/>
                    <a:lstStyle/>
                    <a:p>
                      <a:pPr algn="l"/>
                      <a:r>
                        <a:rPr lang="zh-CN" altLang="en-US" sz="2000" dirty="0">
                          <a:latin typeface="Calibri" panose="020F0502020204030204" charset="0"/>
                          <a:cs typeface="Calibri" panose="020F0502020204030204" charset="0"/>
                        </a:rPr>
                        <a:t>SATURDAY</a:t>
                      </a:r>
                      <a:endParaRPr lang="zh-CN" altLang="en-US" sz="2000" dirty="0">
                        <a:latin typeface="Calibri" panose="020F0502020204030204" charset="0"/>
                        <a:cs typeface="Calibri" panose="020F0502020204030204" charset="0"/>
                      </a:endParaRPr>
                    </a:p>
                  </a:txBody>
                  <a:tcPr/>
                </a:tc>
              </a:tr>
              <a:tr h="458793">
                <a:tc>
                  <a:txBody>
                    <a:bodyPr/>
                    <a:lstStyle/>
                    <a:p>
                      <a:pPr algn="l"/>
                      <a:r>
                        <a:rPr lang="en-US" altLang="zh-CN" sz="2000" dirty="0">
                          <a:latin typeface="Calibri" panose="020F0502020204030204" charset="0"/>
                          <a:cs typeface="Calibri" panose="020F0502020204030204" charset="0"/>
                        </a:rPr>
                        <a:t>7</a:t>
                      </a:r>
                      <a:endParaRPr lang="zh-CN" altLang="en-US" sz="2000" dirty="0">
                        <a:latin typeface="Calibri" panose="020F0502020204030204" charset="0"/>
                        <a:cs typeface="Calibri" panose="020F0502020204030204" charset="0"/>
                      </a:endParaRPr>
                    </a:p>
                  </a:txBody>
                  <a:tcPr/>
                </a:tc>
                <a:tc>
                  <a:txBody>
                    <a:bodyPr/>
                    <a:lstStyle/>
                    <a:p>
                      <a:pPr algn="l"/>
                      <a:r>
                        <a:rPr lang="en-US" altLang="zh-CN" sz="2000" dirty="0">
                          <a:latin typeface="Calibri" panose="020F0502020204030204" charset="0"/>
                          <a:cs typeface="Calibri" panose="020F0502020204030204" charset="0"/>
                        </a:rPr>
                        <a:t>SUNDAY</a:t>
                      </a:r>
                      <a:endParaRPr lang="zh-CN" altLang="en-US" sz="2000" dirty="0">
                        <a:latin typeface="Calibri" panose="020F0502020204030204" charset="0"/>
                        <a:cs typeface="Calibri" panose="020F0502020204030204" charset="0"/>
                      </a:endParaRPr>
                    </a:p>
                  </a:txBody>
                  <a:tcPr/>
                </a:tc>
              </a:tr>
            </a:tbl>
          </a:graphicData>
        </a:graphic>
      </p:graphicFrame>
      <p:sp>
        <p:nvSpPr>
          <p:cNvPr id="5" name="文本框 4"/>
          <p:cNvSpPr txBox="1"/>
          <p:nvPr/>
        </p:nvSpPr>
        <p:spPr>
          <a:xfrm>
            <a:off x="1492674" y="1587634"/>
            <a:ext cx="4577786" cy="369332"/>
          </a:xfrm>
          <a:prstGeom prst="rect">
            <a:avLst/>
          </a:prstGeom>
          <a:noFill/>
        </p:spPr>
        <p:txBody>
          <a:bodyPr wrap="square">
            <a:spAutoFit/>
          </a:bodyPr>
          <a:lstStyle/>
          <a:p>
            <a:r>
              <a:rPr lang="en-US" altLang="zh-CN" sz="1800" dirty="0" err="1">
                <a:solidFill>
                  <a:srgbClr val="6A3E3E"/>
                </a:solidFill>
                <a:latin typeface="Consolas" panose="020B0609020204030204" pitchFamily="49" charset="0"/>
              </a:rPr>
              <a:t>date</a:t>
            </a:r>
            <a:r>
              <a:rPr lang="en-US" altLang="zh-CN" sz="1800" dirty="0" err="1">
                <a:solidFill>
                  <a:srgbClr val="000000"/>
                </a:solidFill>
                <a:latin typeface="Consolas" panose="020B0609020204030204" pitchFamily="49" charset="0"/>
              </a:rPr>
              <a:t>.getDayOfWeek</a:t>
            </a:r>
            <a:r>
              <a:rPr lang="en-US" altLang="zh-CN" sz="1800" dirty="0">
                <a:solidFill>
                  <a:srgbClr val="000000"/>
                </a:solidFill>
                <a:latin typeface="Consolas" panose="020B0609020204030204" pitchFamily="49" charset="0"/>
              </a:rPr>
              <a:t>().</a:t>
            </a:r>
            <a:r>
              <a:rPr lang="en-US" altLang="zh-CN" sz="1800" dirty="0" err="1">
                <a:solidFill>
                  <a:srgbClr val="000000"/>
                </a:solidFill>
                <a:latin typeface="Consolas" panose="020B0609020204030204" pitchFamily="49" charset="0"/>
              </a:rPr>
              <a:t>getValue</a:t>
            </a:r>
            <a:r>
              <a:rPr lang="en-US" altLang="zh-CN" sz="1800" dirty="0">
                <a:solidFill>
                  <a:srgbClr val="000000"/>
                </a:solidFill>
                <a:latin typeface="Consolas" panose="020B0609020204030204" pitchFamily="49" charset="0"/>
              </a:rPr>
              <a:t>()</a:t>
            </a:r>
            <a:endParaRPr lang="zh-CN" altLang="en-US" dirty="0"/>
          </a:p>
        </p:txBody>
      </p:sp>
      <p:sp>
        <p:nvSpPr>
          <p:cNvPr id="6" name="文本框 5"/>
          <p:cNvSpPr txBox="1"/>
          <p:nvPr/>
        </p:nvSpPr>
        <p:spPr>
          <a:xfrm>
            <a:off x="827584" y="5558776"/>
            <a:ext cx="3241696" cy="400110"/>
          </a:xfrm>
          <a:prstGeom prst="rect">
            <a:avLst/>
          </a:prstGeom>
          <a:noFill/>
        </p:spPr>
        <p:txBody>
          <a:bodyPr wrap="square">
            <a:spAutoFit/>
          </a:bodyPr>
          <a:lstStyle>
            <a:defPPr>
              <a:defRPr lang="zh-CN"/>
            </a:defPPr>
            <a:lvl1pPr>
              <a:defRPr sz="2000" b="1">
                <a:solidFill>
                  <a:srgbClr val="FF0000"/>
                </a:solidFill>
                <a:latin typeface="+mn-ea"/>
              </a:defRPr>
            </a:lvl1pPr>
          </a:lstStyle>
          <a:p>
            <a:r>
              <a:rPr lang="en-US" altLang="zh-CN" dirty="0"/>
              <a:t>LocalDate</a:t>
            </a:r>
            <a:r>
              <a:rPr lang="zh-CN" altLang="en-US" dirty="0"/>
              <a:t>：</a:t>
            </a:r>
            <a:r>
              <a:rPr lang="en-US" altLang="zh-CN" dirty="0"/>
              <a:t>DayOfWeek</a:t>
            </a:r>
            <a:endParaRPr lang="zh-CN" altLang="en-US" dirty="0"/>
          </a:p>
        </p:txBody>
      </p:sp>
      <p:sp>
        <p:nvSpPr>
          <p:cNvPr id="7" name="箭头: 下 6"/>
          <p:cNvSpPr/>
          <p:nvPr/>
        </p:nvSpPr>
        <p:spPr>
          <a:xfrm>
            <a:off x="2932834" y="1941049"/>
            <a:ext cx="216024" cy="399319"/>
          </a:xfrm>
          <a:prstGeom prst="down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pPr marL="109855" indent="0">
              <a:buNone/>
            </a:pPr>
            <a:r>
              <a:rPr lang="zh-CN" altLang="zh-CN" sz="3300" dirty="0"/>
              <a:t>（</a:t>
            </a:r>
            <a:r>
              <a:rPr lang="en-US" altLang="zh-CN" sz="3300" dirty="0"/>
              <a:t>3</a:t>
            </a:r>
            <a:r>
              <a:rPr lang="zh-CN" altLang="zh-CN" sz="3300" dirty="0"/>
              <a:t>）用绝对值调整日期的方法</a:t>
            </a:r>
            <a:endParaRPr lang="zh-CN" altLang="zh-CN" sz="3300" dirty="0"/>
          </a:p>
          <a:p>
            <a:r>
              <a:rPr lang="en-US" altLang="zh-CN" dirty="0"/>
              <a:t>LocalDate</a:t>
            </a:r>
            <a:r>
              <a:rPr lang="zh-CN" altLang="zh-CN" dirty="0"/>
              <a:t>提供了</a:t>
            </a:r>
            <a:r>
              <a:rPr lang="en-US" altLang="zh-CN" dirty="0"/>
              <a:t>with()</a:t>
            </a:r>
            <a:r>
              <a:rPr lang="zh-CN" altLang="zh-CN" dirty="0"/>
              <a:t>方法用于调整日期，并返回该日期的调整后副本。</a:t>
            </a:r>
            <a:endParaRPr lang="zh-CN" altLang="zh-CN" dirty="0"/>
          </a:p>
          <a:p>
            <a:r>
              <a:rPr lang="en-US" altLang="zh-CN" dirty="0"/>
              <a:t>public LocalDate with(TemporalAdjuster adjuster)</a:t>
            </a:r>
            <a:endParaRPr lang="zh-CN" altLang="zh-CN" dirty="0"/>
          </a:p>
          <a:p>
            <a:pPr lvl="1"/>
            <a:r>
              <a:rPr lang="zh-CN" altLang="zh-CN" dirty="0"/>
              <a:t>调整根据参数</a:t>
            </a:r>
            <a:r>
              <a:rPr lang="en-US" altLang="zh-CN" dirty="0"/>
              <a:t>TemporalAdjuster</a:t>
            </a:r>
            <a:r>
              <a:rPr lang="zh-CN" altLang="zh-CN" dirty="0"/>
              <a:t>对象进行，</a:t>
            </a:r>
            <a:r>
              <a:rPr lang="en-US" altLang="zh-CN" dirty="0" err="1"/>
              <a:t>java.time.temporal</a:t>
            </a:r>
            <a:r>
              <a:rPr lang="zh-CN" altLang="zh-CN" dirty="0"/>
              <a:t>包下的</a:t>
            </a:r>
            <a:r>
              <a:rPr lang="en-US" altLang="zh-CN" dirty="0" err="1"/>
              <a:t>TemporalAdjusters</a:t>
            </a:r>
            <a:r>
              <a:rPr lang="zh-CN" altLang="zh-CN" dirty="0"/>
              <a:t>类提供了返回各种</a:t>
            </a:r>
            <a:r>
              <a:rPr lang="en-US" altLang="zh-CN" dirty="0"/>
              <a:t>TemporalAdjuster</a:t>
            </a:r>
            <a:r>
              <a:rPr lang="zh-CN" altLang="zh-CN" dirty="0"/>
              <a:t>对象的静态方法，如</a:t>
            </a:r>
            <a:r>
              <a:rPr lang="en-US" altLang="zh-CN" dirty="0" err="1"/>
              <a:t>TemporalAdjusters</a:t>
            </a:r>
            <a:r>
              <a:rPr lang="zh-CN" altLang="zh-CN" dirty="0"/>
              <a:t>中的</a:t>
            </a:r>
            <a:r>
              <a:rPr lang="en-US" altLang="zh-CN" dirty="0" err="1"/>
              <a:t>lastDayOfMonth</a:t>
            </a:r>
            <a:r>
              <a:rPr lang="en-US" altLang="zh-CN" dirty="0"/>
              <a:t>()</a:t>
            </a:r>
            <a:r>
              <a:rPr lang="zh-CN" altLang="zh-CN" dirty="0"/>
              <a:t>方法返回月内最后一天的调整器</a:t>
            </a:r>
            <a:r>
              <a:rPr lang="zh-CN" altLang="en-US" dirty="0"/>
              <a:t>。</a:t>
            </a:r>
            <a:endParaRPr lang="zh-CN" altLang="en-US" dirty="0"/>
          </a:p>
        </p:txBody>
      </p:sp>
      <p:sp>
        <p:nvSpPr>
          <p:cNvPr id="3" name="标题 2"/>
          <p:cNvSpPr>
            <a:spLocks noGrp="1"/>
          </p:cNvSpPr>
          <p:nvPr>
            <p:ph type="title"/>
          </p:nvPr>
        </p:nvSpPr>
        <p:spPr/>
        <p:txBody>
          <a:bodyPr/>
          <a:lstStyle/>
          <a:p>
            <a:r>
              <a:rPr lang="en-US" altLang="zh-CN" dirty="0">
                <a:effectLst/>
              </a:rPr>
              <a:t>7.5.1 LocalDate</a:t>
            </a:r>
            <a:r>
              <a:rPr lang="zh-CN" altLang="zh-CN" dirty="0">
                <a:effectLst/>
              </a:rPr>
              <a:t>类</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r>
              <a:rPr lang="en-US" altLang="zh-CN" sz="2400" dirty="0"/>
              <a:t>public static TemporalAdjuster </a:t>
            </a:r>
            <a:r>
              <a:rPr lang="en-US" altLang="zh-CN" sz="2400" dirty="0" err="1"/>
              <a:t>lastDayOfMonth</a:t>
            </a:r>
            <a:r>
              <a:rPr lang="en-US" altLang="zh-CN" sz="2400" dirty="0"/>
              <a:t>()</a:t>
            </a:r>
            <a:endParaRPr lang="zh-CN" altLang="zh-CN" sz="2400" dirty="0"/>
          </a:p>
          <a:p>
            <a:pPr lvl="1"/>
            <a:r>
              <a:rPr lang="zh-CN" altLang="zh-CN" sz="2000" dirty="0"/>
              <a:t>使用如下语句即可将一个</a:t>
            </a:r>
            <a:r>
              <a:rPr lang="en-US" altLang="zh-CN" sz="2000" dirty="0"/>
              <a:t>LocalDate</a:t>
            </a:r>
            <a:r>
              <a:rPr lang="zh-CN" altLang="zh-CN" sz="2000" dirty="0"/>
              <a:t>对象（下面用</a:t>
            </a:r>
            <a:r>
              <a:rPr lang="en-US" altLang="zh-CN" sz="2000" dirty="0"/>
              <a:t>**</a:t>
            </a:r>
            <a:r>
              <a:rPr lang="zh-CN" altLang="zh-CN" sz="2000" dirty="0"/>
              <a:t>表示）的时间调整该改月的最后一天，从而获取该月有多少天。</a:t>
            </a:r>
            <a:endParaRPr lang="zh-CN" altLang="zh-CN" sz="2000" dirty="0"/>
          </a:p>
          <a:p>
            <a:pPr marL="109855" indent="0">
              <a:buNone/>
            </a:pPr>
            <a:endParaRPr lang="en-US" altLang="zh-CN" sz="2400" dirty="0"/>
          </a:p>
          <a:p>
            <a:pPr marL="109855" indent="0">
              <a:buNone/>
            </a:pPr>
            <a:r>
              <a:rPr lang="en-US" altLang="zh-CN" sz="2400" dirty="0"/>
              <a:t>**.with(</a:t>
            </a:r>
            <a:r>
              <a:rPr lang="en-US" altLang="zh-CN" sz="2400" dirty="0" err="1"/>
              <a:t>TemporalAdjusters.lastDayOfMonth</a:t>
            </a:r>
            <a:r>
              <a:rPr lang="en-US" altLang="zh-CN" sz="2400" dirty="0"/>
              <a:t>()).getDayOfMonth()</a:t>
            </a:r>
            <a:endParaRPr lang="zh-CN" altLang="zh-CN" sz="2400" dirty="0"/>
          </a:p>
          <a:p>
            <a:pPr marL="109855" indent="0">
              <a:buNone/>
            </a:pPr>
            <a:endParaRPr lang="zh-CN" altLang="en-US" sz="2400" dirty="0"/>
          </a:p>
        </p:txBody>
      </p:sp>
      <p:sp>
        <p:nvSpPr>
          <p:cNvPr id="3" name="标题 2"/>
          <p:cNvSpPr>
            <a:spLocks noGrp="1"/>
          </p:cNvSpPr>
          <p:nvPr>
            <p:ph type="title"/>
          </p:nvPr>
        </p:nvSpPr>
        <p:spPr/>
        <p:txBody>
          <a:bodyPr/>
          <a:lstStyle/>
          <a:p>
            <a:r>
              <a:rPr lang="en-US" altLang="zh-CN" dirty="0">
                <a:effectLst/>
              </a:rPr>
              <a:t>7.5.1 LocalDate</a:t>
            </a:r>
            <a:r>
              <a:rPr lang="zh-CN" altLang="zh-CN" dirty="0">
                <a:effectLst/>
              </a:rPr>
              <a:t>类</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pPr marL="109855" indent="0">
              <a:buNone/>
            </a:pPr>
            <a:r>
              <a:rPr lang="zh-CN" altLang="zh-CN" sz="3300" dirty="0"/>
              <a:t>（</a:t>
            </a:r>
            <a:r>
              <a:rPr lang="en-US" altLang="zh-CN" sz="3300" dirty="0"/>
              <a:t>4</a:t>
            </a:r>
            <a:r>
              <a:rPr lang="zh-CN" altLang="zh-CN" sz="3300" dirty="0"/>
              <a:t>）用相对值调整日期的方法</a:t>
            </a:r>
            <a:endParaRPr lang="zh-CN" altLang="zh-CN" sz="3300" dirty="0"/>
          </a:p>
          <a:p>
            <a:r>
              <a:rPr lang="en-US" altLang="zh-CN" dirty="0"/>
              <a:t>LocalDate</a:t>
            </a:r>
            <a:r>
              <a:rPr lang="zh-CN" altLang="zh-CN" dirty="0"/>
              <a:t>提供了相对调整日期的方法，在当前日期的基础上加（减）一个日期量，如</a:t>
            </a:r>
            <a:r>
              <a:rPr lang="en-US" altLang="zh-CN" dirty="0"/>
              <a:t>plusDays()</a:t>
            </a:r>
            <a:r>
              <a:rPr lang="zh-CN" altLang="zh-CN" dirty="0"/>
              <a:t>，</a:t>
            </a:r>
            <a:r>
              <a:rPr lang="en-US" altLang="zh-CN" dirty="0"/>
              <a:t>plusMonths()</a:t>
            </a:r>
            <a:r>
              <a:rPr lang="zh-CN" altLang="zh-CN" dirty="0"/>
              <a:t>，</a:t>
            </a:r>
            <a:r>
              <a:rPr lang="en-US" altLang="zh-CN" dirty="0"/>
              <a:t>plusWeeks()</a:t>
            </a:r>
            <a:r>
              <a:rPr lang="zh-CN" altLang="zh-CN" dirty="0"/>
              <a:t>，</a:t>
            </a:r>
            <a:r>
              <a:rPr lang="en-US" altLang="zh-CN" dirty="0"/>
              <a:t>plusYears()</a:t>
            </a:r>
            <a:r>
              <a:rPr lang="zh-CN" altLang="zh-CN" dirty="0"/>
              <a:t>等。</a:t>
            </a:r>
            <a:endParaRPr lang="zh-CN" altLang="zh-CN" dirty="0"/>
          </a:p>
          <a:p>
            <a:r>
              <a:rPr lang="en-US" altLang="zh-CN" dirty="0"/>
              <a:t>public LocalDate plusWeeks(long </a:t>
            </a:r>
            <a:r>
              <a:rPr lang="en-US" altLang="zh-CN" dirty="0" err="1"/>
              <a:t>weeksToAdd</a:t>
            </a:r>
            <a:r>
              <a:rPr lang="en-US" altLang="zh-CN" dirty="0"/>
              <a:t>)</a:t>
            </a:r>
            <a:endParaRPr lang="zh-CN" altLang="zh-CN" dirty="0"/>
          </a:p>
          <a:p>
            <a:pPr lvl="1"/>
            <a:r>
              <a:rPr lang="zh-CN" altLang="zh-CN" dirty="0"/>
              <a:t>在日期对象上添加指定的周数，返回</a:t>
            </a:r>
            <a:r>
              <a:rPr lang="en-US" altLang="zh-CN" dirty="0"/>
              <a:t>LocalDate</a:t>
            </a:r>
            <a:r>
              <a:rPr lang="zh-CN" altLang="zh-CN" dirty="0"/>
              <a:t>对象的副本。</a:t>
            </a:r>
            <a:endParaRPr lang="zh-CN" altLang="zh-CN" dirty="0"/>
          </a:p>
          <a:p>
            <a:pPr marL="109855" indent="0">
              <a:buNone/>
            </a:pPr>
            <a:endParaRPr lang="zh-CN" altLang="en-US" dirty="0"/>
          </a:p>
        </p:txBody>
      </p:sp>
      <p:sp>
        <p:nvSpPr>
          <p:cNvPr id="3" name="标题 2"/>
          <p:cNvSpPr>
            <a:spLocks noGrp="1"/>
          </p:cNvSpPr>
          <p:nvPr>
            <p:ph type="title"/>
          </p:nvPr>
        </p:nvSpPr>
        <p:spPr/>
        <p:txBody>
          <a:bodyPr/>
          <a:lstStyle/>
          <a:p>
            <a:r>
              <a:rPr lang="en-US" altLang="zh-CN" dirty="0">
                <a:effectLst/>
              </a:rPr>
              <a:t>7.5.1 LocalDate</a:t>
            </a:r>
            <a:r>
              <a:rPr lang="zh-CN" altLang="zh-CN" dirty="0">
                <a:effectLst/>
              </a:rPr>
              <a:t>类</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vert="horz">
            <a:normAutofit/>
          </a:bodyPr>
          <a:lstStyle/>
          <a:p>
            <a:r>
              <a:rPr lang="zh-CN" altLang="zh-CN" dirty="0"/>
              <a:t>假设开学日期为</a:t>
            </a:r>
            <a:r>
              <a:rPr lang="en-US" altLang="zh-CN" dirty="0"/>
              <a:t>2022-2-28</a:t>
            </a:r>
            <a:r>
              <a:rPr lang="zh-CN" altLang="zh-CN" dirty="0"/>
              <a:t>日，教学运行</a:t>
            </a:r>
            <a:r>
              <a:rPr lang="en-US" altLang="zh-CN" dirty="0"/>
              <a:t>16</a:t>
            </a:r>
            <a:r>
              <a:rPr lang="zh-CN" altLang="zh-CN" dirty="0"/>
              <a:t>周，</a:t>
            </a:r>
            <a:r>
              <a:rPr lang="en-US" altLang="zh-CN" dirty="0"/>
              <a:t>16</a:t>
            </a:r>
            <a:r>
              <a:rPr lang="zh-CN" altLang="zh-CN" dirty="0"/>
              <a:t>周后开始期末考试，考试从哪天开始呢</a:t>
            </a:r>
            <a:r>
              <a:rPr lang="zh-CN" altLang="en-US" dirty="0"/>
              <a:t>？</a:t>
            </a:r>
            <a:endParaRPr lang="en-US" altLang="zh-CN" dirty="0"/>
          </a:p>
          <a:p>
            <a:endParaRPr lang="zh-CN" altLang="zh-CN" dirty="0"/>
          </a:p>
          <a:p>
            <a:pPr marL="109855" indent="0">
              <a:buNone/>
            </a:pPr>
            <a:r>
              <a:rPr lang="en-US" altLang="zh-CN" sz="2000" dirty="0"/>
              <a:t>LocalDate </a:t>
            </a:r>
            <a:r>
              <a:rPr lang="en-US" altLang="zh-CN" sz="2000" dirty="0" err="1"/>
              <a:t>termBeginsDate</a:t>
            </a:r>
            <a:r>
              <a:rPr lang="en-US" altLang="zh-CN" sz="2000" dirty="0"/>
              <a:t> = </a:t>
            </a:r>
            <a:r>
              <a:rPr lang="en-US" altLang="zh-CN" sz="2000" dirty="0" err="1"/>
              <a:t>LocalDate.of</a:t>
            </a:r>
            <a:r>
              <a:rPr lang="en-US" altLang="zh-CN" sz="2000" dirty="0"/>
              <a:t>(2022, 2, 28);</a:t>
            </a:r>
            <a:endParaRPr lang="zh-CN" altLang="zh-CN" sz="2000" dirty="0"/>
          </a:p>
          <a:p>
            <a:pPr marL="109855" indent="0">
              <a:buNone/>
            </a:pPr>
            <a:r>
              <a:rPr lang="en-US" altLang="zh-CN" sz="2000" dirty="0"/>
              <a:t>//</a:t>
            </a:r>
            <a:r>
              <a:rPr lang="zh-CN" altLang="zh-CN" sz="2000" dirty="0"/>
              <a:t>加上</a:t>
            </a:r>
            <a:r>
              <a:rPr lang="en-US" altLang="zh-CN" sz="2000" dirty="0"/>
              <a:t>16</a:t>
            </a:r>
            <a:r>
              <a:rPr lang="zh-CN" altLang="zh-CN" sz="2000" dirty="0"/>
              <a:t>周</a:t>
            </a:r>
            <a:endParaRPr lang="zh-CN" altLang="zh-CN" sz="2000" dirty="0"/>
          </a:p>
          <a:p>
            <a:pPr marL="109855" indent="0">
              <a:buNone/>
            </a:pPr>
            <a:r>
              <a:rPr lang="en-US" altLang="zh-CN" sz="2000" dirty="0"/>
              <a:t>LocalDate </a:t>
            </a:r>
            <a:r>
              <a:rPr lang="en-US" altLang="zh-CN" sz="2000" dirty="0" err="1"/>
              <a:t>termEndsDate</a:t>
            </a:r>
            <a:r>
              <a:rPr lang="en-US" altLang="zh-CN" sz="2000" dirty="0"/>
              <a:t> = </a:t>
            </a:r>
            <a:r>
              <a:rPr lang="en-US" altLang="zh-CN" sz="2000" dirty="0" err="1"/>
              <a:t>termBeginsDate.plusWeeks</a:t>
            </a:r>
            <a:r>
              <a:rPr lang="en-US" altLang="zh-CN" sz="2000" dirty="0"/>
              <a:t>(16); </a:t>
            </a:r>
            <a:r>
              <a:rPr lang="en-US" altLang="zh-CN" sz="2000" dirty="0" err="1"/>
              <a:t>System.out.println</a:t>
            </a:r>
            <a:r>
              <a:rPr lang="en-US" altLang="zh-CN" sz="2000" dirty="0"/>
              <a:t>(</a:t>
            </a:r>
            <a:r>
              <a:rPr lang="en-US" altLang="zh-CN" sz="2000" dirty="0" err="1"/>
              <a:t>termEndsDate</a:t>
            </a:r>
            <a:r>
              <a:rPr lang="en-US" altLang="zh-CN" sz="2000" dirty="0"/>
              <a:t>);   //2022-06-20</a:t>
            </a:r>
            <a:endParaRPr lang="zh-CN" altLang="zh-CN" sz="2000" dirty="0"/>
          </a:p>
          <a:p>
            <a:pPr marL="109855" indent="0">
              <a:buNone/>
            </a:pPr>
            <a:endParaRPr lang="zh-CN" altLang="en-US" dirty="0"/>
          </a:p>
        </p:txBody>
      </p:sp>
      <p:sp>
        <p:nvSpPr>
          <p:cNvPr id="3" name="标题 2"/>
          <p:cNvSpPr>
            <a:spLocks noGrp="1"/>
          </p:cNvSpPr>
          <p:nvPr>
            <p:ph type="title"/>
          </p:nvPr>
        </p:nvSpPr>
        <p:spPr/>
        <p:txBody>
          <a:bodyPr/>
          <a:lstStyle/>
          <a:p>
            <a:r>
              <a:rPr lang="en-US" altLang="zh-CN" dirty="0">
                <a:effectLst/>
              </a:rPr>
              <a:t>7.5.1 LocalDate</a:t>
            </a:r>
            <a:r>
              <a:rPr lang="zh-CN" altLang="zh-CN" dirty="0">
                <a:effectLst/>
              </a:rPr>
              <a:t>类</a:t>
            </a:r>
            <a:endParaRPr lang="zh-CN" altLang="en-US" dirty="0"/>
          </a:p>
        </p:txBody>
      </p:sp>
    </p:spTree>
  </p:cSld>
  <p:clrMapOvr>
    <a:masterClrMapping/>
  </p:clrMapOvr>
</p:sld>
</file>

<file path=ppt/tags/tag1.xml><?xml version="1.0" encoding="utf-8"?>
<p:tagLst xmlns:p="http://schemas.openxmlformats.org/presentationml/2006/main">
  <p:tag name="commondata" val="eyJoZGlkIjoiZjg2MGQ1ZDQyYWI2YTZiM2UzODViOWVlNzcyYjlmMTY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31882</Words>
  <Application>WPS 演示</Application>
  <PresentationFormat>全屏显示(4:3)</PresentationFormat>
  <Paragraphs>1634</Paragraphs>
  <Slides>120</Slides>
  <Notes>12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120</vt:i4>
      </vt:variant>
    </vt:vector>
  </HeadingPairs>
  <TitlesOfParts>
    <vt:vector size="143" baseType="lpstr">
      <vt:lpstr>Arial</vt:lpstr>
      <vt:lpstr>宋体</vt:lpstr>
      <vt:lpstr>Wingdings</vt:lpstr>
      <vt:lpstr>Wingdings 3</vt:lpstr>
      <vt:lpstr>Verdana</vt:lpstr>
      <vt:lpstr>Wingdings 2</vt:lpstr>
      <vt:lpstr>仿宋_GB2312</vt:lpstr>
      <vt:lpstr>仿宋</vt:lpstr>
      <vt:lpstr>Times New Roman</vt:lpstr>
      <vt:lpstr>Book Antiqua</vt:lpstr>
      <vt:lpstr>Times New Roman</vt:lpstr>
      <vt:lpstr>Lucida Sans Unicode</vt:lpstr>
      <vt:lpstr>黑体</vt:lpstr>
      <vt:lpstr>微软雅黑</vt:lpstr>
      <vt:lpstr>Arial Unicode MS</vt:lpstr>
      <vt:lpstr>Calibri</vt:lpstr>
      <vt:lpstr>Verdana</vt:lpstr>
      <vt:lpstr>Arial</vt:lpstr>
      <vt:lpstr>Consolas</vt:lpstr>
      <vt:lpstr>等线</vt:lpstr>
      <vt:lpstr>Abadi</vt:lpstr>
      <vt:lpstr>Segoe Print</vt:lpstr>
      <vt:lpstr>聚合</vt:lpstr>
      <vt:lpstr>第7章  常用工具类</vt:lpstr>
      <vt:lpstr>本章知识点</vt:lpstr>
      <vt:lpstr>应用程序接口API</vt:lpstr>
      <vt:lpstr>7.1  字符串处理类</vt:lpstr>
      <vt:lpstr>7.1.1  Java中String对象的管理</vt:lpstr>
      <vt:lpstr>7.1.1  Java中String对象的管理</vt:lpstr>
      <vt:lpstr>7.1.1  Java中String对象的管理</vt:lpstr>
      <vt:lpstr>7.1.1  Java中String对象的管理</vt:lpstr>
      <vt:lpstr>7.1.1  Java中String对象的管理</vt:lpstr>
      <vt:lpstr>7.1.1  Java中String对象的管理</vt:lpstr>
      <vt:lpstr>7.1.1  Java中String对象的管理</vt:lpstr>
      <vt:lpstr>7.1.1  Java中String对象的管理</vt:lpstr>
      <vt:lpstr>7.1.1  Java中String对象的管理</vt:lpstr>
      <vt:lpstr>7.1.1  Java中String对象的管理</vt:lpstr>
      <vt:lpstr>PowerPoint 演示文稿</vt:lpstr>
      <vt:lpstr>7.1.2  String类的常用方法</vt:lpstr>
      <vt:lpstr>7.1.2  String类的常用方法</vt:lpstr>
      <vt:lpstr>7.1.2  String类的常用方法</vt:lpstr>
      <vt:lpstr>7.1.2  String类的常用方法</vt:lpstr>
      <vt:lpstr>7.1.2  String类的常用方法</vt:lpstr>
      <vt:lpstr>7.1.2  String类的常用方法</vt:lpstr>
      <vt:lpstr>7.1.2  String类的常用方法</vt:lpstr>
      <vt:lpstr>7.1.2  String类的常用方法</vt:lpstr>
      <vt:lpstr>7.1.2  String类的常用方法</vt:lpstr>
      <vt:lpstr>7.1.2  String类的常用方法</vt:lpstr>
      <vt:lpstr>7.1.2  String类的常用方法</vt:lpstr>
      <vt:lpstr>7.1.2  String类的常用方法</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7.1.4  StringBuilder和StringBuffer类</vt:lpstr>
      <vt:lpstr>7.2  正则表达式</vt:lpstr>
      <vt:lpstr>7.2.1  正则表达式的语法</vt:lpstr>
      <vt:lpstr>7.2.1  正则表达式的语法</vt:lpstr>
      <vt:lpstr>7.2.1  正则表达式的语法</vt:lpstr>
      <vt:lpstr>7.2.1  正则表达式的语法</vt:lpstr>
      <vt:lpstr>7.2.2  String类中操作正则表达式的方法</vt:lpstr>
      <vt:lpstr>7.2.2  String类中操作正则表达式的方法</vt:lpstr>
      <vt:lpstr>7.2.2  String类中操作正则表达式的方法</vt:lpstr>
      <vt:lpstr>7.2.2  String类中操作正则表达式的方法</vt:lpstr>
      <vt:lpstr>7.2.3  Pattern和Matcher类</vt:lpstr>
      <vt:lpstr>7.2.3  Pattern和Matcher类</vt:lpstr>
      <vt:lpstr>7.2.3  Pattern和Matcher类</vt:lpstr>
      <vt:lpstr>7.2.3  Pattern和Matcher类</vt:lpstr>
      <vt:lpstr>7.2.3  Pattern和Matcher类</vt:lpstr>
      <vt:lpstr>7.2.3  Pattern和Matcher类</vt:lpstr>
      <vt:lpstr>7.2.3  Pattern和Matcher类</vt:lpstr>
      <vt:lpstr>7.3  包装类</vt:lpstr>
      <vt:lpstr>7.3  包装类</vt:lpstr>
      <vt:lpstr>7.3.1  Integer类</vt:lpstr>
      <vt:lpstr>7.3.1  Integer类</vt:lpstr>
      <vt:lpstr>7.3.1  Integer类</vt:lpstr>
      <vt:lpstr>7.3.1  Integer类</vt:lpstr>
      <vt:lpstr>7.3.2  自动封箱和解封</vt:lpstr>
      <vt:lpstr>7.3.2  自动封箱和解封</vt:lpstr>
      <vt:lpstr>7.3.2  自动封箱和解封</vt:lpstr>
      <vt:lpstr>7.4  传统日期类</vt:lpstr>
      <vt:lpstr>7.4.1  Date类</vt:lpstr>
      <vt:lpstr>7.4.1  Date类</vt:lpstr>
      <vt:lpstr>7.4.1  Date类</vt:lpstr>
      <vt:lpstr>7.4.2  Calendar类</vt:lpstr>
      <vt:lpstr>7.4.2  Calendar类</vt:lpstr>
      <vt:lpstr>7.4.2  Calendar类</vt:lpstr>
      <vt:lpstr>7.4.2  Calendar类</vt:lpstr>
      <vt:lpstr>7.4.2  Calendar类</vt:lpstr>
      <vt:lpstr>7.4.2  Calendar类</vt:lpstr>
      <vt:lpstr>7.4.2  Calendar类</vt:lpstr>
      <vt:lpstr>7.4.2  Calendar类</vt:lpstr>
      <vt:lpstr>7.4.2  Calendar类</vt:lpstr>
      <vt:lpstr>7.4.2  Calendar类</vt:lpstr>
      <vt:lpstr>7.4.2  Calendar类</vt:lpstr>
      <vt:lpstr>7.4.2  Calendar类</vt:lpstr>
      <vt:lpstr>7.4.2  Calendar类</vt:lpstr>
      <vt:lpstr>7.4.2  Calendar类</vt:lpstr>
      <vt:lpstr>7.4.3  SimpleDateFormat类</vt:lpstr>
      <vt:lpstr>7.4.3  SimpleDateFormat类</vt:lpstr>
      <vt:lpstr>7.4.3  SimpleDateFormat类</vt:lpstr>
      <vt:lpstr>7.4.3  SimpleDateFormat类</vt:lpstr>
      <vt:lpstr>7.4.3  SimpleDateFormat类</vt:lpstr>
      <vt:lpstr>7.5 新的日期类</vt:lpstr>
      <vt:lpstr>7.5.1 LocalDate类</vt:lpstr>
      <vt:lpstr>7.5.1 LocalDate类</vt:lpstr>
      <vt:lpstr>7.5.1 LocalDate类</vt:lpstr>
      <vt:lpstr>7.5.1 LocalDate类</vt:lpstr>
      <vt:lpstr>7.5.1 LocalDate类</vt:lpstr>
      <vt:lpstr>7.5.1 LocalDate类</vt:lpstr>
      <vt:lpstr>7.5.1 LocalDate类</vt:lpstr>
      <vt:lpstr>7.5.1 LocalDate类</vt:lpstr>
      <vt:lpstr>7.5.1 LocalDate类</vt:lpstr>
      <vt:lpstr>7.5.2 DateTimeFormatter</vt:lpstr>
      <vt:lpstr>7.5.2 DateTimeFormatter</vt:lpstr>
      <vt:lpstr>7.5.2 DateTimeFormatter</vt:lpstr>
      <vt:lpstr>7.5.3 与java.sql的类型转换</vt:lpstr>
      <vt:lpstr>7.6 阅读API文档</vt:lpstr>
      <vt:lpstr>7.6 阅读API文档</vt:lpstr>
      <vt:lpstr>7.7  综合实践—天气预报信息提取</vt:lpstr>
      <vt:lpstr>PowerPoint 演示文稿</vt:lpstr>
      <vt:lpstr>PowerPoint 演示文稿</vt:lpstr>
      <vt:lpstr>7.7  综合实践—天气预报信息提取</vt:lpstr>
      <vt:lpstr>PowerPoint 演示文稿</vt:lpstr>
      <vt:lpstr>7.7  综合实践—天气预报信息提取</vt:lpstr>
      <vt:lpstr>7.7  综合实践—天气预报信息提取</vt:lpstr>
      <vt:lpstr>本章思维导图</vt:lpstr>
      <vt:lpstr>实验【题目2】统计一个字符串中每个单词出现的次数，并按照出现次数从高到低的次序打印统计结果。</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song</dc:creator>
  <cp:lastModifiedBy>lenovo</cp:lastModifiedBy>
  <cp:revision>368</cp:revision>
  <dcterms:created xsi:type="dcterms:W3CDTF">2016-03-09T01:10:00Z</dcterms:created>
  <dcterms:modified xsi:type="dcterms:W3CDTF">2024-05-10T00:30:20Z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819190FE28314F64A4A465DC911D8329_12</vt:lpwstr>
  </property>
  <property fmtid="{D5CDD505-2E9C-101B-9397-08002B2CF9AE}" pid="3" name="KSOProductBuildVer">
    <vt:lpwstr>2052-12.1.0.16910</vt:lpwstr>
  </property>
</Properties>
</file>