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1"/>
  </p:notesMasterIdLst>
  <p:sldIdLst>
    <p:sldId id="256" r:id="rId2"/>
    <p:sldId id="513" r:id="rId3"/>
    <p:sldId id="644" r:id="rId4"/>
    <p:sldId id="514" r:id="rId5"/>
    <p:sldId id="653" r:id="rId6"/>
    <p:sldId id="645" r:id="rId7"/>
    <p:sldId id="649" r:id="rId8"/>
    <p:sldId id="646" r:id="rId9"/>
    <p:sldId id="650" r:id="rId10"/>
    <p:sldId id="717" r:id="rId11"/>
    <p:sldId id="647" r:id="rId12"/>
    <p:sldId id="651" r:id="rId13"/>
    <p:sldId id="654" r:id="rId14"/>
    <p:sldId id="262" r:id="rId15"/>
    <p:sldId id="655" r:id="rId16"/>
    <p:sldId id="656" r:id="rId17"/>
    <p:sldId id="657" r:id="rId18"/>
    <p:sldId id="589" r:id="rId19"/>
    <p:sldId id="658" r:id="rId20"/>
    <p:sldId id="661" r:id="rId21"/>
    <p:sldId id="659" r:id="rId22"/>
    <p:sldId id="660" r:id="rId23"/>
    <p:sldId id="662" r:id="rId24"/>
    <p:sldId id="663" r:id="rId25"/>
    <p:sldId id="591" r:id="rId26"/>
    <p:sldId id="664" r:id="rId27"/>
    <p:sldId id="665" r:id="rId28"/>
    <p:sldId id="666" r:id="rId29"/>
    <p:sldId id="667" r:id="rId30"/>
    <p:sldId id="668" r:id="rId31"/>
    <p:sldId id="593" r:id="rId32"/>
    <p:sldId id="669" r:id="rId33"/>
    <p:sldId id="670" r:id="rId34"/>
    <p:sldId id="671" r:id="rId35"/>
    <p:sldId id="675" r:id="rId36"/>
    <p:sldId id="672" r:id="rId37"/>
    <p:sldId id="673" r:id="rId38"/>
    <p:sldId id="677" r:id="rId39"/>
    <p:sldId id="676" r:id="rId40"/>
    <p:sldId id="678" r:id="rId41"/>
    <p:sldId id="679" r:id="rId42"/>
    <p:sldId id="680" r:id="rId43"/>
    <p:sldId id="681" r:id="rId44"/>
    <p:sldId id="682" r:id="rId45"/>
    <p:sldId id="683" r:id="rId46"/>
    <p:sldId id="714" r:id="rId47"/>
    <p:sldId id="715" r:id="rId48"/>
    <p:sldId id="716" r:id="rId49"/>
    <p:sldId id="689" r:id="rId50"/>
    <p:sldId id="698" r:id="rId51"/>
    <p:sldId id="702" r:id="rId52"/>
    <p:sldId id="703" r:id="rId53"/>
    <p:sldId id="706" r:id="rId54"/>
    <p:sldId id="704" r:id="rId55"/>
    <p:sldId id="707" r:id="rId56"/>
    <p:sldId id="708" r:id="rId57"/>
    <p:sldId id="718" r:id="rId58"/>
    <p:sldId id="709" r:id="rId59"/>
    <p:sldId id="710" r:id="rId60"/>
    <p:sldId id="711" r:id="rId61"/>
    <p:sldId id="712" r:id="rId62"/>
    <p:sldId id="713" r:id="rId63"/>
    <p:sldId id="700" r:id="rId64"/>
    <p:sldId id="701" r:id="rId65"/>
    <p:sldId id="699" r:id="rId66"/>
    <p:sldId id="719" r:id="rId67"/>
    <p:sldId id="697" r:id="rId68"/>
    <p:sldId id="684" r:id="rId69"/>
    <p:sldId id="685" r:id="rId70"/>
    <p:sldId id="690" r:id="rId71"/>
    <p:sldId id="720" r:id="rId72"/>
    <p:sldId id="691" r:id="rId73"/>
    <p:sldId id="693" r:id="rId74"/>
    <p:sldId id="694" r:id="rId75"/>
    <p:sldId id="692" r:id="rId76"/>
    <p:sldId id="695" r:id="rId77"/>
    <p:sldId id="696" r:id="rId78"/>
    <p:sldId id="434" r:id="rId79"/>
    <p:sldId id="283" r:id="rId80"/>
  </p:sldIdLst>
  <p:sldSz cx="12192000" cy="6858000"/>
  <p:notesSz cx="6858000" cy="9144000"/>
  <p:custDataLst>
    <p:tags r:id="rId8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5" autoAdjust="0"/>
    <p:restoredTop sz="86197" autoAdjust="0"/>
  </p:normalViewPr>
  <p:slideViewPr>
    <p:cSldViewPr snapToGrid="0">
      <p:cViewPr varScale="1">
        <p:scale>
          <a:sx n="78" d="100"/>
          <a:sy n="78" d="100"/>
        </p:scale>
        <p:origin x="74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gs" Target="tags/tag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676CC-DE11-4864-9A2B-FE598FA6C5C0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2A1C-5F36-441A-BFFC-3646EF3A8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9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7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8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795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3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"/>
            <a:ext cx="12191999" cy="6848474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Relationship Id="rId4" Type="http://schemas.openxmlformats.org/officeDocument/2006/relationships/image" Target="../media/image32.tmp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473852" cy="1912983"/>
          </a:xfrm>
        </p:spPr>
        <p:txBody>
          <a:bodyPr/>
          <a:lstStyle/>
          <a:p>
            <a:r>
              <a:rPr lang="zh-CN" altLang="en-US" b="1" dirty="0" smtClean="0">
                <a:latin typeface="方正细倩简体"/>
                <a:ea typeface="方正细倩简体"/>
                <a:cs typeface="方正细倩简体"/>
              </a:rPr>
              <a:t>第</a:t>
            </a:r>
            <a:r>
              <a:rPr lang="en-US" altLang="zh-CN" b="1" dirty="0" smtClean="0">
                <a:latin typeface="方正细倩简体"/>
                <a:ea typeface="方正细倩简体"/>
                <a:cs typeface="方正细倩简体"/>
              </a:rPr>
              <a:t>8</a:t>
            </a:r>
            <a:r>
              <a:rPr lang="zh-CN" altLang="en-US" b="1" dirty="0" smtClean="0">
                <a:latin typeface="方正细倩简体"/>
                <a:ea typeface="方正细倩简体"/>
                <a:cs typeface="方正细倩简体"/>
              </a:rPr>
              <a:t>章 面向对象</a:t>
            </a:r>
            <a:endParaRPr lang="zh-CN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4414157" y="5109434"/>
            <a:ext cx="31014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面向对象概述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类与对象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类的成员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2908" y="5104377"/>
            <a:ext cx="32997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构造方法和析构方法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封装、继承、多态</a:t>
            </a:r>
            <a:endParaRPr lang="en-US" altLang="zh-CN" b="1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运算符重载</a:t>
            </a:r>
            <a:endParaRPr lang="en-US" altLang="zh-CN" dirty="0" smtClean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34" y="5132789"/>
            <a:ext cx="2089308" cy="132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5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088" y="1268413"/>
            <a:ext cx="10526712" cy="4897437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Tahoma"/>
              <a:ea typeface="微软雅黑"/>
              <a:cs typeface="宋体" charset="0"/>
            </a:endParaRPr>
          </a:p>
        </p:txBody>
      </p:sp>
      <p:sp>
        <p:nvSpPr>
          <p:cNvPr id="10281" name="TextBox 6"/>
          <p:cNvSpPr txBox="1">
            <a:spLocks noChangeArrowheads="1"/>
          </p:cNvSpPr>
          <p:nvPr/>
        </p:nvSpPr>
        <p:spPr bwMode="auto">
          <a:xfrm>
            <a:off x="984250" y="1341438"/>
            <a:ext cx="102266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3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五子棋游戏</a:t>
            </a:r>
            <a:r>
              <a:rPr lang="en-US" altLang="zh-CN" sz="23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3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3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象特征与行为</a:t>
            </a:r>
            <a:endParaRPr lang="zh-CN" altLang="en-US" sz="23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422502"/>
              </p:ext>
            </p:extLst>
          </p:nvPr>
        </p:nvGraphicFramePr>
        <p:xfrm>
          <a:off x="914400" y="2345002"/>
          <a:ext cx="10345003" cy="1371797"/>
        </p:xfrm>
        <a:graphic>
          <a:graphicData uri="http://schemas.openxmlformats.org/drawingml/2006/table">
            <a:tbl>
              <a:tblPr/>
              <a:tblGrid>
                <a:gridCol w="2442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0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7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面向对象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）玩家：黑白双方，负责决定落子的位置。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）棋盘：负责绘制当前游戏的画面，向玩家反馈棋盘的状况。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）规则系统：负责判断游戏的输赢。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907992"/>
              </p:ext>
            </p:extLst>
          </p:nvPr>
        </p:nvGraphicFramePr>
        <p:xfrm>
          <a:off x="928047" y="4071990"/>
          <a:ext cx="1030406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3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6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0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216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  <a:endParaRPr lang="zh-CN" sz="16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玩家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棋盘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规则系统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216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特征</a:t>
                      </a:r>
                      <a:endParaRPr lang="zh-CN" sz="16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棋子（黑或白子）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棋盘数据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319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行为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落子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显示棋盘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更新棋盘</a:t>
                      </a:r>
                      <a:endParaRPr lang="zh-CN" sz="1600" kern="10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判定胜负</a:t>
                      </a:r>
                      <a:endParaRPr lang="zh-CN" sz="16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2099" marR="10209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8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3"/>
          <p:cNvSpPr txBox="1">
            <a:spLocks noChangeAspect="1" noChangeArrowheads="1"/>
          </p:cNvSpPr>
          <p:nvPr/>
        </p:nvSpPr>
        <p:spPr bwMode="auto">
          <a:xfrm>
            <a:off x="4804012" y="3047783"/>
            <a:ext cx="635848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若加入悔棋功能，面向过程和面向对象，分别怎么实现呢？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1" y="1488364"/>
            <a:ext cx="4318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52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9821" y="1962151"/>
            <a:ext cx="2663825" cy="3671888"/>
            <a:chOff x="5089525" y="2349500"/>
            <a:chExt cx="2663825" cy="3671888"/>
          </a:xfrm>
        </p:grpSpPr>
        <p:sp>
          <p:nvSpPr>
            <p:cNvPr id="4" name="AutoShape 6"/>
            <p:cNvSpPr>
              <a:spLocks noChangeArrowheads="1"/>
            </p:cNvSpPr>
            <p:nvPr/>
          </p:nvSpPr>
          <p:spPr bwMode="ltGray">
            <a:xfrm>
              <a:off x="5089525" y="2349500"/>
              <a:ext cx="2663825" cy="527050"/>
            </a:xfrm>
            <a:prstGeom prst="roundRect">
              <a:avLst>
                <a:gd name="adj" fmla="val 5977"/>
              </a:avLst>
            </a:prstGeom>
            <a:solidFill>
              <a:srgbClr val="1353A2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面向过程</a:t>
              </a:r>
              <a:endParaRPr lang="en-US" altLang="zh-CN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圆角矩形 5"/>
            <p:cNvSpPr>
              <a:spLocks noChangeArrowheads="1"/>
            </p:cNvSpPr>
            <p:nvPr/>
          </p:nvSpPr>
          <p:spPr bwMode="auto">
            <a:xfrm>
              <a:off x="5089525" y="3068638"/>
              <a:ext cx="2663825" cy="2952750"/>
            </a:xfrm>
            <a:prstGeom prst="roundRect">
              <a:avLst>
                <a:gd name="adj" fmla="val 1278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宋体" charset="0"/>
              </a:endParaRPr>
            </a:p>
          </p:txBody>
        </p:sp>
        <p:sp>
          <p:nvSpPr>
            <p:cNvPr id="8" name="矩形 7"/>
            <p:cNvSpPr>
              <a:spLocks noChangeArrowheads="1"/>
            </p:cNvSpPr>
            <p:nvPr/>
          </p:nvSpPr>
          <p:spPr bwMode="auto">
            <a:xfrm>
              <a:off x="5233988" y="3573463"/>
              <a:ext cx="2447925" cy="1169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从输入、判断到显示的一系列步骤都需要改动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405809" y="1962151"/>
            <a:ext cx="2665412" cy="3644900"/>
            <a:chOff x="8545513" y="2349500"/>
            <a:chExt cx="2665412" cy="3644900"/>
          </a:xfrm>
        </p:grpSpPr>
        <p:sp>
          <p:nvSpPr>
            <p:cNvPr id="5" name="AutoShape 7"/>
            <p:cNvSpPr>
              <a:spLocks noChangeArrowheads="1"/>
            </p:cNvSpPr>
            <p:nvPr/>
          </p:nvSpPr>
          <p:spPr bwMode="ltGray">
            <a:xfrm>
              <a:off x="8545513" y="2349500"/>
              <a:ext cx="2647950" cy="527050"/>
            </a:xfrm>
            <a:prstGeom prst="roundRect">
              <a:avLst>
                <a:gd name="adj" fmla="val 5977"/>
              </a:avLst>
            </a:prstGeom>
            <a:solidFill>
              <a:srgbClr val="1353A2"/>
            </a:solidFill>
            <a:ln>
              <a:noFill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r>
                <a:rPr lang="zh-CN" altLang="en-US" sz="20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</a:t>
              </a:r>
              <a:endParaRPr lang="en-US" altLang="zh-CN" sz="20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圆角矩形 6"/>
            <p:cNvSpPr>
              <a:spLocks noChangeArrowheads="1"/>
            </p:cNvSpPr>
            <p:nvPr/>
          </p:nvSpPr>
          <p:spPr bwMode="auto">
            <a:xfrm>
              <a:off x="8545513" y="3068638"/>
              <a:ext cx="2665412" cy="2925762"/>
            </a:xfrm>
            <a:prstGeom prst="roundRect">
              <a:avLst>
                <a:gd name="adj" fmla="val 194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/>
          </p:spPr>
          <p:txBody>
            <a:bodyPr wrap="none" lIns="91429" tIns="45715" rIns="91429" bIns="45715" anchor="ctr"/>
            <a:lstStyle/>
            <a:p>
              <a:pPr algn="ctr" eaLnBrk="0" hangingPunct="0">
                <a:defRPr/>
              </a:pPr>
              <a:endParaRPr lang="zh-CN" altLang="en-US" kern="0" dirty="0">
                <a:solidFill>
                  <a:sysClr val="window" lastClr="FFFFFF"/>
                </a:solidFill>
                <a:latin typeface="华康俪金黑W8(P)" panose="020B0800000000000000" pitchFamily="34" charset="-122"/>
                <a:ea typeface="华康俪金黑W8(P)" panose="020B0800000000000000" pitchFamily="34" charset="-122"/>
                <a:cs typeface="宋体" charset="0"/>
              </a:endParaRPr>
            </a:p>
          </p:txBody>
        </p:sp>
        <p:sp>
          <p:nvSpPr>
            <p:cNvPr id="9" name="矩形 8"/>
            <p:cNvSpPr>
              <a:spLocks noChangeArrowheads="1"/>
            </p:cNvSpPr>
            <p:nvPr/>
          </p:nvSpPr>
          <p:spPr bwMode="auto">
            <a:xfrm>
              <a:off x="8618538" y="3757613"/>
              <a:ext cx="2592387" cy="799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只需要改动棋盘对象就可以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4949171" y="4769373"/>
            <a:ext cx="1870075" cy="708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rgbClr val="FF0000"/>
                </a:solidFill>
              </a:rPr>
              <a:t>更简便！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4" name="Picture 2" descr="https://timgsa.baidu.com/timg?image&amp;quality=80&amp;size=b9999_10000&amp;sec=1588673906452&amp;di=785a35df03b10722f4c510225358a567&amp;imgtype=0&amp;src=http%3A%2F%2Fimg1.juimg.com%2F160107%2F330826-16010GZ001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76" y="1780655"/>
            <a:ext cx="3144549" cy="39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类的成员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特殊方法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761268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57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类的定义与使用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4817660" y="2603897"/>
            <a:ext cx="6731758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面向对象编程有两个非常重要的概念：类和对象。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映射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实中真实存在的事物，如一本书。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具有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相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同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特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征和行为的事物的集合统称为</a:t>
            </a:r>
            <a:r>
              <a:rPr lang="zh-CN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对象是根据类创建的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一个类可以对应多个对象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类是对象的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抽象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，对象是类的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9" name="Picture 11" descr="https://timgsa.baidu.com/timg?image&amp;quality=80&amp;size=b9999_10000&amp;sec=1588839710205&amp;di=52149bc964c833e78066cc9149169b6e&amp;imgtype=0&amp;src=http%3A%2F%2Fwww.west.cn%2Finfo%2Fupload%2F20180618%2Fdwkav2yolu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23" y="1897236"/>
            <a:ext cx="3479421" cy="38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198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8.2.1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类的定义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4763067" y="2834730"/>
            <a:ext cx="694671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类是由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部分组成的：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名称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大驼峰命名法，首字母一般大写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比如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Person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用于描述事物的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特征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，比如性别。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类的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用于描述事物的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行为</a:t>
            </a:r>
            <a:r>
              <a:rPr lang="zh-CN" altLang="zh-CN" sz="2000" dirty="0">
                <a:latin typeface="微软雅黑" pitchFamily="34" charset="-122"/>
                <a:ea typeface="微软雅黑" pitchFamily="34" charset="-122"/>
              </a:rPr>
              <a:t>，比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抬腿</a:t>
            </a:r>
            <a:r>
              <a:rPr lang="zh-CN" altLang="zh-CN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 descr="https://timgsa.baidu.com/timg?image&amp;quality=80&amp;size=b9999_10000&amp;sec=1588840230058&amp;di=1e5a03601839f1bfff3b2a76d381c020&amp;imgtype=0&amp;src=http%3A%2F%2Fautoautomobiles.narod.ru%2Fautoautomobiles%2Faudi%2Faudi-a4-cabrio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1" y="2175451"/>
            <a:ext cx="402907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31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8.2.1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类的定义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244600" y="2535544"/>
            <a:ext cx="46990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属性值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def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方法名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self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):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法体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4600" y="2271974"/>
            <a:ext cx="4699000" cy="2413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9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100" y="1687774"/>
            <a:ext cx="38481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6858000" y="2830774"/>
            <a:ext cx="193115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</a:p>
        </p:txBody>
      </p:sp>
    </p:spTree>
    <p:extLst>
      <p:ext uri="{BB962C8B-B14F-4D97-AF65-F5344CB8AC3E}">
        <p14:creationId xmlns:p14="http://schemas.microsoft.com/office/powerpoint/2010/main" val="4013164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8.2.1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类的定义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矩形 3"/>
          <p:cNvSpPr>
            <a:spLocks noChangeArrowheads="1"/>
          </p:cNvSpPr>
          <p:nvPr/>
        </p:nvSpPr>
        <p:spPr bwMode="auto">
          <a:xfrm>
            <a:off x="1244600" y="2535544"/>
            <a:ext cx="46990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属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性名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属性值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def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方法名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self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):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     方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法体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4600" y="2271974"/>
            <a:ext cx="4699000" cy="2413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4012442" y="2277661"/>
            <a:ext cx="1931158" cy="5842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语法格式</a:t>
            </a:r>
          </a:p>
        </p:txBody>
      </p:sp>
      <p:sp>
        <p:nvSpPr>
          <p:cNvPr id="14" name="矩形 3"/>
          <p:cNvSpPr>
            <a:spLocks noChangeArrowheads="1"/>
          </p:cNvSpPr>
          <p:nvPr/>
        </p:nvSpPr>
        <p:spPr bwMode="auto">
          <a:xfrm>
            <a:off x="6419376" y="2472044"/>
            <a:ext cx="46990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 Car: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wheels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 4	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#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属性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def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drive(self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):     #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方法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print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('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行驶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')</a:t>
            </a:r>
          </a:p>
        </p:txBody>
      </p:sp>
      <p:sp>
        <p:nvSpPr>
          <p:cNvPr id="15" name="矩形 14"/>
          <p:cNvSpPr/>
          <p:nvPr/>
        </p:nvSpPr>
        <p:spPr>
          <a:xfrm>
            <a:off x="6419376" y="2287803"/>
            <a:ext cx="4699000" cy="241300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文本框 8"/>
          <p:cNvSpPr txBox="1">
            <a:spLocks noChangeArrowheads="1"/>
          </p:cNvSpPr>
          <p:nvPr/>
        </p:nvSpPr>
        <p:spPr bwMode="auto">
          <a:xfrm>
            <a:off x="9840036" y="2307138"/>
            <a:ext cx="1278340" cy="5842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示例</a:t>
            </a:r>
            <a:endParaRPr lang="zh-CN" altLang="en-US" sz="32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71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8.2.2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对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象的创建与使用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5265324" y="1818201"/>
            <a:ext cx="567643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根据类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创建对象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的语法格式如下：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359397" y="2588536"/>
            <a:ext cx="6092825" cy="833429"/>
            <a:chOff x="5359400" y="2767013"/>
            <a:chExt cx="2844800" cy="1016000"/>
          </a:xfrm>
        </p:grpSpPr>
        <p:sp>
          <p:nvSpPr>
            <p:cNvPr id="10" name="矩形 3"/>
            <p:cNvSpPr>
              <a:spLocks noChangeArrowheads="1"/>
            </p:cNvSpPr>
            <p:nvPr/>
          </p:nvSpPr>
          <p:spPr bwMode="auto">
            <a:xfrm>
              <a:off x="5384800" y="2948770"/>
              <a:ext cx="2634074" cy="634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对象名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类名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()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359400" y="2767013"/>
              <a:ext cx="2844800" cy="10160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200"/>
            </a:p>
          </p:txBody>
        </p:sp>
      </p:grpSp>
      <p:sp>
        <p:nvSpPr>
          <p:cNvPr id="12" name="矩形 5"/>
          <p:cNvSpPr>
            <a:spLocks noChangeArrowheads="1"/>
          </p:cNvSpPr>
          <p:nvPr/>
        </p:nvSpPr>
        <p:spPr bwMode="auto">
          <a:xfrm>
            <a:off x="5359396" y="3604536"/>
            <a:ext cx="6092825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使用对象的本质是访问对象成员：</a:t>
            </a:r>
            <a:endParaRPr lang="zh-CN" altLang="zh-CN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359396" y="4323141"/>
            <a:ext cx="6092824" cy="1212640"/>
            <a:chOff x="5359398" y="4302821"/>
            <a:chExt cx="6092824" cy="1212640"/>
          </a:xfrm>
        </p:grpSpPr>
        <p:sp>
          <p:nvSpPr>
            <p:cNvPr id="13" name="矩形 6"/>
            <p:cNvSpPr>
              <a:spLocks noChangeArrowheads="1"/>
            </p:cNvSpPr>
            <p:nvPr/>
          </p:nvSpPr>
          <p:spPr bwMode="auto">
            <a:xfrm>
              <a:off x="5393969" y="4408651"/>
              <a:ext cx="6058253" cy="1000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等线" charset="-122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</a:pPr>
              <a:r>
                <a:rPr lang="zh-CN" altLang="zh-CN" dirty="0">
                  <a:latin typeface="Times New Roman" pitchFamily="18" charset="0"/>
                  <a:cs typeface="Times New Roman" pitchFamily="18" charset="0"/>
                </a:rPr>
                <a:t>对象名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属性名</a:t>
              </a:r>
              <a:endParaRPr lang="en-US" altLang="zh-CN" dirty="0" smtClean="0">
                <a:latin typeface="Times New Roman" pitchFamily="18" charset="0"/>
                <a:cs typeface="Times New Roman" pitchFamily="18" charset="0"/>
              </a:endParaRP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对象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名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zh-CN" altLang="en-US" dirty="0" smtClean="0">
                  <a:latin typeface="Times New Roman" pitchFamily="18" charset="0"/>
                  <a:cs typeface="Times New Roman" pitchFamily="18" charset="0"/>
                </a:rPr>
                <a:t>方法名</a:t>
              </a:r>
              <a:r>
                <a:rPr lang="en-US" altLang="zh-CN" dirty="0" smtClean="0">
                  <a:latin typeface="Times New Roman" pitchFamily="18" charset="0"/>
                  <a:cs typeface="Times New Roman" pitchFamily="18" charset="0"/>
                </a:rPr>
                <a:t>()</a:t>
              </a:r>
              <a:endParaRPr lang="zh-CN" altLang="zh-CN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5359398" y="4302821"/>
              <a:ext cx="6092824" cy="121264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/>
            </a:p>
          </p:txBody>
        </p:sp>
      </p:grpSp>
      <p:pic>
        <p:nvPicPr>
          <p:cNvPr id="10242" name="Picture 2" descr="https://timgsa.baidu.com/timg?image&amp;quality=80&amp;size=b9999_10000&amp;sec=1588840357807&amp;di=08e89f2577bc81226595854e71771855&amp;imgtype=0&amp;src=http%3A%2F%2Fbpic.588ku.com%2Felement_origin_min_pic%2F16%2F12%2F05%2Fd095a260525ce2455cada5bbfa965db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620" y="2266289"/>
            <a:ext cx="37719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8944589" y="2820584"/>
            <a:ext cx="1350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 = Car()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944588" y="4467796"/>
            <a:ext cx="13085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car.wheels</a:t>
            </a:r>
            <a:endParaRPr lang="zh-CN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car.drive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6983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特殊方法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756719" y="305911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类的成员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62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7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熟悉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熟练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4"/>
            <a:ext cx="3387724" cy="1383773"/>
            <a:chOff x="153988" y="1372872"/>
            <a:chExt cx="3386199" cy="1382898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2"/>
              <a:ext cx="2788938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理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面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向对象编程思想及其三大特性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476825" y="1268353"/>
            <a:ext cx="3516489" cy="1343079"/>
            <a:chOff x="5179308" y="1870028"/>
            <a:chExt cx="3517017" cy="1339897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179308" y="1870028"/>
              <a:ext cx="3009526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类和对象的关系、类的属性和方法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4"/>
            <a:ext cx="3424237" cy="1103556"/>
            <a:chOff x="5273227" y="4225925"/>
            <a:chExt cx="3423098" cy="110490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752516"/>
              <a:ext cx="2772529" cy="554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练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设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计和使用类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5"/>
            <a:ext cx="3919360" cy="1312936"/>
            <a:chOff x="218911" y="4857376"/>
            <a:chExt cx="3919890" cy="1311805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3180949" cy="553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运算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符的重载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0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979" y="2987855"/>
            <a:ext cx="60869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属性按声明的方式可以分为两类：</a:t>
            </a:r>
            <a:r>
              <a:rPr lang="zh-CN" altLang="en-US" dirty="0">
                <a:solidFill>
                  <a:srgbClr val="FF0000"/>
                </a:solidFill>
              </a:rPr>
              <a:t>类属性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和</a:t>
            </a:r>
            <a:r>
              <a:rPr lang="zh-CN" altLang="en-US" dirty="0">
                <a:solidFill>
                  <a:srgbClr val="FF0000"/>
                </a:solidFill>
              </a:rPr>
              <a:t>实例属性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zh-CN" altLang="zh-CN" dirty="0"/>
          </a:p>
        </p:txBody>
      </p:sp>
      <p:pic>
        <p:nvPicPr>
          <p:cNvPr id="14338" name="Picture 2" descr="https://timgsa.baidu.com/timg?image&amp;quality=80&amp;size=b9999_10000&amp;sec=1588841429274&amp;di=e27c7ba98102ec53ddfe5c80444b2692&amp;imgtype=0&amp;src=http%3A%2F%2Fimg.sccnn.com%2Fbimg%2F338%2F3836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7" y="2095722"/>
            <a:ext cx="40862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933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1156186"/>
            <a:ext cx="109864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b="1" dirty="0" smtClean="0"/>
              <a:t>类属性</a:t>
            </a:r>
            <a:endParaRPr lang="zh-CN" alt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声明在</a:t>
            </a:r>
            <a:r>
              <a:rPr lang="zh-CN" altLang="zh-CN" dirty="0">
                <a:solidFill>
                  <a:srgbClr val="FF0000"/>
                </a:solidFill>
              </a:rPr>
              <a:t>类内部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、</a:t>
            </a:r>
            <a:r>
              <a:rPr lang="zh-CN" altLang="zh-CN" dirty="0">
                <a:solidFill>
                  <a:srgbClr val="FF0000"/>
                </a:solidFill>
              </a:rPr>
              <a:t>方法外部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的属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性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可以通过</a:t>
            </a:r>
            <a:r>
              <a:rPr lang="zh-CN" altLang="zh-CN" dirty="0">
                <a:solidFill>
                  <a:srgbClr val="FF0000"/>
                </a:solidFill>
              </a:rPr>
              <a:t>类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或</a:t>
            </a:r>
            <a:r>
              <a:rPr lang="zh-CN" altLang="zh-CN" dirty="0">
                <a:solidFill>
                  <a:srgbClr val="FF0000"/>
                </a:solidFill>
              </a:rPr>
              <a:t>对象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进行</a:t>
            </a:r>
            <a:r>
              <a:rPr lang="zh-CN" altLang="zh-CN" dirty="0">
                <a:solidFill>
                  <a:srgbClr val="FF0000"/>
                </a:solidFill>
              </a:rPr>
              <a:t>访问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，但</a:t>
            </a:r>
            <a:r>
              <a:rPr lang="zh-CN" altLang="zh-CN" dirty="0">
                <a:solidFill>
                  <a:srgbClr val="FF0000"/>
                </a:solidFill>
              </a:rPr>
              <a:t>只能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通过</a:t>
            </a:r>
            <a:r>
              <a:rPr lang="zh-CN" altLang="zh-CN" dirty="0">
                <a:solidFill>
                  <a:srgbClr val="FF0000"/>
                </a:solidFill>
              </a:rPr>
              <a:t>类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进行</a:t>
            </a:r>
            <a:r>
              <a:rPr lang="zh-CN" altLang="zh-CN" dirty="0">
                <a:solidFill>
                  <a:srgbClr val="FF0000"/>
                </a:solidFill>
              </a:rPr>
              <a:t>修改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084997" y="2809754"/>
            <a:ext cx="10501952" cy="3831818"/>
            <a:chOff x="617346" y="3124829"/>
            <a:chExt cx="5797562" cy="3424715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342471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	          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	            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通过类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访问类属性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	          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访问类属性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Car.wheels = 3    	          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通过类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修改类属性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wheels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car.wheels = 4                     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修改类属性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wheels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680324" y="3124829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3509834" y="337794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509834" y="374727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475631" y="459487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475631" y="496420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62070" y="5812389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462070" y="6181721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29123" y="5469261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car</a:t>
            </a:r>
            <a:r>
              <a:rPr lang="zh-CN" altLang="zh-CN" dirty="0">
                <a:solidFill>
                  <a:srgbClr val="FF0000"/>
                </a:solidFill>
              </a:rPr>
              <a:t>对象不能修改类属性的值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907574" y="6124184"/>
            <a:ext cx="3221549" cy="5144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29123" y="6149538"/>
            <a:ext cx="3300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为什</a:t>
            </a:r>
            <a:r>
              <a:rPr lang="zh-CN" altLang="zh-CN" dirty="0" smtClean="0">
                <a:solidFill>
                  <a:srgbClr val="FF0000"/>
                </a:solidFill>
              </a:rPr>
              <a:t>么</a:t>
            </a:r>
            <a:r>
              <a:rPr lang="zh-CN" altLang="en-US" dirty="0" smtClean="0">
                <a:solidFill>
                  <a:srgbClr val="FF0000"/>
                </a:solidFill>
              </a:rPr>
              <a:t>对象访问的属性值为</a:t>
            </a:r>
            <a:r>
              <a:rPr lang="en-US" altLang="zh-CN" dirty="0" smtClean="0">
                <a:solidFill>
                  <a:srgbClr val="FF0000"/>
                </a:solidFill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</a:rPr>
              <a:t>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820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15" grpId="0"/>
      <p:bldP spid="16" grpId="0"/>
      <p:bldP spid="17" grpId="0"/>
      <p:bldP spid="4" grpId="0"/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1156186"/>
            <a:ext cx="109864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实例属性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实例属性是在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方法内部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声明的属性。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动态添加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84997" y="3504717"/>
            <a:ext cx="10501952" cy="3000821"/>
            <a:chOff x="617346" y="3745957"/>
            <a:chExt cx="5797562" cy="2682005"/>
          </a:xfrm>
        </p:grpSpPr>
        <p:sp>
          <p:nvSpPr>
            <p:cNvPr id="20" name="矩形 19"/>
            <p:cNvSpPr/>
            <p:nvPr/>
          </p:nvSpPr>
          <p:spPr>
            <a:xfrm>
              <a:off x="617346" y="3745957"/>
              <a:ext cx="5797562" cy="268200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self.wheels = 4                   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添加实例属性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                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car.drive()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                       </a:t>
              </a:r>
              <a:r>
                <a:rPr lang="en-US" altLang="zh-CN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# 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访问实例属性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通过类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访问实例属性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680323" y="3745957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2886755"/>
            <a:ext cx="10986449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）访问实例属性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zh-CN" altLang="en-US" dirty="0" smtClean="0"/>
              <a:t>只能通过对象访问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199366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1156186"/>
            <a:ext cx="109864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实例属性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实例属性是在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方法内部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声明的属性。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动态添加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84997" y="3504717"/>
            <a:ext cx="10501952" cy="3000821"/>
            <a:chOff x="617346" y="3745957"/>
            <a:chExt cx="5797562" cy="2682005"/>
          </a:xfrm>
        </p:grpSpPr>
        <p:sp>
          <p:nvSpPr>
            <p:cNvPr id="20" name="矩形 19"/>
            <p:cNvSpPr/>
            <p:nvPr/>
          </p:nvSpPr>
          <p:spPr>
            <a:xfrm>
              <a:off x="617346" y="3745957"/>
              <a:ext cx="5797562" cy="268200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self.wheels = 4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添加实例属性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               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car.drive()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self.wheels = 3                           # 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修改实例属性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访问实例属性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5680323" y="3745957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2886755"/>
            <a:ext cx="109864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）修改实例属性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zh-CN" altLang="en-US" dirty="0" smtClean="0"/>
              <a:t>通过对象修改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792199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属性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1156186"/>
            <a:ext cx="1098645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实例属性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实例属性是在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方法内部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声明的属性。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支持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动态添加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实例属性。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084997" y="3504717"/>
            <a:ext cx="10501952" cy="3000822"/>
            <a:chOff x="617346" y="3745957"/>
            <a:chExt cx="5797562" cy="2682005"/>
          </a:xfrm>
        </p:grpSpPr>
        <p:sp>
          <p:nvSpPr>
            <p:cNvPr id="20" name="矩形 19"/>
            <p:cNvSpPr/>
            <p:nvPr/>
          </p:nvSpPr>
          <p:spPr>
            <a:xfrm>
              <a:off x="617346" y="3745957"/>
              <a:ext cx="5797562" cy="268200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self.wheels = 4                   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添加实例属性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                </a:t>
              </a:r>
              <a:r>
                <a:rPr lang="en-US" altLang="zh-CN" sz="1400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car.drive()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self.wheels = 3                           </a:t>
              </a:r>
              <a:r>
                <a:rPr lang="en-US" altLang="zh-CN" sz="1400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修改实例属性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print(car.wheels)                         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访问实例属</a:t>
              </a:r>
              <a:r>
                <a:rPr lang="zh-CN" altLang="en-US" sz="1400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en-US" altLang="zh-CN" sz="1400" kern="100" dirty="0" smtClean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car.color = "</a:t>
              </a:r>
              <a:r>
                <a:rPr lang="zh-CN" altLang="en-US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红色</a:t>
              </a:r>
              <a:r>
                <a:rPr lang="en-US" altLang="zh-CN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  </a:t>
              </a:r>
              <a:r>
                <a:rPr lang="en-US" altLang="zh-CN" sz="1400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# </a:t>
              </a:r>
              <a:r>
                <a:rPr lang="zh-CN" altLang="en-US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动态地添加实例属性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print(car.color</a:t>
              </a:r>
              <a:r>
                <a:rPr lang="en-US" altLang="zh-CN" sz="1400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400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5680323" y="3745957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498" y="2886755"/>
            <a:ext cx="10986449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）动态添加实例属性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类外部使用对象动态添加实例属性</a:t>
            </a:r>
            <a:endParaRPr lang="zh-CN" altLang="zh-CN" dirty="0">
              <a:solidFill>
                <a:srgbClr val="FF0000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246961" y="5412529"/>
            <a:ext cx="4339988" cy="874407"/>
            <a:chOff x="617347" y="4245978"/>
            <a:chExt cx="5797562" cy="874407"/>
          </a:xfrm>
        </p:grpSpPr>
        <p:sp>
          <p:nvSpPr>
            <p:cNvPr id="12" name="矩形 11"/>
            <p:cNvSpPr/>
            <p:nvPr/>
          </p:nvSpPr>
          <p:spPr>
            <a:xfrm>
              <a:off x="617347" y="4245978"/>
              <a:ext cx="5797562" cy="87440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红色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4637352" y="4245979"/>
              <a:ext cx="1777557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6048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/>
              <a:t>1.</a:t>
            </a:r>
            <a:r>
              <a:rPr lang="zh-CN" altLang="en-US" dirty="0" smtClean="0"/>
              <a:t>实例方法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形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似函数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，但它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定义在类内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部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self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为第一个形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参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self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参数代表对象本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身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只能通过对象调用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681179" y="3993892"/>
            <a:ext cx="6905767" cy="2585323"/>
            <a:chOff x="2602605" y="3745957"/>
            <a:chExt cx="3812302" cy="2310650"/>
          </a:xfrm>
        </p:grpSpPr>
        <p:sp>
          <p:nvSpPr>
            <p:cNvPr id="13" name="矩形 12"/>
            <p:cNvSpPr/>
            <p:nvPr/>
          </p:nvSpPr>
          <p:spPr>
            <a:xfrm>
              <a:off x="2602605" y="3745957"/>
              <a:ext cx="3812302" cy="231065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我是实例方法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car.drive()                                    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通过对象调用实例方法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Car.drive()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通过类调用实例方法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680323" y="3745957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椭圆 3"/>
          <p:cNvSpPr/>
          <p:nvPr/>
        </p:nvSpPr>
        <p:spPr>
          <a:xfrm>
            <a:off x="4544704" y="6045958"/>
            <a:ext cx="1555844" cy="5332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435" name="Picture 3" descr="C:\Users\admin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1821">
            <a:off x="6080736" y="5622327"/>
            <a:ext cx="10795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743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类方法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类方法是定义在</a:t>
            </a:r>
            <a:r>
              <a:rPr lang="zh-CN" altLang="en-US" dirty="0">
                <a:solidFill>
                  <a:srgbClr val="FF0000"/>
                </a:solidFill>
              </a:rPr>
              <a:t>类内</a:t>
            </a:r>
            <a:r>
              <a:rPr lang="zh-CN" altLang="en-US" dirty="0" smtClean="0">
                <a:solidFill>
                  <a:srgbClr val="FF0000"/>
                </a:solidFill>
              </a:rPr>
              <a:t>部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使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用装饰器</a:t>
            </a:r>
            <a:r>
              <a:rPr lang="en-US" altLang="zh-CN" dirty="0">
                <a:solidFill>
                  <a:srgbClr val="FF0000"/>
                </a:solidFill>
              </a:rPr>
              <a:t>@classmethod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修饰的方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法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第一个参数为</a:t>
            </a:r>
            <a:r>
              <a:rPr lang="en-US" altLang="zh-CN" dirty="0">
                <a:solidFill>
                  <a:srgbClr val="FF0000"/>
                </a:solidFill>
              </a:rPr>
              <a:t>cls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，代表类本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身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可以通过类和对象调用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322626" y="3874558"/>
            <a:ext cx="6482683" cy="1938992"/>
            <a:chOff x="2731019" y="4290057"/>
            <a:chExt cx="3812302" cy="1732988"/>
          </a:xfrm>
        </p:grpSpPr>
        <p:sp>
          <p:nvSpPr>
            <p:cNvPr id="13" name="矩形 12"/>
            <p:cNvSpPr/>
            <p:nvPr/>
          </p:nvSpPr>
          <p:spPr>
            <a:xfrm>
              <a:off x="2731019" y="4290057"/>
              <a:ext cx="3812302" cy="173298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@classmethod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stop(cls):  		</a:t>
              </a:r>
              <a:r>
                <a:rPr lang="en-US" altLang="zh-CN" sz="1600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我是类方法</a:t>
              </a:r>
              <a:r>
                <a:rPr lang="en-US" altLang="zh-CN" sz="1600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808737" y="4302255"/>
              <a:ext cx="734584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5322626" y="5772606"/>
            <a:ext cx="6096000" cy="8282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car.stop()   			# </a:t>
            </a:r>
            <a:r>
              <a: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通过对象调用类方法</a:t>
            </a:r>
          </a:p>
          <a:p>
            <a:pPr>
              <a:lnSpc>
                <a:spcPct val="150000"/>
              </a:lnSpc>
            </a:pPr>
            <a:r>
              <a:rPr lang="en-US" altLang="zh-CN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Car.stop()   		               # </a:t>
            </a:r>
            <a:r>
              <a: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通过类调用类方法</a:t>
            </a:r>
          </a:p>
        </p:txBody>
      </p:sp>
    </p:spTree>
    <p:extLst>
      <p:ext uri="{BB962C8B-B14F-4D97-AF65-F5344CB8AC3E}">
        <p14:creationId xmlns:p14="http://schemas.microsoft.com/office/powerpoint/2010/main" val="2595929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>
                <a:solidFill>
                  <a:srgbClr val="FF0000"/>
                </a:solidFill>
              </a:rPr>
              <a:t>实例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类方法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类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方法中可以使用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cls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访问和修改类属性的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值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8869" y="3453731"/>
            <a:ext cx="10795375" cy="3000821"/>
            <a:chOff x="2731019" y="4009503"/>
            <a:chExt cx="3812302" cy="2682005"/>
          </a:xfrm>
        </p:grpSpPr>
        <p:sp>
          <p:nvSpPr>
            <p:cNvPr id="10" name="矩形 9"/>
            <p:cNvSpPr/>
            <p:nvPr/>
          </p:nvSpPr>
          <p:spPr>
            <a:xfrm>
              <a:off x="2731019" y="4009503"/>
              <a:ext cx="3812302" cy="268200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wheels = 3               					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@classmethod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stop(cls):           					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print(cls.wheels)   					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cls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访问类属性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cls.wheels = 4       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		# 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cls</a:t>
              </a: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修改类属性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print(cls.wheels)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car.stop() 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176029" y="4009503"/>
              <a:ext cx="3672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389194" y="4811805"/>
            <a:ext cx="7324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</a:t>
            </a:r>
          </a:p>
          <a:p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562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 smtClean="0">
                <a:solidFill>
                  <a:srgbClr val="FF0000"/>
                </a:solidFill>
              </a:rPr>
              <a:t>实例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方法。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静态方法是定义在类内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部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使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用装饰器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@staticmethod</a:t>
            </a: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修饰的方</a:t>
            </a:r>
            <a:r>
              <a:rPr lang="zh-CN" altLang="zh-CN" dirty="0" smtClean="0">
                <a:solidFill>
                  <a:schemeClr val="bg1">
                    <a:lumMod val="50000"/>
                  </a:schemeClr>
                </a:solidFill>
              </a:rPr>
              <a:t>法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没有任何默认参数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02859" y="4616320"/>
            <a:ext cx="10795375" cy="1754326"/>
            <a:chOff x="2731019" y="4099001"/>
            <a:chExt cx="3812302" cy="1567942"/>
          </a:xfrm>
        </p:grpSpPr>
        <p:sp>
          <p:nvSpPr>
            <p:cNvPr id="10" name="矩形 9"/>
            <p:cNvSpPr/>
            <p:nvPr/>
          </p:nvSpPr>
          <p:spPr>
            <a:xfrm>
              <a:off x="2731019" y="4099001"/>
              <a:ext cx="3812302" cy="1567942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@staticmethod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test():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我是静态方法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176029" y="4099001"/>
              <a:ext cx="3672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19001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 smtClean="0">
                <a:solidFill>
                  <a:srgbClr val="FF0000"/>
                </a:solidFill>
              </a:rPr>
              <a:t>实例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方法。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chemeClr val="bg1">
                    <a:lumMod val="50000"/>
                  </a:schemeClr>
                </a:solidFill>
              </a:rPr>
              <a:t>静态方法可以通过类和对象调用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02858" y="3620034"/>
            <a:ext cx="10795375" cy="3000821"/>
            <a:chOff x="2731019" y="4099001"/>
            <a:chExt cx="3812302" cy="2682006"/>
          </a:xfrm>
        </p:grpSpPr>
        <p:sp>
          <p:nvSpPr>
            <p:cNvPr id="10" name="矩形 9"/>
            <p:cNvSpPr/>
            <p:nvPr/>
          </p:nvSpPr>
          <p:spPr>
            <a:xfrm>
              <a:off x="2731019" y="4099001"/>
              <a:ext cx="3812302" cy="268200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@staticmethod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test():                                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我是静态方法</a:t>
              </a:r>
              <a:r>
                <a:rPr lang="en-US" altLang="zh-CN" kern="1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        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car.test()                                      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通过对象调用静态方法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Car.test()                                      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通过类调用静态方</a:t>
              </a:r>
              <a:r>
                <a:rPr lang="zh-CN" altLang="en-US" kern="1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</a:t>
              </a:r>
              <a:endPara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176029" y="4099001"/>
              <a:ext cx="3672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93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类的成员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特殊方法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8.3.2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中的</a:t>
            </a:r>
            <a:r>
              <a:rPr lang="zh-CN" altLang="en-US" dirty="0" smtClean="0">
                <a:solidFill>
                  <a:srgbClr val="FF0000"/>
                </a:solidFill>
              </a:rPr>
              <a:t>方法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按定义方式和用途可以分为三类：</a:t>
            </a:r>
            <a:r>
              <a:rPr lang="zh-CN" altLang="en-US" dirty="0" smtClean="0">
                <a:solidFill>
                  <a:srgbClr val="FF0000"/>
                </a:solidFill>
              </a:rPr>
              <a:t>实例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方法、</a:t>
            </a:r>
            <a:r>
              <a:rPr lang="zh-CN" altLang="en-US" dirty="0" smtClean="0">
                <a:solidFill>
                  <a:srgbClr val="FF0000"/>
                </a:solidFill>
              </a:rPr>
              <a:t>类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方法和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方法。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静态方法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静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</a:rPr>
              <a:t>态方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法内部不能直接访问属性或方法，但可以使用类名访问类属性或调用类方法，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8867" y="3415991"/>
            <a:ext cx="10795375" cy="2585323"/>
            <a:chOff x="2771987" y="3907456"/>
            <a:chExt cx="3812302" cy="2310651"/>
          </a:xfrm>
        </p:grpSpPr>
        <p:sp>
          <p:nvSpPr>
            <p:cNvPr id="10" name="矩形 9"/>
            <p:cNvSpPr/>
            <p:nvPr/>
          </p:nvSpPr>
          <p:spPr>
            <a:xfrm>
              <a:off x="2771987" y="3907456"/>
              <a:ext cx="3812302" cy="231065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wheels = 3     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@staticmethod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test():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我是静态方法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print(f"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类属性的值为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Car.wheels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}")  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静态方法中访问类属</a:t>
              </a:r>
              <a:r>
                <a:rPr lang="zh-CN" altLang="en-US" kern="1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kern="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214589" y="3907456"/>
              <a:ext cx="3672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01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8.3.3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私有成员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471" y="2239235"/>
            <a:ext cx="714687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类的成员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默认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公有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成员，可以在类的外部通过类或对象随意地访问，这样显然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够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安全</a:t>
            </a: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 defTabSz="720725"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了保证类中数据的安全，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支持将公有成员改为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私有成员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，在一定程度上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限制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部对类成员的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23554" name="Picture 2" descr="https://timgsa.baidu.com/timg?image&amp;quality=80&amp;size=b9999_10000&amp;sec=1588843252030&amp;di=7a75a62ad923ed141413efc9d7fa18e0&amp;imgtype=0&amp;src=http%3A%2F%2Fimages.enet.com.cn%2F2015%2F0420%2F69%2Fr_49825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77" y="2041621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1644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8.3.3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私有成员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通过在类成员的名称前面添加</a:t>
            </a:r>
            <a:r>
              <a:rPr lang="zh-CN" altLang="en-US" dirty="0">
                <a:solidFill>
                  <a:srgbClr val="FF0000"/>
                </a:solidFill>
              </a:rPr>
              <a:t>双下画线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__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）的方式来</a:t>
            </a:r>
            <a:r>
              <a:rPr lang="zh-CN" altLang="en-US" dirty="0">
                <a:solidFill>
                  <a:srgbClr val="FF0000"/>
                </a:solidFill>
              </a:rPr>
              <a:t>表示私有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成员，语法格式如下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属性名</a:t>
            </a: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方法名</a:t>
            </a:r>
          </a:p>
          <a:p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6853" y="3639051"/>
            <a:ext cx="11027391" cy="1705404"/>
            <a:chOff x="2602605" y="3745957"/>
            <a:chExt cx="3812302" cy="1524216"/>
          </a:xfrm>
        </p:grpSpPr>
        <p:sp>
          <p:nvSpPr>
            <p:cNvPr id="13" name="矩形 12"/>
            <p:cNvSpPr/>
            <p:nvPr/>
          </p:nvSpPr>
          <p:spPr>
            <a:xfrm>
              <a:off x="2602605" y="3745957"/>
              <a:ext cx="3812302" cy="152421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__wheels = 4         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__drive(self):  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开车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66679" y="3745957"/>
              <a:ext cx="448228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846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8.3.3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私有成员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A56BBD29-C666-A541-85BD-FB27728DB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53" y="1199999"/>
            <a:ext cx="11027391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indent="457200" defTabSz="720725">
              <a:lnSpc>
                <a:spcPct val="150000"/>
              </a:lnSpc>
              <a:defRPr sz="240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私有成员在类的内部可以直接访问，在类的外部不能直接访问，但可以通过调用类的公有成员方法的方式进行访问。</a:t>
            </a:r>
            <a:endParaRPr lang="zh-CN" altLang="zh-CN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86853" y="2422822"/>
            <a:ext cx="11027391" cy="2951898"/>
            <a:chOff x="2602605" y="3745957"/>
            <a:chExt cx="3812302" cy="2638278"/>
          </a:xfrm>
        </p:grpSpPr>
        <p:sp>
          <p:nvSpPr>
            <p:cNvPr id="13" name="矩形 12"/>
            <p:cNvSpPr/>
            <p:nvPr/>
          </p:nvSpPr>
          <p:spPr>
            <a:xfrm>
              <a:off x="2602605" y="3745957"/>
              <a:ext cx="3812302" cy="263827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__wheels = 4        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__drive(self): 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私有方法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行驶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test(self):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print(f"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轿车有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{self.__wheels}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个车轮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 	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公有方法中访问私有属性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self.__drive()                         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公有方法中调用私有方法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5966679" y="3745957"/>
              <a:ext cx="448228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150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756719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类的成员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特殊方法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135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特殊方法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82472" y="2791817"/>
            <a:ext cx="580939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 defTabSz="720725"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除了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8.3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节介绍的方法之外，类中还包括两个特殊的方法：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和析构方法，这两个方法都是系统内置方法。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981" y="1539752"/>
            <a:ext cx="3902941" cy="425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6834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90263" y="1168818"/>
            <a:ext cx="1102398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构造方法指的是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__init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</a:t>
            </a:r>
            <a:r>
              <a:rPr lang="en-US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_()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法。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创建对象时系统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自动调用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dirty="0">
                <a:latin typeface="微软雅黑" pitchFamily="34" charset="-122"/>
                <a:ea typeface="微软雅黑" pitchFamily="34" charset="-122"/>
              </a:rPr>
              <a:t>从而</a:t>
            </a:r>
            <a:r>
              <a:rPr lang="zh-CN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实</a:t>
            </a:r>
            <a:r>
              <a:rPr lang="zh-CN" altLang="zh-CN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现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象的初始化</a:t>
            </a:r>
            <a:r>
              <a:rPr lang="zh-CN" altLang="zh-CN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每个类默认都有一个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法，可以在类中显式定义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方法。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__init__()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方法可以分为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无参构造方法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有参构造方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使用无参构造方法创建对象时，所有对象的属性都有相同的初始值。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使用有参构造方法创建对象时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，对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象的属性可以有不同的初始值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5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6853" y="1191460"/>
            <a:ext cx="11027391" cy="3782895"/>
            <a:chOff x="2602605" y="3745957"/>
            <a:chExt cx="3812302" cy="3380987"/>
          </a:xfrm>
        </p:grpSpPr>
        <p:sp>
          <p:nvSpPr>
            <p:cNvPr id="10" name="矩形 9"/>
            <p:cNvSpPr/>
            <p:nvPr/>
          </p:nvSpPr>
          <p:spPr>
            <a:xfrm>
              <a:off x="2602605" y="3745957"/>
              <a:ext cx="3812302" cy="338098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__init__(self):      				</a:t>
              </a:r>
              <a:r>
                <a:rPr lang="en-US" altLang="zh-CN" kern="1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# 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无参构造方法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self.color = "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红色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    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print(f"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车的颜色为：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{self.color}")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car_one = Car()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创建对象并初始化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car_one.drive()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car_two = Car()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创建对象并初始化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car_two.drive()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2395" y="3745957"/>
              <a:ext cx="96251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示例：无参构造方法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268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构造方法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86853" y="1191460"/>
            <a:ext cx="11027391" cy="3831818"/>
            <a:chOff x="2602605" y="3745957"/>
            <a:chExt cx="3812302" cy="3424712"/>
          </a:xfrm>
        </p:grpSpPr>
        <p:sp>
          <p:nvSpPr>
            <p:cNvPr id="10" name="矩形 9"/>
            <p:cNvSpPr/>
            <p:nvPr/>
          </p:nvSpPr>
          <p:spPr>
            <a:xfrm>
              <a:off x="2602605" y="3745957"/>
              <a:ext cx="3812302" cy="3424712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__init__(self,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  		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有参构造方法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self.color = color        	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将形参赋值给属性 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drive(self):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print(f"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车的颜色为：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{self.color}")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car_one = Car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("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红色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创建对象，并根据实参初始化属性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car_one.drive()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car_two = Car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("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蓝色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			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创建对象，并根据实参初始化属性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car_two.drive()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52395" y="3745957"/>
              <a:ext cx="96251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示例：有参构造方法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86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90263" y="1168818"/>
            <a:ext cx="1102398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析构方法（即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__del__()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方法）是销毁对象时系统自动调用的方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法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个类默认都有一个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__del__()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，可以显式定义析构方法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8.4.2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析构方法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90263" y="2396443"/>
            <a:ext cx="11027391" cy="4247317"/>
            <a:chOff x="2602605" y="3745957"/>
            <a:chExt cx="3812302" cy="3796067"/>
          </a:xfrm>
        </p:grpSpPr>
        <p:sp>
          <p:nvSpPr>
            <p:cNvPr id="6" name="矩形 5"/>
            <p:cNvSpPr/>
            <p:nvPr/>
          </p:nvSpPr>
          <p:spPr>
            <a:xfrm>
              <a:off x="2602605" y="3745957"/>
              <a:ext cx="3812302" cy="379606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self.color = 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蓝色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对象被创建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__del__(self):   			</a:t>
              </a:r>
              <a:endParaRPr lang="en-US" altLang="zh-CN" kern="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kern="1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对象被销毁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 = Car()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print(car.color)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 car  				</a:t>
              </a:r>
              <a:endParaRPr lang="en-US" altLang="zh-CN" kern="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kern="100" dirty="0" smtClean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print(car.color</a:t>
              </a:r>
              <a:r>
                <a:rPr lang="en-US" altLang="zh-CN" kern="10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5762617" y="3745957"/>
              <a:ext cx="652290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析构方法示例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067033" y="3194679"/>
            <a:ext cx="7550620" cy="3416320"/>
            <a:chOff x="2685331" y="2287590"/>
            <a:chExt cx="3814024" cy="3053358"/>
          </a:xfrm>
        </p:grpSpPr>
        <p:sp>
          <p:nvSpPr>
            <p:cNvPr id="9" name="矩形 8"/>
            <p:cNvSpPr/>
            <p:nvPr/>
          </p:nvSpPr>
          <p:spPr>
            <a:xfrm>
              <a:off x="2685331" y="2287590"/>
              <a:ext cx="3812302" cy="305335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对象被创建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蓝色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对象被销毁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----------------------------------------------------------------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NameError                          Traceback (most recent call last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---&gt; 10 print(car.color)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NameError: name 'car' is not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defined</a:t>
              </a:r>
              <a:endPara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051127" y="2287590"/>
              <a:ext cx="448228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21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8.12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本章小结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55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104261" y="2770201"/>
            <a:ext cx="629161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与文件类似，每个对象都会占用系统的一块内存，使用之后若不及时销毁，会浪费系统资源。那么对象什么时候销毁呢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？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多学一招：销毁对象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1" y="1488364"/>
            <a:ext cx="4318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310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873456" y="2110813"/>
            <a:ext cx="599136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457200" eaLnBrk="1" hangingPunct="1">
              <a:lnSpc>
                <a:spcPct val="150000"/>
              </a:lnSpc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引用计数器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记录所有对象的引用（可以理解为对象所占内存的别名）数量，一旦某个对象的引用计数器的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值为</a:t>
            </a:r>
            <a:r>
              <a:rPr lang="en-US" altLang="zh-CN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，系统就会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销毁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这个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，收回对象所占用的内存空间。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多学一招：销毁对象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671" y="1687774"/>
            <a:ext cx="3848100" cy="370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058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756719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类的成员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特殊方法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48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4940490" y="2506598"/>
            <a:ext cx="652363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本实例要求编写代码，实现一个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基于面向对象思想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的、具有</a:t>
            </a:r>
            <a:r>
              <a:rPr lang="zh-CN" altLang="en-US" u="sng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添加、删除、修改、查找联系人信息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，以及</a:t>
            </a:r>
            <a:r>
              <a:rPr lang="zh-CN" altLang="en-US" u="sng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查看所有联系人的信</a:t>
            </a:r>
            <a:r>
              <a:rPr lang="zh-CN" altLang="en-US" u="sng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通讯录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序。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通讯录</a:t>
            </a:r>
          </a:p>
        </p:txBody>
      </p:sp>
      <p:pic>
        <p:nvPicPr>
          <p:cNvPr id="27650" name="Picture 2" descr="https://timgsa.baidu.com/timg?image&amp;quality=80&amp;size=b9999_10000&amp;sec=1588844906317&amp;di=ca64e21a5cfdf115972557516d8fd702&amp;imgtype=0&amp;src=http%3A%2F%2Fis1.mzstatic.com%2Fimage%2Fthumb%2FPurple7%2Fv4%2F52%2Fc9%2F82%2F52c982bd-b303-178f-ef0f-f76bb1d06ae6%2Fmzl.ukdilbvl.jpg%2F0x0ss-8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0" y="2031985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6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4776716" y="2506598"/>
            <a:ext cx="6687404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本实例要求编写代码，实现一个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基于面向对象思想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的、具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</a:t>
            </a:r>
            <a:r>
              <a:rPr lang="zh-CN" altLang="en-US" u="sng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背单词、添加新单词、删除单词、查找单词以及清空、退出生词本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生词本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8.5.2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生词本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36866" name="Picture 2" descr="https://timgsa.baidu.com/timg?image&amp;quality=80&amp;size=b9999_10000&amp;sec=1588844981011&amp;di=fb319a6c0121509df357927654ca630f&amp;imgtype=0&amp;src=http%3A%2F%2Fwww.zgzyyx.cn%2Fimages%2F201811%2Fgoods_img%2F0_P_15410944283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20" y="1862950"/>
            <a:ext cx="3595617" cy="359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5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对角圆角矩形 9"/>
          <p:cNvSpPr/>
          <p:nvPr/>
        </p:nvSpPr>
        <p:spPr>
          <a:xfrm>
            <a:off x="4756719" y="5298210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类的成员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特殊方法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6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封装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485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59557" y="1232414"/>
            <a:ext cx="11041039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封装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是面向对象的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重要特性之一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，它的基本思想是对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外隐藏类的细节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提供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于访问类成员的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公开接口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此，类的外部无需知道类的实现细节，只需要使用公开接口便可访问类的内容，这在一定程度上保证了类内数据的安全。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39" y="584942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8.6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封装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212" y="3865087"/>
            <a:ext cx="48482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92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59557" y="1232414"/>
            <a:ext cx="11041039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为了契合封装思想，我们在定义类时需要满足以下两点要求。</a:t>
            </a:r>
          </a:p>
          <a:p>
            <a:pPr indent="457200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．将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类属性声明为私有属性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indent="457200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．添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加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两类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供外界调用的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公有方法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，分别用于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私有属性的值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2329839" y="584942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8.6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封装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25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329839" y="584942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8.6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封装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6853" y="1232402"/>
            <a:ext cx="11027391" cy="4613892"/>
            <a:chOff x="2602605" y="3745957"/>
            <a:chExt cx="3812302" cy="4123696"/>
          </a:xfrm>
        </p:grpSpPr>
        <p:sp>
          <p:nvSpPr>
            <p:cNvPr id="7" name="矩形 6"/>
            <p:cNvSpPr/>
            <p:nvPr/>
          </p:nvSpPr>
          <p:spPr>
            <a:xfrm>
              <a:off x="2602605" y="3745957"/>
              <a:ext cx="3812302" cy="412369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Person: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__init__(self, name):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self.name = name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姓名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self.__age = 1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年龄，默认为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岁，私有属性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设置私有属性值的方法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set_age(self, new_age):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if 0 &lt; new_age &lt;= 120: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判断年龄是否合法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self.__age = new_age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获取私有属性值的方法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get_age(self):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return self.__age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258101" y="4556389"/>
            <a:ext cx="7356145" cy="1289905"/>
            <a:chOff x="2685331" y="2287590"/>
            <a:chExt cx="3814025" cy="1152861"/>
          </a:xfrm>
        </p:grpSpPr>
        <p:sp>
          <p:nvSpPr>
            <p:cNvPr id="10" name="矩形 9"/>
            <p:cNvSpPr/>
            <p:nvPr/>
          </p:nvSpPr>
          <p:spPr>
            <a:xfrm>
              <a:off x="2685331" y="2287590"/>
              <a:ext cx="3812302" cy="115286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 = Person("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小明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person.set_age(20)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年龄为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{person.get_age()}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岁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919115" y="2287590"/>
              <a:ext cx="580241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04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8.12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本章小结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870450" y="155019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多态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继承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92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8.5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8.2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类的定义与使用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8.3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类的成员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8.4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特殊方法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8.6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封装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870450" y="1549416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8.1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面向对象概述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3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94427" y="1147494"/>
            <a:ext cx="1103346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是面向对象的重要特性之一，它主要用于描述类与类之间的关系，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在不改变原有类的基础上扩展原有类的功能</a:t>
            </a:r>
            <a:r>
              <a:rPr kumimoji="1"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kumimoji="1"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若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类与类之间具有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继承关系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，被继承的类称为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基类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，继承其他类的类称为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子类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派生类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，子类会自动拥有父类的公有成员。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继承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410" y="3372920"/>
            <a:ext cx="514350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33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94427" y="1147494"/>
            <a:ext cx="1103346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单继承即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子类只继承一个父类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。现实生活中，波斯猫、折耳猫、短毛猫都属于猫类，它们之间存在的继承关系即为单继承，如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图所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39" y="572249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单继承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915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906" y="2495691"/>
            <a:ext cx="3646508" cy="1625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594427" y="4121623"/>
            <a:ext cx="1103346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中单继承的语法格式如下所示：</a:t>
            </a:r>
          </a:p>
          <a:p>
            <a:pPr indent="457200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子类名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父类名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2" name="矩形 1"/>
          <p:cNvSpPr/>
          <p:nvPr/>
        </p:nvSpPr>
        <p:spPr>
          <a:xfrm>
            <a:off x="594427" y="5256677"/>
            <a:ext cx="110334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子类继承父类的同时会自动拥有父类的公有成员</a:t>
            </a:r>
            <a:r>
              <a:rPr kumimoji="1"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en-US" altLang="zh-CN" sz="24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义类默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认继承基类</a:t>
            </a:r>
            <a:r>
              <a:rPr kumimoji="1" lang="en-US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6110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6" grpId="0" uiExpand="1" build="p"/>
      <p:bldP spid="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29839" y="572249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单继承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53" y="1286994"/>
            <a:ext cx="11027391" cy="4613892"/>
            <a:chOff x="2602605" y="3745957"/>
            <a:chExt cx="3812302" cy="4123696"/>
          </a:xfrm>
        </p:grpSpPr>
        <p:sp>
          <p:nvSpPr>
            <p:cNvPr id="8" name="矩形 7"/>
            <p:cNvSpPr/>
            <p:nvPr/>
          </p:nvSpPr>
          <p:spPr>
            <a:xfrm>
              <a:off x="2602605" y="3745957"/>
              <a:ext cx="3812302" cy="412369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Cat(object):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__init__(self, color):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self.color = color 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walk(self):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走猫步～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定义继承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ScottishFold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ScottishFold(Cat):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pass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fold = ScottishFold("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灰色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创建子类的对象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print(f"{fold.color}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的折耳猫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子类访问从父类继承的属性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fold.walk()                            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子类调用从父类继承的方法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2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008728" y="3061214"/>
            <a:ext cx="6455392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子类不会拥有父类的私有成员，也不能访问父类的私有成员。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继承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0178" name="Picture 2" descr="https://timgsa.baidu.com/timg?image&amp;quality=80&amp;size=b9999_10000&amp;sec=1588847356643&amp;di=ea81d216f327e3f8180740d43b2d8c6c&amp;imgtype=0&amp;src=http%3A%2F%2Fdpic.tiankong.com%2Fae%2Fuw%2FQJ63248853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554" y="1999966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7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29839" y="572249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单继承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53" y="1286994"/>
            <a:ext cx="11027391" cy="5078313"/>
            <a:chOff x="2602605" y="3745957"/>
            <a:chExt cx="3812302" cy="4538775"/>
          </a:xfrm>
        </p:grpSpPr>
        <p:sp>
          <p:nvSpPr>
            <p:cNvPr id="8" name="矩形 7"/>
            <p:cNvSpPr/>
            <p:nvPr/>
          </p:nvSpPr>
          <p:spPr>
            <a:xfrm>
              <a:off x="2602605" y="3745957"/>
              <a:ext cx="3812302" cy="4538775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Cat(object):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__init__(self, color):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self.color = color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增加私有属性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self.__age = 1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walk(self):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走猫步～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__test(self):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增加私有方法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kern="100" dirty="0" err="1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__test(self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):</a:t>
              </a:r>
              <a:endPara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print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父类的私有方法</a:t>
              </a:r>
              <a:r>
                <a:rPr lang="en-US" altLang="zh-CN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print(fold.__age)     		# 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子类访问父类的私有属性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fold.__test()          		# </a:t>
              </a:r>
              <a:r>
                <a:rPr lang="zh-CN" altLang="en-US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子类调用父类的私有方</a:t>
              </a:r>
              <a:r>
                <a:rPr lang="zh-CN" altLang="en-US" kern="100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</a:t>
              </a:r>
              <a:endParaRPr lang="zh-CN" altLang="en-US" kern="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518244" y="31798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AttributeError: 'ScottishFold' object has no attribute '__age'</a:t>
            </a:r>
            <a:endParaRPr lang="zh-CN" altLang="zh-CN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518244" y="40884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AttributeError: 'ScottishFold' object has no attribute '__test'</a:t>
            </a:r>
            <a:endParaRPr lang="zh-CN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9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594427" y="1147494"/>
            <a:ext cx="1103346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程序中的一个类也可以继承多个类，如此子类具有多个父类，也自动拥有所有父类的公有成员。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多继承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4274" name="图片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254" y="2282548"/>
            <a:ext cx="3966982" cy="2620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94427" y="5057465"/>
            <a:ext cx="1103346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中多继承的语法格式如下所示：</a:t>
            </a:r>
          </a:p>
          <a:p>
            <a:pPr indent="457200"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子类名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父类名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1, </a:t>
            </a:r>
            <a:r>
              <a:rPr kumimoji="1"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父类名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2, ...)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5312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29839" y="572249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多继承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86853" y="1232402"/>
            <a:ext cx="11027391" cy="5401479"/>
            <a:chOff x="2602605" y="3745957"/>
            <a:chExt cx="3812302" cy="4827607"/>
          </a:xfrm>
        </p:grpSpPr>
        <p:sp>
          <p:nvSpPr>
            <p:cNvPr id="8" name="矩形 7"/>
            <p:cNvSpPr/>
            <p:nvPr/>
          </p:nvSpPr>
          <p:spPr>
            <a:xfrm>
              <a:off x="2602605" y="3745957"/>
              <a:ext cx="3812302" cy="482760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定义一个表示房屋的类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House(object):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live(self):   					</a:t>
              </a:r>
              <a:r>
                <a:rPr lang="en-US" altLang="zh-CN" sz="1600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居住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供人居住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定义一个表示汽车的类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Car(object):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drive(self):  					</a:t>
              </a:r>
              <a:r>
                <a:rPr lang="en-US" altLang="zh-CN" sz="1600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行驶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行驶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定义一个表示房车的类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TouringCar(House, Car):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pass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tour_car = TouringCar()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tour_car.live()   					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子类对象调用父类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House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tour_car.drive()  					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子类对象调用父类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Car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的方法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96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193113" y="3594787"/>
            <a:ext cx="2896235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indent="3556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运行结果：</a:t>
            </a:r>
          </a:p>
          <a:p>
            <a:pPr indent="3556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姓名：小千，分数：100</a:t>
            </a:r>
          </a:p>
          <a:p>
            <a:pPr indent="355600" algn="l" fontAlgn="auto">
              <a:lnSpc>
                <a:spcPct val="150000"/>
              </a:lnSpc>
              <a:extLst>
                <a:ext uri="{35155182-B16C-46BC-9424-99874614C6A1}">
                  <wpsdc:indentchars xmlns="" xmlns:wpsdc="http://www.wps.cn/officeDocument/2017/drawingmlCustomData" val="200" checksum="3837665281"/>
                </a:ext>
              </a:extLs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ID：202201，薪资：10000</a:t>
            </a: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045" y="1173246"/>
            <a:ext cx="5512160" cy="522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149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4918181" y="3047199"/>
            <a:ext cx="669606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House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类和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Car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类中有一个同名的方法，那么子类会调用哪个父类的同名方法呢？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多继承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81" y="1488364"/>
            <a:ext cx="43180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39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905740" y="3142964"/>
            <a:ext cx="716553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如果子类继承的多个父类是平行关系的类，那么子类先继承哪个类，便会先调用哪个类的方法。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多继承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" name="Picture 2" descr="https://timgsa.baidu.com/timg?image&amp;quality=80&amp;size=b9999_10000&amp;sec=1588673906452&amp;di=785a35df03b10722f4c510225358a567&amp;imgtype=0&amp;src=http%3A%2F%2Fimg1.juimg.com%2F160107%2F330826-16010GZ00148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76" y="1780655"/>
            <a:ext cx="3144549" cy="392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72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117806" y="2493020"/>
            <a:ext cx="63848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19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572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defTabSz="720725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defTabSz="72072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面向对象</a:t>
            </a:r>
            <a:r>
              <a:rPr lang="zh-CN" altLang="en-US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是程序开发领域的重要思想，这种思想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模拟</a:t>
            </a:r>
            <a:r>
              <a:rPr lang="zh-CN" altLang="en-US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了人类认识客观世界的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思维方式</a:t>
            </a:r>
            <a:r>
              <a:rPr lang="zh-CN" altLang="en-US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，将开发中遇到的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事物</a:t>
            </a:r>
            <a:r>
              <a:rPr lang="zh-CN" altLang="en-US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皆看作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dirty="0">
              <a:solidFill>
                <a:srgbClr val="40404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122" name="Picture 2" descr="https://timgsa.baidu.com/timg?image&amp;quality=80&amp;size=b9999_10000&amp;sec=1588830703342&amp;di=bdb48b5f609baeef739fe8a58dd2ab41&amp;imgtype=0&amp;src=http%3A%2F%2Fdown.52pk.com%2Fuploads%2F180528%2F5051_102237_1_li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29" y="2144417"/>
            <a:ext cx="401955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0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4249441" y="2875285"/>
            <a:ext cx="716553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子类会原封不动地继承父类的方法，但子类有时需要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按照自己的需求对继承来的方法进行调整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，也就是</a:t>
            </a:r>
            <a:r>
              <a:rPr kumimoji="1" lang="zh-CN" altLang="en-US" sz="2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在子类中重写从父类继承来的方法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8.7.3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重写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55298" name="Picture 2" descr="https://timgsa.baidu.com/timg?image&amp;quality=80&amp;size=b9999_10000&amp;sec=1588847843916&amp;di=e79279043916babdc4b7507666d14b48&amp;imgtype=0&amp;src=http%3A%2F%2Fbpic.588ku.com%2Felement_origin_min_pic%2F17%2F10%2F25%2F7acd2fdf3f07ccd6806420149d36cfcd.jpg%2521%2Ffwfh%2F804x804%2Fquality%2F90%2Funsharp%2Ftrue%2Fcompress%2F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12" y="2091036"/>
            <a:ext cx="32480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40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666673" y="1144332"/>
            <a:ext cx="109202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在子类中定义与父类方法同名的方法，在方法中按照子类需求重新编写功能代码即可。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8.7.3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重写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9558" y="2371957"/>
            <a:ext cx="11027391" cy="3742178"/>
            <a:chOff x="2602605" y="3745957"/>
            <a:chExt cx="3812302" cy="3344596"/>
          </a:xfrm>
        </p:grpSpPr>
        <p:sp>
          <p:nvSpPr>
            <p:cNvPr id="6" name="矩形 5"/>
            <p:cNvSpPr/>
            <p:nvPr/>
          </p:nvSpPr>
          <p:spPr>
            <a:xfrm>
              <a:off x="2602605" y="3745957"/>
              <a:ext cx="3812302" cy="334459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定义一个表示人的类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Person(object):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say_hello(self):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打招呼！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定义一个表示中国人的类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Chinese(Person):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say_hello(self):  				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重写的方法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吃了吗？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chinese = Chinese()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chinese.say_hello()       					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子类调用重写的方法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37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666673" y="1144332"/>
            <a:ext cx="10920276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子类重写了父类的方法之后，无法直接访问父类的同名方法，但可以使用</a:t>
            </a:r>
            <a:r>
              <a:rPr kumimoji="1"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super()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间接调用父类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中被重写的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kumimoji="1"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8.7.3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重写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59558" y="2371956"/>
            <a:ext cx="11027391" cy="2169825"/>
            <a:chOff x="2602605" y="3745957"/>
            <a:chExt cx="3812302" cy="1939296"/>
          </a:xfrm>
        </p:grpSpPr>
        <p:sp>
          <p:nvSpPr>
            <p:cNvPr id="6" name="矩形 5"/>
            <p:cNvSpPr/>
            <p:nvPr/>
          </p:nvSpPr>
          <p:spPr>
            <a:xfrm>
              <a:off x="2602605" y="3745957"/>
              <a:ext cx="3812302" cy="1939296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定义一个表示中国人的子类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Chinese(Person):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say_hello(self):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super().say_hello()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# 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调用父类被重写的方法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吃了吗？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28015" y="3745957"/>
              <a:ext cx="386892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008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8.12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本章小结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多态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9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矩形 3"/>
          <p:cNvSpPr>
            <a:spLocks noChangeArrowheads="1"/>
          </p:cNvSpPr>
          <p:nvPr/>
        </p:nvSpPr>
        <p:spPr bwMode="auto">
          <a:xfrm>
            <a:off x="4776716" y="2816234"/>
            <a:ext cx="6687404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457200" eaLnBrk="1" hangingPunct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多态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是面向对象的重要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特性之一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，它的直接表现即</a:t>
            </a:r>
            <a:r>
              <a:rPr lang="zh-CN" altLang="en-US" u="sng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让不同类的同一功能可以通过同一个接口调用，表现出不同的行为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8.8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多态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7106" name="Picture 2" descr="https://timgsa.baidu.com/timg?image&amp;quality=80&amp;size=b9999_10000&amp;sec=1588846574912&amp;di=5639227c14f9796444a1cfc4623bf624&amp;imgtype=0&amp;src=http%3A%2F%2Fpic4.zhimg.com%2Fbbcf1e91900840dc559f6eab0b13b883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27" y="2031985"/>
            <a:ext cx="2943225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6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8.8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多态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17556" y="1176021"/>
            <a:ext cx="11027391" cy="2536400"/>
            <a:chOff x="2602605" y="3745957"/>
            <a:chExt cx="3812302" cy="2266924"/>
          </a:xfrm>
        </p:grpSpPr>
        <p:sp>
          <p:nvSpPr>
            <p:cNvPr id="6" name="矩形 5"/>
            <p:cNvSpPr/>
            <p:nvPr/>
          </p:nvSpPr>
          <p:spPr>
            <a:xfrm>
              <a:off x="2602605" y="3745957"/>
              <a:ext cx="3812302" cy="22669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Cat: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shout(self):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喵喵喵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~")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Dog: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shout(self):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print("</a:t>
              </a: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汪汪汪！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")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040992" y="3745957"/>
              <a:ext cx="37391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定义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17555" y="3712421"/>
            <a:ext cx="11027391" cy="2536400"/>
            <a:chOff x="2602605" y="3745957"/>
            <a:chExt cx="3812302" cy="2266924"/>
          </a:xfrm>
        </p:grpSpPr>
        <p:sp>
          <p:nvSpPr>
            <p:cNvPr id="10" name="矩形 9"/>
            <p:cNvSpPr/>
            <p:nvPr/>
          </p:nvSpPr>
          <p:spPr>
            <a:xfrm>
              <a:off x="2602605" y="3745957"/>
              <a:ext cx="3812302" cy="22669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def shout(obj):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obj.shout()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cat = Cat()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dog = Dog()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shout(cat)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shout(dog)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6040992" y="3745957"/>
              <a:ext cx="37391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67031" y="5374414"/>
            <a:ext cx="7577916" cy="874407"/>
            <a:chOff x="2685330" y="4235742"/>
            <a:chExt cx="3827812" cy="781507"/>
          </a:xfrm>
        </p:grpSpPr>
        <p:sp>
          <p:nvSpPr>
            <p:cNvPr id="14" name="矩形 13"/>
            <p:cNvSpPr/>
            <p:nvPr/>
          </p:nvSpPr>
          <p:spPr>
            <a:xfrm>
              <a:off x="2685330" y="4235742"/>
              <a:ext cx="3812302" cy="78150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喵喵喵</a:t>
              </a: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~</a:t>
              </a:r>
            </a:p>
            <a:p>
              <a:pPr>
                <a:lnSpc>
                  <a:spcPct val="150000"/>
                </a:lnSpc>
              </a:pPr>
              <a:r>
                <a:rPr lang="zh-CN" altLang="en-US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汪汪汪！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6064914" y="4235742"/>
              <a:ext cx="448228" cy="39075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05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8090192" y="3600467"/>
            <a:ext cx="2410460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几何图形求面积的多态体现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运行结果如下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三角形的面积是24.00</a:t>
            </a:r>
          </a:p>
          <a:p>
            <a:pPr fontAlgn="auto">
              <a:lnSpc>
                <a:spcPct val="150000"/>
              </a:lnSpc>
            </a:pP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圆的面积是28.274</a:t>
            </a: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894" y="902429"/>
            <a:ext cx="527431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5117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8.12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本章小结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870450" y="305911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07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4394578" y="2994544"/>
            <a:ext cx="7238621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457200" eaLnBrk="1" hangingPunct="1">
              <a:lnSpc>
                <a:spcPct val="14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运算符重载是指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赋予内置运算符新的功能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，使内置运算符能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适应更多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数据类型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8.9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运算符重载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1986" name="Picture 2" descr="https://timgsa.baidu.com/timg?image&amp;quality=80&amp;size=b9999_10000&amp;sec=1588845335695&amp;di=cf5d44f40a5b25886aba36f4fe00d1a1&amp;imgtype=0&amp;src=http%3A%2F%2Fbpic.588ku.com%2Felement_origin_min_pic%2F16%2F12%2F02%2F7f40db6ce81d3e1e419d9bd7ceae4e7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" y="2079529"/>
            <a:ext cx="3535689" cy="29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0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10"/>
          <p:cNvCxnSpPr/>
          <p:nvPr/>
        </p:nvCxnSpPr>
        <p:spPr>
          <a:xfrm flipH="1">
            <a:off x="5740400" y="6146800"/>
            <a:ext cx="152400" cy="2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91403" y="1154205"/>
            <a:ext cx="1100919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40000"/>
              </a:lnSpc>
            </a:pP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基类</a:t>
            </a: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中提</a:t>
            </a:r>
            <a:r>
              <a:rPr kumimoji="1"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供</a:t>
            </a:r>
            <a:r>
              <a:rPr kumimoji="1" lang="zh-CN" altLang="en-US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kumimoji="1"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些特殊方法及其对应的运算符如</a:t>
            </a:r>
            <a:r>
              <a:rPr kumimoji="1" lang="zh-CN" altLang="zh-CN" sz="24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表所</a:t>
            </a:r>
            <a:r>
              <a:rPr kumimoji="1"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示。</a:t>
            </a:r>
            <a:endParaRPr kumimoji="1"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996067"/>
              </p:ext>
            </p:extLst>
          </p:nvPr>
        </p:nvGraphicFramePr>
        <p:xfrm>
          <a:off x="1839984" y="1733266"/>
          <a:ext cx="8512031" cy="45407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4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444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</a:rPr>
                        <a:t>特殊方法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3758" marR="103758" marT="0" marB="0" anchor="ctr">
                    <a:solidFill>
                      <a:srgbClr val="1353A2"/>
                    </a:solidFill>
                  </a:tcPr>
                </a:tc>
                <a:tc>
                  <a:txBody>
                    <a:bodyPr/>
                    <a:lstStyle/>
                    <a:p>
                      <a:pPr indent="4762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effectLst/>
                        </a:rPr>
                        <a:t>运算符</a:t>
                      </a:r>
                      <a:endParaRPr lang="zh-CN" sz="1600" b="1" kern="100" dirty="0">
                        <a:solidFill>
                          <a:schemeClr val="bg1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103758" marR="103758" marT="0" marB="0" anchor="ctr">
                    <a:solidFill>
                      <a:srgbClr val="1353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__add__()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__sub__()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__mul__()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__truediv__()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__mod__()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__pow__()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**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587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__contains__()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1175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__eq__()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__ne__()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__lt__()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__le__()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gt__()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__ge__()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3884">
                <a:tc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__and__()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__or__()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__invert__()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__xor__()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511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__iadd__()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__isub__()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__imul__()</a:t>
                      </a: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__itruediv__()</a:t>
                      </a:r>
                      <a:endParaRPr lang="zh-CN" sz="16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tc>
                  <a:txBody>
                    <a:bodyPr/>
                    <a:lstStyle/>
                    <a:p>
                      <a:pPr indent="4699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*=</a:t>
                      </a: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  <a:endParaRPr lang="zh-CN" sz="16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03758" marR="103758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8.9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运算符重载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82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ltGray">
          <a:xfrm>
            <a:off x="585763" y="1243013"/>
            <a:ext cx="2663825" cy="527050"/>
          </a:xfrm>
          <a:prstGeom prst="roundRect">
            <a:avLst>
              <a:gd name="adj" fmla="val 5977"/>
            </a:avLst>
          </a:prstGeom>
          <a:solidFill>
            <a:srgbClr val="1353A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面向过程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ltGray">
          <a:xfrm>
            <a:off x="8925351" y="3790680"/>
            <a:ext cx="2647950" cy="527050"/>
          </a:xfrm>
          <a:prstGeom prst="roundRect">
            <a:avLst>
              <a:gd name="adj" fmla="val 5977"/>
            </a:avLst>
          </a:prstGeom>
          <a:solidFill>
            <a:srgbClr val="1353A2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5" rIns="91429" bIns="45715" anchor="ctr"/>
          <a:lstStyle/>
          <a:p>
            <a:pPr algn="ctr" eaLnBrk="0" hangingPunct="0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>
            <a:spLocks noChangeArrowheads="1"/>
          </p:cNvSpPr>
          <p:nvPr/>
        </p:nvSpPr>
        <p:spPr bwMode="auto">
          <a:xfrm>
            <a:off x="585763" y="1770063"/>
            <a:ext cx="10987538" cy="1614582"/>
          </a:xfrm>
          <a:prstGeom prst="roundRect">
            <a:avLst>
              <a:gd name="adj" fmla="val 1278"/>
            </a:avLst>
          </a:prstGeom>
          <a:noFill/>
          <a:ln>
            <a:solidFill>
              <a:srgbClr val="1353A2"/>
            </a:solidFill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wrap="none" lIns="91429" tIns="45715" rIns="91429" bIns="45715" anchor="ctr"/>
          <a:lstStyle/>
          <a:p>
            <a:pPr algn="ctr" eaLnBrk="0" hangingPunct="0">
              <a:defRPr/>
            </a:pPr>
            <a:endParaRPr lang="zh-CN" altLang="en-US" kern="0" dirty="0">
              <a:solidFill>
                <a:sysClr val="window" lastClr="FFFFFF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cs typeface="宋体" charset="0"/>
            </a:endParaRPr>
          </a:p>
        </p:txBody>
      </p:sp>
      <p:sp>
        <p:nvSpPr>
          <p:cNvPr id="7" name="圆角矩形 6"/>
          <p:cNvSpPr>
            <a:spLocks noChangeArrowheads="1"/>
          </p:cNvSpPr>
          <p:nvPr/>
        </p:nvSpPr>
        <p:spPr bwMode="auto">
          <a:xfrm>
            <a:off x="585763" y="4317730"/>
            <a:ext cx="10987538" cy="2044699"/>
          </a:xfrm>
          <a:prstGeom prst="roundRect">
            <a:avLst>
              <a:gd name="adj" fmla="val 1940"/>
            </a:avLst>
          </a:prstGeom>
          <a:noFill/>
          <a:ln>
            <a:solidFill>
              <a:srgbClr val="1353A2"/>
            </a:solidFill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/>
        </p:spPr>
        <p:txBody>
          <a:bodyPr wrap="none" lIns="91429" tIns="45715" rIns="91429" bIns="45715" anchor="ctr"/>
          <a:lstStyle/>
          <a:p>
            <a:pPr algn="ctr" eaLnBrk="0" hangingPunct="0"/>
            <a:endParaRPr lang="zh-CN" altLang="en-US" kern="0" dirty="0">
              <a:solidFill>
                <a:sysClr val="window" lastClr="FFFFFF"/>
              </a:solidFill>
              <a:latin typeface="华康俪金黑W8(P)" panose="020B0800000000000000" pitchFamily="34" charset="-122"/>
              <a:ea typeface="华康俪金黑W8(P)" panose="020B0800000000000000" pitchFamily="34" charset="-122"/>
              <a:cs typeface="宋体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85763" y="1979564"/>
            <a:ext cx="71661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分析解决问题的步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骤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用函数实现每个步骤的功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能</a:t>
            </a:r>
            <a:endParaRPr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步骤依次调用函</a:t>
            </a:r>
            <a:r>
              <a:rPr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5763" y="4702777"/>
            <a:ext cx="109875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分析问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题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从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中提炼出多个对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象</a:t>
            </a:r>
            <a:endParaRPr kumimoji="1"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不同对象各自的特征和行为进行封</a:t>
            </a: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装</a:t>
            </a:r>
            <a:endParaRPr kumimoji="1" lang="en-US" altLang="zh-CN" sz="20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</a:t>
            </a:r>
            <a:r>
              <a:rPr kumimoji="1"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过控制对象的行为来解决问题。</a:t>
            </a:r>
          </a:p>
        </p:txBody>
      </p:sp>
      <p:sp>
        <p:nvSpPr>
          <p:cNvPr id="12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650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559557" y="1203842"/>
            <a:ext cx="454470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457200" eaLnBrk="1" hangingPunct="1">
              <a:lnSpc>
                <a:spcPct val="14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果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中重写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基类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内置的有关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运算符的特殊方法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，那么该特殊方法对应的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运算符将支持对该类的实例进行运算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8.9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运算符重载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104263" y="1201280"/>
            <a:ext cx="6482684" cy="5588838"/>
            <a:chOff x="2602605" y="3684967"/>
            <a:chExt cx="3812302" cy="4995060"/>
          </a:xfrm>
        </p:grpSpPr>
        <p:sp>
          <p:nvSpPr>
            <p:cNvPr id="7" name="矩形 6"/>
            <p:cNvSpPr/>
            <p:nvPr/>
          </p:nvSpPr>
          <p:spPr>
            <a:xfrm>
              <a:off x="2602605" y="3684967"/>
              <a:ext cx="3812302" cy="499506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class Calculator(object):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__init__(self, number):    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记录数值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self.number = number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__add__(self, other):       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重载运算符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self.number = self.number + other 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return self.number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__sub__(self, other):       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重载运算符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self.number = self.number - other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return self.number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__mul__(self, other):       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重载运算符*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self.number = self.number * other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return self.number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def __truediv__(self, other):  # </a:t>
              </a:r>
              <a:r>
                <a:rPr lang="zh-CN" altLang="en-US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重载运算符</a:t>
              </a: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self.number = self.number / other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</a:t>
              </a:r>
              <a:r>
                <a:rPr lang="en-US" altLang="zh-CN" sz="1600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 self.number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760796" y="3745957"/>
              <a:ext cx="654111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75563" y="4256482"/>
            <a:ext cx="4312694" cy="2308324"/>
            <a:chOff x="2602605" y="3684967"/>
            <a:chExt cx="3812302" cy="2684659"/>
          </a:xfrm>
        </p:grpSpPr>
        <p:sp>
          <p:nvSpPr>
            <p:cNvPr id="14" name="矩形 13"/>
            <p:cNvSpPr/>
            <p:nvPr/>
          </p:nvSpPr>
          <p:spPr>
            <a:xfrm>
              <a:off x="2602605" y="3684967"/>
              <a:ext cx="3812302" cy="2684659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...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calculator = Calculator(10)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print(calculator + 5</a:t>
              </a:r>
              <a:r>
                <a:rPr lang="en-US" altLang="zh-CN" sz="1600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print(calculator - 5</a:t>
              </a:r>
              <a:r>
                <a:rPr lang="en-US" altLang="zh-CN" sz="1600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print(calculator * 5</a:t>
              </a:r>
              <a:r>
                <a:rPr lang="en-US" altLang="zh-CN" sz="1600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6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print(calculator / 5</a:t>
              </a:r>
              <a:r>
                <a:rPr lang="en-US" altLang="zh-CN" sz="1600" kern="100" dirty="0" smtClean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zh-CN" altLang="en-US" sz="16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612635" y="3684967"/>
              <a:ext cx="802272" cy="54155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68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8893499" y="5246407"/>
            <a:ext cx="249491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运行结果：</a:t>
            </a:r>
          </a:p>
          <a:p>
            <a:pPr indent="0" fontAlgn="auto">
              <a:lnSpc>
                <a:spcPct val="150000"/>
              </a:lnSpc>
            </a:pPr>
            <a:r>
              <a:rPr 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赛跑长度为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400</a:t>
            </a:r>
            <a:r>
              <a:rPr 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，赛跑时长为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39.8</a:t>
            </a:r>
            <a:endParaRPr lang="zh-CN" sz="1200" b="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赛跑长度为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400</a:t>
            </a:r>
            <a:r>
              <a:rPr 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，赛跑时长为</a:t>
            </a: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39.0</a:t>
            </a:r>
          </a:p>
          <a:p>
            <a:pPr indent="0" fontAlgn="auto">
              <a:lnSpc>
                <a:spcPct val="150000"/>
              </a:lnSpc>
            </a:pPr>
            <a:r>
              <a:rPr lang="en-US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team2</a:t>
            </a:r>
            <a:r>
              <a:rPr lang="zh-CN" sz="1200" b="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取得胜利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48" y="1262062"/>
            <a:ext cx="5274310" cy="4333875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051" y="1498243"/>
            <a:ext cx="5274310" cy="33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820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8.12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本章小结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870450" y="381325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599" y="3922002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935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4394578" y="2505500"/>
            <a:ext cx="7238621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457200" eaLnBrk="1" hangingPunct="1">
              <a:lnSpc>
                <a:spcPct val="140000"/>
              </a:lnSpc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猜拳游戏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一般包含三种手势：石头、剪刀、布，判定规则为石头胜剪刀，剪刀胜布，布胜石头。本实例要求编写代码，实现基于面向对象思想的人机猜拳游戏。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8.10.1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人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机猜拳游戏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6082" name="Picture 2" descr="https://ss3.bdstatic.com/70cFv8Sh_Q1YnxGkpoWK1HF6hhy/it/u=2328023552,2302216049&amp;fm=26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5" y="1929000"/>
            <a:ext cx="32575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4503759" y="2218947"/>
            <a:ext cx="7238621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457200" eaLnBrk="1" hangingPunct="1">
              <a:lnSpc>
                <a:spcPct val="140000"/>
              </a:lnSpc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为使列表支持四则运算，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我们可以自定义一个列表类，在其中重载运算符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，列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表中各元素分别与数值相加、相减、相乘或相除后所得的结果组成该列表的新元素。本实例要求编写代码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，重载运算符，使列表支持四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则运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8.10.2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自定义列表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pic>
        <p:nvPicPr>
          <p:cNvPr id="41986" name="Picture 2" descr="https://timgsa.baidu.com/timg?image&amp;quality=80&amp;size=b9999_10000&amp;sec=1588845335695&amp;di=cf5d44f40a5b25886aba36f4fe00d1a1&amp;imgtype=0&amp;src=http%3A%2F%2Fbpic.588ku.com%2Felement_origin_min_pic%2F16%2F12%2F02%2F7f40db6ce81d3e1e419d9bd7ceae4e7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38" y="2079529"/>
            <a:ext cx="3535689" cy="295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继承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8.8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9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8.12 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本章小结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870449" y="4568031"/>
            <a:ext cx="5706566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599" y="3922002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49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矩形 1"/>
          <p:cNvSpPr>
            <a:spLocks noChangeArrowheads="1"/>
          </p:cNvSpPr>
          <p:nvPr/>
        </p:nvSpPr>
        <p:spPr bwMode="auto">
          <a:xfrm>
            <a:off x="4394578" y="2736011"/>
            <a:ext cx="7238621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marL="0" indent="457200" eaLnBrk="1" hangingPunct="1">
              <a:lnSpc>
                <a:spcPct val="140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本案例要求编写程序，实现一个基于面向思想的、具有开户、查询、取款、存款、转账、锁定、解锁和退出功能的银行管理系统。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8.11   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阶段案例</a:t>
            </a:r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——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银行管理系统</a:t>
            </a:r>
          </a:p>
        </p:txBody>
      </p:sp>
      <p:pic>
        <p:nvPicPr>
          <p:cNvPr id="44034" name="Picture 2" descr="https://timgsa.baidu.com/timg?image&amp;quality=80&amp;size=b9999_10000&amp;sec=1588848813117&amp;di=15137d6bf062bd1b673b8014afe653cd&amp;imgtype=0&amp;src=http%3A%2F%2Fn.sinaimg.cn%2Ftranslate%2F20170309%2FjWc1-fychhuq333999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68" y="1929000"/>
            <a:ext cx="348615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28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8.7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继承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8.8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   </a:t>
            </a:r>
            <a:r>
              <a:rPr lang="zh-CN" altLang="en-US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多态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对角圆角矩形 9"/>
          <p:cNvSpPr/>
          <p:nvPr/>
        </p:nvSpPr>
        <p:spPr>
          <a:xfrm>
            <a:off x="4870449" y="5298210"/>
            <a:ext cx="5706566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8.9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运算符重载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599" y="3922002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8.10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精彩实例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599" y="4676438"/>
            <a:ext cx="607780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8.11    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阶段案例</a:t>
            </a:r>
            <a:r>
              <a:rPr lang="en-US" altLang="zh-CN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——</a:t>
            </a:r>
            <a:r>
              <a:rPr lang="zh-CN" altLang="en-US" sz="2800" dirty="0" smtClean="0"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银行管理系统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4" name="TextBox 11"/>
          <p:cNvSpPr txBox="1">
            <a:spLocks noChangeArrowheads="1"/>
          </p:cNvSpPr>
          <p:nvPr/>
        </p:nvSpPr>
        <p:spPr bwMode="auto">
          <a:xfrm>
            <a:off x="5181600" y="5406617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8.12    </a:t>
            </a:r>
            <a:r>
              <a:rPr lang="zh-CN" altLang="en-US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本章小结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257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40490" y="1627909"/>
            <a:ext cx="662103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</a:t>
            </a:r>
            <a:r>
              <a:rPr lang="zh-CN" altLang="en-US" sz="2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的相关知识，包括面向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对象概述、类的定义和使用、类的成员、特殊方法、封装、继承、多态、运算符重载</a:t>
            </a:r>
            <a:r>
              <a:rPr lang="zh-CN" altLang="en-US" sz="24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，并结合众多精彩实例演示了面向对象的编程技巧。通过本章的学习，希望读者能理解面向对象的思想与特性，掌握面向对象的编程技巧，为以后的开发奠定扎实的面向对象编程基础。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59" y="1450893"/>
            <a:ext cx="4143375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59724"/>
            <a:ext cx="5804771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本章小结</a:t>
            </a:r>
          </a:p>
        </p:txBody>
      </p:sp>
    </p:spTree>
    <p:extLst>
      <p:ext uri="{BB962C8B-B14F-4D97-AF65-F5344CB8AC3E}">
        <p14:creationId xmlns:p14="http://schemas.microsoft.com/office/powerpoint/2010/main" val="395375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e</a:t>
            </a:r>
            <a:r>
              <a:rPr lang="en-US" altLang="zh-CN" dirty="0" smtClean="0">
                <a:solidFill>
                  <a:schemeClr val="bg1"/>
                </a:solidFill>
              </a:rPr>
              <a:t>nd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088" y="1268413"/>
            <a:ext cx="10526712" cy="4897437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Tahoma"/>
              <a:ea typeface="微软雅黑"/>
              <a:cs typeface="宋体" charset="0"/>
            </a:endParaRPr>
          </a:p>
        </p:txBody>
      </p:sp>
      <p:graphicFrame>
        <p:nvGraphicFramePr>
          <p:cNvPr id="3" name="内容占位符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50374"/>
              </p:ext>
            </p:extLst>
          </p:nvPr>
        </p:nvGraphicFramePr>
        <p:xfrm>
          <a:off x="900113" y="1844675"/>
          <a:ext cx="10382250" cy="4377532"/>
        </p:xfrm>
        <a:graphic>
          <a:graphicData uri="http://schemas.openxmlformats.org/drawingml/2006/table">
            <a:tbl>
              <a:tblPr/>
              <a:tblGrid>
                <a:gridCol w="161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1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6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编程思想</a:t>
                      </a: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等线" charset="-122"/>
                        </a:rPr>
                        <a:t>　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实现步骤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特点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38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面向过程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）开始游戏。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）落黑子。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）绘制棋盘落子画面。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）判断输赢。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）落白子。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）绘制棋盘落子画面。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）判断输赢：赢则结束游戏，否则返回步骤（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2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每个步骤的操作都可以封装为一个函数，按以上步骤逐个调用函数，即可实现一个五子棋游戏。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7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面向对象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）玩家：黑白双方，负责决定落子的位置。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）棋盘：负责绘制当前游戏的画面，向玩家反馈棋盘的状况。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）规则系统：负责判断游戏的输赢。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把解决问题的事物分为多个对象，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对象具备解决问题过程中的行为。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81" name="TextBox 6"/>
          <p:cNvSpPr txBox="1">
            <a:spLocks noChangeArrowheads="1"/>
          </p:cNvSpPr>
          <p:nvPr/>
        </p:nvSpPr>
        <p:spPr bwMode="auto">
          <a:xfrm>
            <a:off x="984250" y="1341438"/>
            <a:ext cx="102266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300" b="1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分别使用面向过程和面向对象来实现五子棋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27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088" y="1268413"/>
            <a:ext cx="10526712" cy="4897437"/>
          </a:xfrm>
          <a:prstGeom prst="rect">
            <a:avLst/>
          </a:prstGeom>
          <a:solidFill>
            <a:srgbClr val="FFFFFF"/>
          </a:solidFill>
          <a:ln w="3175">
            <a:solidFill>
              <a:srgbClr val="BFBFBF"/>
            </a:solidFill>
            <a:miter lim="800000"/>
            <a:headEnd/>
            <a:tailEnd/>
          </a:ln>
          <a:effectLst>
            <a:outerShdw blurRad="50800" dist="38100" dir="5400000" algn="t" rotWithShape="0">
              <a:srgbClr val="808080">
                <a:alpha val="39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sysClr val="window" lastClr="FFFFFF"/>
              </a:solidFill>
              <a:latin typeface="Tahoma"/>
              <a:ea typeface="微软雅黑"/>
              <a:cs typeface="宋体" charset="0"/>
            </a:endParaRPr>
          </a:p>
        </p:txBody>
      </p:sp>
      <p:sp>
        <p:nvSpPr>
          <p:cNvPr id="10281" name="TextBox 6"/>
          <p:cNvSpPr txBox="1">
            <a:spLocks noChangeArrowheads="1"/>
          </p:cNvSpPr>
          <p:nvPr/>
        </p:nvSpPr>
        <p:spPr bwMode="auto">
          <a:xfrm>
            <a:off x="984250" y="1341438"/>
            <a:ext cx="10226675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3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五子棋游戏</a:t>
            </a:r>
            <a:r>
              <a:rPr lang="en-US" altLang="zh-CN" sz="23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300" b="1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r>
              <a:rPr lang="zh-CN" altLang="en-US" sz="2300" b="1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象特征与行为</a:t>
            </a:r>
            <a:endParaRPr lang="zh-CN" altLang="en-US" sz="2300" b="1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2329840" y="572250"/>
            <a:ext cx="8360079" cy="535531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8.1 </a:t>
            </a:r>
            <a:r>
              <a:rPr lang="zh-CN" altLang="en-US" sz="3200" dirty="0" smtClean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面向对象概述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733172"/>
              </p:ext>
            </p:extLst>
          </p:nvPr>
        </p:nvGraphicFramePr>
        <p:xfrm>
          <a:off x="922624" y="2753673"/>
          <a:ext cx="6474464" cy="2573873"/>
        </p:xfrm>
        <a:graphic>
          <a:graphicData uri="http://schemas.openxmlformats.org/drawingml/2006/table">
            <a:tbl>
              <a:tblPr/>
              <a:tblGrid>
                <a:gridCol w="1761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3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7387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面向过程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）开始游戏。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）落黑子。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）绘制棋盘落子画面。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）判断输赢。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）落白子。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7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）绘制棋盘落子画面。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）判断输赢：赢则结束游戏，否则返回步骤（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）。</a:t>
                      </a:r>
                    </a:p>
                  </a:txBody>
                  <a:tcPr marL="9525" marR="9525" marT="9526" marB="0" anchor="ctr" horzOverflow="overflow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096" y="1993104"/>
            <a:ext cx="3527829" cy="39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214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42068C2-F92A-4D3A-9DCE-AFEC7C50768F}"/>
  <p:tag name="ISPRING_RESOURCE_FOLDER" val="E:\工作\工作\06-计算机网络\04-资源\3 教学PPT\第1章 初识计算机网络 教学PPT\"/>
  <p:tag name="ISPRING_PRESENTATION_PATH" val="E:\工作\工作\06-计算机网络\04-资源\3 教学PPT\第1章 初识计算机网络 教学PPT.pptx"/>
  <p:tag name="ISPRING_PROJECT_FOLDER_UPDATED" val="1"/>
  <p:tag name="ISPRING_RESOURCE_PATHS_HASH_PRESENTER" val="7b23fcb528fa87b7d24525d0d99bbfe5e648f98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4121</Words>
  <Application>Microsoft Office PowerPoint</Application>
  <PresentationFormat>宽屏</PresentationFormat>
  <Paragraphs>662</Paragraphs>
  <Slides>79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3" baseType="lpstr">
      <vt:lpstr>等线</vt:lpstr>
      <vt:lpstr>等线 Light</vt:lpstr>
      <vt:lpstr>方正细倩简体</vt:lpstr>
      <vt:lpstr>华康俪金黑W8(P)</vt:lpstr>
      <vt:lpstr>宋体</vt:lpstr>
      <vt:lpstr>微软雅黑</vt:lpstr>
      <vt:lpstr>Arial</vt:lpstr>
      <vt:lpstr>Calibri</vt:lpstr>
      <vt:lpstr>Impact</vt:lpstr>
      <vt:lpstr>Tahoma</vt:lpstr>
      <vt:lpstr>Times New Roman</vt:lpstr>
      <vt:lpstr>Wingdings</vt:lpstr>
      <vt:lpstr>Office 主题​​</vt:lpstr>
      <vt:lpstr>Microsoft Excel 97-2003 Worksheet</vt:lpstr>
      <vt:lpstr>第8章 面向对象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8.2 类的定义与使用</vt:lpstr>
      <vt:lpstr>8.2.1 类的定义</vt:lpstr>
      <vt:lpstr>8.2.1 类的定义</vt:lpstr>
      <vt:lpstr>8.2.1 类的定义</vt:lpstr>
      <vt:lpstr>8.2.2 对象的创建与使用</vt:lpstr>
      <vt:lpstr>PowerPoint 演示文稿</vt:lpstr>
      <vt:lpstr>8.3.1 属性</vt:lpstr>
      <vt:lpstr>8.3.1 属性</vt:lpstr>
      <vt:lpstr>8.3.1 属性</vt:lpstr>
      <vt:lpstr>8.3.1 属性</vt:lpstr>
      <vt:lpstr>8.3.1 属性</vt:lpstr>
      <vt:lpstr>8.3.2 方法</vt:lpstr>
      <vt:lpstr>8.3.2 方法</vt:lpstr>
      <vt:lpstr>8.3.2 方法</vt:lpstr>
      <vt:lpstr>8.3.2 方法</vt:lpstr>
      <vt:lpstr>8.3.2 方法</vt:lpstr>
      <vt:lpstr>8.3.2 方法</vt:lpstr>
      <vt:lpstr>8.3.3 私有成员</vt:lpstr>
      <vt:lpstr>8.3.3 私有成员</vt:lpstr>
      <vt:lpstr>8.3.3 私有成员</vt:lpstr>
      <vt:lpstr>PowerPoint 演示文稿</vt:lpstr>
      <vt:lpstr>8.4 特殊方法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8.12 本章小结</vt:lpstr>
      <vt:lpstr>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</dc:creator>
  <cp:lastModifiedBy>Administrator</cp:lastModifiedBy>
  <cp:revision>290</cp:revision>
  <dcterms:created xsi:type="dcterms:W3CDTF">2016-08-25T05:35:30Z</dcterms:created>
  <dcterms:modified xsi:type="dcterms:W3CDTF">2024-05-26T23:59:16Z</dcterms:modified>
</cp:coreProperties>
</file>