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8" r:id="rId2"/>
    <p:sldId id="259" r:id="rId3"/>
    <p:sldId id="785" r:id="rId4"/>
    <p:sldId id="761" r:id="rId5"/>
    <p:sldId id="260" r:id="rId6"/>
    <p:sldId id="261" r:id="rId7"/>
    <p:sldId id="763" r:id="rId8"/>
    <p:sldId id="764" r:id="rId9"/>
    <p:sldId id="765" r:id="rId10"/>
    <p:sldId id="766" r:id="rId11"/>
    <p:sldId id="317" r:id="rId12"/>
    <p:sldId id="319" r:id="rId13"/>
    <p:sldId id="320" r:id="rId14"/>
    <p:sldId id="270" r:id="rId15"/>
    <p:sldId id="272" r:id="rId16"/>
    <p:sldId id="769" r:id="rId17"/>
    <p:sldId id="770" r:id="rId18"/>
    <p:sldId id="772" r:id="rId19"/>
    <p:sldId id="773" r:id="rId20"/>
    <p:sldId id="323" r:id="rId21"/>
    <p:sldId id="774" r:id="rId22"/>
    <p:sldId id="775" r:id="rId23"/>
    <p:sldId id="777" r:id="rId24"/>
    <p:sldId id="369" r:id="rId25"/>
    <p:sldId id="778" r:id="rId26"/>
    <p:sldId id="336" r:id="rId27"/>
    <p:sldId id="337" r:id="rId28"/>
    <p:sldId id="799" r:id="rId29"/>
    <p:sldId id="798" r:id="rId30"/>
    <p:sldId id="800" r:id="rId31"/>
    <p:sldId id="796" r:id="rId32"/>
    <p:sldId id="787" r:id="rId33"/>
    <p:sldId id="788" r:id="rId34"/>
    <p:sldId id="789" r:id="rId35"/>
    <p:sldId id="790" r:id="rId36"/>
    <p:sldId id="826" r:id="rId37"/>
    <p:sldId id="791" r:id="rId38"/>
    <p:sldId id="825" r:id="rId39"/>
    <p:sldId id="792" r:id="rId40"/>
    <p:sldId id="794" r:id="rId41"/>
    <p:sldId id="801" r:id="rId42"/>
  </p:sldIdLst>
  <p:sldSz cx="9144000" cy="6858000" type="screen4x3"/>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1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54" autoAdjust="0"/>
  </p:normalViewPr>
  <p:slideViewPr>
    <p:cSldViewPr showGuides="1">
      <p:cViewPr varScale="1">
        <p:scale>
          <a:sx n="74" d="100"/>
          <a:sy n="74" d="100"/>
        </p:scale>
        <p:origin x="1854" y="54"/>
      </p:cViewPr>
      <p:guideLst>
        <p:guide orient="horz" pos="2178"/>
        <p:guide pos="2880"/>
      </p:guideLst>
    </p:cSldViewPr>
  </p:slideViewPr>
  <p:notesTextViewPr>
    <p:cViewPr>
      <p:scale>
        <a:sx n="1" d="1"/>
        <a:sy n="1" d="1"/>
      </p:scale>
      <p:origin x="0" y="0"/>
    </p:cViewPr>
  </p:notesTextViewPr>
  <p:sorterViewPr>
    <p:cViewPr>
      <p:scale>
        <a:sx n="150" d="100"/>
        <a:sy n="150" d="100"/>
      </p:scale>
      <p:origin x="0" y="-209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DECFD8-DD58-4B6F-8F87-E210371C820B}" type="datetimeFigureOut">
              <a:rPr lang="zh-CN" altLang="en-US" smtClean="0"/>
              <a:t>2024/4/8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6AA74B-10BA-4250-B5EF-DB982A3F577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07C9AC-D0EE-43BF-A62C-6D3627E18FFE}" type="slidenum">
              <a:rPr lang="zh-CN" altLang="en-US"/>
              <a:t>1</a:t>
            </a:fld>
            <a:endParaRPr lang="en-US" altLang="zh-CN"/>
          </a:p>
        </p:txBody>
      </p:sp>
      <p:sp>
        <p:nvSpPr>
          <p:cNvPr id="240642" name="Rectangle 2"/>
          <p:cNvSpPr>
            <a:spLocks noGrp="1" noRot="1" noChangeAspect="1" noChangeArrowheads="1" noTextEdit="1"/>
          </p:cNvSpPr>
          <p:nvPr>
            <p:ph type="sldImg"/>
          </p:nvPr>
        </p:nvSpPr>
        <p:spPr/>
      </p:sp>
      <p:sp>
        <p:nvSpPr>
          <p:cNvPr id="2406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9581A-734E-4B38-859A-0B62D96C389E}" type="slidenum">
              <a:rPr lang="zh-CN" altLang="en-US"/>
              <a:t>16</a:t>
            </a:fld>
            <a:endParaRPr lang="en-US" altLang="zh-CN"/>
          </a:p>
        </p:txBody>
      </p:sp>
      <p:sp>
        <p:nvSpPr>
          <p:cNvPr id="253954" name="Rectangle 2"/>
          <p:cNvSpPr>
            <a:spLocks noGrp="1" noRot="1" noChangeAspect="1" noChangeArrowheads="1" noTextEdit="1"/>
          </p:cNvSpPr>
          <p:nvPr>
            <p:ph type="sldImg"/>
          </p:nvPr>
        </p:nvSpPr>
        <p:spPr/>
      </p:sp>
      <p:sp>
        <p:nvSpPr>
          <p:cNvPr id="2539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28BC6A-E0BB-4A76-B355-92EE36435715}" type="slidenum">
              <a:rPr lang="zh-CN" altLang="en-US"/>
              <a:t>28</a:t>
            </a:fld>
            <a:endParaRPr lang="en-US" altLang="zh-CN"/>
          </a:p>
        </p:txBody>
      </p:sp>
      <p:sp>
        <p:nvSpPr>
          <p:cNvPr id="241666" name="Rectangle 2"/>
          <p:cNvSpPr>
            <a:spLocks noGrp="1" noRot="1" noChangeAspect="1" noChangeArrowheads="1" noTextEdit="1"/>
          </p:cNvSpPr>
          <p:nvPr>
            <p:ph type="sldImg"/>
          </p:nvPr>
        </p:nvSpPr>
        <p:spPr/>
      </p:sp>
      <p:sp>
        <p:nvSpPr>
          <p:cNvPr id="2416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9581A-734E-4B38-859A-0B62D96C389E}" type="slidenum">
              <a:rPr lang="zh-CN" altLang="en-US"/>
              <a:t>29</a:t>
            </a:fld>
            <a:endParaRPr lang="en-US" altLang="zh-CN"/>
          </a:p>
        </p:txBody>
      </p:sp>
      <p:sp>
        <p:nvSpPr>
          <p:cNvPr id="253954" name="Rectangle 2"/>
          <p:cNvSpPr>
            <a:spLocks noGrp="1" noRot="1" noChangeAspect="1" noChangeArrowheads="1" noTextEdit="1"/>
          </p:cNvSpPr>
          <p:nvPr>
            <p:ph type="sldImg"/>
          </p:nvPr>
        </p:nvSpPr>
        <p:spPr/>
      </p:sp>
      <p:sp>
        <p:nvSpPr>
          <p:cNvPr id="2539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9581A-734E-4B38-859A-0B62D96C389E}" type="slidenum">
              <a:rPr lang="zh-CN" altLang="en-US"/>
              <a:t>30</a:t>
            </a:fld>
            <a:endParaRPr lang="en-US" altLang="zh-CN"/>
          </a:p>
        </p:txBody>
      </p:sp>
      <p:sp>
        <p:nvSpPr>
          <p:cNvPr id="253954" name="Rectangle 2"/>
          <p:cNvSpPr>
            <a:spLocks noGrp="1" noRot="1" noChangeAspect="1" noChangeArrowheads="1" noTextEdit="1"/>
          </p:cNvSpPr>
          <p:nvPr>
            <p:ph type="sldImg"/>
          </p:nvPr>
        </p:nvSpPr>
        <p:spPr/>
      </p:sp>
      <p:sp>
        <p:nvSpPr>
          <p:cNvPr id="2539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828BC6A-E0BB-4A76-B355-92EE36435715}" type="slidenum">
              <a:rPr lang="zh-CN" altLang="en-US"/>
              <a:t>2</a:t>
            </a:fld>
            <a:endParaRPr lang="en-US" altLang="zh-CN"/>
          </a:p>
        </p:txBody>
      </p:sp>
      <p:sp>
        <p:nvSpPr>
          <p:cNvPr id="241666" name="Rectangle 2"/>
          <p:cNvSpPr>
            <a:spLocks noGrp="1" noRot="1" noChangeAspect="1" noChangeArrowheads="1" noTextEdit="1"/>
          </p:cNvSpPr>
          <p:nvPr>
            <p:ph type="sldImg"/>
          </p:nvPr>
        </p:nvSpPr>
        <p:spPr/>
      </p:sp>
      <p:sp>
        <p:nvSpPr>
          <p:cNvPr id="2416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dirty="0">
                <a:solidFill>
                  <a:schemeClr val="tx1"/>
                </a:solidFill>
                <a:latin typeface="+mn-lt"/>
                <a:ea typeface="+mn-ea"/>
                <a:cs typeface="+mn-cs"/>
              </a:rPr>
              <a:t>封装隐藏了内部实现，继承实现了现有代码的复用，多态在代码复用的基础上可以改写对象的行为，这些性质使软件具有良好的可重用性，降低了开发和维护的成本。</a:t>
            </a:r>
          </a:p>
          <a:p>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dirty="0">
                <a:solidFill>
                  <a:schemeClr val="tx1"/>
                </a:solidFill>
                <a:latin typeface="+mn-lt"/>
                <a:ea typeface="+mn-ea"/>
                <a:cs typeface="+mn-cs"/>
              </a:rPr>
              <a:t>封装隐藏了内部实现，继承实现了现有代码的复用，多态在代码复用的基础上可以改写对象的行为，这些性质使软件具有良好的可重用性，降低了开发和维护的成本。</a:t>
            </a:r>
          </a:p>
          <a:p>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dirty="0">
                <a:solidFill>
                  <a:schemeClr val="tx1"/>
                </a:solidFill>
                <a:latin typeface="+mn-lt"/>
                <a:ea typeface="+mn-ea"/>
                <a:cs typeface="+mn-cs"/>
              </a:rPr>
              <a:t>封装隐藏了内部实现，继承实现了现有代码的复用，多态在代码复用的基础上可以改写对象的行为，这些性质使软件具有良好的可重用性，降低了开发和维护的成本。</a:t>
            </a:r>
          </a:p>
          <a:p>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dirty="0">
                <a:solidFill>
                  <a:schemeClr val="tx1"/>
                </a:solidFill>
                <a:latin typeface="+mn-lt"/>
                <a:ea typeface="+mn-ea"/>
                <a:cs typeface="+mn-cs"/>
              </a:rPr>
              <a:t>封装隐藏了内部实现，继承实现了现有代码的复用，多态在代码复用的基础上可以改写对象的行为，这些性质使软件具有良好的可重用性，降低了开发和维护的成本。</a:t>
            </a:r>
          </a:p>
          <a:p>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dirty="0">
                <a:solidFill>
                  <a:schemeClr val="tx1"/>
                </a:solidFill>
                <a:latin typeface="+mn-lt"/>
                <a:ea typeface="+mn-ea"/>
                <a:cs typeface="+mn-cs"/>
              </a:rPr>
              <a:t>封装隐藏了内部实现，继承实现了现有代码的复用，多态在代码复用的基础上可以改写对象的行为，这些性质使软件具有良好的可重用性，降低了开发和维护的成本。</a:t>
            </a:r>
          </a:p>
          <a:p>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C9613EB-2AE5-4871-BCAC-FC68105EDB57}" type="slidenum">
              <a:rPr lang="zh-CN" altLang="en-US"/>
              <a:t>14</a:t>
            </a:fld>
            <a:endParaRPr lang="en-US" altLang="zh-CN"/>
          </a:p>
        </p:txBody>
      </p:sp>
      <p:sp>
        <p:nvSpPr>
          <p:cNvPr id="251906" name="Rectangle 2"/>
          <p:cNvSpPr>
            <a:spLocks noGrp="1" noRot="1" noChangeAspect="1" noChangeArrowheads="1" noTextEdit="1"/>
          </p:cNvSpPr>
          <p:nvPr>
            <p:ph type="sldImg"/>
          </p:nvPr>
        </p:nvSpPr>
        <p:spPr/>
      </p:sp>
      <p:sp>
        <p:nvSpPr>
          <p:cNvPr id="2519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959581A-734E-4B38-859A-0B62D96C389E}" type="slidenum">
              <a:rPr lang="zh-CN" altLang="en-US"/>
              <a:t>15</a:t>
            </a:fld>
            <a:endParaRPr lang="en-US" altLang="zh-CN"/>
          </a:p>
        </p:txBody>
      </p:sp>
      <p:sp>
        <p:nvSpPr>
          <p:cNvPr id="253954" name="Rectangle 2"/>
          <p:cNvSpPr>
            <a:spLocks noGrp="1" noRot="1" noChangeAspect="1" noChangeArrowheads="1" noTextEdit="1"/>
          </p:cNvSpPr>
          <p:nvPr>
            <p:ph type="sldImg"/>
          </p:nvPr>
        </p:nvSpPr>
        <p:spPr/>
      </p:sp>
      <p:sp>
        <p:nvSpPr>
          <p:cNvPr id="253955"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AB1662B0-EBF0-4A50-81C7-D550DA395D85}" type="datetimeFigureOut">
              <a:rPr lang="zh-CN" altLang="en-US" smtClean="0"/>
              <a:t>2024/4/8</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43542783-593D-49AD-B073-DF5DED022E0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AB1662B0-EBF0-4A50-81C7-D550DA395D85}" type="datetimeFigureOut">
              <a:rPr lang="zh-CN" altLang="en-US" smtClean="0"/>
              <a:t>2024/4/8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42783-593D-49AD-B073-DF5DED022E0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AB1662B0-EBF0-4A50-81C7-D550DA395D85}" type="datetimeFigureOut">
              <a:rPr lang="zh-CN" altLang="en-US" smtClean="0"/>
              <a:t>2024/4/8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42783-593D-49AD-B073-DF5DED022E0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AB1662B0-EBF0-4A50-81C7-D550DA395D85}" type="datetimeFigureOut">
              <a:rPr lang="zh-CN" altLang="en-US" smtClean="0"/>
              <a:t>2024/4/8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42783-593D-49AD-B073-DF5DED022E0E}" type="slidenum">
              <a:rPr lang="zh-CN" altLang="en-US" smtClean="0"/>
              <a:t>‹#›</a:t>
            </a:fld>
            <a:endParaRPr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AB1662B0-EBF0-4A50-81C7-D550DA395D85}" type="datetimeFigureOut">
              <a:rPr lang="zh-CN" altLang="en-US" smtClean="0"/>
              <a:t>2024/4/8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42783-593D-49AD-B073-DF5DED022E0E}"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AB1662B0-EBF0-4A50-81C7-D550DA395D85}" type="datetimeFigureOut">
              <a:rPr lang="zh-CN" altLang="en-US" smtClean="0"/>
              <a:t>2024/4/8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542783-593D-49AD-B073-DF5DED022E0E}" type="slidenum">
              <a:rPr lang="zh-CN" altLang="en-US" smtClean="0"/>
              <a:t>‹#›</a:t>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AB1662B0-EBF0-4A50-81C7-D550DA395D85}" type="datetimeFigureOut">
              <a:rPr lang="zh-CN" altLang="en-US" smtClean="0"/>
              <a:t>2024/4/8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3542783-593D-49AD-B073-DF5DED022E0E}"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B1662B0-EBF0-4A50-81C7-D550DA395D85}" type="datetimeFigureOut">
              <a:rPr lang="zh-CN" altLang="en-US" smtClean="0"/>
              <a:t>2024/4/8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542783-593D-49AD-B073-DF5DED022E0E}" type="slidenum">
              <a:rPr lang="zh-CN" altLang="en-US" smtClean="0"/>
              <a:t>‹#›</a:t>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1662B0-EBF0-4A50-81C7-D550DA395D85}" type="datetimeFigureOut">
              <a:rPr lang="zh-CN" altLang="en-US" smtClean="0"/>
              <a:t>2024/4/8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3542783-593D-49AD-B073-DF5DED022E0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AB1662B0-EBF0-4A50-81C7-D550DA395D85}" type="datetimeFigureOut">
              <a:rPr lang="zh-CN" altLang="en-US" smtClean="0"/>
              <a:t>2024/4/8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542783-593D-49AD-B073-DF5DED022E0E}"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AB1662B0-EBF0-4A50-81C7-D550DA395D85}" type="datetimeFigureOut">
              <a:rPr lang="zh-CN" altLang="en-US" smtClean="0"/>
              <a:t>2024/4/8</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43542783-593D-49AD-B073-DF5DED022E0E}"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AB1662B0-EBF0-4A50-81C7-D550DA395D85}" type="datetimeFigureOut">
              <a:rPr lang="zh-CN" altLang="en-US" smtClean="0"/>
              <a:t>2024/4/8</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43542783-593D-49AD-B073-DF5DED022E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68313" y="1773238"/>
            <a:ext cx="7772400" cy="1462087"/>
          </a:xfrm>
        </p:spPr>
        <p:txBody>
          <a:bodyPr>
            <a:normAutofit/>
          </a:bodyPr>
          <a:lstStyle/>
          <a:p>
            <a:pPr algn="ctr"/>
            <a:r>
              <a:rPr kumimoji="1" lang="zh-CN" altLang="en-US" sz="4400" b="1" dirty="0">
                <a:latin typeface="仿宋_GB2312" pitchFamily="49" charset="-122"/>
              </a:rPr>
              <a:t>第4章   </a:t>
            </a:r>
            <a:r>
              <a:rPr kumimoji="1" lang="en-US" altLang="zh-CN" sz="4400" b="1" dirty="0">
                <a:latin typeface="仿宋_GB2312" pitchFamily="49" charset="-122"/>
              </a:rPr>
              <a:t>Java</a:t>
            </a:r>
            <a:r>
              <a:rPr kumimoji="1" lang="zh-CN" altLang="en-US" sz="4400" b="1" dirty="0">
                <a:latin typeface="仿宋_GB2312" pitchFamily="49" charset="-122"/>
              </a:rPr>
              <a:t>的面向对象编程</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a:t>
            </a:r>
            <a:r>
              <a:rPr lang="zh-CN" altLang="en-US" dirty="0"/>
              <a:t>二者关系</a:t>
            </a:r>
          </a:p>
        </p:txBody>
      </p:sp>
      <p:sp>
        <p:nvSpPr>
          <p:cNvPr id="5" name="内容占位符 4"/>
          <p:cNvSpPr>
            <a:spLocks noGrp="1"/>
          </p:cNvSpPr>
          <p:nvPr>
            <p:ph idx="1"/>
          </p:nvPr>
        </p:nvSpPr>
        <p:spPr/>
        <p:txBody>
          <a:bodyPr>
            <a:normAutofit/>
          </a:bodyPr>
          <a:lstStyle/>
          <a:p>
            <a:pPr>
              <a:lnSpc>
                <a:spcPct val="140000"/>
              </a:lnSpc>
            </a:pPr>
            <a:r>
              <a:rPr lang="zh-CN" altLang="en-US" sz="2800" dirty="0"/>
              <a:t>不要将面向对象和面向过程对立起来，这两种思想是相辅相成的，特别的，面向对象离不开面向过程</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zh-CN" dirty="0"/>
              <a:t>类（</a:t>
            </a:r>
            <a:r>
              <a:rPr lang="en-US" altLang="zh-CN" dirty="0"/>
              <a:t>class</a:t>
            </a:r>
            <a:r>
              <a:rPr lang="zh-CN" altLang="zh-CN" dirty="0"/>
              <a:t>）和对象（</a:t>
            </a:r>
            <a:r>
              <a:rPr lang="en-US" altLang="zh-CN" dirty="0"/>
              <a:t>object</a:t>
            </a:r>
            <a:r>
              <a:rPr lang="zh-CN" altLang="zh-CN" dirty="0"/>
              <a:t>）是面向对象思想中的核心概念。</a:t>
            </a:r>
          </a:p>
          <a:p>
            <a:r>
              <a:rPr lang="zh-CN" altLang="zh-CN" dirty="0"/>
              <a:t>类</a:t>
            </a:r>
          </a:p>
          <a:p>
            <a:pPr marL="567055" lvl="1" indent="0">
              <a:buFont typeface="Wingdings 3" panose="05040102010807070707" charset="0"/>
              <a:buNone/>
            </a:pPr>
            <a:r>
              <a:rPr lang="zh-CN" altLang="zh-CN" sz="2700" dirty="0">
                <a:solidFill>
                  <a:schemeClr val="tx1"/>
                </a:solidFill>
              </a:rPr>
              <a:t>具有相同特征的事物的抽象描述，是</a:t>
            </a:r>
            <a:r>
              <a:rPr lang="zh-CN" altLang="zh-CN" sz="2700" dirty="0">
                <a:solidFill>
                  <a:srgbClr val="FF0000"/>
                </a:solidFill>
              </a:rPr>
              <a:t>抽象的、概念上</a:t>
            </a:r>
            <a:r>
              <a:rPr lang="zh-CN" altLang="zh-CN" sz="2700" dirty="0">
                <a:solidFill>
                  <a:schemeClr val="tx1"/>
                </a:solidFill>
              </a:rPr>
              <a:t>的。</a:t>
            </a:r>
          </a:p>
          <a:p>
            <a:pPr marL="365760" lvl="0" indent="-255905">
              <a:buFont typeface="Wingdings 3" panose="05040102010807070707" charset="0"/>
              <a:buChar char=""/>
            </a:pPr>
            <a:r>
              <a:rPr lang="zh-CN" altLang="zh-CN" dirty="0">
                <a:solidFill>
                  <a:schemeClr val="tx1"/>
                </a:solidFill>
              </a:rPr>
              <a:t>对象</a:t>
            </a:r>
          </a:p>
          <a:p>
            <a:pPr marL="567055" lvl="1" indent="0">
              <a:buFont typeface="Wingdings 3" panose="05040102010807070707" charset="0"/>
              <a:buNone/>
            </a:pPr>
            <a:r>
              <a:rPr lang="zh-CN" altLang="zh-CN" sz="2700" dirty="0">
                <a:solidFill>
                  <a:schemeClr val="tx1"/>
                </a:solidFill>
              </a:rPr>
              <a:t>实际存在的该类事物的</a:t>
            </a:r>
            <a:r>
              <a:rPr lang="zh-CN" altLang="zh-CN" sz="2700" dirty="0">
                <a:solidFill>
                  <a:srgbClr val="FF0000"/>
                </a:solidFill>
              </a:rPr>
              <a:t>具体个体</a:t>
            </a:r>
            <a:r>
              <a:rPr lang="zh-CN" altLang="zh-CN" sz="2700" dirty="0">
                <a:solidFill>
                  <a:schemeClr val="tx1"/>
                </a:solidFill>
              </a:rPr>
              <a:t>，因此也成为实例</a:t>
            </a:r>
            <a:r>
              <a:rPr lang="en-US" altLang="zh-CN" sz="2700" dirty="0">
                <a:solidFill>
                  <a:schemeClr val="tx1"/>
                </a:solidFill>
              </a:rPr>
              <a:t>(instance)</a:t>
            </a:r>
            <a:r>
              <a:rPr lang="zh-CN" altLang="en-US" sz="2700" dirty="0">
                <a:solidFill>
                  <a:schemeClr val="tx1"/>
                </a:solidFill>
              </a:rPr>
              <a:t>。</a:t>
            </a:r>
          </a:p>
          <a:p>
            <a:pPr marL="567055" lvl="1" indent="0">
              <a:buFont typeface="Wingdings 3" panose="05040102010807070707" charset="0"/>
              <a:buNone/>
            </a:pPr>
            <a:endParaRPr lang="zh-CN" altLang="en-US" sz="2700" dirty="0">
              <a:solidFill>
                <a:schemeClr val="tx1"/>
              </a:solidFill>
            </a:endParaRPr>
          </a:p>
          <a:p>
            <a:pPr marL="365760" lvl="0" indent="-255905">
              <a:lnSpc>
                <a:spcPct val="120000"/>
              </a:lnSpc>
              <a:buFont typeface="Wingdings 3" panose="05040102010807070707" charset="0"/>
              <a:buChar char=""/>
            </a:pPr>
            <a:r>
              <a:rPr lang="zh-CN" altLang="en-US" dirty="0">
                <a:solidFill>
                  <a:schemeClr val="tx1"/>
                </a:solidFill>
              </a:rPr>
              <a:t>举例：人类</a:t>
            </a:r>
            <a:r>
              <a:rPr lang="en-US" altLang="zh-CN" dirty="0">
                <a:solidFill>
                  <a:schemeClr val="tx1"/>
                </a:solidFill>
              </a:rPr>
              <a:t>——</a:t>
            </a:r>
            <a:r>
              <a:rPr lang="zh-CN" altLang="en-US" dirty="0">
                <a:solidFill>
                  <a:schemeClr val="tx1"/>
                </a:solidFill>
              </a:rPr>
              <a:t>抽象概念上的人</a:t>
            </a:r>
            <a:endParaRPr lang="en-US" altLang="zh-CN" dirty="0">
              <a:solidFill>
                <a:schemeClr val="tx1"/>
              </a:solidFill>
            </a:endParaRPr>
          </a:p>
          <a:p>
            <a:pPr marL="109855" lvl="0" indent="0" algn="l">
              <a:lnSpc>
                <a:spcPct val="120000"/>
              </a:lnSpc>
              <a:buFont typeface="Wingdings 3" panose="05040102010807070707" charset="0"/>
              <a:buNone/>
            </a:pPr>
            <a:r>
              <a:rPr lang="en-US" altLang="zh-CN" dirty="0">
                <a:solidFill>
                  <a:schemeClr val="tx1"/>
                </a:solidFill>
              </a:rPr>
              <a:t>  </a:t>
            </a:r>
            <a:r>
              <a:rPr lang="zh-CN" altLang="en-US" dirty="0">
                <a:solidFill>
                  <a:schemeClr val="tx1"/>
                </a:solidFill>
              </a:rPr>
              <a:t>   </a:t>
            </a:r>
            <a:r>
              <a:rPr lang="en-US" altLang="zh-CN" dirty="0">
                <a:solidFill>
                  <a:schemeClr val="tx1"/>
                </a:solidFill>
              </a:rPr>
              <a:t>      </a:t>
            </a:r>
            <a:r>
              <a:rPr lang="zh-CN" altLang="en-US" dirty="0">
                <a:solidFill>
                  <a:schemeClr val="tx1"/>
                </a:solidFill>
              </a:rPr>
              <a:t> 任正非</a:t>
            </a:r>
            <a:r>
              <a:rPr lang="en-US" altLang="zh-CN" dirty="0">
                <a:solidFill>
                  <a:schemeClr val="tx1"/>
                </a:solidFill>
              </a:rPr>
              <a:t>——</a:t>
            </a:r>
            <a:r>
              <a:rPr lang="zh-CN" altLang="en-US" dirty="0">
                <a:solidFill>
                  <a:schemeClr val="tx1"/>
                </a:solidFill>
              </a:rPr>
              <a:t>实实在在的的某个人</a:t>
            </a:r>
          </a:p>
        </p:txBody>
      </p:sp>
      <p:sp>
        <p:nvSpPr>
          <p:cNvPr id="3" name="标题 2"/>
          <p:cNvSpPr>
            <a:spLocks noGrp="1"/>
          </p:cNvSpPr>
          <p:nvPr>
            <p:ph type="title"/>
          </p:nvPr>
        </p:nvSpPr>
        <p:spPr/>
        <p:txBody>
          <a:bodyPr>
            <a:normAutofit/>
          </a:bodyPr>
          <a:lstStyle/>
          <a:p>
            <a:r>
              <a:rPr lang="en-US" altLang="zh-CN" dirty="0">
                <a:effectLst/>
              </a:rPr>
              <a:t>4.2  </a:t>
            </a:r>
            <a:r>
              <a:rPr lang="zh-CN" altLang="en-US" dirty="0">
                <a:effectLst/>
              </a:rPr>
              <a:t>面向对象的核心概念</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ffectLst/>
              </a:rPr>
              <a:t>4.2.1  </a:t>
            </a:r>
            <a:r>
              <a:rPr lang="zh-CN" altLang="zh-CN" dirty="0">
                <a:effectLst/>
              </a:rPr>
              <a:t>类成员的分析</a:t>
            </a:r>
            <a:endParaRPr lang="zh-CN" altLang="en-US" dirty="0"/>
          </a:p>
        </p:txBody>
      </p:sp>
      <p:sp>
        <p:nvSpPr>
          <p:cNvPr id="16" name="内容占位符 15"/>
          <p:cNvSpPr>
            <a:spLocks noGrp="1"/>
          </p:cNvSpPr>
          <p:nvPr>
            <p:ph idx="1"/>
          </p:nvPr>
        </p:nvSpPr>
        <p:spPr/>
        <p:txBody>
          <a:bodyPr/>
          <a:lstStyle/>
          <a:p>
            <a:pPr>
              <a:lnSpc>
                <a:spcPct val="120000"/>
              </a:lnSpc>
            </a:pPr>
            <a:r>
              <a:rPr lang="en-US" altLang="zh-CN" dirty="0"/>
              <a:t>Java</a:t>
            </a:r>
            <a:r>
              <a:rPr lang="zh-CN" altLang="en-US" dirty="0"/>
              <a:t>中用类</a:t>
            </a:r>
            <a:r>
              <a:rPr lang="en-US" altLang="zh-CN" dirty="0">
                <a:solidFill>
                  <a:srgbClr val="FF0000"/>
                </a:solidFill>
              </a:rPr>
              <a:t>class</a:t>
            </a:r>
            <a:r>
              <a:rPr lang="zh-CN" altLang="en-US" dirty="0"/>
              <a:t>来描述事物的特征，包括属性特征和行为特征。这两个特征也是类最基本的两个成员。</a:t>
            </a:r>
          </a:p>
          <a:p>
            <a:pPr>
              <a:lnSpc>
                <a:spcPct val="120000"/>
              </a:lnSpc>
            </a:pPr>
            <a:r>
              <a:rPr lang="zh-CN" altLang="en-US" dirty="0"/>
              <a:t>属性：事物的状态信息。对应类中的</a:t>
            </a:r>
            <a:r>
              <a:rPr lang="zh-CN" altLang="en-US" dirty="0">
                <a:solidFill>
                  <a:srgbClr val="FF0000"/>
                </a:solidFill>
              </a:rPr>
              <a:t>成员变量</a:t>
            </a:r>
            <a:endParaRPr lang="zh-CN" altLang="en-US" dirty="0"/>
          </a:p>
          <a:p>
            <a:pPr>
              <a:lnSpc>
                <a:spcPct val="120000"/>
              </a:lnSpc>
            </a:pPr>
            <a:r>
              <a:rPr lang="zh-CN" altLang="en-US" dirty="0"/>
              <a:t>行为：事物要做的操作。对应类中的</a:t>
            </a:r>
            <a:r>
              <a:rPr lang="zh-CN" altLang="en-US" dirty="0">
                <a:solidFill>
                  <a:srgbClr val="FF0000"/>
                </a:solidFill>
              </a:rPr>
              <a:t>成员方法</a:t>
            </a:r>
            <a:endParaRPr lang="zh-CN" altLang="en-US" dirty="0"/>
          </a:p>
          <a:p>
            <a:pPr>
              <a:lnSpc>
                <a:spcPct val="120000"/>
              </a:lnSpc>
            </a:pPr>
            <a:r>
              <a:rPr lang="zh-CN" altLang="en-US" dirty="0"/>
              <a:t>举例：人</a:t>
            </a:r>
          </a:p>
          <a:p>
            <a:pPr>
              <a:lnSpc>
                <a:spcPct val="120000"/>
              </a:lnSpc>
            </a:pPr>
            <a:r>
              <a:rPr lang="zh-CN" altLang="en-US" dirty="0"/>
              <a:t>属性：姓名、年龄、性别、生日</a:t>
            </a:r>
          </a:p>
          <a:p>
            <a:pPr>
              <a:lnSpc>
                <a:spcPct val="120000"/>
              </a:lnSpc>
            </a:pPr>
            <a:r>
              <a:rPr lang="zh-CN" altLang="en-US" dirty="0"/>
              <a:t>行为：吃饭、睡觉、工作</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lnSpc>
                <a:spcPct val="90000"/>
              </a:lnSpc>
              <a:buFont typeface="Wingdings" panose="05000000000000000000" pitchFamily="2" charset="2"/>
              <a:buNone/>
            </a:pPr>
            <a:r>
              <a:rPr lang="en-US" altLang="zh-CN" sz="2800" dirty="0"/>
              <a:t>1</a:t>
            </a:r>
            <a:r>
              <a:rPr lang="zh-CN" altLang="en-US" sz="2800" dirty="0"/>
              <a:t>．</a:t>
            </a:r>
            <a:r>
              <a:rPr lang="zh-CN" altLang="en-US" sz="2800" dirty="0">
                <a:latin typeface="Book Antiqua" panose="02040602050305030304" pitchFamily="18" charset="0"/>
              </a:rPr>
              <a:t>定义类的语法格式</a:t>
            </a:r>
            <a:endParaRPr lang="en-US" altLang="zh-CN" sz="2800" dirty="0">
              <a:latin typeface="Book Antiqua" panose="02040602050305030304" pitchFamily="18" charset="0"/>
            </a:endParaRPr>
          </a:p>
          <a:p>
            <a:pPr marL="0" indent="0">
              <a:lnSpc>
                <a:spcPct val="90000"/>
              </a:lnSpc>
              <a:buFont typeface="Wingdings" panose="05000000000000000000" pitchFamily="2" charset="2"/>
              <a:buNone/>
            </a:pPr>
            <a:endParaRPr lang="zh-CN" altLang="en-US" sz="2800" dirty="0">
              <a:latin typeface="Book Antiqua" panose="02040602050305030304" pitchFamily="18" charset="0"/>
            </a:endParaRPr>
          </a:p>
          <a:p>
            <a:pPr marL="269875" lvl="1" indent="516255">
              <a:lnSpc>
                <a:spcPct val="90000"/>
              </a:lnSpc>
              <a:buFont typeface="Wingdings" panose="05000000000000000000" pitchFamily="2" charset="2"/>
              <a:buNone/>
            </a:pPr>
            <a:r>
              <a:rPr lang="en-US" altLang="zh-CN" sz="2800" dirty="0">
                <a:solidFill>
                  <a:schemeClr val="folHlink"/>
                </a:solidFill>
                <a:latin typeface="Book Antiqua" panose="02040602050305030304" pitchFamily="18" charset="0"/>
              </a:rPr>
              <a:t>[</a:t>
            </a:r>
            <a:r>
              <a:rPr lang="zh-CN" altLang="en-US" sz="2800" dirty="0">
                <a:solidFill>
                  <a:schemeClr val="folHlink"/>
                </a:solidFill>
                <a:latin typeface="Book Antiqua" panose="02040602050305030304" pitchFamily="18" charset="0"/>
              </a:rPr>
              <a:t>类的修饰符</a:t>
            </a:r>
            <a:r>
              <a:rPr lang="en-US" altLang="zh-CN" sz="2800" dirty="0">
                <a:solidFill>
                  <a:schemeClr val="folHlink"/>
                </a:solidFill>
                <a:latin typeface="Book Antiqua" panose="02040602050305030304" pitchFamily="18" charset="0"/>
              </a:rPr>
              <a:t>] </a:t>
            </a:r>
            <a:r>
              <a:rPr lang="en-US" altLang="zh-CN" sz="2800" b="1" dirty="0">
                <a:solidFill>
                  <a:schemeClr val="folHlink"/>
                </a:solidFill>
                <a:latin typeface="Book Antiqua" panose="02040602050305030304" pitchFamily="18" charset="0"/>
              </a:rPr>
              <a:t>class</a:t>
            </a:r>
            <a:r>
              <a:rPr lang="en-US" altLang="zh-CN" sz="2800" dirty="0">
                <a:solidFill>
                  <a:schemeClr val="folHlink"/>
                </a:solidFill>
                <a:latin typeface="Book Antiqua" panose="02040602050305030304" pitchFamily="18" charset="0"/>
              </a:rPr>
              <a:t> </a:t>
            </a:r>
            <a:r>
              <a:rPr lang="zh-CN" altLang="en-US" sz="2800" dirty="0">
                <a:latin typeface="Book Antiqua" panose="02040602050305030304" pitchFamily="18" charset="0"/>
              </a:rPr>
              <a:t>类名</a:t>
            </a:r>
            <a:r>
              <a:rPr lang="zh-CN" altLang="en-US" sz="2800" dirty="0">
                <a:solidFill>
                  <a:schemeClr val="folHlink"/>
                </a:solidFill>
                <a:latin typeface="Book Antiqua" panose="02040602050305030304" pitchFamily="18" charset="0"/>
              </a:rPr>
              <a:t> </a:t>
            </a:r>
            <a:r>
              <a:rPr lang="en-US" altLang="zh-CN" sz="2800" dirty="0">
                <a:solidFill>
                  <a:schemeClr val="folHlink"/>
                </a:solidFill>
                <a:latin typeface="Book Antiqua" panose="02040602050305030304" pitchFamily="18" charset="0"/>
              </a:rPr>
              <a:t>[extends </a:t>
            </a:r>
            <a:r>
              <a:rPr lang="zh-CN" altLang="en-US" sz="2800" dirty="0">
                <a:solidFill>
                  <a:schemeClr val="folHlink"/>
                </a:solidFill>
                <a:latin typeface="Book Antiqua" panose="02040602050305030304" pitchFamily="18" charset="0"/>
              </a:rPr>
              <a:t>父类名</a:t>
            </a:r>
            <a:r>
              <a:rPr lang="en-US" altLang="zh-CN" sz="2800" dirty="0">
                <a:solidFill>
                  <a:schemeClr val="folHlink"/>
                </a:solidFill>
                <a:latin typeface="Book Antiqua" panose="02040602050305030304" pitchFamily="18" charset="0"/>
              </a:rPr>
              <a:t>] </a:t>
            </a:r>
            <a:r>
              <a:rPr lang="en-US" altLang="zh-CN" sz="2800" dirty="0">
                <a:solidFill>
                  <a:schemeClr val="hlink"/>
                </a:solidFill>
                <a:latin typeface="Book Antiqua" panose="02040602050305030304" pitchFamily="18" charset="0"/>
              </a:rPr>
              <a:t>{</a:t>
            </a:r>
          </a:p>
          <a:p>
            <a:pPr marL="269875" lvl="1" indent="516255">
              <a:lnSpc>
                <a:spcPct val="90000"/>
              </a:lnSpc>
              <a:buFont typeface="Wingdings" panose="05000000000000000000" pitchFamily="2" charset="2"/>
              <a:buNone/>
            </a:pPr>
            <a:r>
              <a:rPr lang="en-US" altLang="zh-CN" sz="2800" dirty="0">
                <a:solidFill>
                  <a:schemeClr val="folHlink"/>
                </a:solidFill>
                <a:latin typeface="Book Antiqua" panose="02040602050305030304" pitchFamily="18" charset="0"/>
              </a:rPr>
              <a:t>       ……     //</a:t>
            </a:r>
            <a:r>
              <a:rPr lang="zh-CN" altLang="en-US" sz="2800" dirty="0">
                <a:solidFill>
                  <a:schemeClr val="folHlink"/>
                </a:solidFill>
                <a:latin typeface="Book Antiqua" panose="02040602050305030304" pitchFamily="18" charset="0"/>
              </a:rPr>
              <a:t>类体</a:t>
            </a:r>
          </a:p>
          <a:p>
            <a:pPr marL="269875" lvl="1" indent="516255">
              <a:lnSpc>
                <a:spcPct val="90000"/>
              </a:lnSpc>
              <a:buFont typeface="Wingdings" panose="05000000000000000000" pitchFamily="2" charset="2"/>
              <a:buNone/>
            </a:pPr>
            <a:r>
              <a:rPr lang="en-US" altLang="zh-CN" sz="2800" dirty="0">
                <a:solidFill>
                  <a:schemeClr val="hlink"/>
                </a:solidFill>
                <a:latin typeface="Book Antiqua" panose="02040602050305030304" pitchFamily="18" charset="0"/>
              </a:rPr>
              <a:t>}</a:t>
            </a:r>
          </a:p>
          <a:p>
            <a:pPr marL="269875" lvl="1" indent="516255">
              <a:lnSpc>
                <a:spcPct val="90000"/>
              </a:lnSpc>
              <a:buFont typeface="Wingdings" panose="05000000000000000000" pitchFamily="2" charset="2"/>
              <a:buNone/>
            </a:pPr>
            <a:endParaRPr lang="en-US" altLang="zh-CN" sz="2800" dirty="0">
              <a:solidFill>
                <a:schemeClr val="hlink"/>
              </a:solidFill>
              <a:latin typeface="Book Antiqua" panose="02040602050305030304" pitchFamily="18" charset="0"/>
            </a:endParaRPr>
          </a:p>
          <a:p>
            <a:pPr marL="0" indent="0">
              <a:lnSpc>
                <a:spcPct val="90000"/>
              </a:lnSpc>
            </a:pPr>
            <a:endParaRPr lang="zh-CN" altLang="en-US" sz="2400" dirty="0">
              <a:latin typeface="Book Antiqua" panose="02040602050305030304" pitchFamily="18" charset="0"/>
            </a:endParaRPr>
          </a:p>
        </p:txBody>
      </p:sp>
      <p:sp>
        <p:nvSpPr>
          <p:cNvPr id="3" name="标题 2"/>
          <p:cNvSpPr>
            <a:spLocks noGrp="1"/>
          </p:cNvSpPr>
          <p:nvPr>
            <p:ph type="title"/>
          </p:nvPr>
        </p:nvSpPr>
        <p:spPr/>
        <p:txBody>
          <a:bodyPr>
            <a:normAutofit/>
          </a:bodyPr>
          <a:lstStyle/>
          <a:p>
            <a:r>
              <a:rPr lang="en-US" altLang="zh-CN" dirty="0">
                <a:effectLst/>
              </a:rPr>
              <a:t>4.2.2  </a:t>
            </a:r>
            <a:r>
              <a:rPr lang="zh-CN" altLang="zh-CN" dirty="0">
                <a:effectLst/>
              </a:rPr>
              <a:t>使用</a:t>
            </a:r>
            <a:r>
              <a:rPr lang="en-US" altLang="zh-CN" dirty="0">
                <a:effectLst/>
              </a:rPr>
              <a:t>class</a:t>
            </a:r>
            <a:r>
              <a:rPr lang="zh-CN" altLang="zh-CN" dirty="0">
                <a:effectLst/>
              </a:rPr>
              <a:t>定义类</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3" name="Rectangle 3"/>
          <p:cNvSpPr>
            <a:spLocks noGrp="1" noChangeArrowheads="1"/>
          </p:cNvSpPr>
          <p:nvPr>
            <p:ph idx="1"/>
          </p:nvPr>
        </p:nvSpPr>
        <p:spPr>
          <a:xfrm>
            <a:off x="179512" y="1196752"/>
            <a:ext cx="8229600" cy="4525963"/>
          </a:xfrm>
        </p:spPr>
        <p:txBody>
          <a:bodyPr>
            <a:normAutofit/>
          </a:bodyPr>
          <a:lstStyle/>
          <a:p>
            <a:pPr marL="457200" indent="-457200"/>
            <a:r>
              <a:rPr lang="en-US" altLang="zh-CN" sz="2800" dirty="0"/>
              <a:t>2. </a:t>
            </a:r>
            <a:r>
              <a:rPr lang="zh-CN" altLang="en-US" sz="2800" dirty="0"/>
              <a:t>成员变量</a:t>
            </a:r>
            <a:endParaRPr lang="en-US" altLang="zh-CN" sz="3200" dirty="0"/>
          </a:p>
          <a:p>
            <a:pPr marL="0" lvl="1" indent="0">
              <a:spcBef>
                <a:spcPts val="400"/>
              </a:spcBef>
              <a:buSzPct val="68000"/>
              <a:buNone/>
            </a:pPr>
            <a:r>
              <a:rPr lang="zh-CN" altLang="en-US" sz="2800" dirty="0">
                <a:latin typeface="Book Antiqua" panose="02040602050305030304" pitchFamily="18" charset="0"/>
              </a:rPr>
              <a:t>        </a:t>
            </a:r>
            <a:r>
              <a:rPr lang="en-US" altLang="zh-CN" sz="2400" dirty="0"/>
              <a:t>[</a:t>
            </a:r>
            <a:r>
              <a:rPr lang="zh-CN" altLang="en-US" sz="2400" dirty="0"/>
              <a:t>访问权限</a:t>
            </a:r>
            <a:r>
              <a:rPr lang="zh-CN" altLang="zh-CN" sz="2400" dirty="0"/>
              <a:t>修饰符</a:t>
            </a:r>
            <a:r>
              <a:rPr lang="en-US" altLang="zh-CN" sz="2400" dirty="0"/>
              <a:t>] </a:t>
            </a:r>
            <a:r>
              <a:rPr lang="zh-CN" altLang="zh-CN" sz="2400" dirty="0"/>
              <a:t>数据类型</a:t>
            </a:r>
            <a:r>
              <a:rPr lang="en-US" altLang="zh-CN" sz="2400" dirty="0"/>
              <a:t>  </a:t>
            </a:r>
            <a:r>
              <a:rPr lang="zh-CN" altLang="zh-CN" sz="2400" dirty="0"/>
              <a:t>成员名</a:t>
            </a:r>
            <a:r>
              <a:rPr lang="en-US" altLang="zh-CN" sz="2400" dirty="0"/>
              <a:t>[=</a:t>
            </a:r>
            <a:r>
              <a:rPr lang="zh-CN" altLang="zh-CN" sz="2400" dirty="0"/>
              <a:t>默认值</a:t>
            </a:r>
            <a:r>
              <a:rPr lang="en-US" altLang="zh-CN" sz="2400" dirty="0"/>
              <a:t>];</a:t>
            </a:r>
          </a:p>
          <a:p>
            <a:pPr marL="0" lvl="1" indent="0">
              <a:spcBef>
                <a:spcPts val="400"/>
              </a:spcBef>
              <a:buSzPct val="68000"/>
              <a:buNone/>
            </a:pPr>
            <a:endParaRPr lang="en-US" altLang="zh-CN" sz="2400" dirty="0"/>
          </a:p>
          <a:p>
            <a:pPr marL="393065" lvl="1" indent="0">
              <a:buNone/>
            </a:pPr>
            <a:endParaRPr lang="zh-CN" altLang="en-US" sz="2400" dirty="0">
              <a:latin typeface="Book Antiqua" panose="02040602050305030304" pitchFamily="18" charset="0"/>
            </a:endParaRPr>
          </a:p>
          <a:p>
            <a:pPr marL="393065" lvl="1" indent="0">
              <a:buNone/>
            </a:pPr>
            <a:endParaRPr lang="zh-CN" altLang="en-US" sz="2400" dirty="0">
              <a:latin typeface="Book Antiqua" panose="02040602050305030304" pitchFamily="18" charset="0"/>
            </a:endParaRPr>
          </a:p>
          <a:p>
            <a:pPr marL="393065" lvl="1" indent="0">
              <a:buNone/>
            </a:pPr>
            <a:endParaRPr lang="zh-CN" altLang="en-US" sz="2400" dirty="0">
              <a:latin typeface="Book Antiqua" panose="02040602050305030304" pitchFamily="18" charset="0"/>
            </a:endParaRPr>
          </a:p>
          <a:p>
            <a:pPr marL="393065" lvl="1" indent="0">
              <a:buNone/>
            </a:pPr>
            <a:endParaRPr lang="zh-CN" altLang="en-US" sz="2400" dirty="0">
              <a:latin typeface="Book Antiqua" panose="02040602050305030304" pitchFamily="18" charset="0"/>
            </a:endParaRPr>
          </a:p>
          <a:p>
            <a:pPr marL="393065" lvl="1" indent="0">
              <a:buNone/>
            </a:pPr>
            <a:r>
              <a:rPr lang="en-US" altLang="zh-CN" sz="2400" dirty="0"/>
              <a:t>	</a:t>
            </a:r>
            <a:endParaRPr lang="zh-CN" altLang="en-US" sz="2400" dirty="0">
              <a:latin typeface="Book Antiqua" panose="02040602050305030304" pitchFamily="18" charset="0"/>
            </a:endParaRPr>
          </a:p>
        </p:txBody>
      </p:sp>
      <p:sp>
        <p:nvSpPr>
          <p:cNvPr id="158724" name="Rectangle 4"/>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normAutofit/>
          </a:bodyPr>
          <a:lstStyle/>
          <a:p>
            <a:r>
              <a:rPr lang="en-US" altLang="zh-CN" dirty="0">
                <a:effectLst/>
              </a:rPr>
              <a:t>4.2.2  </a:t>
            </a:r>
            <a:r>
              <a:rPr lang="zh-CN" altLang="zh-CN" dirty="0">
                <a:effectLst/>
              </a:rPr>
              <a:t>使用</a:t>
            </a:r>
            <a:r>
              <a:rPr lang="en-US" altLang="zh-CN" dirty="0">
                <a:effectLst/>
              </a:rPr>
              <a:t>class</a:t>
            </a:r>
            <a:r>
              <a:rPr lang="zh-CN" altLang="zh-CN" dirty="0">
                <a:effectLst/>
              </a:rPr>
              <a:t>定义类</a:t>
            </a:r>
            <a:endParaRPr kumimoji="1" lang="en-US" altLang="zh-CN" b="1" dirty="0">
              <a:ea typeface="仿宋_GB2312" pitchFamily="49" charset="-122"/>
            </a:endParaRPr>
          </a:p>
        </p:txBody>
      </p:sp>
      <p:graphicFrame>
        <p:nvGraphicFramePr>
          <p:cNvPr id="4" name="Group 1117"/>
          <p:cNvGraphicFramePr/>
          <p:nvPr/>
        </p:nvGraphicFramePr>
        <p:xfrm>
          <a:off x="971416" y="2132459"/>
          <a:ext cx="3886200" cy="4643441"/>
        </p:xfrm>
        <a:graphic>
          <a:graphicData uri="http://schemas.openxmlformats.org/drawingml/2006/table">
            <a:tbl>
              <a:tblPr/>
              <a:tblGrid>
                <a:gridCol w="1333500">
                  <a:extLst>
                    <a:ext uri="{9D8B030D-6E8A-4147-A177-3AD203B41FA5}">
                      <a16:colId xmlns:a16="http://schemas.microsoft.com/office/drawing/2014/main" val="20000"/>
                    </a:ext>
                  </a:extLst>
                </a:gridCol>
                <a:gridCol w="1179513">
                  <a:extLst>
                    <a:ext uri="{9D8B030D-6E8A-4147-A177-3AD203B41FA5}">
                      <a16:colId xmlns:a16="http://schemas.microsoft.com/office/drawing/2014/main" val="20001"/>
                    </a:ext>
                  </a:extLst>
                </a:gridCol>
                <a:gridCol w="1373187">
                  <a:extLst>
                    <a:ext uri="{9D8B030D-6E8A-4147-A177-3AD203B41FA5}">
                      <a16:colId xmlns:a16="http://schemas.microsoft.com/office/drawing/2014/main" val="20002"/>
                    </a:ext>
                  </a:extLst>
                </a:gridCol>
              </a:tblGrid>
              <a:tr h="419100">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数据类型</a:t>
                      </a:r>
                      <a:endPar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关键字</a:t>
                      </a:r>
                      <a:endPar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缺省数值</a:t>
                      </a:r>
                      <a:endParaRPr kumimoji="0" lang="zh-CN" altLang="en-US"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625">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布尔型</a:t>
                      </a:r>
                      <a:endPar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boolean</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false</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8638">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字符型</a:t>
                      </a:r>
                      <a:endPar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char</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‘\u0000’</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63">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字节型</a:t>
                      </a:r>
                      <a:endPar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byte</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短整型</a:t>
                      </a:r>
                      <a:endPar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short</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113">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整型</a:t>
                      </a:r>
                      <a:endPar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int</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2288">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长整型</a:t>
                      </a:r>
                      <a:endPar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long</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0375">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浮点型</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float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0.0F</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6888">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双精度型</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double</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0.0D</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96888">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引用类型</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类、接口</a:t>
                      </a:r>
                      <a:endParaRPr kumimoji="0" lang="en-US" altLang="zh-CN"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sz="2800">
                          <a:solidFill>
                            <a:schemeClr val="tx1"/>
                          </a:solidFill>
                          <a:latin typeface="Tahoma" panose="020B0604030504040204" pitchFamily="34" charset="0"/>
                          <a:ea typeface="宋体" panose="02010600030101010101" pitchFamily="2" charset="-122"/>
                        </a:defRPr>
                      </a:lvl1pPr>
                      <a:lvl2pPr>
                        <a:buClr>
                          <a:schemeClr val="hlink"/>
                        </a:buClr>
                        <a:buSzPct val="55000"/>
                        <a:defRPr sz="2400">
                          <a:solidFill>
                            <a:schemeClr val="tx1"/>
                          </a:solidFill>
                          <a:latin typeface="Tahoma" panose="020B0604030504040204" pitchFamily="34" charset="0"/>
                          <a:ea typeface="宋体" panose="02010600030101010101" pitchFamily="2" charset="-122"/>
                        </a:defRPr>
                      </a:lvl2pPr>
                      <a:lvl3pPr>
                        <a:buSzPct val="50000"/>
                        <a:defRPr sz="2000">
                          <a:solidFill>
                            <a:schemeClr val="tx1"/>
                          </a:solidFill>
                          <a:latin typeface="Tahoma" panose="020B0604030504040204" pitchFamily="34" charset="0"/>
                          <a:ea typeface="宋体" panose="02010600030101010101" pitchFamily="2" charset="-122"/>
                        </a:defRPr>
                      </a:lvl3pPr>
                      <a:lvl4pPr>
                        <a:buClr>
                          <a:schemeClr val="accent2"/>
                        </a:buClr>
                        <a:buSzPct val="55000"/>
                        <a:defRPr>
                          <a:solidFill>
                            <a:schemeClr val="tx1"/>
                          </a:solidFill>
                          <a:latin typeface="Tahoma" panose="020B0604030504040204" pitchFamily="34" charset="0"/>
                          <a:ea typeface="宋体" panose="02010600030101010101" pitchFamily="2" charset="-122"/>
                        </a:defRPr>
                      </a:lvl4pPr>
                      <a:lvl5pPr>
                        <a:buClr>
                          <a:schemeClr val="accent1"/>
                        </a:buClr>
                        <a:buSzPct val="50000"/>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0"/>
                        </a:spcBef>
                        <a:spcAft>
                          <a:spcPct val="0"/>
                        </a:spcAft>
                        <a:buClr>
                          <a:schemeClr val="folHlink"/>
                        </a:buClr>
                        <a:buSzPct val="60000"/>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Book Antiqua" panose="02040602050305030304" pitchFamily="18" charset="0"/>
                          <a:ea typeface="宋体" panose="02010600030101010101" pitchFamily="2" charset="-122"/>
                        </a:rPr>
                        <a:t>null</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3" name="文本框 2"/>
          <p:cNvSpPr txBox="1"/>
          <p:nvPr/>
        </p:nvSpPr>
        <p:spPr>
          <a:xfrm>
            <a:off x="5253990" y="2669540"/>
            <a:ext cx="3062605" cy="2984500"/>
          </a:xfrm>
          <a:prstGeom prst="rect">
            <a:avLst/>
          </a:prstGeom>
          <a:noFill/>
        </p:spPr>
        <p:txBody>
          <a:bodyPr wrap="square" rtlCol="0">
            <a:spAutoFit/>
          </a:bodyPr>
          <a:lstStyle/>
          <a:p>
            <a:r>
              <a:rPr lang="zh-CN" altLang="en-US" sz="2000" dirty="0"/>
              <a:t>访问修饰符：</a:t>
            </a:r>
          </a:p>
          <a:p>
            <a:pPr indent="457200">
              <a:lnSpc>
                <a:spcPct val="120000"/>
              </a:lnSpc>
            </a:pPr>
            <a:r>
              <a:rPr lang="en-US" altLang="zh-CN" sz="2000" dirty="0">
                <a:solidFill>
                  <a:srgbClr val="FF0000"/>
                </a:solidFill>
              </a:rPr>
              <a:t>public/protected/</a:t>
            </a:r>
          </a:p>
          <a:p>
            <a:pPr indent="457200">
              <a:lnSpc>
                <a:spcPct val="120000"/>
              </a:lnSpc>
            </a:pPr>
            <a:r>
              <a:rPr lang="zh-CN" altLang="en-US" sz="2000" dirty="0">
                <a:solidFill>
                  <a:srgbClr val="FF0000"/>
                </a:solidFill>
              </a:rPr>
              <a:t>默认</a:t>
            </a:r>
            <a:r>
              <a:rPr lang="en-US" altLang="zh-CN" sz="2000" dirty="0">
                <a:solidFill>
                  <a:srgbClr val="FF0000"/>
                </a:solidFill>
              </a:rPr>
              <a:t>/private</a:t>
            </a:r>
            <a:endParaRPr lang="zh-CN" altLang="en-US" sz="2000" dirty="0">
              <a:solidFill>
                <a:srgbClr val="FF0000"/>
              </a:solidFill>
            </a:endParaRPr>
          </a:p>
          <a:p>
            <a:pPr lvl="1"/>
            <a:endParaRPr lang="en-US" altLang="zh-CN" sz="2000" b="1" dirty="0">
              <a:sym typeface="+mn-ea"/>
            </a:endParaRPr>
          </a:p>
          <a:p>
            <a:pPr marL="0" lvl="0" indent="0">
              <a:buNone/>
            </a:pPr>
            <a:r>
              <a:rPr lang="zh-CN" altLang="en-US" sz="2000" dirty="0">
                <a:solidFill>
                  <a:schemeClr val="tx1"/>
                </a:solidFill>
                <a:sym typeface="+mn-ea"/>
              </a:rPr>
              <a:t>举例：</a:t>
            </a:r>
            <a:endParaRPr lang="en-US" altLang="zh-CN" sz="2000" dirty="0">
              <a:solidFill>
                <a:schemeClr val="tx1"/>
              </a:solidFill>
              <a:sym typeface="+mn-ea"/>
            </a:endParaRPr>
          </a:p>
          <a:p>
            <a:pPr marL="0" lvl="0" indent="0">
              <a:buNone/>
            </a:pPr>
            <a:r>
              <a:rPr lang="en-US" altLang="zh-CN" sz="2000" dirty="0">
                <a:sym typeface="+mn-ea"/>
              </a:rPr>
              <a:t>public String n</a:t>
            </a:r>
            <a:r>
              <a:rPr lang="en-US" altLang="zh-CN" sz="2000" dirty="0" err="1">
                <a:sym typeface="+mn-ea"/>
              </a:rPr>
              <a:t>ame</a:t>
            </a:r>
            <a:r>
              <a:rPr lang="en-US" altLang="zh-CN" sz="2000" dirty="0">
                <a:sym typeface="+mn-ea"/>
              </a:rPr>
              <a:t>; public int age;</a:t>
            </a:r>
          </a:p>
          <a:p>
            <a:pPr marL="0" lvl="0" indent="0">
              <a:buNone/>
            </a:pPr>
            <a:r>
              <a:rPr lang="en-US" altLang="zh-CN" sz="2000" dirty="0">
                <a:sym typeface="+mn-ea"/>
              </a:rPr>
              <a:t>public String gender;</a:t>
            </a:r>
            <a:endParaRPr lang="en-US" altLang="zh-CN" sz="2000" dirty="0">
              <a:solidFill>
                <a:schemeClr val="hlink"/>
              </a:solidFill>
              <a:latin typeface="Book Antiqua" panose="02040602050305030304" pitchFamily="18" charset="0"/>
            </a:endParaRPr>
          </a:p>
          <a:p>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5872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a:xfrm>
            <a:off x="457200" y="1194435"/>
            <a:ext cx="8229600" cy="5478145"/>
          </a:xfrm>
        </p:spPr>
        <p:txBody>
          <a:bodyPr>
            <a:normAutofit fontScale="57500" lnSpcReduction="20000"/>
          </a:bodyPr>
          <a:lstStyle/>
          <a:p>
            <a:pPr marL="457200" indent="-457200">
              <a:lnSpc>
                <a:spcPct val="110000"/>
              </a:lnSpc>
            </a:pPr>
            <a:r>
              <a:rPr lang="en-US" altLang="zh-CN" sz="5335" dirty="0">
                <a:latin typeface="Book Antiqua" panose="02040602050305030304" pitchFamily="18" charset="0"/>
              </a:rPr>
              <a:t>3. </a:t>
            </a:r>
            <a:r>
              <a:rPr lang="zh-CN" altLang="en-US" sz="5335" dirty="0">
                <a:latin typeface="Book Antiqua" panose="02040602050305030304" pitchFamily="18" charset="0"/>
              </a:rPr>
              <a:t>成员方法</a:t>
            </a:r>
            <a:endParaRPr lang="en-US" altLang="zh-CN" sz="5335" dirty="0">
              <a:latin typeface="Book Antiqua" panose="02040602050305030304" pitchFamily="18" charset="0"/>
            </a:endParaRPr>
          </a:p>
          <a:p>
            <a:pPr marL="255905" lvl="1" indent="0">
              <a:lnSpc>
                <a:spcPct val="110000"/>
              </a:lnSpc>
              <a:buNone/>
            </a:pPr>
            <a:r>
              <a:rPr lang="en-US" altLang="zh-CN" sz="4000" dirty="0"/>
              <a:t>  </a:t>
            </a:r>
            <a:r>
              <a:rPr lang="zh-CN" altLang="en-US" sz="4000" dirty="0"/>
              <a:t>访问权限修饰符</a:t>
            </a:r>
            <a:r>
              <a:rPr lang="en-US" altLang="zh-CN" sz="4000" dirty="0"/>
              <a:t>[</a:t>
            </a:r>
            <a:r>
              <a:rPr lang="zh-CN" altLang="en-US" sz="4000" dirty="0"/>
              <a:t>其他修饰符</a:t>
            </a:r>
            <a:r>
              <a:rPr lang="en-US" altLang="zh-CN" sz="4000" dirty="0"/>
              <a:t>] </a:t>
            </a:r>
            <a:r>
              <a:rPr lang="zh-CN" altLang="en-US" sz="4000" dirty="0"/>
              <a:t>返回值类型</a:t>
            </a:r>
            <a:r>
              <a:rPr lang="en-US" altLang="zh-CN" sz="4000" dirty="0"/>
              <a:t> </a:t>
            </a:r>
            <a:r>
              <a:rPr lang="zh-CN" altLang="en-US" sz="4000" dirty="0"/>
              <a:t>方法名</a:t>
            </a:r>
            <a:r>
              <a:rPr lang="en-US" altLang="zh-CN" sz="4000" dirty="0"/>
              <a:t>(</a:t>
            </a:r>
            <a:r>
              <a:rPr lang="zh-CN" altLang="en-US" sz="4000" dirty="0">
                <a:sym typeface="+mn-ea"/>
              </a:rPr>
              <a:t>形参</a:t>
            </a:r>
            <a:r>
              <a:rPr lang="zh-CN" altLang="en-US" sz="4000" dirty="0"/>
              <a:t>列表</a:t>
            </a:r>
            <a:r>
              <a:rPr lang="en-US" altLang="zh-CN" sz="4000" dirty="0"/>
              <a:t>){</a:t>
            </a:r>
          </a:p>
          <a:p>
            <a:pPr marL="1627505" lvl="4" indent="457200">
              <a:buNone/>
            </a:pPr>
            <a:r>
              <a:rPr lang="en-US" altLang="zh-CN" sz="4000" dirty="0"/>
              <a:t>//</a:t>
            </a:r>
            <a:r>
              <a:rPr lang="zh-CN" altLang="en-US" sz="4000" dirty="0"/>
              <a:t>方法体</a:t>
            </a:r>
            <a:endParaRPr lang="en-US" altLang="zh-CN" sz="4000" dirty="0"/>
          </a:p>
          <a:p>
            <a:pPr marL="255905" lvl="1" indent="0">
              <a:buNone/>
            </a:pPr>
            <a:r>
              <a:rPr lang="en-US" altLang="zh-CN" sz="4000" dirty="0"/>
              <a:t>   }</a:t>
            </a:r>
          </a:p>
          <a:p>
            <a:pPr marL="255905" lvl="1" indent="0">
              <a:lnSpc>
                <a:spcPct val="120000"/>
              </a:lnSpc>
              <a:buNone/>
            </a:pPr>
            <a:r>
              <a:rPr lang="en-US" altLang="zh-CN" sz="2220" dirty="0"/>
              <a:t>  </a:t>
            </a:r>
            <a:r>
              <a:rPr lang="zh-CN" altLang="en-US" sz="2855" dirty="0"/>
              <a:t> (1)权限修饰符：</a:t>
            </a:r>
            <a:r>
              <a:rPr lang="en-US" altLang="zh-CN" sz="2855" dirty="0">
                <a:sym typeface="+mn-ea"/>
              </a:rPr>
              <a:t>public/protected/</a:t>
            </a:r>
            <a:r>
              <a:rPr lang="zh-CN" altLang="en-US" sz="2855" dirty="0">
                <a:sym typeface="+mn-ea"/>
              </a:rPr>
              <a:t>默认</a:t>
            </a:r>
            <a:r>
              <a:rPr lang="en-US" altLang="zh-CN" sz="2855" dirty="0">
                <a:sym typeface="+mn-ea"/>
              </a:rPr>
              <a:t>/private</a:t>
            </a:r>
          </a:p>
          <a:p>
            <a:pPr marL="255905" lvl="1" indent="0">
              <a:lnSpc>
                <a:spcPct val="120000"/>
              </a:lnSpc>
              <a:buNone/>
            </a:pPr>
            <a:r>
              <a:rPr lang="en-US" altLang="zh-CN" sz="2220" dirty="0">
                <a:sym typeface="+mn-ea"/>
              </a:rPr>
              <a:t>  </a:t>
            </a:r>
            <a:r>
              <a:rPr lang="zh-CN" altLang="en-US" sz="2855" dirty="0">
                <a:sym typeface="+mn-ea"/>
              </a:rPr>
              <a:t> (2)返回值类型：描述当调用完此方法时，是否需要返回一个结果。</a:t>
            </a:r>
          </a:p>
          <a:p>
            <a:pPr marL="255905" lvl="1" indent="0">
              <a:lnSpc>
                <a:spcPct val="120000"/>
              </a:lnSpc>
              <a:buNone/>
            </a:pPr>
            <a:r>
              <a:rPr lang="zh-CN" altLang="en-US" sz="2855" dirty="0">
                <a:sym typeface="+mn-ea"/>
              </a:rPr>
              <a:t> </a:t>
            </a:r>
            <a:r>
              <a:rPr lang="en-US" altLang="zh-CN" sz="2855" dirty="0">
                <a:sym typeface="+mn-ea"/>
              </a:rPr>
              <a:t>       </a:t>
            </a:r>
            <a:r>
              <a:rPr lang="zh-CN" altLang="en-US" sz="2855" dirty="0">
                <a:sym typeface="+mn-ea"/>
              </a:rPr>
              <a:t>分类：</a:t>
            </a:r>
          </a:p>
          <a:p>
            <a:pPr marL="255905" lvl="1" indent="0">
              <a:lnSpc>
                <a:spcPct val="120000"/>
              </a:lnSpc>
              <a:buNone/>
            </a:pPr>
            <a:r>
              <a:rPr lang="zh-CN" altLang="en-US" sz="2220" dirty="0">
                <a:sym typeface="+mn-ea"/>
              </a:rPr>
              <a:t> </a:t>
            </a:r>
            <a:r>
              <a:rPr lang="en-US" altLang="zh-CN" sz="2220" dirty="0">
                <a:sym typeface="+mn-ea"/>
              </a:rPr>
              <a:t>           </a:t>
            </a:r>
            <a:r>
              <a:rPr lang="en-US" altLang="zh-CN" sz="2855" dirty="0">
                <a:sym typeface="+mn-ea"/>
              </a:rPr>
              <a:t>   &gt;</a:t>
            </a:r>
            <a:r>
              <a:rPr lang="zh-CN" altLang="en-US" sz="2855" dirty="0">
                <a:sym typeface="+mn-ea"/>
              </a:rPr>
              <a:t>无返回值类型：</a:t>
            </a:r>
            <a:r>
              <a:rPr lang="en-US" altLang="zh-CN" sz="2855" dirty="0">
                <a:sym typeface="+mn-ea"/>
              </a:rPr>
              <a:t>void</a:t>
            </a:r>
            <a:r>
              <a:rPr lang="zh-CN" altLang="en-US" sz="2855" dirty="0">
                <a:sym typeface="+mn-ea"/>
              </a:rPr>
              <a:t>。举例：</a:t>
            </a:r>
            <a:r>
              <a:rPr lang="en-US" altLang="zh-CN" sz="2855" dirty="0" err="1">
                <a:sym typeface="+mn-ea"/>
              </a:rPr>
              <a:t>System.out.println</a:t>
            </a:r>
            <a:r>
              <a:rPr lang="en-US" altLang="zh-CN" sz="2855" dirty="0">
                <a:sym typeface="+mn-ea"/>
              </a:rPr>
              <a:t>(x)</a:t>
            </a:r>
          </a:p>
          <a:p>
            <a:pPr marL="255905" lvl="1" indent="457200">
              <a:lnSpc>
                <a:spcPct val="120000"/>
              </a:lnSpc>
              <a:buNone/>
            </a:pPr>
            <a:r>
              <a:rPr lang="en-US" altLang="zh-CN" sz="2855" dirty="0">
                <a:sym typeface="+mn-ea"/>
              </a:rPr>
              <a:t>     </a:t>
            </a:r>
            <a:r>
              <a:rPr lang="en-US" altLang="zh-CN" sz="2855" dirty="0"/>
              <a:t>&gt;</a:t>
            </a:r>
            <a:r>
              <a:rPr lang="zh-CN" altLang="en-US" sz="2855" dirty="0"/>
              <a:t>有具体返回值类型：需指明返回的数据类型。可以是基本数据类型，也</a:t>
            </a:r>
            <a:r>
              <a:rPr lang="en-US" altLang="zh-CN" sz="2855" dirty="0"/>
              <a:t>   </a:t>
            </a:r>
          </a:p>
          <a:p>
            <a:pPr marL="255905" lvl="1" indent="457200">
              <a:lnSpc>
                <a:spcPct val="120000"/>
              </a:lnSpc>
              <a:buNone/>
            </a:pPr>
            <a:r>
              <a:rPr lang="en-US" altLang="zh-CN" sz="2855" dirty="0"/>
              <a:t>        </a:t>
            </a:r>
            <a:r>
              <a:rPr lang="zh-CN" altLang="en-US" sz="2855" dirty="0"/>
              <a:t>可以是引用数据类型。需要在方法内部配合</a:t>
            </a:r>
            <a:r>
              <a:rPr lang="en-US" altLang="zh-CN" sz="2855" dirty="0"/>
              <a:t>return</a:t>
            </a:r>
            <a:r>
              <a:rPr lang="zh-CN" altLang="en-US" sz="2855" dirty="0"/>
              <a:t>使用</a:t>
            </a:r>
            <a:r>
              <a:rPr lang="en-US" altLang="zh-CN" sz="2855" dirty="0"/>
              <a:t>,”return </a:t>
            </a:r>
            <a:r>
              <a:rPr lang="zh-CN" altLang="en-US" sz="2855" dirty="0"/>
              <a:t>返回值</a:t>
            </a:r>
            <a:r>
              <a:rPr lang="en-US" altLang="zh-CN" sz="2855" dirty="0"/>
              <a:t> </a:t>
            </a:r>
          </a:p>
          <a:p>
            <a:pPr marL="255905" lvl="1" indent="457200">
              <a:lnSpc>
                <a:spcPct val="120000"/>
              </a:lnSpc>
              <a:buNone/>
            </a:pPr>
            <a:r>
              <a:rPr lang="en-US" altLang="zh-CN" sz="2855" dirty="0"/>
              <a:t>        </a:t>
            </a:r>
            <a:r>
              <a:rPr lang="zh-CN" altLang="en-US" sz="2855" dirty="0"/>
              <a:t>类型的变量或常量</a:t>
            </a:r>
            <a:r>
              <a:rPr lang="en-US" altLang="zh-CN" sz="2855" dirty="0"/>
              <a:t>”</a:t>
            </a:r>
            <a:r>
              <a:rPr lang="zh-CN" altLang="en-US" sz="2855" dirty="0"/>
              <a:t>。举例：</a:t>
            </a:r>
            <a:r>
              <a:rPr lang="en-US" altLang="zh-CN" sz="2855" dirty="0" err="1"/>
              <a:t>Math.random</a:t>
            </a:r>
            <a:r>
              <a:rPr lang="en-US" altLang="zh-CN" sz="2855" dirty="0"/>
              <a:t>()</a:t>
            </a:r>
            <a:endParaRPr lang="zh-CN" altLang="en-US" sz="2220" dirty="0"/>
          </a:p>
          <a:p>
            <a:pPr marL="255905" lvl="1" indent="457200" algn="l">
              <a:lnSpc>
                <a:spcPct val="120000"/>
              </a:lnSpc>
              <a:buSzTx/>
              <a:buNone/>
            </a:pPr>
            <a:r>
              <a:rPr lang="zh-CN" altLang="en-US" sz="2220" dirty="0">
                <a:solidFill>
                  <a:schemeClr val="tx1"/>
                </a:solidFill>
              </a:rPr>
              <a:t>   </a:t>
            </a:r>
            <a:endParaRPr lang="zh-CN" altLang="en-US" sz="2855" dirty="0">
              <a:solidFill>
                <a:schemeClr val="tx1"/>
              </a:solidFill>
            </a:endParaRPr>
          </a:p>
          <a:p>
            <a:pPr marL="255905" lvl="1" indent="457200" algn="l">
              <a:lnSpc>
                <a:spcPct val="120000"/>
              </a:lnSpc>
              <a:buSzTx/>
              <a:buNone/>
            </a:pPr>
            <a:r>
              <a:rPr lang="zh-CN" altLang="en-US" sz="2855" dirty="0">
                <a:solidFill>
                  <a:schemeClr val="tx1"/>
                </a:solidFill>
              </a:rPr>
              <a:t> </a:t>
            </a:r>
            <a:r>
              <a:rPr lang="en-US" altLang="zh-CN" sz="2855" dirty="0">
                <a:solidFill>
                  <a:schemeClr val="tx1"/>
                </a:solidFill>
              </a:rPr>
              <a:t>       </a:t>
            </a:r>
            <a:r>
              <a:rPr lang="zh-CN" altLang="en-US" sz="2855" dirty="0">
                <a:solidFill>
                  <a:schemeClr val="tx1"/>
                </a:solidFill>
              </a:rPr>
              <a:t> </a:t>
            </a:r>
            <a:r>
              <a:rPr lang="zh-CN" altLang="en-US" sz="2855" dirty="0">
                <a:solidFill>
                  <a:srgbClr val="FF0000"/>
                </a:solidFill>
              </a:rPr>
              <a:t>声明方法时，如何确定方法的返回值类型？</a:t>
            </a:r>
            <a:endParaRPr lang="zh-CN" altLang="en-US" sz="2855" dirty="0">
              <a:solidFill>
                <a:schemeClr val="tx1"/>
              </a:solidFill>
            </a:endParaRPr>
          </a:p>
          <a:p>
            <a:pPr marL="255905" lvl="1" indent="457200" algn="l">
              <a:lnSpc>
                <a:spcPct val="120000"/>
              </a:lnSpc>
              <a:buSzTx/>
              <a:buNone/>
            </a:pPr>
            <a:r>
              <a:rPr lang="zh-CN" altLang="en-US" sz="2855" dirty="0">
                <a:solidFill>
                  <a:schemeClr val="tx1"/>
                </a:solidFill>
              </a:rPr>
              <a:t>         ①根据题目要求；②具体实现的功能决定</a:t>
            </a:r>
            <a:endParaRPr lang="zh-CN" altLang="en-US" sz="3335" dirty="0">
              <a:solidFill>
                <a:schemeClr val="tx1"/>
              </a:solidFill>
            </a:endParaRPr>
          </a:p>
          <a:p>
            <a:pPr marL="255905" lvl="1" indent="0">
              <a:buNone/>
            </a:pPr>
            <a:r>
              <a:rPr lang="zh-CN" altLang="en-US" sz="2400" dirty="0">
                <a:solidFill>
                  <a:schemeClr val="tx1"/>
                </a:solidFill>
              </a:rPr>
              <a:t> </a:t>
            </a:r>
            <a:r>
              <a:rPr lang="en-US" altLang="zh-CN" sz="2400" dirty="0">
                <a:solidFill>
                  <a:schemeClr val="tx1"/>
                </a:solidFill>
              </a:rPr>
              <a:t>  </a:t>
            </a:r>
            <a:endParaRPr lang="zh-CN" altLang="en-US" sz="2400" dirty="0">
              <a:solidFill>
                <a:schemeClr val="tx1"/>
              </a:solidFill>
            </a:endParaRPr>
          </a:p>
          <a:p>
            <a:pPr marL="255905" lvl="1" indent="0">
              <a:buNone/>
            </a:pPr>
            <a:endParaRPr lang="en-US" altLang="zh-CN" sz="1600" dirty="0"/>
          </a:p>
          <a:p>
            <a:pPr marL="255905" lvl="1" indent="0">
              <a:buNone/>
            </a:pPr>
            <a:endParaRPr lang="en-US" altLang="zh-CN" sz="1600" dirty="0"/>
          </a:p>
        </p:txBody>
      </p:sp>
      <p:sp>
        <p:nvSpPr>
          <p:cNvPr id="157700" name="Rectangle 4"/>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normAutofit/>
          </a:bodyPr>
          <a:lstStyle/>
          <a:p>
            <a:r>
              <a:rPr lang="en-US" altLang="zh-CN" dirty="0">
                <a:effectLst/>
              </a:rPr>
              <a:t>4.2.2  </a:t>
            </a:r>
            <a:r>
              <a:rPr lang="zh-CN" altLang="zh-CN" dirty="0">
                <a:effectLst/>
              </a:rPr>
              <a:t>使用</a:t>
            </a:r>
            <a:r>
              <a:rPr lang="en-US" altLang="zh-CN" dirty="0">
                <a:effectLst/>
              </a:rPr>
              <a:t>class</a:t>
            </a:r>
            <a:r>
              <a:rPr lang="zh-CN" altLang="zh-CN" dirty="0">
                <a:effectLst/>
              </a:rPr>
              <a:t>定义类</a:t>
            </a:r>
            <a:endParaRPr kumimoji="1" lang="en-US" altLang="zh-CN" b="1" dirty="0">
              <a:ea typeface="仿宋_GB2312"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a:xfrm>
            <a:off x="198755" y="1194435"/>
            <a:ext cx="8738235" cy="5207635"/>
          </a:xfrm>
        </p:spPr>
        <p:txBody>
          <a:bodyPr>
            <a:normAutofit/>
          </a:bodyPr>
          <a:lstStyle/>
          <a:p>
            <a:pPr marL="457200" indent="-457200">
              <a:lnSpc>
                <a:spcPct val="110000"/>
              </a:lnSpc>
            </a:pPr>
            <a:r>
              <a:rPr lang="en-US" altLang="zh-CN" sz="3200" dirty="0">
                <a:latin typeface="Book Antiqua" panose="02040602050305030304" pitchFamily="18" charset="0"/>
              </a:rPr>
              <a:t>3. </a:t>
            </a:r>
            <a:r>
              <a:rPr lang="zh-CN" altLang="en-US" sz="3200" dirty="0">
                <a:latin typeface="Book Antiqua" panose="02040602050305030304" pitchFamily="18" charset="0"/>
              </a:rPr>
              <a:t>成员方法</a:t>
            </a:r>
            <a:endParaRPr lang="en-US" altLang="zh-CN" sz="3200" dirty="0">
              <a:latin typeface="Book Antiqua" panose="02040602050305030304" pitchFamily="18" charset="0"/>
            </a:endParaRPr>
          </a:p>
          <a:p>
            <a:pPr marL="255905" lvl="1" indent="0">
              <a:lnSpc>
                <a:spcPct val="110000"/>
              </a:lnSpc>
              <a:buNone/>
            </a:pPr>
            <a:r>
              <a:rPr lang="en-US" altLang="zh-CN" sz="2400" dirty="0"/>
              <a:t>  </a:t>
            </a:r>
            <a:r>
              <a:rPr lang="zh-CN" altLang="en-US" sz="2400" dirty="0"/>
              <a:t>访问权限修饰符[其他修饰符] 返回值类型 方法名(形参列表){</a:t>
            </a:r>
          </a:p>
          <a:p>
            <a:pPr marL="1627505" lvl="4" indent="457200">
              <a:buNone/>
            </a:pPr>
            <a:r>
              <a:rPr lang="zh-CN" altLang="en-US" sz="2400" dirty="0"/>
              <a:t>//方法体</a:t>
            </a:r>
          </a:p>
          <a:p>
            <a:pPr marL="255905" lvl="1" indent="0">
              <a:buNone/>
            </a:pPr>
            <a:r>
              <a:rPr lang="zh-CN" altLang="en-US" sz="2400" dirty="0"/>
              <a:t>   }</a:t>
            </a:r>
          </a:p>
          <a:p>
            <a:pPr marL="255905" lvl="1" indent="0">
              <a:lnSpc>
                <a:spcPct val="120000"/>
              </a:lnSpc>
              <a:buNone/>
            </a:pPr>
            <a:r>
              <a:rPr lang="en-US" altLang="zh-CN" sz="2400" dirty="0"/>
              <a:t> </a:t>
            </a:r>
            <a:r>
              <a:rPr lang="en-US" altLang="zh-CN" sz="1780" dirty="0"/>
              <a:t> </a:t>
            </a:r>
            <a:r>
              <a:rPr lang="zh-CN" altLang="en-US" sz="2000" dirty="0"/>
              <a:t>（</a:t>
            </a:r>
            <a:r>
              <a:rPr lang="en-US" altLang="zh-CN" sz="2000" dirty="0"/>
              <a:t>3</a:t>
            </a:r>
            <a:r>
              <a:rPr lang="zh-CN" altLang="en-US" sz="2000" dirty="0"/>
              <a:t>）方法名：标识符。需要满足标识符命名规范，且见名知意</a:t>
            </a:r>
          </a:p>
          <a:p>
            <a:pPr marL="255905" lvl="1" indent="0">
              <a:lnSpc>
                <a:spcPct val="120000"/>
              </a:lnSpc>
              <a:buNone/>
            </a:pPr>
            <a:r>
              <a:rPr lang="zh-CN" altLang="en-US" sz="2000" dirty="0"/>
              <a:t> </a:t>
            </a:r>
            <a:r>
              <a:rPr lang="en-US" altLang="zh-CN" sz="2000" dirty="0"/>
              <a:t> </a:t>
            </a:r>
            <a:r>
              <a:rPr lang="zh-CN" altLang="en-US" sz="2000" dirty="0"/>
              <a:t>（</a:t>
            </a:r>
            <a:r>
              <a:rPr lang="en-US" altLang="zh-CN" sz="2000" dirty="0"/>
              <a:t>4</a:t>
            </a:r>
            <a:r>
              <a:rPr lang="zh-CN" altLang="en-US" sz="2000" dirty="0"/>
              <a:t>）</a:t>
            </a:r>
            <a:r>
              <a:rPr lang="zh-CN" altLang="en-US" sz="2000" dirty="0">
                <a:sym typeface="+mn-ea"/>
              </a:rPr>
              <a:t>形参</a:t>
            </a:r>
            <a:r>
              <a:rPr lang="zh-CN" altLang="en-US" sz="2000" dirty="0"/>
              <a:t>列表：属于局部变量，且可声明多个。</a:t>
            </a:r>
          </a:p>
          <a:p>
            <a:pPr marL="1170305" lvl="3" indent="457200">
              <a:lnSpc>
                <a:spcPct val="120000"/>
              </a:lnSpc>
              <a:buNone/>
            </a:pPr>
            <a:r>
              <a:rPr lang="zh-CN" altLang="en-US" sz="2000" dirty="0"/>
              <a:t>格式：（形参类型</a:t>
            </a:r>
            <a:r>
              <a:rPr lang="en-US" altLang="zh-CN" sz="2000" dirty="0"/>
              <a:t>1 </a:t>
            </a:r>
            <a:r>
              <a:rPr lang="zh-CN" altLang="en-US" sz="2000" dirty="0"/>
              <a:t>形参</a:t>
            </a:r>
            <a:r>
              <a:rPr lang="en-US" altLang="zh-CN" sz="2000" dirty="0"/>
              <a:t>1</a:t>
            </a:r>
            <a:r>
              <a:rPr lang="zh-CN" altLang="en-US" sz="2000" dirty="0"/>
              <a:t>，形参类型</a:t>
            </a:r>
            <a:r>
              <a:rPr lang="en-US" altLang="zh-CN" sz="2000" dirty="0"/>
              <a:t>2 </a:t>
            </a:r>
            <a:r>
              <a:rPr lang="zh-CN" altLang="en-US" sz="2000" dirty="0"/>
              <a:t>形参</a:t>
            </a:r>
            <a:r>
              <a:rPr lang="en-US" altLang="zh-CN" sz="2000" dirty="0"/>
              <a:t>2</a:t>
            </a:r>
            <a:r>
              <a:rPr lang="zh-CN" altLang="en-US" sz="2000" dirty="0"/>
              <a:t>，</a:t>
            </a:r>
            <a:r>
              <a:rPr lang="en-US" altLang="zh-CN" sz="2000" dirty="0"/>
              <a:t>,,,</a:t>
            </a:r>
            <a:r>
              <a:rPr lang="zh-CN" altLang="en-US" sz="2000" dirty="0"/>
              <a:t>）</a:t>
            </a:r>
          </a:p>
          <a:p>
            <a:pPr marL="1170305" lvl="3" indent="457200">
              <a:lnSpc>
                <a:spcPct val="120000"/>
              </a:lnSpc>
              <a:buNone/>
            </a:pPr>
            <a:r>
              <a:rPr lang="zh-CN" altLang="en-US" sz="2000" dirty="0"/>
              <a:t>分类：</a:t>
            </a:r>
          </a:p>
          <a:p>
            <a:pPr marL="1627505" lvl="4" indent="457200">
              <a:lnSpc>
                <a:spcPct val="120000"/>
              </a:lnSpc>
              <a:buNone/>
            </a:pPr>
            <a:r>
              <a:rPr lang="zh-CN" altLang="en-US" sz="2000" dirty="0"/>
              <a:t>无参：不能省略一对</a:t>
            </a:r>
            <a:r>
              <a:rPr lang="en-US" altLang="zh-CN" sz="2000" dirty="0"/>
              <a:t>()</a:t>
            </a:r>
            <a:r>
              <a:rPr lang="zh-CN" altLang="en-US" sz="2000" dirty="0"/>
              <a:t>。举例：</a:t>
            </a:r>
            <a:r>
              <a:rPr lang="en-US" altLang="zh-CN" sz="2000" dirty="0"/>
              <a:t>Math.random()</a:t>
            </a:r>
          </a:p>
          <a:p>
            <a:pPr marL="1627505" lvl="4" indent="457200">
              <a:lnSpc>
                <a:spcPct val="120000"/>
              </a:lnSpc>
              <a:buNone/>
            </a:pPr>
            <a:r>
              <a:rPr lang="zh-CN" altLang="en-US" sz="2000" dirty="0"/>
              <a:t>有参：根据方法调用时，需要提供的变量类型和个数，确定形参类</a:t>
            </a:r>
            <a:r>
              <a:rPr lang="en-US" altLang="zh-CN" sz="2000" dirty="0"/>
              <a:t>		</a:t>
            </a:r>
            <a:r>
              <a:rPr lang="zh-CN" altLang="en-US" sz="2000" dirty="0"/>
              <a:t>型和个数。举例：</a:t>
            </a:r>
            <a:r>
              <a:rPr lang="en-US" altLang="zh-CN" sz="2000" dirty="0" err="1"/>
              <a:t>Arrays.sort</a:t>
            </a:r>
            <a:r>
              <a:rPr lang="en-US" altLang="zh-CN" sz="2000" dirty="0"/>
              <a:t>(int[] x)</a:t>
            </a:r>
          </a:p>
          <a:p>
            <a:pPr marL="255905" lvl="1" indent="0">
              <a:lnSpc>
                <a:spcPct val="120000"/>
              </a:lnSpc>
              <a:buNone/>
            </a:pPr>
            <a:r>
              <a:rPr lang="en-US" altLang="zh-CN" sz="2000" dirty="0">
                <a:solidFill>
                  <a:schemeClr val="tx1"/>
                </a:solidFill>
              </a:rPr>
              <a:t> </a:t>
            </a:r>
            <a:r>
              <a:rPr lang="zh-CN" altLang="en-US" sz="2000" dirty="0">
                <a:solidFill>
                  <a:schemeClr val="tx1"/>
                </a:solidFill>
              </a:rPr>
              <a:t>   </a:t>
            </a:r>
            <a:r>
              <a:rPr lang="en-US" altLang="zh-CN" sz="2000" dirty="0">
                <a:solidFill>
                  <a:schemeClr val="tx1"/>
                </a:solidFill>
              </a:rPr>
              <a:t> </a:t>
            </a:r>
            <a:r>
              <a:rPr lang="zh-CN" altLang="en-US" sz="2000" dirty="0">
                <a:solidFill>
                  <a:schemeClr val="tx1"/>
                </a:solidFill>
              </a:rPr>
              <a:t>(5)方法体：真正提供功能、解决问题的可执行代码。</a:t>
            </a:r>
            <a:endParaRPr lang="en-US" altLang="zh-CN" sz="2400" dirty="0">
              <a:solidFill>
                <a:schemeClr val="tx1"/>
              </a:solidFill>
            </a:endParaRPr>
          </a:p>
          <a:p>
            <a:pPr marL="255905" lvl="1" indent="0">
              <a:buNone/>
            </a:pPr>
            <a:endParaRPr lang="en-US" altLang="zh-CN" sz="2400" dirty="0">
              <a:solidFill>
                <a:schemeClr val="tx1"/>
              </a:solidFill>
            </a:endParaRPr>
          </a:p>
        </p:txBody>
      </p:sp>
      <p:sp>
        <p:nvSpPr>
          <p:cNvPr id="157700" name="Rectangle 4"/>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normAutofit/>
          </a:bodyPr>
          <a:lstStyle/>
          <a:p>
            <a:r>
              <a:rPr lang="en-US" altLang="zh-CN" dirty="0">
                <a:effectLst/>
              </a:rPr>
              <a:t>4.2.2  </a:t>
            </a:r>
            <a:r>
              <a:rPr lang="zh-CN" altLang="zh-CN" dirty="0">
                <a:effectLst/>
              </a:rPr>
              <a:t>使用</a:t>
            </a:r>
            <a:r>
              <a:rPr lang="en-US" altLang="zh-CN" dirty="0">
                <a:effectLst/>
              </a:rPr>
              <a:t>class</a:t>
            </a:r>
            <a:r>
              <a:rPr lang="zh-CN" altLang="zh-CN" dirty="0">
                <a:effectLst/>
              </a:rPr>
              <a:t>定义类</a:t>
            </a:r>
            <a:endParaRPr kumimoji="1" lang="en-US" altLang="zh-CN" b="1" dirty="0">
              <a:ea typeface="仿宋_GB2312"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3690" y="1481455"/>
            <a:ext cx="8521700" cy="4526280"/>
          </a:xfrm>
        </p:spPr>
        <p:txBody>
          <a:bodyPr>
            <a:normAutofit lnSpcReduction="10000"/>
          </a:bodyPr>
          <a:lstStyle/>
          <a:p>
            <a:pPr marL="109855" indent="0">
              <a:buNone/>
            </a:pPr>
            <a:r>
              <a:rPr lang="zh-CN" altLang="en-US" sz="2800" dirty="0"/>
              <a:t>注意：</a:t>
            </a:r>
          </a:p>
          <a:p>
            <a:pPr marL="109855" indent="0">
              <a:buNone/>
            </a:pPr>
            <a:r>
              <a:rPr lang="zh-CN" altLang="en-US" sz="2800" dirty="0"/>
              <a:t>（</a:t>
            </a:r>
            <a:r>
              <a:rPr lang="en-US" altLang="zh-CN" sz="2800" dirty="0"/>
              <a:t>1</a:t>
            </a:r>
            <a:r>
              <a:rPr lang="zh-CN" altLang="en-US" sz="2800" dirty="0"/>
              <a:t>）</a:t>
            </a:r>
            <a:r>
              <a:rPr lang="en-US" altLang="zh-CN" sz="2800" dirty="0"/>
              <a:t>Java</a:t>
            </a:r>
            <a:r>
              <a:rPr lang="zh-CN" altLang="en-US" sz="2800" dirty="0"/>
              <a:t>中的方法不能独立存在，必须定义在类</a:t>
            </a:r>
            <a:r>
              <a:rPr lang="en-US" altLang="zh-CN" sz="2800" dirty="0"/>
              <a:t>	   	</a:t>
            </a:r>
            <a:r>
              <a:rPr lang="zh-CN" altLang="en-US" sz="2800" dirty="0"/>
              <a:t>中。</a:t>
            </a:r>
          </a:p>
          <a:p>
            <a:pPr marL="109855" indent="0">
              <a:buNone/>
            </a:pPr>
            <a:r>
              <a:rPr lang="zh-CN" altLang="en-US" sz="2800" dirty="0"/>
              <a:t>（</a:t>
            </a:r>
            <a:r>
              <a:rPr lang="en-US" altLang="zh-CN" sz="2800" dirty="0"/>
              <a:t>2</a:t>
            </a:r>
            <a:r>
              <a:rPr lang="zh-CN" altLang="en-US" sz="2800" dirty="0"/>
              <a:t>）</a:t>
            </a:r>
            <a:r>
              <a:rPr lang="en-US" altLang="zh-CN" sz="2800" dirty="0"/>
              <a:t>Java</a:t>
            </a:r>
            <a:r>
              <a:rPr lang="zh-CN" altLang="en-US" sz="2800" dirty="0"/>
              <a:t>中的方法不调用，不执行。调用一次，</a:t>
            </a:r>
            <a:r>
              <a:rPr lang="en-US" altLang="zh-CN" sz="2800" dirty="0"/>
              <a:t>	 	</a:t>
            </a:r>
            <a:r>
              <a:rPr lang="zh-CN" altLang="en-US" sz="2800" dirty="0"/>
              <a:t>执行一次。</a:t>
            </a:r>
          </a:p>
          <a:p>
            <a:pPr marL="109855" indent="0">
              <a:buNone/>
            </a:pPr>
            <a:r>
              <a:rPr lang="zh-CN" altLang="en-US" sz="2800" dirty="0"/>
              <a:t>（</a:t>
            </a:r>
            <a:r>
              <a:rPr lang="en-US" altLang="zh-CN" sz="2800" dirty="0"/>
              <a:t>3</a:t>
            </a:r>
            <a:r>
              <a:rPr lang="zh-CN" altLang="en-US" sz="2800" dirty="0"/>
              <a:t>）方法内可以调用本类中的其他方法或属性。</a:t>
            </a:r>
          </a:p>
          <a:p>
            <a:pPr marL="109855" indent="0">
              <a:buNone/>
            </a:pPr>
            <a:r>
              <a:rPr lang="zh-CN" altLang="en-US" sz="2800" dirty="0"/>
              <a:t>（</a:t>
            </a:r>
            <a:r>
              <a:rPr lang="en-US" altLang="zh-CN" sz="2800" dirty="0"/>
              <a:t>4</a:t>
            </a:r>
            <a:r>
              <a:rPr lang="zh-CN" altLang="en-US" sz="2800" dirty="0"/>
              <a:t>）方法内不能定义方法。</a:t>
            </a:r>
          </a:p>
          <a:p>
            <a:pPr marL="109855" indent="0">
              <a:buNone/>
            </a:pPr>
            <a:r>
              <a:rPr lang="zh-CN" altLang="en-US" sz="2800" dirty="0"/>
              <a:t>（</a:t>
            </a:r>
            <a:r>
              <a:rPr lang="en-US" altLang="zh-CN" sz="2800" dirty="0"/>
              <a:t>5</a:t>
            </a:r>
            <a:r>
              <a:rPr lang="zh-CN" altLang="en-US" sz="2800" dirty="0"/>
              <a:t>）</a:t>
            </a:r>
            <a:r>
              <a:rPr lang="en-US" altLang="zh-CN" sz="2800" dirty="0"/>
              <a:t>return</a:t>
            </a:r>
            <a:r>
              <a:rPr lang="zh-CN" altLang="en-US" sz="2800" dirty="0"/>
              <a:t>的作用：</a:t>
            </a:r>
            <a:r>
              <a:rPr lang="zh-CN" altLang="en-US" sz="2800" dirty="0">
                <a:latin typeface="Calibri" panose="020F0502020204030204" charset="0"/>
              </a:rPr>
              <a:t>①结束一个方法；②结束一</a:t>
            </a:r>
            <a:r>
              <a:rPr lang="en-US" altLang="zh-CN" sz="2800" dirty="0">
                <a:latin typeface="Calibri" panose="020F0502020204030204" charset="0"/>
              </a:rPr>
              <a:t>   </a:t>
            </a:r>
          </a:p>
          <a:p>
            <a:pPr marL="109855" indent="0">
              <a:buNone/>
            </a:pPr>
            <a:r>
              <a:rPr lang="en-US" altLang="zh-CN" sz="2800" dirty="0">
                <a:latin typeface="Calibri" panose="020F0502020204030204" charset="0"/>
              </a:rPr>
              <a:t>          </a:t>
            </a:r>
            <a:r>
              <a:rPr lang="zh-CN" altLang="en-US" sz="2800" dirty="0">
                <a:latin typeface="Calibri" panose="020F0502020204030204" charset="0"/>
              </a:rPr>
              <a:t>个方法的同时，可以返回数据给方法的调用者。</a:t>
            </a:r>
          </a:p>
          <a:p>
            <a:pPr marL="567055" lvl="1" indent="457200">
              <a:buNone/>
            </a:pPr>
            <a:r>
              <a:rPr lang="en-US" altLang="zh-CN" sz="2800" dirty="0">
                <a:latin typeface="Calibri" panose="020F0502020204030204" charset="0"/>
              </a:rPr>
              <a:t>return</a:t>
            </a:r>
            <a:r>
              <a:rPr lang="zh-CN" altLang="en-US" sz="2800" dirty="0">
                <a:latin typeface="Calibri" panose="020F0502020204030204" charset="0"/>
              </a:rPr>
              <a:t>后面不能声明执行语句。</a:t>
            </a:r>
          </a:p>
        </p:txBody>
      </p:sp>
      <p:sp>
        <p:nvSpPr>
          <p:cNvPr id="3" name="标题 2"/>
          <p:cNvSpPr>
            <a:spLocks noGrp="1"/>
          </p:cNvSpPr>
          <p:nvPr>
            <p:ph type="title"/>
          </p:nvPr>
        </p:nvSpPr>
        <p:spPr/>
        <p:txBody>
          <a:bodyPr/>
          <a:lstStyle/>
          <a:p>
            <a:r>
              <a:rPr lang="en-US" altLang="zh-CN" dirty="0">
                <a:effectLst/>
              </a:rPr>
              <a:t>4.2.2  </a:t>
            </a:r>
            <a:r>
              <a:rPr lang="zh-CN" altLang="zh-CN" dirty="0">
                <a:effectLst/>
              </a:rPr>
              <a:t>使用</a:t>
            </a:r>
            <a:r>
              <a:rPr lang="en-US" altLang="zh-CN" dirty="0">
                <a:effectLst/>
              </a:rPr>
              <a:t>class</a:t>
            </a:r>
            <a:r>
              <a:rPr lang="zh-CN" altLang="zh-CN" dirty="0">
                <a:effectLst/>
              </a:rPr>
              <a:t>定义类</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ffectLst/>
              </a:rPr>
              <a:t>4.2.3  </a:t>
            </a:r>
            <a:r>
              <a:rPr lang="zh-CN" altLang="zh-CN" dirty="0">
                <a:effectLst/>
              </a:rPr>
              <a:t>类的实例化</a:t>
            </a:r>
            <a:endParaRPr lang="zh-CN" altLang="en-US" dirty="0"/>
          </a:p>
        </p:txBody>
      </p:sp>
      <p:sp>
        <p:nvSpPr>
          <p:cNvPr id="16" name="内容占位符 15"/>
          <p:cNvSpPr>
            <a:spLocks noGrp="1"/>
          </p:cNvSpPr>
          <p:nvPr>
            <p:ph idx="1"/>
          </p:nvPr>
        </p:nvSpPr>
        <p:spPr/>
        <p:txBody>
          <a:bodyPr/>
          <a:lstStyle/>
          <a:p>
            <a:pPr>
              <a:lnSpc>
                <a:spcPct val="120000"/>
              </a:lnSpc>
            </a:pPr>
            <a:r>
              <a:rPr lang="zh-CN" altLang="en-US" dirty="0"/>
              <a:t>类的实例化就是创建类的对象、创建类的实例</a:t>
            </a:r>
          </a:p>
          <a:p>
            <a:pPr>
              <a:lnSpc>
                <a:spcPct val="120000"/>
              </a:lnSpc>
            </a:pPr>
            <a:r>
              <a:rPr lang="zh-CN" altLang="en-US" dirty="0"/>
              <a:t>语法格式：</a:t>
            </a:r>
          </a:p>
          <a:p>
            <a:pPr marL="822960" lvl="1" indent="-255905">
              <a:lnSpc>
                <a:spcPct val="120000"/>
              </a:lnSpc>
              <a:buFont typeface="Wingdings 3" panose="05040102010807070707" charset="0"/>
              <a:buChar char=""/>
            </a:pPr>
            <a:r>
              <a:rPr lang="zh-CN" altLang="en-US" sz="2700" dirty="0">
                <a:solidFill>
                  <a:schemeClr val="tx1"/>
                </a:solidFill>
              </a:rPr>
              <a:t>类类型</a:t>
            </a:r>
            <a:r>
              <a:rPr lang="en-US" altLang="zh-CN" dirty="0"/>
              <a:t> </a:t>
            </a:r>
            <a:r>
              <a:rPr lang="zh-CN" altLang="en-US" dirty="0"/>
              <a:t>对象</a:t>
            </a:r>
            <a:r>
              <a:rPr lang="zh-CN" altLang="en-US" dirty="0" smtClean="0"/>
              <a:t>名</a:t>
            </a:r>
            <a:r>
              <a:rPr lang="en-US" altLang="zh-CN" dirty="0" smtClean="0"/>
              <a:t>=</a:t>
            </a:r>
            <a:r>
              <a:rPr lang="zh-CN" altLang="en-US" dirty="0" smtClean="0"/>
              <a:t>通过关键字</a:t>
            </a:r>
            <a:r>
              <a:rPr lang="en-US" altLang="zh-CN" dirty="0" smtClean="0"/>
              <a:t>new</a:t>
            </a:r>
            <a:r>
              <a:rPr lang="zh-CN" altLang="en-US" dirty="0" smtClean="0"/>
              <a:t>创建的对象实体</a:t>
            </a:r>
            <a:r>
              <a:rPr lang="en-US" altLang="zh-CN" dirty="0" smtClean="0"/>
              <a:t>;</a:t>
            </a:r>
            <a:endParaRPr lang="en-US" altLang="zh-CN" dirty="0"/>
          </a:p>
          <a:p>
            <a:pPr marL="822960" lvl="1" indent="-255905">
              <a:lnSpc>
                <a:spcPct val="120000"/>
              </a:lnSpc>
              <a:buFont typeface="Wingdings 3" panose="05040102010807070707" charset="0"/>
              <a:buChar char=""/>
            </a:pPr>
            <a:r>
              <a:rPr lang="zh-CN" altLang="en-US" dirty="0"/>
              <a:t>举例：</a:t>
            </a:r>
            <a:r>
              <a:rPr lang="en-US" altLang="zh-CN" dirty="0"/>
              <a:t>Scanner </a:t>
            </a:r>
            <a:r>
              <a:rPr lang="en-US" altLang="zh-CN" dirty="0" err="1"/>
              <a:t>sc</a:t>
            </a:r>
            <a:r>
              <a:rPr lang="en-US" altLang="zh-CN" dirty="0"/>
              <a:t>=new Scanner(System.in);</a:t>
            </a:r>
          </a:p>
          <a:p>
            <a:pPr marL="567055" lvl="1" indent="0">
              <a:lnSpc>
                <a:spcPct val="120000"/>
              </a:lnSpc>
              <a:buFont typeface="Wingdings 3" panose="05040102010807070707" charset="0"/>
              <a:buNone/>
            </a:pPr>
            <a:r>
              <a:rPr lang="en-US" altLang="zh-CN" dirty="0"/>
              <a:t>             Person  p1=new Person();</a:t>
            </a:r>
            <a:endParaRPr lang="zh-CN" altLang="en-US" dirty="0"/>
          </a:p>
          <a:p>
            <a:pPr marL="109855" indent="0">
              <a:lnSpc>
                <a:spcPct val="120000"/>
              </a:lnSpc>
              <a:buNone/>
            </a:pP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effectLst/>
              </a:rPr>
              <a:t>4.2.4  </a:t>
            </a:r>
            <a:r>
              <a:rPr lang="zh-CN" altLang="en-US" dirty="0">
                <a:effectLst/>
              </a:rPr>
              <a:t>面向对象完成具体功能的步骤</a:t>
            </a:r>
          </a:p>
        </p:txBody>
      </p:sp>
      <p:sp>
        <p:nvSpPr>
          <p:cNvPr id="16" name="内容占位符 15"/>
          <p:cNvSpPr>
            <a:spLocks noGrp="1"/>
          </p:cNvSpPr>
          <p:nvPr>
            <p:ph idx="1"/>
          </p:nvPr>
        </p:nvSpPr>
        <p:spPr>
          <a:xfrm>
            <a:off x="241935" y="1481455"/>
            <a:ext cx="8398510" cy="4526280"/>
          </a:xfrm>
        </p:spPr>
        <p:txBody>
          <a:bodyPr/>
          <a:lstStyle/>
          <a:p>
            <a:pPr>
              <a:lnSpc>
                <a:spcPct val="120000"/>
              </a:lnSpc>
            </a:pPr>
            <a:r>
              <a:rPr lang="zh-CN" altLang="en-US"/>
              <a:t>步骤</a:t>
            </a:r>
            <a:r>
              <a:rPr lang="en-US" altLang="zh-CN"/>
              <a:t>1</a:t>
            </a:r>
            <a:r>
              <a:rPr lang="zh-CN" altLang="en-US"/>
              <a:t>：创建类，并设计类的内部成员（属性、方法）步骤</a:t>
            </a:r>
            <a:r>
              <a:rPr lang="en-US" altLang="zh-CN"/>
              <a:t>2</a:t>
            </a:r>
            <a:r>
              <a:rPr lang="zh-CN" altLang="en-US"/>
              <a:t>：创建类的对象</a:t>
            </a:r>
          </a:p>
          <a:p>
            <a:pPr marL="109855" indent="0">
              <a:lnSpc>
                <a:spcPct val="120000"/>
              </a:lnSpc>
              <a:buNone/>
            </a:pPr>
            <a:r>
              <a:rPr lang="en-US" altLang="zh-CN"/>
              <a:t>              eg:</a:t>
            </a:r>
            <a:r>
              <a:rPr lang="en-US" altLang="zh-CN" sz="2700">
                <a:sym typeface="+mn-ea"/>
              </a:rPr>
              <a:t>Person  p1=new Person();</a:t>
            </a:r>
          </a:p>
          <a:p>
            <a:pPr marL="109855" indent="0">
              <a:lnSpc>
                <a:spcPct val="120000"/>
              </a:lnSpc>
              <a:buNone/>
            </a:pPr>
            <a:r>
              <a:rPr lang="en-US" altLang="zh-CN"/>
              <a:t>   </a:t>
            </a:r>
            <a:r>
              <a:rPr lang="zh-CN" altLang="en-US"/>
              <a:t>步骤</a:t>
            </a:r>
            <a:r>
              <a:rPr lang="en-US" altLang="zh-CN"/>
              <a:t>3</a:t>
            </a:r>
            <a:r>
              <a:rPr lang="zh-CN" altLang="en-US"/>
              <a:t>：通过对象，调用其内部声明的属性和方法，</a:t>
            </a:r>
            <a:r>
              <a:rPr lang="en-US" altLang="zh-CN"/>
              <a:t> </a:t>
            </a:r>
          </a:p>
          <a:p>
            <a:pPr marL="109855" indent="0">
              <a:lnSpc>
                <a:spcPct val="120000"/>
              </a:lnSpc>
              <a:buNone/>
            </a:pPr>
            <a:r>
              <a:rPr lang="en-US" altLang="zh-CN"/>
              <a:t>    	       </a:t>
            </a:r>
            <a:r>
              <a:rPr lang="zh-CN" altLang="en-US"/>
              <a:t>完成相关功能</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vert="horz" rtlCol="0" anchor="ctr">
            <a:normAutofit/>
            <a:scene3d>
              <a:camera prst="orthographicFront"/>
              <a:lightRig rig="soft" dir="t"/>
            </a:scene3d>
            <a:sp3d prstMaterial="softEdge">
              <a:bevelT w="25400" h="25400"/>
            </a:sp3d>
          </a:bodyPr>
          <a:lstStyle/>
          <a:p>
            <a:r>
              <a:rPr lang="zh-CN" altLang="en-US" dirty="0"/>
              <a:t>知识点</a:t>
            </a:r>
          </a:p>
        </p:txBody>
      </p:sp>
      <p:sp>
        <p:nvSpPr>
          <p:cNvPr id="3" name="文本框 2"/>
          <p:cNvSpPr txBox="1"/>
          <p:nvPr/>
        </p:nvSpPr>
        <p:spPr>
          <a:xfrm>
            <a:off x="539750" y="1340485"/>
            <a:ext cx="6896735" cy="4154170"/>
          </a:xfrm>
          <a:prstGeom prst="rect">
            <a:avLst/>
          </a:prstGeom>
          <a:noFill/>
        </p:spPr>
        <p:txBody>
          <a:bodyPr wrap="square" rtlCol="0">
            <a:spAutoFit/>
          </a:bodyPr>
          <a:lstStyle/>
          <a:p>
            <a:r>
              <a:rPr lang="en-US" altLang="zh-CN" sz="2400"/>
              <a:t>1</a:t>
            </a:r>
            <a:r>
              <a:rPr lang="zh-CN" altLang="en-US" sz="2400"/>
              <a:t>、</a:t>
            </a:r>
            <a:r>
              <a:rPr lang="en-US" altLang="zh-CN" sz="2400"/>
              <a:t>Java</a:t>
            </a:r>
            <a:r>
              <a:rPr lang="zh-CN" altLang="en-US" sz="2400"/>
              <a:t>类及类的成员</a:t>
            </a:r>
          </a:p>
          <a:p>
            <a:pPr marL="457200" lvl="1" indent="0">
              <a:buNone/>
            </a:pPr>
            <a:r>
              <a:rPr lang="zh-CN" altLang="en-US" sz="2400">
                <a:solidFill>
                  <a:schemeClr val="tx1"/>
                </a:solidFill>
              </a:rPr>
              <a:t>（重点）属性、方法、构造器</a:t>
            </a:r>
          </a:p>
          <a:p>
            <a:pPr marL="457200" lvl="1" indent="0">
              <a:buNone/>
            </a:pPr>
            <a:r>
              <a:rPr lang="zh-CN" altLang="en-US" sz="2400">
                <a:solidFill>
                  <a:schemeClr val="tx1"/>
                </a:solidFill>
              </a:rPr>
              <a:t>（熟悉）代码块、内部类</a:t>
            </a:r>
          </a:p>
          <a:p>
            <a:pPr marL="0" lvl="0" indent="0">
              <a:buNone/>
            </a:pPr>
            <a:endParaRPr lang="zh-CN" altLang="en-US" sz="2400">
              <a:solidFill>
                <a:schemeClr val="tx1"/>
              </a:solidFill>
            </a:endParaRPr>
          </a:p>
          <a:p>
            <a:pPr marL="0" lvl="0" indent="0">
              <a:buNone/>
            </a:pPr>
            <a:r>
              <a:rPr lang="en-US" altLang="zh-CN" sz="2400">
                <a:solidFill>
                  <a:schemeClr val="tx1"/>
                </a:solidFill>
              </a:rPr>
              <a:t>2</a:t>
            </a:r>
            <a:r>
              <a:rPr lang="zh-CN" altLang="en-US" sz="2400">
                <a:solidFill>
                  <a:schemeClr val="tx1"/>
                </a:solidFill>
              </a:rPr>
              <a:t>、面向对象的特征</a:t>
            </a:r>
          </a:p>
          <a:p>
            <a:pPr marL="457200" lvl="1" indent="0">
              <a:buNone/>
            </a:pPr>
            <a:r>
              <a:rPr lang="zh-CN" altLang="en-US" sz="2400">
                <a:solidFill>
                  <a:schemeClr val="tx1"/>
                </a:solidFill>
              </a:rPr>
              <a:t>封装、继承、多态</a:t>
            </a:r>
          </a:p>
          <a:p>
            <a:pPr marL="0" lvl="0" indent="0">
              <a:buNone/>
            </a:pPr>
            <a:endParaRPr lang="zh-CN" altLang="en-US" sz="2400">
              <a:solidFill>
                <a:schemeClr val="tx1"/>
              </a:solidFill>
            </a:endParaRPr>
          </a:p>
          <a:p>
            <a:pPr marL="0" lvl="0" indent="0">
              <a:buNone/>
            </a:pPr>
            <a:r>
              <a:rPr lang="en-US" altLang="zh-CN" sz="2400">
                <a:solidFill>
                  <a:schemeClr val="tx1"/>
                </a:solidFill>
              </a:rPr>
              <a:t>3</a:t>
            </a:r>
            <a:r>
              <a:rPr lang="zh-CN" altLang="en-US" sz="2400">
                <a:solidFill>
                  <a:schemeClr val="tx1"/>
                </a:solidFill>
              </a:rPr>
              <a:t>、关键字的使用</a:t>
            </a:r>
          </a:p>
          <a:p>
            <a:pPr marL="457200" lvl="1" indent="0">
              <a:buNone/>
            </a:pPr>
            <a:r>
              <a:rPr lang="en-US" altLang="zh-CN" sz="2400">
                <a:sym typeface="+mn-ea"/>
              </a:rPr>
              <a:t>package/import/</a:t>
            </a:r>
            <a:r>
              <a:rPr lang="en-US" altLang="zh-CN" sz="2400">
                <a:solidFill>
                  <a:schemeClr val="tx1"/>
                </a:solidFill>
              </a:rPr>
              <a:t>this/super/static/final/interface/</a:t>
            </a:r>
          </a:p>
          <a:p>
            <a:pPr marL="457200" lvl="1" indent="0">
              <a:buNone/>
            </a:pPr>
            <a:r>
              <a:rPr lang="en-US" altLang="zh-CN" sz="2400">
                <a:solidFill>
                  <a:schemeClr val="tx1"/>
                </a:solidFill>
              </a:rPr>
              <a:t>abstract</a:t>
            </a:r>
            <a:r>
              <a:rPr lang="zh-CN" altLang="en-US" sz="2400">
                <a:solidFill>
                  <a:schemeClr val="tx1"/>
                </a:solidFill>
              </a:rPr>
              <a:t>等</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855" indent="0">
              <a:buNone/>
            </a:pPr>
            <a:r>
              <a:rPr lang="en-US" altLang="zh-CN" sz="3200" dirty="0"/>
              <a:t>1</a:t>
            </a:r>
            <a:r>
              <a:rPr lang="zh-CN" altLang="en-US" sz="3200" dirty="0"/>
              <a:t>、对象在内存中分配涉及到的内存结构</a:t>
            </a:r>
          </a:p>
          <a:p>
            <a:pPr marL="109855" indent="0">
              <a:buNone/>
            </a:pPr>
            <a:r>
              <a:rPr lang="en-US" altLang="zh-CN" sz="3200" dirty="0"/>
              <a:t>-</a:t>
            </a:r>
            <a:r>
              <a:rPr lang="zh-CN" altLang="en-US" sz="3200" dirty="0"/>
              <a:t>栈：存储方法内定义的变量</a:t>
            </a:r>
          </a:p>
          <a:p>
            <a:pPr marL="109855" indent="0">
              <a:buNone/>
            </a:pPr>
            <a:r>
              <a:rPr lang="en-US" altLang="zh-CN" sz="3200" dirty="0"/>
              <a:t>-</a:t>
            </a:r>
            <a:r>
              <a:rPr lang="zh-CN" altLang="en-US" sz="3200" dirty="0"/>
              <a:t>堆：存储</a:t>
            </a:r>
            <a:r>
              <a:rPr lang="en-US" altLang="zh-CN" sz="3200" dirty="0">
                <a:solidFill>
                  <a:srgbClr val="FF0000"/>
                </a:solidFill>
              </a:rPr>
              <a:t>new</a:t>
            </a:r>
            <a:r>
              <a:rPr lang="zh-CN" altLang="en-US" sz="3200" dirty="0">
                <a:solidFill>
                  <a:srgbClr val="FF0000"/>
                </a:solidFill>
              </a:rPr>
              <a:t>出来的结构</a:t>
            </a:r>
            <a:r>
              <a:rPr lang="zh-CN" altLang="en-US" sz="3200" dirty="0"/>
              <a:t>（比如：数组实体、</a:t>
            </a:r>
            <a:r>
              <a:rPr lang="en-US" altLang="zh-CN" sz="3200" dirty="0"/>
              <a:t>	  </a:t>
            </a:r>
            <a:r>
              <a:rPr lang="zh-CN" altLang="en-US" sz="3200" dirty="0">
                <a:solidFill>
                  <a:srgbClr val="FF0000"/>
                </a:solidFill>
              </a:rPr>
              <a:t>对象</a:t>
            </a:r>
            <a:r>
              <a:rPr lang="zh-CN" altLang="en-US" sz="3200" dirty="0"/>
              <a:t>实体）。包括对象的属性</a:t>
            </a:r>
          </a:p>
          <a:p>
            <a:pPr marL="109855" indent="0">
              <a:buNone/>
            </a:pPr>
            <a:endParaRPr lang="zh-CN" altLang="en-US" sz="2400" dirty="0"/>
          </a:p>
        </p:txBody>
      </p:sp>
      <p:sp>
        <p:nvSpPr>
          <p:cNvPr id="3" name="标题 2"/>
          <p:cNvSpPr>
            <a:spLocks noGrp="1"/>
          </p:cNvSpPr>
          <p:nvPr>
            <p:ph type="title"/>
          </p:nvPr>
        </p:nvSpPr>
        <p:spPr/>
        <p:txBody>
          <a:bodyPr>
            <a:normAutofit/>
          </a:bodyPr>
          <a:lstStyle/>
          <a:p>
            <a:r>
              <a:rPr lang="en-US" altLang="zh-CN" dirty="0">
                <a:effectLst/>
              </a:rPr>
              <a:t>4.3  </a:t>
            </a:r>
            <a:r>
              <a:rPr lang="zh-CN" altLang="en-US" dirty="0">
                <a:effectLst/>
              </a:rPr>
              <a:t>内存解析</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855" indent="0">
              <a:buNone/>
            </a:pPr>
            <a:r>
              <a:rPr lang="en-US" altLang="zh-CN" sz="3200" dirty="0"/>
              <a:t>2</a:t>
            </a:r>
            <a:r>
              <a:rPr lang="zh-CN" altLang="en-US" sz="3200" dirty="0"/>
              <a:t>、类中对象的内存解析</a:t>
            </a:r>
          </a:p>
          <a:p>
            <a:pPr marL="109855" indent="0">
              <a:buNone/>
            </a:pPr>
            <a:r>
              <a:rPr lang="en-US" altLang="zh-CN" sz="3200" dirty="0"/>
              <a:t>2.1 </a:t>
            </a:r>
            <a:r>
              <a:rPr lang="zh-CN" altLang="en-US" sz="3200" dirty="0"/>
              <a:t>创建类的一个对象</a:t>
            </a:r>
          </a:p>
        </p:txBody>
      </p:sp>
      <p:sp>
        <p:nvSpPr>
          <p:cNvPr id="3" name="标题 2"/>
          <p:cNvSpPr>
            <a:spLocks noGrp="1"/>
          </p:cNvSpPr>
          <p:nvPr>
            <p:ph type="title"/>
          </p:nvPr>
        </p:nvSpPr>
        <p:spPr/>
        <p:txBody>
          <a:bodyPr>
            <a:normAutofit/>
          </a:bodyPr>
          <a:lstStyle/>
          <a:p>
            <a:r>
              <a:rPr lang="en-US" altLang="zh-CN" dirty="0">
                <a:effectLst/>
              </a:rPr>
              <a:t>4.3  </a:t>
            </a:r>
            <a:r>
              <a:rPr lang="zh-CN" altLang="en-US" dirty="0">
                <a:effectLst/>
              </a:rPr>
              <a:t>内存解析</a:t>
            </a:r>
          </a:p>
        </p:txBody>
      </p:sp>
      <p:pic>
        <p:nvPicPr>
          <p:cNvPr id="4" name="图片 3"/>
          <p:cNvPicPr>
            <a:picLocks noChangeAspect="1"/>
          </p:cNvPicPr>
          <p:nvPr/>
        </p:nvPicPr>
        <p:blipFill>
          <a:blip r:embed="rId2"/>
          <a:stretch>
            <a:fillRect/>
          </a:stretch>
        </p:blipFill>
        <p:spPr>
          <a:xfrm>
            <a:off x="755576" y="2276872"/>
            <a:ext cx="3552825" cy="32385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855" indent="0">
              <a:buNone/>
            </a:pPr>
            <a:r>
              <a:rPr lang="en-US" altLang="zh-CN" sz="3200" dirty="0"/>
              <a:t>2</a:t>
            </a:r>
            <a:r>
              <a:rPr lang="zh-CN" altLang="en-US" sz="3200" dirty="0"/>
              <a:t>、类中对象的内存解析</a:t>
            </a:r>
          </a:p>
          <a:p>
            <a:pPr marL="109855" indent="0">
              <a:buNone/>
            </a:pPr>
            <a:r>
              <a:rPr lang="en-US" altLang="zh-CN" sz="3200" dirty="0"/>
              <a:t>2.2 </a:t>
            </a:r>
            <a:r>
              <a:rPr lang="zh-CN" altLang="en-US" sz="3200" dirty="0"/>
              <a:t>创建类的多个对象</a:t>
            </a:r>
          </a:p>
        </p:txBody>
      </p:sp>
      <p:sp>
        <p:nvSpPr>
          <p:cNvPr id="3" name="标题 2"/>
          <p:cNvSpPr>
            <a:spLocks noGrp="1"/>
          </p:cNvSpPr>
          <p:nvPr>
            <p:ph type="title"/>
          </p:nvPr>
        </p:nvSpPr>
        <p:spPr/>
        <p:txBody>
          <a:bodyPr>
            <a:normAutofit/>
          </a:bodyPr>
          <a:lstStyle/>
          <a:p>
            <a:r>
              <a:rPr lang="en-US" altLang="zh-CN" dirty="0">
                <a:effectLst/>
              </a:rPr>
              <a:t>4.3  </a:t>
            </a:r>
            <a:r>
              <a:rPr lang="zh-CN" altLang="en-US" dirty="0">
                <a:effectLst/>
              </a:rPr>
              <a:t>内存解析</a:t>
            </a:r>
          </a:p>
        </p:txBody>
      </p:sp>
      <p:pic>
        <p:nvPicPr>
          <p:cNvPr id="5" name="图片 4"/>
          <p:cNvPicPr>
            <a:picLocks noChangeAspect="1"/>
          </p:cNvPicPr>
          <p:nvPr/>
        </p:nvPicPr>
        <p:blipFill>
          <a:blip r:embed="rId2"/>
          <a:stretch>
            <a:fillRect/>
          </a:stretch>
        </p:blipFill>
        <p:spPr>
          <a:xfrm>
            <a:off x="4500245" y="2564765"/>
            <a:ext cx="4021455" cy="344868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en-US" altLang="zh-CN" sz="3200" dirty="0">
                <a:sym typeface="+mn-ea"/>
              </a:rPr>
              <a:t>3.</a:t>
            </a:r>
            <a:r>
              <a:rPr lang="zh-CN" altLang="en-US" sz="3200" dirty="0">
                <a:sym typeface="+mn-ea"/>
              </a:rPr>
              <a:t>对象和引用的关系</a:t>
            </a:r>
            <a:endParaRPr lang="zh-CN" altLang="zh-CN" dirty="0"/>
          </a:p>
          <a:p>
            <a:r>
              <a:rPr lang="zh-CN" altLang="zh-CN" dirty="0"/>
              <a:t>对象</a:t>
            </a:r>
            <a:r>
              <a:rPr lang="zh-CN" altLang="en-US" dirty="0"/>
              <a:t>：</a:t>
            </a:r>
            <a:r>
              <a:rPr lang="zh-CN" altLang="zh-CN" dirty="0"/>
              <a:t>通过</a:t>
            </a:r>
            <a:r>
              <a:rPr lang="en-US" altLang="zh-CN" dirty="0"/>
              <a:t>new</a:t>
            </a:r>
            <a:r>
              <a:rPr lang="zh-CN" altLang="zh-CN" dirty="0"/>
              <a:t>关键字调用某个构造方法创建，为该对象分配内存空间，并按照构造方法的方法体对对象的数据成员赋初值，创建好的对象在</a:t>
            </a:r>
            <a:r>
              <a:rPr lang="zh-CN" altLang="zh-CN" dirty="0">
                <a:solidFill>
                  <a:srgbClr val="FF0000"/>
                </a:solidFill>
              </a:rPr>
              <a:t>堆内存</a:t>
            </a:r>
            <a:r>
              <a:rPr lang="zh-CN" altLang="zh-CN" dirty="0"/>
              <a:t>中。</a:t>
            </a:r>
          </a:p>
          <a:p>
            <a:endParaRPr lang="en-US" altLang="zh-CN" dirty="0"/>
          </a:p>
          <a:p>
            <a:r>
              <a:rPr lang="zh-CN" altLang="en-US" dirty="0"/>
              <a:t>引用：</a:t>
            </a:r>
            <a:r>
              <a:rPr lang="en-US" altLang="zh-CN" dirty="0"/>
              <a:t>Java</a:t>
            </a:r>
            <a:r>
              <a:rPr lang="zh-CN" altLang="zh-CN" dirty="0"/>
              <a:t>不允许直接访问堆内存中的对象，只能通过对象的引用变量操作该对象，引用变量在</a:t>
            </a:r>
            <a:r>
              <a:rPr lang="zh-CN" altLang="zh-CN" dirty="0">
                <a:solidFill>
                  <a:srgbClr val="FF0000"/>
                </a:solidFill>
              </a:rPr>
              <a:t>栈内存</a:t>
            </a:r>
            <a:r>
              <a:rPr lang="zh-CN" altLang="zh-CN" dirty="0"/>
              <a:t>中</a:t>
            </a:r>
            <a:endParaRPr lang="zh-CN" altLang="en-US" dirty="0"/>
          </a:p>
        </p:txBody>
      </p:sp>
      <p:sp>
        <p:nvSpPr>
          <p:cNvPr id="3" name="标题 2"/>
          <p:cNvSpPr>
            <a:spLocks noGrp="1"/>
          </p:cNvSpPr>
          <p:nvPr>
            <p:ph type="title"/>
          </p:nvPr>
        </p:nvSpPr>
        <p:spPr/>
        <p:txBody>
          <a:bodyPr>
            <a:normAutofit/>
          </a:bodyPr>
          <a:lstStyle/>
          <a:p>
            <a:r>
              <a:rPr lang="en-US" altLang="zh-CN" dirty="0">
                <a:effectLst/>
              </a:rPr>
              <a:t>4.3 </a:t>
            </a:r>
            <a:r>
              <a:rPr lang="zh-CN" altLang="en-US" dirty="0">
                <a:effectLst/>
                <a:sym typeface="+mn-ea"/>
              </a:rPr>
              <a:t>内存解析</a:t>
            </a:r>
            <a:r>
              <a:rPr lang="en-US" altLang="zh-CN" dirty="0">
                <a:effectLst/>
              </a:rPr>
              <a:t> </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855" indent="0">
              <a:buNone/>
            </a:pPr>
            <a:r>
              <a:rPr lang="zh-CN" altLang="zh-CN" sz="2400" dirty="0"/>
              <a:t>【题目】编写一个学生</a:t>
            </a:r>
            <a:r>
              <a:rPr lang="en-US" altLang="zh-CN" sz="2400" dirty="0"/>
              <a:t>-</a:t>
            </a:r>
            <a:r>
              <a:rPr lang="zh-CN" altLang="en-US" sz="2400" dirty="0"/>
              <a:t>课程系统。该系统对应的一个数据库实例如下，请根据数据库实例使用面向对象思想完成以下要求：</a:t>
            </a:r>
            <a:endParaRPr lang="zh-CN" altLang="zh-CN" sz="2400" dirty="0"/>
          </a:p>
          <a:p>
            <a:pPr marL="109855" indent="0">
              <a:buNone/>
            </a:pPr>
            <a:r>
              <a:rPr lang="zh-CN" altLang="zh-CN" sz="2400" dirty="0"/>
              <a:t>（</a:t>
            </a:r>
            <a:r>
              <a:rPr lang="en-US" altLang="zh-CN" sz="2400" dirty="0"/>
              <a:t>1</a:t>
            </a:r>
            <a:r>
              <a:rPr lang="zh-CN" altLang="zh-CN" sz="2400" dirty="0"/>
              <a:t>）编写系统中使用到的类。</a:t>
            </a:r>
          </a:p>
          <a:p>
            <a:pPr marL="109855" indent="0">
              <a:buNone/>
            </a:pPr>
            <a:r>
              <a:rPr lang="zh-CN" altLang="zh-CN" sz="2400" dirty="0"/>
              <a:t>（</a:t>
            </a:r>
            <a:r>
              <a:rPr lang="en-US" altLang="zh-CN" sz="2400" dirty="0"/>
              <a:t>2</a:t>
            </a:r>
            <a:r>
              <a:rPr lang="zh-CN" altLang="zh-CN" sz="2400" dirty="0"/>
              <a:t>）在测试类中创建学生数组存储学生对象，打印数组中每个学生的信息。</a:t>
            </a:r>
          </a:p>
          <a:p>
            <a:pPr marL="109855" indent="0">
              <a:buNone/>
            </a:pPr>
            <a:r>
              <a:rPr lang="zh-CN" altLang="en-US" sz="2400" dirty="0"/>
              <a:t>（</a:t>
            </a:r>
            <a:r>
              <a:rPr lang="en-US" altLang="zh-CN" sz="2400" dirty="0"/>
              <a:t>3</a:t>
            </a:r>
            <a:r>
              <a:rPr lang="zh-CN" altLang="en-US" sz="2400" dirty="0"/>
              <a:t>）</a:t>
            </a:r>
            <a:r>
              <a:rPr lang="zh-CN" altLang="zh-CN" sz="2400" dirty="0">
                <a:sym typeface="+mn-ea"/>
              </a:rPr>
              <a:t>在测试类中创建课程数组存储课程对象，将数学的学分修改为</a:t>
            </a:r>
            <a:r>
              <a:rPr lang="en-US" altLang="zh-CN" sz="2400" dirty="0">
                <a:sym typeface="+mn-ea"/>
              </a:rPr>
              <a:t>3</a:t>
            </a:r>
            <a:r>
              <a:rPr lang="zh-CN" altLang="en-US" sz="2400" dirty="0">
                <a:sym typeface="+mn-ea"/>
              </a:rPr>
              <a:t>，然后</a:t>
            </a:r>
            <a:r>
              <a:rPr lang="zh-CN" altLang="zh-CN" sz="2400" dirty="0">
                <a:sym typeface="+mn-ea"/>
              </a:rPr>
              <a:t>打印数组中每门课程的信息。</a:t>
            </a:r>
          </a:p>
          <a:p>
            <a:pPr marL="109855" indent="0">
              <a:buNone/>
            </a:pPr>
            <a:r>
              <a:rPr lang="zh-CN" altLang="en-US" sz="2400" dirty="0">
                <a:sym typeface="+mn-ea"/>
              </a:rPr>
              <a:t>（</a:t>
            </a:r>
            <a:r>
              <a:rPr lang="en-US" altLang="zh-CN" sz="2400" dirty="0">
                <a:sym typeface="+mn-ea"/>
              </a:rPr>
              <a:t>4</a:t>
            </a:r>
            <a:r>
              <a:rPr lang="zh-CN" altLang="en-US" sz="2400" dirty="0">
                <a:sym typeface="+mn-ea"/>
              </a:rPr>
              <a:t>）</a:t>
            </a:r>
            <a:r>
              <a:rPr lang="zh-CN" altLang="zh-CN" sz="2400" dirty="0">
                <a:sym typeface="+mn-ea"/>
              </a:rPr>
              <a:t>在测试类中创建选修数组存储学生成绩对象，打印数组中每位同学的学号、姓名、课程号、课程名、成绩的信息。</a:t>
            </a:r>
            <a:endParaRPr lang="zh-CN" altLang="en-US" sz="2400" dirty="0"/>
          </a:p>
        </p:txBody>
      </p:sp>
      <p:sp>
        <p:nvSpPr>
          <p:cNvPr id="3" name="标题 2"/>
          <p:cNvSpPr>
            <a:spLocks noGrp="1"/>
          </p:cNvSpPr>
          <p:nvPr>
            <p:ph type="title"/>
          </p:nvPr>
        </p:nvSpPr>
        <p:spPr/>
        <p:txBody>
          <a:bodyPr/>
          <a:lstStyle/>
          <a:p>
            <a:pPr algn="ctr"/>
            <a:r>
              <a:rPr lang="zh-CN" altLang="en-US" dirty="0"/>
              <a:t>练习</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en-US" dirty="0"/>
              <a:t>练习</a:t>
            </a:r>
          </a:p>
        </p:txBody>
      </p:sp>
      <p:pic>
        <p:nvPicPr>
          <p:cNvPr id="5" name="图片 4"/>
          <p:cNvPicPr>
            <a:picLocks noChangeAspect="1"/>
          </p:cNvPicPr>
          <p:nvPr/>
        </p:nvPicPr>
        <p:blipFill>
          <a:blip r:embed="rId2"/>
          <a:stretch>
            <a:fillRect/>
          </a:stretch>
        </p:blipFill>
        <p:spPr>
          <a:xfrm>
            <a:off x="179705" y="1561465"/>
            <a:ext cx="4231640" cy="2037715"/>
          </a:xfrm>
          <a:prstGeom prst="rect">
            <a:avLst/>
          </a:prstGeom>
        </p:spPr>
      </p:pic>
      <p:pic>
        <p:nvPicPr>
          <p:cNvPr id="6" name="图片 5"/>
          <p:cNvPicPr>
            <a:picLocks noChangeAspect="1"/>
          </p:cNvPicPr>
          <p:nvPr/>
        </p:nvPicPr>
        <p:blipFill>
          <a:blip r:embed="rId3"/>
          <a:stretch>
            <a:fillRect/>
          </a:stretch>
        </p:blipFill>
        <p:spPr>
          <a:xfrm>
            <a:off x="5003800" y="1561465"/>
            <a:ext cx="3915410" cy="2692400"/>
          </a:xfrm>
          <a:prstGeom prst="rect">
            <a:avLst/>
          </a:prstGeom>
        </p:spPr>
      </p:pic>
      <p:pic>
        <p:nvPicPr>
          <p:cNvPr id="7" name="图片 6"/>
          <p:cNvPicPr>
            <a:picLocks noChangeAspect="1"/>
          </p:cNvPicPr>
          <p:nvPr/>
        </p:nvPicPr>
        <p:blipFill>
          <a:blip r:embed="rId4"/>
          <a:stretch>
            <a:fillRect/>
          </a:stretch>
        </p:blipFill>
        <p:spPr>
          <a:xfrm>
            <a:off x="179705" y="4290695"/>
            <a:ext cx="4176395" cy="2539365"/>
          </a:xfrm>
          <a:prstGeom prst="rect">
            <a:avLst/>
          </a:prstGeom>
        </p:spPr>
      </p:pic>
      <p:sp>
        <p:nvSpPr>
          <p:cNvPr id="8" name="文本框 7"/>
          <p:cNvSpPr txBox="1"/>
          <p:nvPr/>
        </p:nvSpPr>
        <p:spPr>
          <a:xfrm>
            <a:off x="220980" y="1245235"/>
            <a:ext cx="3048000" cy="368300"/>
          </a:xfrm>
          <a:prstGeom prst="rect">
            <a:avLst/>
          </a:prstGeom>
          <a:noFill/>
        </p:spPr>
        <p:txBody>
          <a:bodyPr wrap="square" rtlCol="0">
            <a:spAutoFit/>
          </a:bodyPr>
          <a:lstStyle/>
          <a:p>
            <a:r>
              <a:rPr lang="en-US" altLang="zh-CN"/>
              <a:t>Student</a:t>
            </a:r>
            <a:r>
              <a:rPr lang="zh-CN" altLang="en-US"/>
              <a:t>表</a:t>
            </a:r>
            <a:r>
              <a:rPr lang="en-US" altLang="zh-CN"/>
              <a:t>(</a:t>
            </a:r>
            <a:r>
              <a:rPr lang="zh-CN" altLang="en-US"/>
              <a:t>学生表</a:t>
            </a:r>
            <a:r>
              <a:rPr lang="en-US" altLang="zh-CN"/>
              <a:t>)</a:t>
            </a:r>
          </a:p>
        </p:txBody>
      </p:sp>
      <p:sp>
        <p:nvSpPr>
          <p:cNvPr id="9" name="文本框 8"/>
          <p:cNvSpPr txBox="1"/>
          <p:nvPr/>
        </p:nvSpPr>
        <p:spPr>
          <a:xfrm>
            <a:off x="4940300" y="1228725"/>
            <a:ext cx="3048000" cy="368300"/>
          </a:xfrm>
          <a:prstGeom prst="rect">
            <a:avLst/>
          </a:prstGeom>
          <a:noFill/>
        </p:spPr>
        <p:txBody>
          <a:bodyPr wrap="square" rtlCol="0">
            <a:spAutoFit/>
          </a:bodyPr>
          <a:lstStyle/>
          <a:p>
            <a:r>
              <a:rPr lang="en-US" altLang="zh-CN"/>
              <a:t>Course</a:t>
            </a:r>
            <a:r>
              <a:rPr lang="zh-CN" altLang="en-US"/>
              <a:t>表（课程表）</a:t>
            </a:r>
          </a:p>
        </p:txBody>
      </p:sp>
      <p:sp>
        <p:nvSpPr>
          <p:cNvPr id="10" name="文本框 9"/>
          <p:cNvSpPr txBox="1"/>
          <p:nvPr/>
        </p:nvSpPr>
        <p:spPr>
          <a:xfrm>
            <a:off x="204470" y="3955415"/>
            <a:ext cx="3048000" cy="368300"/>
          </a:xfrm>
          <a:prstGeom prst="rect">
            <a:avLst/>
          </a:prstGeom>
          <a:noFill/>
        </p:spPr>
        <p:txBody>
          <a:bodyPr wrap="square" rtlCol="0">
            <a:spAutoFit/>
          </a:bodyPr>
          <a:lstStyle/>
          <a:p>
            <a:r>
              <a:rPr lang="en-US" altLang="zh-CN"/>
              <a:t>SC</a:t>
            </a:r>
            <a:r>
              <a:rPr lang="zh-CN" altLang="en-US"/>
              <a:t>表（选修表）</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“包” 方式</a:t>
            </a:r>
            <a:r>
              <a:rPr lang="zh-CN" altLang="en-US" dirty="0"/>
              <a:t>：</a:t>
            </a:r>
            <a:r>
              <a:rPr lang="zh-CN" altLang="zh-CN" dirty="0"/>
              <a:t>包与磁盘的文件系统结构相对应，一个包就相当于一个文件夹，包中的类相当于文件夹下的文件。</a:t>
            </a:r>
            <a:endParaRPr lang="en-US" altLang="zh-CN" dirty="0"/>
          </a:p>
          <a:p>
            <a:endParaRPr lang="en-US" altLang="zh-CN" dirty="0"/>
          </a:p>
          <a:p>
            <a:r>
              <a:rPr lang="en-US" altLang="zh-CN" dirty="0"/>
              <a:t>Java</a:t>
            </a:r>
            <a:r>
              <a:rPr lang="zh-CN" altLang="zh-CN" dirty="0"/>
              <a:t>用为类定义不同的包，即定义不同的存储位置的方式解决同名类的冲突。同时包也提供了类的分类管理，使类可以按功能、来源等分为不同的集合，便于组织和使用。</a:t>
            </a:r>
          </a:p>
          <a:p>
            <a:endParaRPr lang="zh-CN" altLang="en-US" dirty="0"/>
          </a:p>
        </p:txBody>
      </p:sp>
      <p:sp>
        <p:nvSpPr>
          <p:cNvPr id="3" name="标题 2"/>
          <p:cNvSpPr>
            <a:spLocks noGrp="1"/>
          </p:cNvSpPr>
          <p:nvPr>
            <p:ph type="title"/>
          </p:nvPr>
        </p:nvSpPr>
        <p:spPr/>
        <p:txBody>
          <a:bodyPr>
            <a:normAutofit/>
          </a:bodyPr>
          <a:lstStyle/>
          <a:p>
            <a:r>
              <a:rPr lang="en-US" altLang="zh-CN" dirty="0">
                <a:effectLst/>
              </a:rPr>
              <a:t>  </a:t>
            </a:r>
            <a:r>
              <a:rPr lang="zh-CN" altLang="zh-CN" dirty="0">
                <a:effectLst/>
              </a:rPr>
              <a:t>包</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400" dirty="0" err="1"/>
              <a:t>java.lang</a:t>
            </a:r>
            <a:r>
              <a:rPr lang="zh-CN" altLang="zh-CN" sz="2400" dirty="0"/>
              <a:t>：这个包下包含了</a:t>
            </a:r>
            <a:r>
              <a:rPr lang="en-US" altLang="zh-CN" sz="2400" dirty="0"/>
              <a:t>Java</a:t>
            </a:r>
            <a:r>
              <a:rPr lang="zh-CN" altLang="zh-CN" sz="2400" dirty="0"/>
              <a:t>语言的核心类，如</a:t>
            </a:r>
            <a:r>
              <a:rPr lang="en-US" altLang="zh-CN" sz="2400" dirty="0"/>
              <a:t>String</a:t>
            </a:r>
            <a:r>
              <a:rPr lang="zh-CN" altLang="zh-CN" sz="2400" dirty="0"/>
              <a:t>、</a:t>
            </a:r>
            <a:r>
              <a:rPr lang="en-US" altLang="zh-CN" sz="2400" dirty="0"/>
              <a:t>Math</a:t>
            </a:r>
            <a:r>
              <a:rPr lang="zh-CN" altLang="zh-CN" sz="2400" dirty="0"/>
              <a:t>、</a:t>
            </a:r>
            <a:r>
              <a:rPr lang="en-US" altLang="zh-CN" sz="2400" dirty="0"/>
              <a:t>System</a:t>
            </a:r>
            <a:r>
              <a:rPr lang="zh-CN" altLang="zh-CN" sz="2400" dirty="0"/>
              <a:t>等，这个包下的类在程序运行时自动导入。</a:t>
            </a:r>
          </a:p>
          <a:p>
            <a:r>
              <a:rPr lang="en-US" altLang="zh-CN" sz="2400" dirty="0" err="1"/>
              <a:t>java.util</a:t>
            </a:r>
            <a:r>
              <a:rPr lang="zh-CN" altLang="zh-CN" sz="2400" dirty="0"/>
              <a:t>：包含了大量实用的工具类和集合等，如</a:t>
            </a:r>
            <a:r>
              <a:rPr lang="en-US" altLang="zh-CN" sz="2400" dirty="0"/>
              <a:t>Scanner</a:t>
            </a:r>
            <a:r>
              <a:rPr lang="zh-CN" altLang="zh-CN" sz="2400" dirty="0"/>
              <a:t>、</a:t>
            </a:r>
            <a:r>
              <a:rPr lang="en-US" altLang="zh-CN" sz="2400" dirty="0"/>
              <a:t>Date</a:t>
            </a:r>
            <a:r>
              <a:rPr lang="zh-CN" altLang="zh-CN" sz="2400" dirty="0"/>
              <a:t>、</a:t>
            </a:r>
            <a:r>
              <a:rPr lang="en-US" altLang="zh-CN" sz="2400" dirty="0"/>
              <a:t>Arrays</a:t>
            </a:r>
            <a:r>
              <a:rPr lang="zh-CN" altLang="zh-CN" sz="2400" dirty="0"/>
              <a:t>、</a:t>
            </a:r>
            <a:r>
              <a:rPr lang="en-US" altLang="zh-CN" sz="2400" dirty="0"/>
              <a:t>List</a:t>
            </a:r>
            <a:r>
              <a:rPr lang="zh-CN" altLang="zh-CN" sz="2400" dirty="0"/>
              <a:t>等。</a:t>
            </a:r>
          </a:p>
          <a:p>
            <a:r>
              <a:rPr lang="en-US" altLang="zh-CN" sz="2400" dirty="0" err="1"/>
              <a:t>java.text</a:t>
            </a:r>
            <a:r>
              <a:rPr lang="zh-CN" altLang="zh-CN" sz="2400" dirty="0"/>
              <a:t>：包含了一些与</a:t>
            </a:r>
            <a:r>
              <a:rPr lang="en-US" altLang="zh-CN" sz="2400" dirty="0"/>
              <a:t>Java</a:t>
            </a:r>
            <a:r>
              <a:rPr lang="zh-CN" altLang="zh-CN" sz="2400" dirty="0"/>
              <a:t>格式化相关的类。</a:t>
            </a:r>
          </a:p>
          <a:p>
            <a:r>
              <a:rPr lang="en-US" altLang="zh-CN" sz="2400" dirty="0" err="1"/>
              <a:t>java.awt</a:t>
            </a:r>
            <a:r>
              <a:rPr lang="zh-CN" altLang="zh-CN" sz="2400" dirty="0"/>
              <a:t>：包含了构建图形用户界面的类。</a:t>
            </a:r>
          </a:p>
          <a:p>
            <a:r>
              <a:rPr lang="en-US" altLang="zh-CN" sz="2400" dirty="0"/>
              <a:t>java.io</a:t>
            </a:r>
            <a:r>
              <a:rPr lang="zh-CN" altLang="zh-CN" sz="2400" dirty="0"/>
              <a:t>：包含了输入</a:t>
            </a:r>
            <a:r>
              <a:rPr lang="en-US" altLang="zh-CN" sz="2400" dirty="0"/>
              <a:t>/</a:t>
            </a:r>
            <a:r>
              <a:rPr lang="zh-CN" altLang="zh-CN" sz="2400" dirty="0"/>
              <a:t>输出相关的类。</a:t>
            </a:r>
          </a:p>
          <a:p>
            <a:r>
              <a:rPr lang="en-US" altLang="zh-CN" sz="2400" dirty="0" err="1"/>
              <a:t>java.sql</a:t>
            </a:r>
            <a:r>
              <a:rPr lang="zh-CN" altLang="zh-CN" sz="2400" dirty="0"/>
              <a:t>：包含了</a:t>
            </a:r>
            <a:r>
              <a:rPr lang="en-US" altLang="zh-CN" sz="2400" dirty="0"/>
              <a:t>JDBC</a:t>
            </a:r>
            <a:r>
              <a:rPr lang="zh-CN" altLang="zh-CN" sz="2400" dirty="0"/>
              <a:t>数据库相关操作的类。</a:t>
            </a:r>
          </a:p>
          <a:p>
            <a:r>
              <a:rPr lang="en-US" altLang="zh-CN" sz="2400" dirty="0" err="1"/>
              <a:t>javax.swing</a:t>
            </a:r>
            <a:r>
              <a:rPr lang="zh-CN" altLang="zh-CN" sz="2400" dirty="0"/>
              <a:t>：包含了轻量级的构建图形用户界面的类。</a:t>
            </a:r>
          </a:p>
          <a:p>
            <a:endParaRPr lang="zh-CN" altLang="en-US" sz="2400" dirty="0"/>
          </a:p>
        </p:txBody>
      </p:sp>
      <p:sp>
        <p:nvSpPr>
          <p:cNvPr id="3" name="标题 2"/>
          <p:cNvSpPr>
            <a:spLocks noGrp="1"/>
          </p:cNvSpPr>
          <p:nvPr>
            <p:ph type="title"/>
          </p:nvPr>
        </p:nvSpPr>
        <p:spPr/>
        <p:txBody>
          <a:bodyPr/>
          <a:lstStyle/>
          <a:p>
            <a:r>
              <a:rPr lang="en-US" altLang="zh-CN" dirty="0">
                <a:effectLst/>
              </a:rPr>
              <a:t>  </a:t>
            </a:r>
            <a:r>
              <a:rPr lang="zh-CN" altLang="zh-CN" dirty="0">
                <a:effectLst/>
              </a:rPr>
              <a:t>包</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vert="horz" rtlCol="0" anchor="ctr">
            <a:normAutofit/>
            <a:scene3d>
              <a:camera prst="orthographicFront"/>
              <a:lightRig rig="soft" dir="t"/>
            </a:scene3d>
            <a:sp3d prstMaterial="softEdge">
              <a:bevelT w="25400" h="25400"/>
            </a:sp3d>
          </a:bodyPr>
          <a:lstStyle/>
          <a:p>
            <a:r>
              <a:rPr lang="zh-CN" altLang="en-US" dirty="0"/>
              <a:t>知识点</a:t>
            </a:r>
          </a:p>
        </p:txBody>
      </p:sp>
      <p:sp>
        <p:nvSpPr>
          <p:cNvPr id="3" name="文本框 2"/>
          <p:cNvSpPr txBox="1"/>
          <p:nvPr/>
        </p:nvSpPr>
        <p:spPr>
          <a:xfrm>
            <a:off x="539750" y="1340485"/>
            <a:ext cx="6896735" cy="4154170"/>
          </a:xfrm>
          <a:prstGeom prst="rect">
            <a:avLst/>
          </a:prstGeom>
          <a:noFill/>
        </p:spPr>
        <p:txBody>
          <a:bodyPr wrap="square" rtlCol="0">
            <a:spAutoFit/>
          </a:bodyPr>
          <a:lstStyle/>
          <a:p>
            <a:r>
              <a:rPr lang="en-US" altLang="zh-CN" sz="2400"/>
              <a:t>1</a:t>
            </a:r>
            <a:r>
              <a:rPr lang="zh-CN" altLang="en-US" sz="2400"/>
              <a:t>、</a:t>
            </a:r>
            <a:r>
              <a:rPr lang="en-US" altLang="zh-CN" sz="2400"/>
              <a:t>Java</a:t>
            </a:r>
            <a:r>
              <a:rPr lang="zh-CN" altLang="en-US" sz="2400"/>
              <a:t>类及类的成员</a:t>
            </a:r>
          </a:p>
          <a:p>
            <a:pPr marL="457200" lvl="1" indent="0">
              <a:buNone/>
            </a:pPr>
            <a:r>
              <a:rPr lang="zh-CN" altLang="en-US" sz="2400">
                <a:solidFill>
                  <a:schemeClr val="tx1"/>
                </a:solidFill>
              </a:rPr>
              <a:t>（重点）属性、方法、构造器</a:t>
            </a:r>
          </a:p>
          <a:p>
            <a:pPr marL="457200" lvl="1" indent="0">
              <a:buNone/>
            </a:pPr>
            <a:r>
              <a:rPr lang="zh-CN" altLang="en-US" sz="2400">
                <a:solidFill>
                  <a:schemeClr val="tx1"/>
                </a:solidFill>
              </a:rPr>
              <a:t>（熟悉）代码块、内部类</a:t>
            </a:r>
          </a:p>
          <a:p>
            <a:pPr marL="0" lvl="0" indent="0">
              <a:buNone/>
            </a:pPr>
            <a:endParaRPr lang="zh-CN" altLang="en-US" sz="2400">
              <a:solidFill>
                <a:schemeClr val="tx1"/>
              </a:solidFill>
            </a:endParaRPr>
          </a:p>
          <a:p>
            <a:pPr marL="0" lvl="0" indent="0">
              <a:buNone/>
            </a:pPr>
            <a:r>
              <a:rPr lang="en-US" altLang="zh-CN" sz="2400">
                <a:solidFill>
                  <a:schemeClr val="tx1"/>
                </a:solidFill>
              </a:rPr>
              <a:t>2</a:t>
            </a:r>
            <a:r>
              <a:rPr lang="zh-CN" altLang="en-US" sz="2400">
                <a:solidFill>
                  <a:schemeClr val="tx1"/>
                </a:solidFill>
              </a:rPr>
              <a:t>、面向对象的特征</a:t>
            </a:r>
          </a:p>
          <a:p>
            <a:pPr marL="457200" lvl="1" indent="0">
              <a:buNone/>
            </a:pPr>
            <a:r>
              <a:rPr lang="zh-CN" altLang="en-US" sz="2400">
                <a:solidFill>
                  <a:schemeClr val="tx1"/>
                </a:solidFill>
              </a:rPr>
              <a:t>封装、继承、多态</a:t>
            </a:r>
          </a:p>
          <a:p>
            <a:pPr marL="0" lvl="0" indent="0">
              <a:buNone/>
            </a:pPr>
            <a:endParaRPr lang="zh-CN" altLang="en-US" sz="2400">
              <a:solidFill>
                <a:schemeClr val="tx1"/>
              </a:solidFill>
            </a:endParaRPr>
          </a:p>
          <a:p>
            <a:pPr marL="0" lvl="0" indent="0">
              <a:buNone/>
            </a:pPr>
            <a:r>
              <a:rPr lang="en-US" altLang="zh-CN" sz="2400">
                <a:solidFill>
                  <a:schemeClr val="tx1"/>
                </a:solidFill>
              </a:rPr>
              <a:t>3</a:t>
            </a:r>
            <a:r>
              <a:rPr lang="zh-CN" altLang="en-US" sz="2400">
                <a:solidFill>
                  <a:schemeClr val="tx1"/>
                </a:solidFill>
              </a:rPr>
              <a:t>、关键字的使用</a:t>
            </a:r>
          </a:p>
          <a:p>
            <a:pPr marL="457200" lvl="1" indent="0">
              <a:buNone/>
            </a:pPr>
            <a:r>
              <a:rPr lang="en-US" altLang="zh-CN" sz="2400">
                <a:sym typeface="+mn-ea"/>
              </a:rPr>
              <a:t>package/import/</a:t>
            </a:r>
            <a:r>
              <a:rPr lang="en-US" altLang="zh-CN" sz="2400">
                <a:solidFill>
                  <a:schemeClr val="tx1"/>
                </a:solidFill>
              </a:rPr>
              <a:t>this/super/static/final/interface/</a:t>
            </a:r>
          </a:p>
          <a:p>
            <a:pPr marL="457200" lvl="1" indent="0">
              <a:buNone/>
            </a:pPr>
            <a:r>
              <a:rPr lang="en-US" altLang="zh-CN" sz="2400">
                <a:solidFill>
                  <a:schemeClr val="tx1"/>
                </a:solidFill>
              </a:rPr>
              <a:t>abstract</a:t>
            </a:r>
            <a:r>
              <a:rPr lang="zh-CN" altLang="en-US" sz="2400">
                <a:solidFill>
                  <a:schemeClr val="tx1"/>
                </a:solidFill>
              </a:rPr>
              <a:t>等</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a:xfrm>
            <a:off x="457200" y="1194435"/>
            <a:ext cx="8368030" cy="5478145"/>
          </a:xfrm>
        </p:spPr>
        <p:txBody>
          <a:bodyPr>
            <a:normAutofit fontScale="77500" lnSpcReduction="20000"/>
          </a:bodyPr>
          <a:lstStyle/>
          <a:p>
            <a:pPr marL="457200" indent="-457200">
              <a:lnSpc>
                <a:spcPct val="110000"/>
              </a:lnSpc>
            </a:pPr>
            <a:r>
              <a:rPr lang="en-US" altLang="zh-CN" sz="5335" dirty="0">
                <a:latin typeface="Book Antiqua" panose="02040602050305030304" pitchFamily="18" charset="0"/>
              </a:rPr>
              <a:t>4. </a:t>
            </a:r>
            <a:r>
              <a:rPr lang="zh-CN" altLang="en-US" sz="5335" dirty="0">
                <a:latin typeface="Book Antiqua" panose="02040602050305030304" pitchFamily="18" charset="0"/>
              </a:rPr>
              <a:t>构造器</a:t>
            </a:r>
            <a:endParaRPr lang="en-US" altLang="zh-CN" sz="5335" dirty="0">
              <a:latin typeface="Book Antiqua" panose="02040602050305030304" pitchFamily="18" charset="0"/>
            </a:endParaRPr>
          </a:p>
          <a:p>
            <a:pPr marL="255905" lvl="1" indent="0">
              <a:lnSpc>
                <a:spcPct val="110000"/>
              </a:lnSpc>
              <a:buNone/>
            </a:pPr>
            <a:r>
              <a:rPr lang="en-US" altLang="zh-CN" sz="4000" dirty="0"/>
              <a:t>  [</a:t>
            </a:r>
            <a:r>
              <a:rPr lang="zh-CN" altLang="en-US" sz="4000" dirty="0"/>
              <a:t>访问权限修饰符</a:t>
            </a:r>
            <a:r>
              <a:rPr lang="en-US" altLang="zh-CN" sz="4000" dirty="0"/>
              <a:t>]  </a:t>
            </a:r>
            <a:r>
              <a:rPr lang="zh-CN" altLang="en-US" sz="4000" dirty="0"/>
              <a:t>类名</a:t>
            </a:r>
            <a:r>
              <a:rPr lang="en-US" altLang="zh-CN" sz="4000" dirty="0"/>
              <a:t>(</a:t>
            </a:r>
            <a:r>
              <a:rPr lang="zh-CN" altLang="en-US" sz="4000" dirty="0">
                <a:sym typeface="+mn-ea"/>
              </a:rPr>
              <a:t>形参</a:t>
            </a:r>
            <a:r>
              <a:rPr lang="zh-CN" altLang="en-US" sz="4000" dirty="0"/>
              <a:t>列表</a:t>
            </a:r>
            <a:r>
              <a:rPr lang="en-US" altLang="zh-CN" sz="4000" dirty="0"/>
              <a:t>){</a:t>
            </a:r>
          </a:p>
          <a:p>
            <a:pPr marL="255905" lvl="1" indent="0">
              <a:lnSpc>
                <a:spcPct val="110000"/>
              </a:lnSpc>
              <a:buNone/>
            </a:pPr>
            <a:r>
              <a:rPr lang="en-US" altLang="zh-CN" sz="4000" dirty="0"/>
              <a:t>              // 实例初始化代码</a:t>
            </a:r>
          </a:p>
          <a:p>
            <a:pPr marL="255905" lvl="1" indent="0">
              <a:buNone/>
            </a:pPr>
            <a:r>
              <a:rPr lang="en-US" altLang="zh-CN" sz="4000" dirty="0"/>
              <a:t>   }</a:t>
            </a:r>
          </a:p>
          <a:p>
            <a:pPr marL="255905" lvl="1" indent="0">
              <a:lnSpc>
                <a:spcPct val="120000"/>
              </a:lnSpc>
              <a:buNone/>
            </a:pPr>
            <a:r>
              <a:rPr lang="en-US" altLang="zh-CN" sz="2220" dirty="0"/>
              <a:t>  </a:t>
            </a:r>
            <a:r>
              <a:rPr lang="zh-CN" altLang="en-US" sz="2855" dirty="0"/>
              <a:t> (1)构造器的修饰符只能是权限修饰符，不能被其他任何关键字</a:t>
            </a:r>
            <a:r>
              <a:rPr lang="en-US" altLang="zh-CN" sz="2855" dirty="0"/>
              <a:t>     </a:t>
            </a:r>
            <a:r>
              <a:rPr lang="en-US" altLang="zh-CN" sz="2855" dirty="0" smtClean="0"/>
              <a:t> </a:t>
            </a:r>
            <a:r>
              <a:rPr lang="zh-CN" altLang="en-US" sz="2855" dirty="0" smtClean="0"/>
              <a:t>修饰</a:t>
            </a:r>
            <a:r>
              <a:rPr lang="zh-CN" altLang="en-US" sz="2855" dirty="0"/>
              <a:t>。比如，不能被static、final、abstract、native等修饰。</a:t>
            </a:r>
          </a:p>
          <a:p>
            <a:pPr marL="255905" lvl="1" indent="0">
              <a:lnSpc>
                <a:spcPct val="120000"/>
              </a:lnSpc>
              <a:buNone/>
            </a:pPr>
            <a:r>
              <a:rPr lang="en-US" altLang="zh-CN" sz="2220" dirty="0">
                <a:sym typeface="+mn-ea"/>
              </a:rPr>
              <a:t>  </a:t>
            </a:r>
            <a:r>
              <a:rPr lang="zh-CN" altLang="en-US" sz="2855" dirty="0">
                <a:sym typeface="+mn-ea"/>
              </a:rPr>
              <a:t> (2)没有返回值类型，不能有return语句返回值，也不需要</a:t>
            </a:r>
            <a:r>
              <a:rPr lang="en-US" altLang="zh-CN" sz="2855" dirty="0">
                <a:sym typeface="+mn-ea"/>
              </a:rPr>
              <a:t>void</a:t>
            </a:r>
            <a:r>
              <a:rPr lang="zh-CN" altLang="en-US" sz="2855" dirty="0">
                <a:sym typeface="+mn-ea"/>
              </a:rPr>
              <a:t>。</a:t>
            </a:r>
          </a:p>
          <a:p>
            <a:pPr marL="255905" lvl="1" indent="0">
              <a:lnSpc>
                <a:spcPct val="120000"/>
              </a:lnSpc>
              <a:buNone/>
            </a:pPr>
            <a:r>
              <a:rPr lang="zh-CN" altLang="en-US" sz="2855" dirty="0">
                <a:sym typeface="+mn-ea"/>
              </a:rPr>
              <a:t> </a:t>
            </a:r>
            <a:r>
              <a:rPr lang="en-US" altLang="zh-CN" sz="2855" dirty="0">
                <a:sym typeface="+mn-ea"/>
              </a:rPr>
              <a:t>  </a:t>
            </a:r>
            <a:r>
              <a:rPr lang="zh-CN" altLang="en-US" sz="2855" dirty="0">
                <a:sym typeface="+mn-ea"/>
              </a:rPr>
              <a:t>(</a:t>
            </a:r>
            <a:r>
              <a:rPr lang="en-US" altLang="zh-CN" sz="2855" dirty="0">
                <a:sym typeface="+mn-ea"/>
              </a:rPr>
              <a:t>3</a:t>
            </a:r>
            <a:r>
              <a:rPr lang="zh-CN" altLang="en-US" sz="2855" dirty="0">
                <a:sym typeface="+mn-ea"/>
              </a:rPr>
              <a:t>)构造器名必须与它所在的类名必须相同。</a:t>
            </a:r>
          </a:p>
          <a:p>
            <a:pPr marL="255905" lvl="1" indent="0">
              <a:lnSpc>
                <a:spcPct val="120000"/>
              </a:lnSpc>
              <a:buNone/>
            </a:pPr>
            <a:r>
              <a:rPr lang="zh-CN" altLang="en-US" sz="2855" dirty="0">
                <a:sym typeface="+mn-ea"/>
              </a:rPr>
              <a:t> </a:t>
            </a:r>
            <a:r>
              <a:rPr lang="en-US" altLang="zh-CN" sz="2855" dirty="0">
                <a:sym typeface="+mn-ea"/>
              </a:rPr>
              <a:t>  (4)</a:t>
            </a:r>
            <a:r>
              <a:rPr lang="zh-CN" altLang="en-US" sz="2855" dirty="0">
                <a:sym typeface="+mn-ea"/>
              </a:rPr>
              <a:t>形参列表中可以有参数也可以无参数。若有参数，则该参数</a:t>
            </a:r>
            <a:r>
              <a:rPr lang="en-US" altLang="zh-CN" sz="2855" dirty="0">
                <a:sym typeface="+mn-ea"/>
              </a:rPr>
              <a:t> </a:t>
            </a:r>
          </a:p>
          <a:p>
            <a:pPr marL="255905" lvl="1" indent="0">
              <a:lnSpc>
                <a:spcPct val="120000"/>
              </a:lnSpc>
              <a:buNone/>
            </a:pPr>
            <a:r>
              <a:rPr lang="en-US" altLang="zh-CN" sz="2855" dirty="0">
                <a:sym typeface="+mn-ea"/>
              </a:rPr>
              <a:t>   </a:t>
            </a:r>
            <a:r>
              <a:rPr lang="zh-CN" altLang="en-US" sz="2855" dirty="0">
                <a:sym typeface="+mn-ea"/>
              </a:rPr>
              <a:t>则是成员变量的初始化值。</a:t>
            </a:r>
          </a:p>
          <a:p>
            <a:pPr marL="255905" lvl="1" indent="0">
              <a:lnSpc>
                <a:spcPct val="120000"/>
              </a:lnSpc>
              <a:buNone/>
            </a:pPr>
            <a:r>
              <a:rPr lang="zh-CN" altLang="en-US" sz="2855" dirty="0">
                <a:sym typeface="+mn-ea"/>
              </a:rPr>
              <a:t> </a:t>
            </a:r>
            <a:r>
              <a:rPr lang="en-US" altLang="zh-CN" sz="2855" dirty="0">
                <a:sym typeface="+mn-ea"/>
              </a:rPr>
              <a:t>       </a:t>
            </a:r>
            <a:r>
              <a:rPr lang="zh-CN" altLang="en-US" sz="2400" dirty="0">
                <a:solidFill>
                  <a:schemeClr val="tx1"/>
                </a:solidFill>
              </a:rPr>
              <a:t> </a:t>
            </a:r>
            <a:r>
              <a:rPr lang="en-US" altLang="zh-CN" sz="2400" dirty="0">
                <a:solidFill>
                  <a:schemeClr val="tx1"/>
                </a:solidFill>
              </a:rPr>
              <a:t>  </a:t>
            </a:r>
            <a:endParaRPr lang="zh-CN" altLang="en-US" sz="2400" dirty="0">
              <a:solidFill>
                <a:schemeClr val="tx1"/>
              </a:solidFill>
            </a:endParaRPr>
          </a:p>
          <a:p>
            <a:pPr marL="255905" lvl="1" indent="0">
              <a:buNone/>
            </a:pPr>
            <a:endParaRPr lang="en-US" altLang="zh-CN" sz="1600" dirty="0"/>
          </a:p>
          <a:p>
            <a:pPr marL="255905" lvl="1" indent="0">
              <a:buNone/>
            </a:pPr>
            <a:endParaRPr lang="en-US" altLang="zh-CN" sz="1600" dirty="0"/>
          </a:p>
        </p:txBody>
      </p:sp>
      <p:sp>
        <p:nvSpPr>
          <p:cNvPr id="157700" name="Rectangle 4"/>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normAutofit/>
          </a:bodyPr>
          <a:lstStyle/>
          <a:p>
            <a:r>
              <a:rPr lang="en-US" altLang="zh-CN" dirty="0">
                <a:effectLst/>
              </a:rPr>
              <a:t>4.2.2  </a:t>
            </a:r>
            <a:r>
              <a:rPr lang="zh-CN" altLang="zh-CN" dirty="0">
                <a:effectLst/>
              </a:rPr>
              <a:t>使用</a:t>
            </a:r>
            <a:r>
              <a:rPr lang="en-US" altLang="zh-CN" dirty="0">
                <a:effectLst/>
              </a:rPr>
              <a:t>class</a:t>
            </a:r>
            <a:r>
              <a:rPr lang="zh-CN" altLang="zh-CN" dirty="0">
                <a:effectLst/>
              </a:rPr>
              <a:t>定义类</a:t>
            </a:r>
            <a:endParaRPr kumimoji="1" lang="en-US" altLang="zh-CN" b="1" dirty="0">
              <a:ea typeface="仿宋_GB2312"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360" y="2348548"/>
            <a:ext cx="8229600" cy="1143000"/>
          </a:xfrm>
        </p:spPr>
        <p:txBody>
          <a:bodyPr/>
          <a:lstStyle/>
          <a:p>
            <a:pPr algn="ctr"/>
            <a:r>
              <a:rPr lang="zh-CN" altLang="en-US"/>
              <a:t>第一部分</a:t>
            </a:r>
            <a:r>
              <a:rPr lang="en-US" altLang="zh-CN"/>
              <a:t> Java</a:t>
            </a:r>
            <a:r>
              <a:rPr lang="zh-CN" altLang="en-US"/>
              <a:t>类及其成员</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a:xfrm>
            <a:off x="457200" y="1194435"/>
            <a:ext cx="8368030" cy="6374765"/>
          </a:xfrm>
        </p:spPr>
        <p:txBody>
          <a:bodyPr>
            <a:normAutofit fontScale="77500" lnSpcReduction="10000"/>
          </a:bodyPr>
          <a:lstStyle/>
          <a:p>
            <a:pPr marL="457200" indent="-457200">
              <a:lnSpc>
                <a:spcPct val="110000"/>
              </a:lnSpc>
            </a:pPr>
            <a:r>
              <a:rPr lang="en-US" altLang="zh-CN" sz="5335" dirty="0">
                <a:latin typeface="Book Antiqua" panose="02040602050305030304" pitchFamily="18" charset="0"/>
              </a:rPr>
              <a:t>4. </a:t>
            </a:r>
            <a:r>
              <a:rPr lang="zh-CN" altLang="en-US" sz="5335" dirty="0">
                <a:latin typeface="Book Antiqua" panose="02040602050305030304" pitchFamily="18" charset="0"/>
              </a:rPr>
              <a:t>构造器</a:t>
            </a:r>
            <a:endParaRPr lang="en-US" altLang="zh-CN" sz="5335" dirty="0">
              <a:latin typeface="Book Antiqua" panose="02040602050305030304" pitchFamily="18" charset="0"/>
            </a:endParaRPr>
          </a:p>
          <a:p>
            <a:pPr marL="255905" lvl="1" indent="0">
              <a:lnSpc>
                <a:spcPct val="110000"/>
              </a:lnSpc>
              <a:buNone/>
            </a:pPr>
            <a:r>
              <a:rPr lang="en-US" altLang="zh-CN" sz="4000" dirty="0"/>
              <a:t>  [</a:t>
            </a:r>
            <a:r>
              <a:rPr lang="zh-CN" altLang="en-US" sz="4000" dirty="0"/>
              <a:t>访问权限修饰符</a:t>
            </a:r>
            <a:r>
              <a:rPr lang="en-US" altLang="zh-CN" sz="4000" dirty="0"/>
              <a:t>]  </a:t>
            </a:r>
            <a:r>
              <a:rPr lang="zh-CN" altLang="en-US" sz="4000" dirty="0"/>
              <a:t>类名</a:t>
            </a:r>
            <a:r>
              <a:rPr lang="en-US" altLang="zh-CN" sz="4000" dirty="0"/>
              <a:t>(</a:t>
            </a:r>
            <a:r>
              <a:rPr lang="zh-CN" altLang="en-US" sz="4000" dirty="0">
                <a:sym typeface="+mn-ea"/>
              </a:rPr>
              <a:t>形参</a:t>
            </a:r>
            <a:r>
              <a:rPr lang="zh-CN" altLang="en-US" sz="4000" dirty="0"/>
              <a:t>列表</a:t>
            </a:r>
            <a:r>
              <a:rPr lang="en-US" altLang="zh-CN" sz="4000" dirty="0"/>
              <a:t>){</a:t>
            </a:r>
          </a:p>
          <a:p>
            <a:pPr marL="255905" lvl="1" indent="0">
              <a:lnSpc>
                <a:spcPct val="110000"/>
              </a:lnSpc>
              <a:buNone/>
            </a:pPr>
            <a:r>
              <a:rPr lang="en-US" altLang="zh-CN" sz="4000" dirty="0"/>
              <a:t>              // 实例初始化代码</a:t>
            </a:r>
          </a:p>
          <a:p>
            <a:pPr marL="255905" lvl="1" indent="0">
              <a:buNone/>
            </a:pPr>
            <a:r>
              <a:rPr lang="en-US" altLang="zh-CN" sz="4000" dirty="0"/>
              <a:t>   }</a:t>
            </a:r>
          </a:p>
          <a:p>
            <a:pPr marL="255905" lvl="1" indent="0">
              <a:lnSpc>
                <a:spcPct val="120000"/>
              </a:lnSpc>
              <a:buNone/>
            </a:pPr>
            <a:r>
              <a:rPr lang="en-US" altLang="zh-CN" sz="2855" dirty="0"/>
              <a:t>(5)</a:t>
            </a:r>
            <a:r>
              <a:rPr lang="zh-CN" altLang="en-US" sz="2855" dirty="0"/>
              <a:t>创建类以后，当我们没有显式的声明类的构造器时，系统会默认提供一个空参的构造器并且该构造器的修饰符默认与类声明的修饰符相同。</a:t>
            </a:r>
          </a:p>
          <a:p>
            <a:pPr marL="255905" lvl="1" indent="0">
              <a:lnSpc>
                <a:spcPct val="120000"/>
              </a:lnSpc>
              <a:buNone/>
            </a:pPr>
            <a:r>
              <a:rPr lang="en-US" altLang="zh-CN" sz="2855" dirty="0"/>
              <a:t>(6)</a:t>
            </a:r>
            <a:r>
              <a:rPr lang="zh-CN" altLang="en-US" sz="2855" dirty="0"/>
              <a:t>一旦类中显示声明了构造器，则系统不再提供默认的空参的构造器。如果仍需要空参构造器，则需要自己创建。</a:t>
            </a:r>
            <a:endParaRPr lang="zh-CN" altLang="en-US" sz="2855" dirty="0">
              <a:solidFill>
                <a:srgbClr val="FF0000"/>
              </a:solidFill>
            </a:endParaRPr>
          </a:p>
          <a:p>
            <a:pPr marL="255905" lvl="1" indent="0">
              <a:lnSpc>
                <a:spcPct val="120000"/>
              </a:lnSpc>
              <a:buNone/>
            </a:pPr>
            <a:endParaRPr lang="zh-CN" altLang="en-US" sz="2855" dirty="0">
              <a:solidFill>
                <a:srgbClr val="FF0000"/>
              </a:solidFill>
            </a:endParaRPr>
          </a:p>
          <a:p>
            <a:pPr marL="255905" lvl="1" indent="0">
              <a:lnSpc>
                <a:spcPct val="120000"/>
              </a:lnSpc>
              <a:buNone/>
            </a:pPr>
            <a:r>
              <a:rPr lang="zh-CN" altLang="en-US" sz="2855" dirty="0">
                <a:solidFill>
                  <a:srgbClr val="FF0000"/>
                </a:solidFill>
              </a:rPr>
              <a:t>构造器的作用：</a:t>
            </a:r>
            <a:r>
              <a:rPr lang="zh-CN" altLang="en-US" sz="2855" dirty="0">
                <a:solidFill>
                  <a:srgbClr val="FF0000"/>
                </a:solidFill>
                <a:latin typeface="Calibri" panose="020F0502020204030204" charset="0"/>
              </a:rPr>
              <a:t>①搭配</a:t>
            </a:r>
            <a:r>
              <a:rPr lang="en-US" altLang="zh-CN" sz="2855" dirty="0">
                <a:solidFill>
                  <a:srgbClr val="FF0000"/>
                </a:solidFill>
                <a:latin typeface="Calibri" panose="020F0502020204030204" charset="0"/>
              </a:rPr>
              <a:t>new</a:t>
            </a:r>
            <a:r>
              <a:rPr lang="zh-CN" altLang="en-US" sz="2855" dirty="0">
                <a:solidFill>
                  <a:srgbClr val="FF0000"/>
                </a:solidFill>
                <a:latin typeface="Calibri" panose="020F0502020204030204" charset="0"/>
              </a:rPr>
              <a:t>关键字，创建类的对象；②在创建对象的同时，为对象的相关属性赋值。</a:t>
            </a:r>
            <a:endParaRPr lang="zh-CN" altLang="en-US" sz="2855" dirty="0">
              <a:solidFill>
                <a:srgbClr val="FF0000"/>
              </a:solidFill>
            </a:endParaRPr>
          </a:p>
          <a:p>
            <a:pPr marL="255905" lvl="1" indent="0">
              <a:lnSpc>
                <a:spcPct val="120000"/>
              </a:lnSpc>
              <a:buNone/>
            </a:pPr>
            <a:endParaRPr lang="zh-CN" altLang="en-US" sz="2855" dirty="0"/>
          </a:p>
          <a:p>
            <a:pPr marL="255905" lvl="1" indent="0">
              <a:lnSpc>
                <a:spcPct val="120000"/>
              </a:lnSpc>
              <a:buNone/>
            </a:pPr>
            <a:r>
              <a:rPr lang="zh-CN" altLang="en-US" sz="2855" dirty="0">
                <a:sym typeface="+mn-ea"/>
              </a:rPr>
              <a:t> </a:t>
            </a:r>
            <a:r>
              <a:rPr lang="en-US" altLang="zh-CN" sz="2855" dirty="0">
                <a:sym typeface="+mn-ea"/>
              </a:rPr>
              <a:t>  </a:t>
            </a:r>
            <a:r>
              <a:rPr lang="zh-CN" altLang="en-US" sz="2855" dirty="0">
                <a:sym typeface="+mn-ea"/>
              </a:rPr>
              <a:t> </a:t>
            </a:r>
            <a:r>
              <a:rPr lang="en-US" altLang="zh-CN" sz="2855" dirty="0">
                <a:sym typeface="+mn-ea"/>
              </a:rPr>
              <a:t>       </a:t>
            </a:r>
            <a:r>
              <a:rPr lang="zh-CN" altLang="en-US" sz="2400" dirty="0">
                <a:solidFill>
                  <a:schemeClr val="tx1"/>
                </a:solidFill>
              </a:rPr>
              <a:t> </a:t>
            </a:r>
            <a:r>
              <a:rPr lang="en-US" altLang="zh-CN" sz="2400" dirty="0">
                <a:solidFill>
                  <a:schemeClr val="tx1"/>
                </a:solidFill>
              </a:rPr>
              <a:t>  </a:t>
            </a:r>
            <a:endParaRPr lang="zh-CN" altLang="en-US" sz="2400" dirty="0">
              <a:solidFill>
                <a:schemeClr val="tx1"/>
              </a:solidFill>
            </a:endParaRPr>
          </a:p>
          <a:p>
            <a:pPr marL="255905" lvl="1" indent="0">
              <a:buNone/>
            </a:pPr>
            <a:endParaRPr lang="en-US" altLang="zh-CN" sz="1600" dirty="0"/>
          </a:p>
          <a:p>
            <a:pPr marL="255905" lvl="1" indent="0">
              <a:buNone/>
            </a:pPr>
            <a:endParaRPr lang="en-US" altLang="zh-CN" sz="1600" dirty="0"/>
          </a:p>
        </p:txBody>
      </p:sp>
      <p:sp>
        <p:nvSpPr>
          <p:cNvPr id="157700" name="Rectangle 4"/>
          <p:cNvSpPr>
            <a:spLocks noGrp="1" noChangeArrowheads="1"/>
          </p:cNvSpPr>
          <p:nvPr>
            <p:ph type="title"/>
          </p:nvPr>
        </p:nvSpPr>
        <p:spPr>
          <a:noFill/>
          <a:extLst>
            <a:ext uri="{91240B29-F687-4F45-9708-019B960494DF}">
              <a14:hiddenLine xmlns:a14="http://schemas.microsoft.com/office/drawing/2010/main" w="9525">
                <a:solidFill>
                  <a:schemeClr val="tx1"/>
                </a:solidFill>
                <a:prstDash val="solid"/>
                <a:miter lim="800000"/>
                <a:headEnd/>
                <a:tailEnd/>
              </a14:hiddenLine>
            </a:ext>
          </a:extLst>
        </p:spPr>
        <p:txBody>
          <a:bodyPr>
            <a:normAutofit/>
          </a:bodyPr>
          <a:lstStyle/>
          <a:p>
            <a:r>
              <a:rPr lang="en-US" altLang="zh-CN" dirty="0">
                <a:effectLst/>
              </a:rPr>
              <a:t>4.2.2  </a:t>
            </a:r>
            <a:r>
              <a:rPr lang="zh-CN" altLang="zh-CN" dirty="0">
                <a:effectLst/>
              </a:rPr>
              <a:t>使用</a:t>
            </a:r>
            <a:r>
              <a:rPr lang="en-US" altLang="zh-CN" dirty="0">
                <a:effectLst/>
              </a:rPr>
              <a:t>class</a:t>
            </a:r>
            <a:r>
              <a:rPr lang="zh-CN" altLang="zh-CN" dirty="0">
                <a:effectLst/>
              </a:rPr>
              <a:t>定义类</a:t>
            </a:r>
            <a:endParaRPr kumimoji="1" lang="en-US" altLang="zh-CN" b="1" dirty="0">
              <a:ea typeface="仿宋_GB2312"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7500" lnSpcReduction="10000"/>
          </a:bodyPr>
          <a:lstStyle/>
          <a:p>
            <a:r>
              <a:rPr lang="zh-CN" altLang="en-US" dirty="0"/>
              <a:t>(1)定义Student类,有4个属性：  String sno;String name;  String ssex; int age;   String sdept;  </a:t>
            </a:r>
          </a:p>
          <a:p>
            <a:r>
              <a:rPr lang="zh-CN" altLang="en-US" dirty="0"/>
              <a:t>(2)定义Student类的3个构造器:</a:t>
            </a:r>
          </a:p>
          <a:p>
            <a:r>
              <a:rPr lang="zh-CN" altLang="en-US" dirty="0"/>
              <a:t>•第一个构造器Student(String </a:t>
            </a:r>
            <a:r>
              <a:rPr lang="zh-CN" altLang="en-US" smtClean="0"/>
              <a:t>n, </a:t>
            </a:r>
            <a:r>
              <a:rPr lang="zh-CN" altLang="en-US" dirty="0"/>
              <a:t>int </a:t>
            </a:r>
            <a:r>
              <a:rPr lang="zh-CN" altLang="en-US" dirty="0" smtClean="0"/>
              <a:t>a)</a:t>
            </a:r>
            <a:r>
              <a:rPr lang="zh-CN" altLang="en-US" dirty="0"/>
              <a:t>设置类的</a:t>
            </a:r>
            <a:r>
              <a:rPr lang="zh-CN" altLang="en-US" dirty="0" smtClean="0"/>
              <a:t>name和</a:t>
            </a:r>
            <a:r>
              <a:rPr lang="zh-CN" altLang="en-US" dirty="0"/>
              <a:t>age属性；</a:t>
            </a:r>
          </a:p>
          <a:p>
            <a:r>
              <a:rPr lang="zh-CN" altLang="en-US" dirty="0"/>
              <a:t>•第二个构造器Student(String </a:t>
            </a:r>
            <a:r>
              <a:rPr lang="zh-CN" altLang="en-US" dirty="0" smtClean="0"/>
              <a:t>n, int a, </a:t>
            </a:r>
            <a:r>
              <a:rPr lang="zh-CN" altLang="en-US" dirty="0"/>
              <a:t>String </a:t>
            </a:r>
            <a:r>
              <a:rPr lang="en-US" altLang="zh-CN" dirty="0" smtClean="0"/>
              <a:t>d</a:t>
            </a:r>
            <a:r>
              <a:rPr lang="zh-CN" altLang="en-US" dirty="0" smtClean="0"/>
              <a:t>)</a:t>
            </a:r>
            <a:r>
              <a:rPr lang="zh-CN" altLang="en-US" dirty="0"/>
              <a:t>设置类的name, age 和</a:t>
            </a:r>
            <a:r>
              <a:rPr lang="zh-CN" altLang="en-US" dirty="0">
                <a:sym typeface="+mn-ea"/>
              </a:rPr>
              <a:t>sdept</a:t>
            </a:r>
            <a:r>
              <a:rPr lang="zh-CN" altLang="en-US" dirty="0"/>
              <a:t>属性；</a:t>
            </a:r>
          </a:p>
          <a:p>
            <a:r>
              <a:rPr lang="zh-CN" altLang="en-US" dirty="0"/>
              <a:t>•第三个构造器Student(String n, int a, String </a:t>
            </a:r>
            <a:r>
              <a:rPr lang="en-US" altLang="zh-CN" dirty="0"/>
              <a:t>d,</a:t>
            </a:r>
            <a:r>
              <a:rPr lang="zh-CN" altLang="en-US" dirty="0">
                <a:sym typeface="+mn-ea"/>
              </a:rPr>
              <a:t>String s</a:t>
            </a:r>
            <a:r>
              <a:rPr lang="zh-CN" altLang="en-US" dirty="0"/>
              <a:t>)设置类的name, age </a:t>
            </a:r>
            <a:r>
              <a:rPr lang="zh-CN" altLang="en-US" dirty="0" smtClean="0"/>
              <a:t>,</a:t>
            </a:r>
            <a:r>
              <a:rPr lang="zh-CN" altLang="en-US" dirty="0" smtClean="0">
                <a:sym typeface="+mn-ea"/>
              </a:rPr>
              <a:t> </a:t>
            </a:r>
            <a:r>
              <a:rPr lang="zh-CN" altLang="en-US" dirty="0" smtClean="0"/>
              <a:t>和</a:t>
            </a:r>
            <a:r>
              <a:rPr lang="zh-CN" altLang="en-US" dirty="0" smtClean="0">
                <a:sym typeface="+mn-ea"/>
              </a:rPr>
              <a:t> </a:t>
            </a:r>
            <a:r>
              <a:rPr lang="zh-CN" altLang="en-US" dirty="0">
                <a:sym typeface="+mn-ea"/>
              </a:rPr>
              <a:t>sno</a:t>
            </a:r>
            <a:r>
              <a:rPr lang="zh-CN" altLang="en-US" dirty="0" smtClean="0"/>
              <a:t>属性</a:t>
            </a:r>
            <a:r>
              <a:rPr lang="zh-CN" altLang="en-US" dirty="0"/>
              <a:t>；</a:t>
            </a:r>
          </a:p>
          <a:p>
            <a:r>
              <a:rPr lang="zh-CN" altLang="en-US" dirty="0"/>
              <a:t>(3)在main方法中分别调用不同的构造器创建的对象，并输出其属性值。</a:t>
            </a:r>
          </a:p>
        </p:txBody>
      </p:sp>
      <p:sp>
        <p:nvSpPr>
          <p:cNvPr id="3" name="标题 2"/>
          <p:cNvSpPr>
            <a:spLocks noGrp="1"/>
          </p:cNvSpPr>
          <p:nvPr>
            <p:ph type="title"/>
          </p:nvPr>
        </p:nvSpPr>
        <p:spPr/>
        <p:txBody>
          <a:bodyPr/>
          <a:lstStyle/>
          <a:p>
            <a:r>
              <a:rPr lang="zh-CN" altLang="en-US"/>
              <a:t>练习</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360" y="2348548"/>
            <a:ext cx="8229600" cy="1143000"/>
          </a:xfrm>
        </p:spPr>
        <p:txBody>
          <a:bodyPr>
            <a:normAutofit fontScale="90000"/>
          </a:bodyPr>
          <a:lstStyle/>
          <a:p>
            <a:pPr algn="ctr"/>
            <a:r>
              <a:rPr lang="zh-CN" altLang="en-US">
                <a:sym typeface="+mn-ea"/>
              </a:rPr>
              <a:t>第二部分</a:t>
            </a:r>
            <a:r>
              <a:rPr lang="en-US" altLang="zh-CN">
                <a:sym typeface="+mn-ea"/>
              </a:rPr>
              <a:t> Java</a:t>
            </a:r>
            <a:r>
              <a:rPr lang="zh-CN" altLang="en-US">
                <a:sym typeface="+mn-ea"/>
              </a:rPr>
              <a:t>的三大特性</a:t>
            </a:r>
            <a:br>
              <a:rPr lang="zh-CN" altLang="en-US">
                <a:sym typeface="+mn-ea"/>
              </a:rPr>
            </a:br>
            <a:r>
              <a:rPr lang="en-US" altLang="zh-CN">
                <a:sym typeface="+mn-ea"/>
              </a:rPr>
              <a:t>——</a:t>
            </a:r>
            <a:r>
              <a:rPr lang="zh-CN" altLang="en-US">
                <a:sym typeface="+mn-ea"/>
              </a:rPr>
              <a:t>封装性</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•使用洗衣机，只需要按一下开关和洗涤模式就可以了。有必要了解洗衣机内部的结构吗？有必要碰电动机吗？</a:t>
            </a:r>
          </a:p>
          <a:p>
            <a:r>
              <a:rPr lang="zh-CN" altLang="en-US"/>
              <a:t>•我要开车，我不需要懂离合、油门、制动等原理和维修也可以驾驶。</a:t>
            </a:r>
          </a:p>
          <a:p>
            <a:r>
              <a:rPr lang="zh-CN" altLang="en-US"/>
              <a:t>•客观世界里每一个事物的内部信息都隐藏在其内部，外界无法直接操作和修改，只能通过指定的方式进行访问和修改。</a:t>
            </a:r>
          </a:p>
        </p:txBody>
      </p:sp>
      <p:sp>
        <p:nvSpPr>
          <p:cNvPr id="3" name="标题 2"/>
          <p:cNvSpPr>
            <a:spLocks noGrp="1"/>
          </p:cNvSpPr>
          <p:nvPr>
            <p:ph type="title"/>
          </p:nvPr>
        </p:nvSpPr>
        <p:spPr>
          <a:xfrm>
            <a:off x="395605" y="260033"/>
            <a:ext cx="8229600" cy="1143000"/>
          </a:xfrm>
        </p:spPr>
        <p:txBody>
          <a:bodyPr/>
          <a:lstStyle/>
          <a:p>
            <a:r>
              <a:rPr lang="en-US" altLang="zh-CN"/>
              <a:t>1</a:t>
            </a:r>
            <a:r>
              <a:rPr lang="zh-CN" altLang="en-US"/>
              <a:t>、为什么要有封装性？</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781685"/>
            <a:ext cx="8229600" cy="5226050"/>
          </a:xfrm>
        </p:spPr>
        <p:txBody>
          <a:bodyPr>
            <a:normAutofit fontScale="90000"/>
          </a:bodyPr>
          <a:lstStyle/>
          <a:p>
            <a:r>
              <a:rPr lang="zh-CN" altLang="en-US"/>
              <a:t>随着我们系统越来越复杂，类会越来越多，那么类之间的访问边界必须把握好，面向对象的开发原则要遵循“高内聚、低耦合”。</a:t>
            </a:r>
          </a:p>
          <a:p>
            <a:r>
              <a:rPr lang="zh-CN" altLang="en-US"/>
              <a:t>高内聚、低耦合是软件工程中的概念，也是UNIX 操作系统设计的经典原则。</a:t>
            </a:r>
          </a:p>
          <a:p>
            <a:r>
              <a:rPr lang="zh-CN" altLang="en-US"/>
              <a:t>内聚，指一个模块内各个元素彼此结合的紧密程度；耦合指一个软件结构内不同模块之间互连程度的度量。内聚意味着重用和独立，耦合意味着多米诺效应牵一发动全身。</a:t>
            </a:r>
          </a:p>
          <a:p>
            <a:r>
              <a:rPr lang="zh-CN" altLang="en-US"/>
              <a:t>而“高内聚，低耦合”的体现之一：</a:t>
            </a:r>
          </a:p>
          <a:p>
            <a:r>
              <a:rPr lang="zh-CN" altLang="en-US"/>
              <a:t>•高内聚：类的内部数据操作细节自己完成，不允许外部干涉；</a:t>
            </a:r>
          </a:p>
          <a:p>
            <a:r>
              <a:rPr lang="zh-CN" altLang="en-US"/>
              <a:t>•低耦合：仅暴露少量的方法给外部使用，尽量方便外部调用。</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所谓封装，就是把客观事物封装成抽象概念的类，并且类可以把自己的数据和方法只向可信的类或者对象开放，向没必要开放的类或者对象隐藏信息。</a:t>
            </a:r>
          </a:p>
          <a:p>
            <a:r>
              <a:rPr lang="zh-CN" altLang="en-US"/>
              <a:t>通俗的讲，</a:t>
            </a:r>
            <a:r>
              <a:rPr lang="zh-CN" altLang="en-US">
                <a:solidFill>
                  <a:srgbClr val="FF0000"/>
                </a:solidFill>
              </a:rPr>
              <a:t>把该隐藏的隐藏起来，该暴露的暴露出来。这就是封装性的设计思想。</a:t>
            </a:r>
          </a:p>
        </p:txBody>
      </p:sp>
      <p:sp>
        <p:nvSpPr>
          <p:cNvPr id="3" name="标题 2"/>
          <p:cNvSpPr>
            <a:spLocks noGrp="1"/>
          </p:cNvSpPr>
          <p:nvPr>
            <p:ph type="title"/>
          </p:nvPr>
        </p:nvSpPr>
        <p:spPr/>
        <p:txBody>
          <a:bodyPr/>
          <a:lstStyle/>
          <a:p>
            <a:r>
              <a:rPr lang="en-US" altLang="zh-CN"/>
              <a:t>2</a:t>
            </a:r>
            <a:r>
              <a:rPr lang="zh-CN" altLang="en-US"/>
              <a:t>、何为封装性？</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a:t>•让使用者只能通过事先预定的方法来访问数据，从而可以在该方法里面加入控制逻辑，限制对成员变量的不合理访问。还可以进行数据检查，从而有利于保证对象信息的完整性。</a:t>
            </a:r>
          </a:p>
          <a:p>
            <a:r>
              <a:rPr lang="zh-CN" altLang="en-US"/>
              <a:t>•便于修改，提高代码的可维护性。主要说的是隐藏的部分，在内部修改了，如果其对外可以的访问方式不变的话，外部根本感觉不到它的修改。例如：Java8-&gt;Java9，String从char[]转为byte[]内部实现，而对外的方法不变，我们使用者根本感觉不到它内部的修改。</a:t>
            </a:r>
          </a:p>
        </p:txBody>
      </p:sp>
      <p:sp>
        <p:nvSpPr>
          <p:cNvPr id="3" name="标题 2"/>
          <p:cNvSpPr>
            <a:spLocks noGrp="1"/>
          </p:cNvSpPr>
          <p:nvPr>
            <p:ph type="title"/>
            <p:custDataLst>
              <p:tags r:id="rId1"/>
            </p:custDataLst>
          </p:nvPr>
        </p:nvSpPr>
        <p:spPr>
          <a:xfrm>
            <a:off x="395605" y="260033"/>
            <a:ext cx="8229600" cy="1143000"/>
          </a:xfrm>
        </p:spPr>
        <p:txBody>
          <a:bodyPr/>
          <a:lstStyle/>
          <a:p>
            <a:r>
              <a:rPr lang="zh-CN" altLang="en-US"/>
              <a:t>封装的好处：</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实现封装就是控制类或成员的可见性范围（体现可见性的大小）。这就需要依赖访问控制修饰符，也称为权限修饰符来控制。</a:t>
            </a:r>
          </a:p>
          <a:p>
            <a:r>
              <a:rPr lang="zh-CN" altLang="en-US"/>
              <a:t>权限修饰符：public、protected、缺省、private。具体访问范围如下：</a:t>
            </a:r>
          </a:p>
          <a:p>
            <a:pPr marL="109855" indent="0">
              <a:buNone/>
            </a:pPr>
            <a:endParaRPr lang="zh-CN" altLang="en-US"/>
          </a:p>
        </p:txBody>
      </p:sp>
      <p:sp>
        <p:nvSpPr>
          <p:cNvPr id="3" name="标题 2"/>
          <p:cNvSpPr>
            <a:spLocks noGrp="1"/>
          </p:cNvSpPr>
          <p:nvPr>
            <p:ph type="title"/>
          </p:nvPr>
        </p:nvSpPr>
        <p:spPr/>
        <p:txBody>
          <a:bodyPr/>
          <a:lstStyle/>
          <a:p>
            <a:r>
              <a:rPr lang="en-US" altLang="zh-CN"/>
              <a:t>3</a:t>
            </a:r>
            <a:r>
              <a:rPr lang="zh-CN" altLang="en-US"/>
              <a:t>、如何实现数据封装？</a:t>
            </a:r>
          </a:p>
        </p:txBody>
      </p:sp>
      <p:pic>
        <p:nvPicPr>
          <p:cNvPr id="4" name="内容占位符 3"/>
          <p:cNvPicPr>
            <a:picLocks noChangeAspect="1"/>
          </p:cNvPicPr>
          <p:nvPr>
            <p:custDataLst>
              <p:tags r:id="rId1"/>
            </p:custDataLst>
          </p:nvPr>
        </p:nvPicPr>
        <p:blipFill>
          <a:blip r:embed="rId3"/>
          <a:stretch>
            <a:fillRect/>
          </a:stretch>
        </p:blipFill>
        <p:spPr>
          <a:xfrm>
            <a:off x="899795" y="3788410"/>
            <a:ext cx="6682740" cy="198882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sym typeface="+mn-ea"/>
              </a:rPr>
              <a:t>3</a:t>
            </a:r>
            <a:r>
              <a:rPr lang="zh-CN" altLang="en-US">
                <a:sym typeface="+mn-ea"/>
              </a:rPr>
              <a:t>、如何实现数据封装？</a:t>
            </a:r>
            <a:endParaRPr lang="zh-CN" altLang="en-US"/>
          </a:p>
        </p:txBody>
      </p:sp>
      <p:sp>
        <p:nvSpPr>
          <p:cNvPr id="2" name="文本框 1"/>
          <p:cNvSpPr txBox="1"/>
          <p:nvPr/>
        </p:nvSpPr>
        <p:spPr>
          <a:xfrm>
            <a:off x="539750" y="1628775"/>
            <a:ext cx="7640955" cy="2889885"/>
          </a:xfrm>
          <a:prstGeom prst="rect">
            <a:avLst/>
          </a:prstGeom>
          <a:noFill/>
        </p:spPr>
        <p:txBody>
          <a:bodyPr wrap="square" rtlCol="0" anchor="t">
            <a:noAutofit/>
          </a:bodyPr>
          <a:lstStyle/>
          <a:p>
            <a:pPr marL="109855" indent="0">
              <a:buNone/>
            </a:pPr>
            <a:r>
              <a:rPr lang="zh-CN" altLang="en-US" sz="2700">
                <a:sym typeface="+mn-ea"/>
              </a:rPr>
              <a:t>•具体修饰的结构：</a:t>
            </a:r>
            <a:endParaRPr lang="zh-CN" altLang="en-US" sz="2700"/>
          </a:p>
          <a:p>
            <a:pPr marL="109855" indent="0">
              <a:buNone/>
            </a:pPr>
            <a:r>
              <a:rPr lang="zh-CN" altLang="en-US" sz="2700">
                <a:sym typeface="+mn-ea"/>
              </a:rPr>
              <a:t>–（外部）类：public、缺省</a:t>
            </a:r>
            <a:endParaRPr lang="zh-CN" altLang="en-US" sz="2700"/>
          </a:p>
          <a:p>
            <a:pPr marL="109855" indent="0">
              <a:buNone/>
            </a:pPr>
            <a:r>
              <a:rPr lang="zh-CN" altLang="en-US" sz="2700">
                <a:sym typeface="+mn-ea"/>
              </a:rPr>
              <a:t>–成员变量、成员方法、构造器、成员内部类：public、protected、缺省、private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场景</a:t>
            </a:r>
            <a:r>
              <a:rPr lang="en-US" altLang="zh-CN"/>
              <a:t>1</a:t>
            </a:r>
            <a:r>
              <a:rPr lang="zh-CN" altLang="en-US"/>
              <a:t>：</a:t>
            </a:r>
            <a:r>
              <a:rPr lang="en-US" altLang="zh-CN"/>
              <a:t>成员变量/属性私有化</a:t>
            </a:r>
          </a:p>
          <a:p>
            <a:pPr marL="109855" indent="0">
              <a:buNone/>
            </a:pPr>
            <a:r>
              <a:rPr lang="en-US" altLang="zh-CN"/>
              <a:t>概述：私有化类的成员变量，提供公共的get和set方法，对外暴露获取和修改属性的功能。</a:t>
            </a:r>
          </a:p>
          <a:p>
            <a:pPr marL="109855" indent="0">
              <a:buNone/>
            </a:pPr>
            <a:r>
              <a:rPr lang="en-US" altLang="zh-CN"/>
              <a:t>实现步骤：</a:t>
            </a:r>
          </a:p>
          <a:p>
            <a:pPr marL="109855" indent="0">
              <a:buNone/>
            </a:pPr>
            <a:r>
              <a:rPr lang="en-US" altLang="zh-CN"/>
              <a:t>① 使用 private 修饰成员变量</a:t>
            </a:r>
          </a:p>
          <a:p>
            <a:pPr marL="109855" indent="0">
              <a:buNone/>
            </a:pPr>
            <a:r>
              <a:rPr lang="en-US" altLang="zh-CN"/>
              <a:t>private 数据类型 变量名 ；</a:t>
            </a:r>
          </a:p>
          <a:p>
            <a:pPr marL="109855" indent="0">
              <a:buNone/>
            </a:pPr>
            <a:r>
              <a:rPr lang="en-US" altLang="zh-CN"/>
              <a:t>② 提供 getXxx方法 / setXxx 方法访问成员变量</a:t>
            </a:r>
          </a:p>
        </p:txBody>
      </p:sp>
      <p:sp>
        <p:nvSpPr>
          <p:cNvPr id="3" name="标题 2"/>
          <p:cNvSpPr>
            <a:spLocks noGrp="1"/>
          </p:cNvSpPr>
          <p:nvPr>
            <p:ph type="title"/>
          </p:nvPr>
        </p:nvSpPr>
        <p:spPr/>
        <p:txBody>
          <a:bodyPr/>
          <a:lstStyle/>
          <a:p>
            <a:r>
              <a:rPr lang="en-US" altLang="zh-CN"/>
              <a:t>4</a:t>
            </a:r>
            <a:r>
              <a:rPr lang="zh-CN" altLang="en-US"/>
              <a:t>、封装性的应用</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程序设计思想</a:t>
            </a:r>
          </a:p>
        </p:txBody>
      </p:sp>
      <p:sp>
        <p:nvSpPr>
          <p:cNvPr id="3" name="内容占位符 2"/>
          <p:cNvSpPr>
            <a:spLocks noGrp="1"/>
          </p:cNvSpPr>
          <p:nvPr>
            <p:ph idx="1"/>
          </p:nvPr>
        </p:nvSpPr>
        <p:spPr/>
        <p:txBody>
          <a:bodyPr>
            <a:normAutofit lnSpcReduction="10000"/>
          </a:bodyPr>
          <a:lstStyle/>
          <a:p>
            <a:pPr>
              <a:lnSpc>
                <a:spcPct val="130000"/>
              </a:lnSpc>
            </a:pPr>
            <a:r>
              <a:rPr lang="zh-CN" altLang="zh-CN" sz="2800" dirty="0">
                <a:solidFill>
                  <a:schemeClr val="tx1"/>
                </a:solidFill>
                <a:latin typeface="+mn-lt"/>
                <a:ea typeface="+mn-ea"/>
                <a:cs typeface="+mn-cs"/>
              </a:rPr>
              <a:t>程序设计思想</a:t>
            </a:r>
          </a:p>
          <a:p>
            <a:pPr marL="567055" lvl="1" indent="0">
              <a:lnSpc>
                <a:spcPct val="130000"/>
              </a:lnSpc>
              <a:buFont typeface="Wingdings 3" panose="05040102010807070707" charset="0"/>
              <a:buNone/>
            </a:pPr>
            <a:r>
              <a:rPr lang="zh-CN" altLang="zh-CN" sz="2800" dirty="0">
                <a:solidFill>
                  <a:schemeClr val="tx1"/>
                </a:solidFill>
                <a:latin typeface="+mn-lt"/>
                <a:ea typeface="+mn-ea"/>
                <a:cs typeface="+mn-cs"/>
              </a:rPr>
              <a:t>是软件开发的</a:t>
            </a:r>
            <a:r>
              <a:rPr lang="zh-CN" altLang="zh-CN" sz="2800" dirty="0">
                <a:sym typeface="+mn-ea"/>
              </a:rPr>
              <a:t>编程风格。除了面向对象，还有面向过程、指令式编程、函数式编程。在所有编程风格中，我们接触最多的是</a:t>
            </a:r>
            <a:r>
              <a:rPr lang="zh-CN" altLang="zh-CN" sz="2800" dirty="0">
                <a:solidFill>
                  <a:srgbClr val="FF0000"/>
                </a:solidFill>
                <a:sym typeface="+mn-ea"/>
              </a:rPr>
              <a:t>面向对象和面向过程</a:t>
            </a:r>
            <a:r>
              <a:rPr lang="zh-CN" altLang="zh-CN" sz="2800" dirty="0">
                <a:solidFill>
                  <a:schemeClr val="tx1"/>
                </a:solidFill>
                <a:sym typeface="+mn-ea"/>
              </a:rPr>
              <a:t>。</a:t>
            </a:r>
          </a:p>
          <a:p>
            <a:pPr marL="567055" lvl="1" indent="0">
              <a:lnSpc>
                <a:spcPct val="130000"/>
              </a:lnSpc>
              <a:buFont typeface="Wingdings 3" panose="05040102010807070707" charset="0"/>
              <a:buNone/>
            </a:pPr>
            <a:r>
              <a:rPr lang="zh-CN" altLang="zh-CN" sz="2800" dirty="0">
                <a:solidFill>
                  <a:schemeClr val="tx1"/>
                </a:solidFill>
                <a:sym typeface="+mn-ea"/>
              </a:rPr>
              <a:t>举例：在书架上放置书籍（计算机类、哲学类）</a:t>
            </a:r>
          </a:p>
          <a:p>
            <a:pPr marL="567055" lvl="1" indent="0">
              <a:lnSpc>
                <a:spcPct val="130000"/>
              </a:lnSpc>
              <a:buFont typeface="Wingdings 3" panose="05040102010807070707" charset="0"/>
              <a:buNone/>
            </a:pPr>
            <a:r>
              <a:rPr lang="zh-CN" altLang="en-US" sz="2800" dirty="0">
                <a:solidFill>
                  <a:schemeClr val="tx1"/>
                </a:solidFill>
                <a:latin typeface="+mn-lt"/>
                <a:ea typeface="+mn-ea"/>
                <a:cs typeface="+mn-cs"/>
              </a:rPr>
              <a:t>（</a:t>
            </a:r>
            <a:r>
              <a:rPr lang="en-US" altLang="zh-CN" sz="2800" dirty="0">
                <a:solidFill>
                  <a:schemeClr val="tx1"/>
                </a:solidFill>
                <a:latin typeface="+mn-lt"/>
                <a:ea typeface="+mn-ea"/>
                <a:cs typeface="+mn-cs"/>
              </a:rPr>
              <a:t>1</a:t>
            </a:r>
            <a:r>
              <a:rPr lang="zh-CN" altLang="en-US" sz="2800" dirty="0">
                <a:solidFill>
                  <a:schemeClr val="tx1"/>
                </a:solidFill>
                <a:latin typeface="+mn-lt"/>
                <a:ea typeface="+mn-ea"/>
                <a:cs typeface="+mn-cs"/>
              </a:rPr>
              <a:t>）随意放</a:t>
            </a:r>
          </a:p>
          <a:p>
            <a:pPr marL="567055" lvl="1" indent="0">
              <a:lnSpc>
                <a:spcPct val="130000"/>
              </a:lnSpc>
              <a:buFont typeface="Wingdings 3" panose="05040102010807070707" charset="0"/>
              <a:buNone/>
            </a:pPr>
            <a:r>
              <a:rPr lang="zh-CN" altLang="en-US" sz="2800" dirty="0">
                <a:solidFill>
                  <a:schemeClr val="tx1"/>
                </a:solidFill>
                <a:latin typeface="+mn-lt"/>
                <a:ea typeface="+mn-ea"/>
                <a:cs typeface="+mn-cs"/>
              </a:rPr>
              <a:t>（</a:t>
            </a:r>
            <a:r>
              <a:rPr lang="en-US" altLang="zh-CN" sz="2800" dirty="0">
                <a:solidFill>
                  <a:schemeClr val="tx1"/>
                </a:solidFill>
                <a:latin typeface="+mn-lt"/>
                <a:ea typeface="+mn-ea"/>
                <a:cs typeface="+mn-cs"/>
              </a:rPr>
              <a:t>2</a:t>
            </a:r>
            <a:r>
              <a:rPr lang="zh-CN" altLang="en-US" sz="2800" dirty="0">
                <a:solidFill>
                  <a:schemeClr val="tx1"/>
                </a:solidFill>
                <a:latin typeface="+mn-lt"/>
                <a:ea typeface="+mn-ea"/>
                <a:cs typeface="+mn-cs"/>
              </a:rPr>
              <a:t>）按照首字母放</a:t>
            </a:r>
          </a:p>
          <a:p>
            <a:pPr marL="567055" lvl="1" indent="0">
              <a:lnSpc>
                <a:spcPct val="130000"/>
              </a:lnSpc>
              <a:buFont typeface="Wingdings 3" panose="05040102010807070707" charset="0"/>
              <a:buNone/>
            </a:pPr>
            <a:r>
              <a:rPr lang="zh-CN" altLang="en-US" sz="2800" dirty="0">
                <a:solidFill>
                  <a:schemeClr val="tx1"/>
                </a:solidFill>
                <a:latin typeface="+mn-lt"/>
                <a:ea typeface="+mn-ea"/>
                <a:cs typeface="+mn-cs"/>
              </a:rPr>
              <a:t>（</a:t>
            </a:r>
            <a:r>
              <a:rPr lang="en-US" altLang="zh-CN" sz="2800" dirty="0">
                <a:solidFill>
                  <a:schemeClr val="tx1"/>
                </a:solidFill>
                <a:latin typeface="+mn-lt"/>
                <a:ea typeface="+mn-ea"/>
                <a:cs typeface="+mn-cs"/>
              </a:rPr>
              <a:t>3</a:t>
            </a:r>
            <a:r>
              <a:rPr lang="zh-CN" altLang="en-US" sz="2800" dirty="0">
                <a:solidFill>
                  <a:schemeClr val="tx1"/>
                </a:solidFill>
                <a:latin typeface="+mn-lt"/>
                <a:ea typeface="+mn-ea"/>
                <a:cs typeface="+mn-cs"/>
              </a:rPr>
              <a:t>）按照所属类目放</a:t>
            </a:r>
            <a:r>
              <a:rPr lang="en-US" altLang="zh-CN" sz="2800" dirty="0">
                <a:solidFill>
                  <a:schemeClr val="tx1"/>
                </a:solidFill>
                <a:latin typeface="+mn-lt"/>
                <a:ea typeface="+mn-ea"/>
                <a:cs typeface="+mn-cs"/>
              </a:rPr>
              <a:t> </a:t>
            </a:r>
            <a:r>
              <a:rPr lang="en-US" altLang="zh-CN" sz="2800" dirty="0">
                <a:solidFill>
                  <a:srgbClr val="FF0000"/>
                </a:solidFill>
                <a:latin typeface="+mn-lt"/>
                <a:ea typeface="+mn-ea"/>
                <a:cs typeface="+mn-cs"/>
              </a:rPr>
              <a:t>  </a:t>
            </a:r>
          </a:p>
          <a:p>
            <a:pPr marL="109855" indent="0">
              <a:buNone/>
            </a:pPr>
            <a:endParaRPr lang="zh-CN" altLang="zh-CN" sz="2800" dirty="0">
              <a:solidFill>
                <a:schemeClr val="tx1"/>
              </a:solidFill>
              <a:latin typeface="+mn-lt"/>
              <a:ea typeface="+mn-ea"/>
              <a:cs typeface="+mn-cs"/>
            </a:endParaRPr>
          </a:p>
          <a:p>
            <a:endParaRPr lang="zh-CN" altLang="en-US"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场景</a:t>
            </a:r>
            <a:r>
              <a:rPr lang="en-US" altLang="zh-CN"/>
              <a:t>2</a:t>
            </a:r>
            <a:r>
              <a:rPr lang="zh-CN" altLang="en-US"/>
              <a:t>：成员方法私有化</a:t>
            </a:r>
          </a:p>
          <a:p>
            <a:pPr marL="109855" indent="0">
              <a:buNone/>
            </a:pPr>
            <a:endParaRPr lang="zh-CN" altLang="en-US"/>
          </a:p>
        </p:txBody>
      </p:sp>
      <p:sp>
        <p:nvSpPr>
          <p:cNvPr id="3" name="标题 2"/>
          <p:cNvSpPr>
            <a:spLocks noGrp="1"/>
          </p:cNvSpPr>
          <p:nvPr>
            <p:ph type="title"/>
          </p:nvPr>
        </p:nvSpPr>
        <p:spPr/>
        <p:txBody>
          <a:bodyPr/>
          <a:lstStyle/>
          <a:p>
            <a:r>
              <a:rPr lang="en-US" altLang="zh-CN">
                <a:sym typeface="+mn-ea"/>
              </a:rPr>
              <a:t>4</a:t>
            </a:r>
            <a:r>
              <a:rPr lang="zh-CN" altLang="en-US">
                <a:sym typeface="+mn-ea"/>
              </a:rPr>
              <a:t>、封装性的应用</a:t>
            </a:r>
            <a:endParaRPr lang="zh-CN" altLang="en-US"/>
          </a:p>
        </p:txBody>
      </p:sp>
      <p:pic>
        <p:nvPicPr>
          <p:cNvPr id="4" name="图片 3"/>
          <p:cNvPicPr>
            <a:picLocks noChangeAspect="1"/>
          </p:cNvPicPr>
          <p:nvPr>
            <p:custDataLst>
              <p:tags r:id="rId1"/>
            </p:custDataLst>
          </p:nvPr>
        </p:nvPicPr>
        <p:blipFill>
          <a:blip r:embed="rId3"/>
          <a:stretch>
            <a:fillRect/>
          </a:stretch>
        </p:blipFill>
        <p:spPr>
          <a:xfrm>
            <a:off x="971550" y="2096770"/>
            <a:ext cx="6231255" cy="393890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0000" lnSpcReduction="10000"/>
          </a:bodyPr>
          <a:lstStyle/>
          <a:p>
            <a:r>
              <a:rPr lang="en-US" altLang="zh-CN"/>
              <a:t>1</a:t>
            </a:r>
            <a:r>
              <a:rPr lang="zh-CN" altLang="en-US"/>
              <a:t>、在其中定义两个类：Person和PersonTest类。定义如下：</a:t>
            </a:r>
          </a:p>
          <a:p>
            <a:r>
              <a:rPr lang="zh-CN" altLang="en-US"/>
              <a:t>用setAge()设置人的合法年龄(0~130)，用getAge()返回人的年龄。在PersonTest类中实例化Person类的对象b，调用setAge()和getAge()方法，体会Java的封装性。</a:t>
            </a:r>
          </a:p>
          <a:p>
            <a:r>
              <a:rPr lang="en-US" altLang="zh-CN"/>
              <a:t>2</a:t>
            </a:r>
            <a:r>
              <a:rPr lang="zh-CN" altLang="en-US"/>
              <a:t>、自定义图书类。设定属性包括：书名bookName，作者author，出版社名publisher，价格price；方法包括：相应属性的get/set方法，图书信息介绍等。</a:t>
            </a:r>
          </a:p>
          <a:p>
            <a:r>
              <a:rPr lang="en-US" altLang="zh-CN"/>
              <a:t>3</a:t>
            </a:r>
            <a:r>
              <a:rPr lang="zh-CN" altLang="en-US"/>
              <a:t>、自定义员工类Employee。（1）属性包括：姓名、年龄、性别、电话；提供get/set方法、String getInfor()方法。（2）在测试类的main方法中创建员工数组，并从键盘输入员工对象信息，最后遍历输出。</a:t>
            </a:r>
          </a:p>
        </p:txBody>
      </p:sp>
      <p:sp>
        <p:nvSpPr>
          <p:cNvPr id="3" name="标题 2"/>
          <p:cNvSpPr>
            <a:spLocks noGrp="1"/>
          </p:cNvSpPr>
          <p:nvPr>
            <p:ph type="title"/>
          </p:nvPr>
        </p:nvSpPr>
        <p:spPr/>
        <p:txBody>
          <a:bodyPr/>
          <a:lstStyle/>
          <a:p>
            <a:r>
              <a:rPr lang="zh-CN" altLang="en-US"/>
              <a:t>练习</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a:t>
            </a:r>
            <a:r>
              <a:rPr lang="zh-CN" altLang="en-US" dirty="0"/>
              <a:t>面向过程的程序设计思想</a:t>
            </a:r>
          </a:p>
        </p:txBody>
      </p:sp>
      <p:sp>
        <p:nvSpPr>
          <p:cNvPr id="3" name="内容占位符 2"/>
          <p:cNvSpPr>
            <a:spLocks noGrp="1"/>
          </p:cNvSpPr>
          <p:nvPr>
            <p:ph idx="1"/>
          </p:nvPr>
        </p:nvSpPr>
        <p:spPr/>
        <p:txBody>
          <a:bodyPr>
            <a:normAutofit fontScale="92500"/>
          </a:bodyPr>
          <a:lstStyle/>
          <a:p>
            <a:pPr>
              <a:lnSpc>
                <a:spcPct val="140000"/>
              </a:lnSpc>
            </a:pPr>
            <a:r>
              <a:rPr lang="zh-CN" altLang="zh-CN" sz="2800" dirty="0">
                <a:solidFill>
                  <a:schemeClr val="tx1"/>
                </a:solidFill>
                <a:latin typeface="+mn-lt"/>
                <a:ea typeface="+mn-ea"/>
                <a:cs typeface="+mn-cs"/>
              </a:rPr>
              <a:t>关注</a:t>
            </a:r>
            <a:r>
              <a:rPr lang="zh-CN" altLang="zh-CN" sz="2800" dirty="0">
                <a:solidFill>
                  <a:srgbClr val="FF0000"/>
                </a:solidFill>
                <a:latin typeface="+mn-lt"/>
                <a:ea typeface="+mn-ea"/>
                <a:cs typeface="+mn-cs"/>
              </a:rPr>
              <a:t>焦点</a:t>
            </a:r>
            <a:r>
              <a:rPr lang="zh-CN" altLang="zh-CN" sz="2800" dirty="0">
                <a:solidFill>
                  <a:schemeClr val="tx1"/>
                </a:solidFill>
                <a:latin typeface="+mn-lt"/>
                <a:ea typeface="+mn-ea"/>
                <a:cs typeface="+mn-cs"/>
              </a:rPr>
              <a:t>是</a:t>
            </a:r>
            <a:r>
              <a:rPr lang="zh-CN" altLang="zh-CN" sz="2800" dirty="0">
                <a:solidFill>
                  <a:srgbClr val="FF0000"/>
                </a:solidFill>
                <a:latin typeface="+mn-lt"/>
                <a:ea typeface="+mn-ea"/>
                <a:cs typeface="+mn-cs"/>
              </a:rPr>
              <a:t>过程，</a:t>
            </a:r>
            <a:r>
              <a:rPr lang="zh-CN" altLang="zh-CN" sz="2800" dirty="0">
                <a:solidFill>
                  <a:schemeClr val="tx1"/>
                </a:solidFill>
                <a:latin typeface="+mn-lt"/>
                <a:ea typeface="+mn-ea"/>
                <a:cs typeface="+mn-cs"/>
              </a:rPr>
              <a:t>也就是解决问题的步骤。如果在某个过程中的实现代码重复出现，则把重复出现的代码抽取为一个函数。简化冗余代码、便于维护。</a:t>
            </a:r>
          </a:p>
          <a:p>
            <a:pPr>
              <a:lnSpc>
                <a:spcPct val="140000"/>
              </a:lnSpc>
            </a:pPr>
            <a:r>
              <a:rPr lang="zh-CN" altLang="zh-CN" sz="2800" dirty="0">
                <a:solidFill>
                  <a:schemeClr val="tx1"/>
                </a:solidFill>
                <a:latin typeface="+mn-lt"/>
                <a:ea typeface="+mn-ea"/>
                <a:cs typeface="+mn-cs"/>
              </a:rPr>
              <a:t>代码结构：以</a:t>
            </a:r>
            <a:r>
              <a:rPr lang="zh-CN" altLang="zh-CN" sz="2800" dirty="0">
                <a:solidFill>
                  <a:srgbClr val="FF0000"/>
                </a:solidFill>
                <a:latin typeface="+mn-lt"/>
                <a:ea typeface="+mn-ea"/>
                <a:cs typeface="+mn-cs"/>
              </a:rPr>
              <a:t>函数为最小组织单位</a:t>
            </a:r>
            <a:endParaRPr lang="zh-CN" altLang="zh-CN" sz="2800" dirty="0">
              <a:solidFill>
                <a:schemeClr val="tx1"/>
              </a:solidFill>
              <a:latin typeface="+mn-lt"/>
              <a:ea typeface="+mn-ea"/>
              <a:cs typeface="+mn-cs"/>
            </a:endParaRPr>
          </a:p>
          <a:p>
            <a:pPr>
              <a:lnSpc>
                <a:spcPct val="140000"/>
              </a:lnSpc>
            </a:pPr>
            <a:r>
              <a:rPr lang="zh-CN" altLang="zh-CN" sz="2800" dirty="0">
                <a:solidFill>
                  <a:schemeClr val="tx1"/>
                </a:solidFill>
                <a:latin typeface="+mn-lt"/>
                <a:ea typeface="+mn-ea"/>
                <a:cs typeface="+mn-cs"/>
              </a:rPr>
              <a:t>典型语言：</a:t>
            </a:r>
            <a:r>
              <a:rPr lang="en-US" altLang="zh-CN" sz="2800" dirty="0">
                <a:solidFill>
                  <a:schemeClr val="tx1"/>
                </a:solidFill>
                <a:latin typeface="+mn-lt"/>
                <a:ea typeface="+mn-ea"/>
                <a:cs typeface="+mn-cs"/>
              </a:rPr>
              <a:t>C</a:t>
            </a:r>
            <a:r>
              <a:rPr lang="zh-CN" altLang="en-US" sz="2800" dirty="0">
                <a:solidFill>
                  <a:schemeClr val="tx1"/>
                </a:solidFill>
                <a:latin typeface="+mn-lt"/>
                <a:ea typeface="+mn-ea"/>
                <a:cs typeface="+mn-cs"/>
              </a:rPr>
              <a:t>语言</a:t>
            </a:r>
          </a:p>
          <a:p>
            <a:pPr>
              <a:lnSpc>
                <a:spcPct val="140000"/>
              </a:lnSpc>
            </a:pPr>
            <a:r>
              <a:rPr lang="zh-CN" altLang="zh-CN" sz="2800" dirty="0">
                <a:solidFill>
                  <a:schemeClr val="tx1"/>
                </a:solidFill>
                <a:latin typeface="+mn-lt"/>
                <a:ea typeface="+mn-ea"/>
                <a:cs typeface="+mn-cs"/>
              </a:rPr>
              <a:t>适合解决简单问题，是一种</a:t>
            </a:r>
            <a:r>
              <a:rPr lang="en-US" altLang="zh-CN" sz="2800" dirty="0">
                <a:solidFill>
                  <a:schemeClr val="tx1"/>
                </a:solidFill>
                <a:latin typeface="+mn-lt"/>
                <a:ea typeface="+mn-ea"/>
                <a:cs typeface="+mn-cs"/>
              </a:rPr>
              <a:t>“</a:t>
            </a:r>
            <a:r>
              <a:rPr lang="zh-CN" altLang="en-US" sz="2800" dirty="0">
                <a:solidFill>
                  <a:srgbClr val="FF0000"/>
                </a:solidFill>
                <a:latin typeface="+mn-lt"/>
                <a:ea typeface="+mn-ea"/>
                <a:cs typeface="+mn-cs"/>
              </a:rPr>
              <a:t>执行者思维</a:t>
            </a:r>
            <a:r>
              <a:rPr lang="en-US" altLang="zh-CN" sz="2800" dirty="0">
                <a:solidFill>
                  <a:schemeClr val="tx1"/>
                </a:solidFill>
                <a:latin typeface="+mn-lt"/>
                <a:ea typeface="+mn-ea"/>
                <a:cs typeface="+mn-cs"/>
              </a:rPr>
              <a:t>”</a:t>
            </a:r>
            <a:r>
              <a:rPr lang="zh-CN" altLang="en-US" sz="2800" dirty="0">
                <a:solidFill>
                  <a:schemeClr val="tx1"/>
                </a:solidFill>
                <a:latin typeface="+mn-lt"/>
                <a:ea typeface="+mn-ea"/>
                <a:cs typeface="+mn-cs"/>
              </a:rPr>
              <a:t>。扩展能力差、后期维护难度较大。</a:t>
            </a:r>
            <a:endParaRPr lang="zh-CN" altLang="zh-CN" sz="2800" dirty="0">
              <a:solidFill>
                <a:schemeClr val="tx1"/>
              </a:solidFill>
              <a:latin typeface="+mn-lt"/>
              <a:ea typeface="+mn-ea"/>
              <a:cs typeface="+mn-cs"/>
            </a:endParaRPr>
          </a:p>
          <a:p>
            <a:endParaRPr lang="zh-CN" alt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a:t>
            </a:r>
            <a:r>
              <a:rPr lang="zh-CN" altLang="en-US" dirty="0"/>
              <a:t>面向对象的程序设计思想</a:t>
            </a:r>
          </a:p>
        </p:txBody>
      </p:sp>
      <p:sp>
        <p:nvSpPr>
          <p:cNvPr id="5" name="内容占位符 4"/>
          <p:cNvSpPr>
            <a:spLocks noGrp="1"/>
          </p:cNvSpPr>
          <p:nvPr>
            <p:ph idx="1"/>
          </p:nvPr>
        </p:nvSpPr>
        <p:spPr/>
        <p:txBody>
          <a:bodyPr>
            <a:normAutofit/>
          </a:bodyPr>
          <a:lstStyle/>
          <a:p>
            <a:pPr>
              <a:lnSpc>
                <a:spcPct val="140000"/>
              </a:lnSpc>
            </a:pPr>
            <a:r>
              <a:rPr lang="zh-CN" altLang="zh-CN" sz="2800" dirty="0">
                <a:solidFill>
                  <a:schemeClr val="tx1"/>
                </a:solidFill>
                <a:latin typeface="+mn-lt"/>
                <a:ea typeface="+mn-ea"/>
                <a:cs typeface="+mn-cs"/>
              </a:rPr>
              <a:t>关注</a:t>
            </a:r>
            <a:r>
              <a:rPr lang="zh-CN" altLang="zh-CN" sz="2800" dirty="0">
                <a:solidFill>
                  <a:srgbClr val="FF0000"/>
                </a:solidFill>
                <a:latin typeface="+mn-lt"/>
                <a:ea typeface="+mn-ea"/>
                <a:cs typeface="+mn-cs"/>
              </a:rPr>
              <a:t>焦点</a:t>
            </a:r>
            <a:r>
              <a:rPr lang="zh-CN" altLang="zh-CN" sz="2800" dirty="0">
                <a:solidFill>
                  <a:schemeClr val="tx1"/>
                </a:solidFill>
                <a:latin typeface="+mn-lt"/>
                <a:ea typeface="+mn-ea"/>
                <a:cs typeface="+mn-cs"/>
              </a:rPr>
              <a:t>是</a:t>
            </a:r>
            <a:r>
              <a:rPr lang="zh-CN" altLang="zh-CN" sz="2800" dirty="0">
                <a:solidFill>
                  <a:srgbClr val="FF0000"/>
                </a:solidFill>
                <a:latin typeface="+mn-lt"/>
                <a:ea typeface="+mn-ea"/>
                <a:cs typeface="+mn-cs"/>
              </a:rPr>
              <a:t>类</a:t>
            </a:r>
            <a:r>
              <a:rPr lang="zh-CN" altLang="zh-CN" sz="2800" dirty="0">
                <a:solidFill>
                  <a:schemeClr val="tx1"/>
                </a:solidFill>
                <a:latin typeface="+mn-lt"/>
                <a:ea typeface="+mn-ea"/>
                <a:cs typeface="+mn-cs"/>
              </a:rPr>
              <a:t>，在计算机程序设计过程中，参照现实中事物，将事物的属性特征、行为特征抽取出来，用类表示。</a:t>
            </a:r>
          </a:p>
          <a:p>
            <a:pPr>
              <a:lnSpc>
                <a:spcPct val="140000"/>
              </a:lnSpc>
            </a:pPr>
            <a:r>
              <a:rPr lang="zh-CN" altLang="zh-CN" sz="2800" dirty="0">
                <a:solidFill>
                  <a:schemeClr val="tx1"/>
                </a:solidFill>
                <a:latin typeface="+mn-lt"/>
                <a:ea typeface="+mn-ea"/>
                <a:cs typeface="+mn-cs"/>
              </a:rPr>
              <a:t>代码结构：以</a:t>
            </a:r>
            <a:r>
              <a:rPr lang="zh-CN" altLang="zh-CN" sz="2800" dirty="0">
                <a:solidFill>
                  <a:srgbClr val="FF0000"/>
                </a:solidFill>
                <a:latin typeface="+mn-lt"/>
                <a:ea typeface="+mn-ea"/>
                <a:cs typeface="+mn-cs"/>
              </a:rPr>
              <a:t>类为最小组织单位</a:t>
            </a:r>
            <a:r>
              <a:rPr lang="zh-CN" altLang="zh-CN" sz="2800" dirty="0">
                <a:solidFill>
                  <a:schemeClr val="tx1"/>
                </a:solidFill>
                <a:latin typeface="+mn-lt"/>
                <a:ea typeface="+mn-ea"/>
                <a:cs typeface="+mn-cs"/>
              </a:rPr>
              <a:t>。</a:t>
            </a:r>
          </a:p>
          <a:p>
            <a:pPr>
              <a:lnSpc>
                <a:spcPct val="140000"/>
              </a:lnSpc>
            </a:pPr>
            <a:r>
              <a:rPr lang="zh-CN" altLang="zh-CN" sz="2800" dirty="0">
                <a:solidFill>
                  <a:schemeClr val="tx1"/>
                </a:solidFill>
                <a:latin typeface="+mn-lt"/>
                <a:ea typeface="+mn-ea"/>
                <a:cs typeface="+mn-cs"/>
              </a:rPr>
              <a:t>典型语言：</a:t>
            </a:r>
            <a:r>
              <a:rPr lang="en-US" altLang="zh-CN" sz="2800" dirty="0">
                <a:solidFill>
                  <a:schemeClr val="tx1"/>
                </a:solidFill>
                <a:latin typeface="+mn-lt"/>
                <a:ea typeface="+mn-ea"/>
                <a:cs typeface="+mn-cs"/>
              </a:rPr>
              <a:t>Java</a:t>
            </a:r>
            <a:r>
              <a:rPr lang="zh-CN" altLang="en-US" sz="2800" dirty="0">
                <a:solidFill>
                  <a:schemeClr val="tx1"/>
                </a:solidFill>
                <a:latin typeface="+mn-lt"/>
                <a:ea typeface="+mn-ea"/>
                <a:cs typeface="+mn-cs"/>
              </a:rPr>
              <a:t>、</a:t>
            </a:r>
            <a:r>
              <a:rPr lang="en-US" altLang="zh-CN" sz="2800" dirty="0">
                <a:solidFill>
                  <a:schemeClr val="tx1"/>
                </a:solidFill>
                <a:latin typeface="+mn-lt"/>
                <a:ea typeface="+mn-ea"/>
                <a:cs typeface="+mn-cs"/>
              </a:rPr>
              <a:t>C#</a:t>
            </a:r>
            <a:r>
              <a:rPr lang="zh-CN" altLang="en-US" sz="2800" dirty="0">
                <a:solidFill>
                  <a:schemeClr val="tx1"/>
                </a:solidFill>
                <a:latin typeface="+mn-lt"/>
                <a:ea typeface="+mn-ea"/>
                <a:cs typeface="+mn-cs"/>
              </a:rPr>
              <a:t>、</a:t>
            </a:r>
            <a:r>
              <a:rPr lang="en-US" altLang="zh-CN" sz="2800" dirty="0">
                <a:solidFill>
                  <a:schemeClr val="tx1"/>
                </a:solidFill>
                <a:latin typeface="+mn-lt"/>
                <a:ea typeface="+mn-ea"/>
                <a:cs typeface="+mn-cs"/>
              </a:rPr>
              <a:t>C++</a:t>
            </a:r>
            <a:r>
              <a:rPr lang="zh-CN" altLang="en-US" sz="2800" dirty="0">
                <a:solidFill>
                  <a:schemeClr val="tx1"/>
                </a:solidFill>
                <a:latin typeface="+mn-lt"/>
                <a:ea typeface="+mn-ea"/>
                <a:cs typeface="+mn-cs"/>
              </a:rPr>
              <a:t>、</a:t>
            </a:r>
            <a:r>
              <a:rPr lang="en-US" altLang="zh-CN" sz="2800" dirty="0">
                <a:solidFill>
                  <a:schemeClr val="tx1"/>
                </a:solidFill>
                <a:latin typeface="+mn-lt"/>
                <a:ea typeface="+mn-ea"/>
                <a:cs typeface="+mn-cs"/>
              </a:rPr>
              <a:t>Python</a:t>
            </a:r>
            <a:r>
              <a:rPr lang="zh-CN" altLang="en-US" sz="2800" dirty="0">
                <a:solidFill>
                  <a:schemeClr val="tx1"/>
                </a:solidFill>
                <a:latin typeface="+mn-lt"/>
                <a:ea typeface="+mn-ea"/>
                <a:cs typeface="+mn-cs"/>
              </a:rPr>
              <a:t>等</a:t>
            </a:r>
          </a:p>
          <a:p>
            <a:pPr>
              <a:lnSpc>
                <a:spcPct val="140000"/>
              </a:lnSpc>
            </a:pPr>
            <a:r>
              <a:rPr lang="zh-CN" altLang="zh-CN" sz="2800" dirty="0">
                <a:solidFill>
                  <a:schemeClr val="tx1"/>
                </a:solidFill>
                <a:latin typeface="+mn-lt"/>
                <a:ea typeface="+mn-ea"/>
                <a:cs typeface="+mn-cs"/>
              </a:rPr>
              <a:t>适合解决复杂问题，是一种</a:t>
            </a:r>
            <a:r>
              <a:rPr lang="en-US" altLang="zh-CN" sz="2800" dirty="0">
                <a:solidFill>
                  <a:schemeClr val="tx1"/>
                </a:solidFill>
                <a:latin typeface="+mn-lt"/>
                <a:ea typeface="+mn-ea"/>
                <a:cs typeface="+mn-cs"/>
              </a:rPr>
              <a:t>“</a:t>
            </a:r>
            <a:r>
              <a:rPr lang="zh-CN" altLang="en-US" sz="2800" dirty="0">
                <a:solidFill>
                  <a:srgbClr val="FF0000"/>
                </a:solidFill>
                <a:latin typeface="+mn-lt"/>
                <a:ea typeface="+mn-ea"/>
                <a:cs typeface="+mn-cs"/>
              </a:rPr>
              <a:t>设计者思维</a:t>
            </a:r>
            <a:r>
              <a:rPr lang="en-US" altLang="zh-CN" sz="2800" dirty="0">
                <a:solidFill>
                  <a:schemeClr val="tx1"/>
                </a:solidFill>
                <a:latin typeface="+mn-lt"/>
                <a:ea typeface="+mn-ea"/>
                <a:cs typeface="+mn-cs"/>
              </a:rPr>
              <a:t>”</a:t>
            </a:r>
            <a:r>
              <a:rPr lang="zh-CN" altLang="en-US" sz="2800" dirty="0">
                <a:solidFill>
                  <a:schemeClr val="tx1"/>
                </a:solidFill>
                <a:latin typeface="+mn-lt"/>
                <a:ea typeface="+mn-ea"/>
                <a:cs typeface="+mn-cs"/>
              </a:rPr>
              <a:t>。扩展型强、可维护性高。</a:t>
            </a:r>
            <a:endParaRPr lang="zh-CN" altLang="zh-CN" sz="2800" dirty="0">
              <a:solidFill>
                <a:schemeClr val="tx1"/>
              </a:solidFill>
              <a:latin typeface="+mn-lt"/>
              <a:ea typeface="+mn-ea"/>
              <a:cs typeface="+mn-cs"/>
            </a:endParaRPr>
          </a:p>
          <a:p>
            <a:endParaRPr lang="zh-CN" alt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4.1 </a:t>
            </a:r>
            <a:r>
              <a:rPr lang="zh-CN" altLang="en-US" dirty="0"/>
              <a:t>从实际问题考虑如何设计程序</a:t>
            </a:r>
          </a:p>
        </p:txBody>
      </p:sp>
      <p:sp>
        <p:nvSpPr>
          <p:cNvPr id="5" name="内容占位符 4"/>
          <p:cNvSpPr>
            <a:spLocks noGrp="1"/>
          </p:cNvSpPr>
          <p:nvPr>
            <p:ph idx="1"/>
          </p:nvPr>
        </p:nvSpPr>
        <p:spPr/>
        <p:txBody>
          <a:bodyPr>
            <a:normAutofit/>
          </a:bodyPr>
          <a:lstStyle/>
          <a:p>
            <a:pPr>
              <a:lnSpc>
                <a:spcPct val="140000"/>
              </a:lnSpc>
            </a:pPr>
            <a:r>
              <a:rPr lang="zh-CN" altLang="en-US" sz="2800" b="1" dirty="0">
                <a:solidFill>
                  <a:srgbClr val="FF0000"/>
                </a:solidFill>
              </a:rPr>
              <a:t>思考</a:t>
            </a:r>
            <a:r>
              <a:rPr lang="en-US" altLang="zh-CN" sz="2800" b="1" dirty="0">
                <a:solidFill>
                  <a:srgbClr val="FF0000"/>
                </a:solidFill>
              </a:rPr>
              <a:t>1</a:t>
            </a:r>
            <a:r>
              <a:rPr lang="zh-CN" altLang="en-US" sz="2800" b="1" dirty="0">
                <a:solidFill>
                  <a:srgbClr val="FF0000"/>
                </a:solidFill>
              </a:rPr>
              <a:t>：如何开车？</a:t>
            </a:r>
          </a:p>
        </p:txBody>
      </p:sp>
      <p:grpSp>
        <p:nvGrpSpPr>
          <p:cNvPr id="12" name="组合 11"/>
          <p:cNvGrpSpPr/>
          <p:nvPr/>
        </p:nvGrpSpPr>
        <p:grpSpPr>
          <a:xfrm>
            <a:off x="1115695" y="2265680"/>
            <a:ext cx="3192145" cy="643890"/>
            <a:chOff x="1757" y="3568"/>
            <a:chExt cx="5027" cy="1014"/>
          </a:xfrm>
        </p:grpSpPr>
        <p:sp>
          <p:nvSpPr>
            <p:cNvPr id="6" name="圆角矩形 5"/>
            <p:cNvSpPr/>
            <p:nvPr/>
          </p:nvSpPr>
          <p:spPr>
            <a:xfrm>
              <a:off x="1757" y="3568"/>
              <a:ext cx="2236" cy="1014"/>
            </a:xfrm>
            <a:prstGeom prst="roundRect">
              <a:avLst/>
            </a:prstGeom>
            <a:solidFill>
              <a:srgbClr val="FFE1AA"/>
            </a:solidFill>
            <a:ln w="63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文本框 10"/>
            <p:cNvSpPr txBox="1"/>
            <p:nvPr/>
          </p:nvSpPr>
          <p:spPr>
            <a:xfrm>
              <a:off x="1984" y="3812"/>
              <a:ext cx="4800" cy="580"/>
            </a:xfrm>
            <a:prstGeom prst="rect">
              <a:avLst/>
            </a:prstGeom>
            <a:noFill/>
          </p:spPr>
          <p:txBody>
            <a:bodyPr wrap="square" rtlCol="0">
              <a:spAutoFit/>
            </a:bodyPr>
            <a:lstStyle/>
            <a:p>
              <a:r>
                <a:rPr lang="zh-CN" altLang="en-US"/>
                <a:t>点火启动</a:t>
              </a:r>
            </a:p>
          </p:txBody>
        </p:sp>
      </p:grpSp>
      <p:grpSp>
        <p:nvGrpSpPr>
          <p:cNvPr id="13" name="组合 12"/>
          <p:cNvGrpSpPr/>
          <p:nvPr/>
        </p:nvGrpSpPr>
        <p:grpSpPr>
          <a:xfrm>
            <a:off x="3420110" y="2265680"/>
            <a:ext cx="3120390" cy="643890"/>
            <a:chOff x="1757" y="3568"/>
            <a:chExt cx="4914" cy="1014"/>
          </a:xfrm>
        </p:grpSpPr>
        <p:sp>
          <p:nvSpPr>
            <p:cNvPr id="14" name="圆角矩形 13"/>
            <p:cNvSpPr/>
            <p:nvPr/>
          </p:nvSpPr>
          <p:spPr>
            <a:xfrm>
              <a:off x="1757" y="3568"/>
              <a:ext cx="2236" cy="1014"/>
            </a:xfrm>
            <a:prstGeom prst="roundRect">
              <a:avLst/>
            </a:prstGeom>
            <a:solidFill>
              <a:srgbClr val="FFE1AA"/>
            </a:solidFill>
            <a:ln w="63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1871" y="3812"/>
              <a:ext cx="4800" cy="580"/>
            </a:xfrm>
            <a:prstGeom prst="rect">
              <a:avLst/>
            </a:prstGeom>
            <a:noFill/>
          </p:spPr>
          <p:txBody>
            <a:bodyPr wrap="square" rtlCol="0">
              <a:spAutoFit/>
            </a:bodyPr>
            <a:lstStyle/>
            <a:p>
              <a:r>
                <a:rPr lang="zh-CN" altLang="en-US"/>
                <a:t>打左转向灯</a:t>
              </a:r>
            </a:p>
          </p:txBody>
        </p:sp>
      </p:grpSp>
      <p:grpSp>
        <p:nvGrpSpPr>
          <p:cNvPr id="16" name="组合 15"/>
          <p:cNvGrpSpPr/>
          <p:nvPr/>
        </p:nvGrpSpPr>
        <p:grpSpPr>
          <a:xfrm>
            <a:off x="5723255" y="2276475"/>
            <a:ext cx="3335655" cy="643890"/>
            <a:chOff x="1757" y="3568"/>
            <a:chExt cx="5253" cy="1014"/>
          </a:xfrm>
        </p:grpSpPr>
        <p:sp>
          <p:nvSpPr>
            <p:cNvPr id="17" name="圆角矩形 16"/>
            <p:cNvSpPr/>
            <p:nvPr/>
          </p:nvSpPr>
          <p:spPr>
            <a:xfrm>
              <a:off x="1757" y="3568"/>
              <a:ext cx="2236" cy="1014"/>
            </a:xfrm>
            <a:prstGeom prst="roundRect">
              <a:avLst/>
            </a:prstGeom>
            <a:solidFill>
              <a:srgbClr val="FFE1AA"/>
            </a:solidFill>
            <a:ln w="63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8" name="文本框 17"/>
            <p:cNvSpPr txBox="1"/>
            <p:nvPr/>
          </p:nvSpPr>
          <p:spPr>
            <a:xfrm>
              <a:off x="2210" y="3812"/>
              <a:ext cx="4800" cy="580"/>
            </a:xfrm>
            <a:prstGeom prst="rect">
              <a:avLst/>
            </a:prstGeom>
            <a:noFill/>
          </p:spPr>
          <p:txBody>
            <a:bodyPr wrap="square" rtlCol="0">
              <a:spAutoFit/>
            </a:bodyPr>
            <a:lstStyle/>
            <a:p>
              <a:r>
                <a:rPr lang="zh-CN" altLang="en-US"/>
                <a:t>挂挡</a:t>
              </a:r>
            </a:p>
          </p:txBody>
        </p:sp>
      </p:grpSp>
      <p:grpSp>
        <p:nvGrpSpPr>
          <p:cNvPr id="19" name="组合 18"/>
          <p:cNvGrpSpPr/>
          <p:nvPr/>
        </p:nvGrpSpPr>
        <p:grpSpPr>
          <a:xfrm>
            <a:off x="3419475" y="3314700"/>
            <a:ext cx="3192145" cy="643890"/>
            <a:chOff x="1757" y="3568"/>
            <a:chExt cx="5027" cy="1014"/>
          </a:xfrm>
        </p:grpSpPr>
        <p:sp>
          <p:nvSpPr>
            <p:cNvPr id="20" name="圆角矩形 19"/>
            <p:cNvSpPr/>
            <p:nvPr/>
          </p:nvSpPr>
          <p:spPr>
            <a:xfrm>
              <a:off x="1757" y="3568"/>
              <a:ext cx="2236" cy="1014"/>
            </a:xfrm>
            <a:prstGeom prst="roundRect">
              <a:avLst/>
            </a:prstGeom>
            <a:solidFill>
              <a:srgbClr val="FFE1AA"/>
            </a:solidFill>
            <a:ln w="63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文本框 20"/>
            <p:cNvSpPr txBox="1"/>
            <p:nvPr/>
          </p:nvSpPr>
          <p:spPr>
            <a:xfrm>
              <a:off x="1984" y="3812"/>
              <a:ext cx="4800" cy="580"/>
            </a:xfrm>
            <a:prstGeom prst="rect">
              <a:avLst/>
            </a:prstGeom>
            <a:noFill/>
          </p:spPr>
          <p:txBody>
            <a:bodyPr wrap="square" rtlCol="0">
              <a:spAutoFit/>
            </a:bodyPr>
            <a:lstStyle/>
            <a:p>
              <a:r>
                <a:rPr lang="zh-CN" altLang="en-US">
                  <a:sym typeface="+mn-ea"/>
                </a:rPr>
                <a:t>踩油门</a:t>
              </a:r>
              <a:endParaRPr lang="zh-CN" altLang="en-US"/>
            </a:p>
          </p:txBody>
        </p:sp>
      </p:grpSp>
      <p:grpSp>
        <p:nvGrpSpPr>
          <p:cNvPr id="22" name="组合 21"/>
          <p:cNvGrpSpPr/>
          <p:nvPr/>
        </p:nvGrpSpPr>
        <p:grpSpPr>
          <a:xfrm>
            <a:off x="5723255" y="3308350"/>
            <a:ext cx="3192145" cy="643890"/>
            <a:chOff x="1757" y="3568"/>
            <a:chExt cx="5027" cy="1014"/>
          </a:xfrm>
        </p:grpSpPr>
        <p:sp>
          <p:nvSpPr>
            <p:cNvPr id="23" name="圆角矩形 22"/>
            <p:cNvSpPr/>
            <p:nvPr/>
          </p:nvSpPr>
          <p:spPr>
            <a:xfrm>
              <a:off x="1757" y="3568"/>
              <a:ext cx="2236" cy="1014"/>
            </a:xfrm>
            <a:prstGeom prst="roundRect">
              <a:avLst/>
            </a:prstGeom>
            <a:solidFill>
              <a:srgbClr val="FFE1AA"/>
            </a:solidFill>
            <a:ln w="63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4" name="文本框 23"/>
            <p:cNvSpPr txBox="1"/>
            <p:nvPr/>
          </p:nvSpPr>
          <p:spPr>
            <a:xfrm>
              <a:off x="1984" y="3812"/>
              <a:ext cx="4800" cy="580"/>
            </a:xfrm>
            <a:prstGeom prst="rect">
              <a:avLst/>
            </a:prstGeom>
            <a:noFill/>
          </p:spPr>
          <p:txBody>
            <a:bodyPr wrap="square" rtlCol="0">
              <a:spAutoFit/>
            </a:bodyPr>
            <a:lstStyle/>
            <a:p>
              <a:r>
                <a:rPr lang="zh-CN" altLang="en-US">
                  <a:sym typeface="+mn-ea"/>
                </a:rPr>
                <a:t>松刹车</a:t>
              </a:r>
              <a:endParaRPr lang="zh-CN" altLang="en-US"/>
            </a:p>
          </p:txBody>
        </p:sp>
      </p:grpSp>
      <p:grpSp>
        <p:nvGrpSpPr>
          <p:cNvPr id="25" name="组合 24"/>
          <p:cNvGrpSpPr/>
          <p:nvPr/>
        </p:nvGrpSpPr>
        <p:grpSpPr>
          <a:xfrm>
            <a:off x="1115060" y="3284855"/>
            <a:ext cx="3192145" cy="643890"/>
            <a:chOff x="1757" y="3568"/>
            <a:chExt cx="5027" cy="1014"/>
          </a:xfrm>
        </p:grpSpPr>
        <p:sp>
          <p:nvSpPr>
            <p:cNvPr id="26" name="圆角矩形 25"/>
            <p:cNvSpPr/>
            <p:nvPr/>
          </p:nvSpPr>
          <p:spPr>
            <a:xfrm>
              <a:off x="1757" y="3568"/>
              <a:ext cx="2236" cy="1014"/>
            </a:xfrm>
            <a:prstGeom prst="roundRect">
              <a:avLst/>
            </a:prstGeom>
            <a:solidFill>
              <a:srgbClr val="FFE1AA"/>
            </a:solidFill>
            <a:ln w="63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文本框 26"/>
            <p:cNvSpPr txBox="1"/>
            <p:nvPr/>
          </p:nvSpPr>
          <p:spPr>
            <a:xfrm>
              <a:off x="1984" y="3812"/>
              <a:ext cx="4800" cy="580"/>
            </a:xfrm>
            <a:prstGeom prst="rect">
              <a:avLst/>
            </a:prstGeom>
            <a:noFill/>
          </p:spPr>
          <p:txBody>
            <a:bodyPr wrap="square" rtlCol="0">
              <a:spAutoFit/>
            </a:bodyPr>
            <a:lstStyle/>
            <a:p>
              <a:r>
                <a:rPr lang="zh-CN" altLang="en-US"/>
                <a:t>左转前进</a:t>
              </a:r>
            </a:p>
          </p:txBody>
        </p:sp>
      </p:grpSp>
      <p:cxnSp>
        <p:nvCxnSpPr>
          <p:cNvPr id="28" name="直接箭头连接符 27"/>
          <p:cNvCxnSpPr/>
          <p:nvPr/>
        </p:nvCxnSpPr>
        <p:spPr>
          <a:xfrm>
            <a:off x="2534920" y="2564765"/>
            <a:ext cx="885190" cy="0"/>
          </a:xfrm>
          <a:prstGeom prst="straightConnector1">
            <a:avLst/>
          </a:prstGeom>
          <a:ln w="9525">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9" name="直接箭头连接符 28"/>
          <p:cNvCxnSpPr/>
          <p:nvPr/>
        </p:nvCxnSpPr>
        <p:spPr>
          <a:xfrm>
            <a:off x="4839970" y="2564765"/>
            <a:ext cx="885190" cy="0"/>
          </a:xfrm>
          <a:prstGeom prst="straightConnector1">
            <a:avLst/>
          </a:prstGeom>
          <a:ln w="9525">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0" name="直接箭头连接符 29"/>
          <p:cNvCxnSpPr/>
          <p:nvPr/>
        </p:nvCxnSpPr>
        <p:spPr>
          <a:xfrm>
            <a:off x="4839970" y="3653790"/>
            <a:ext cx="885190" cy="0"/>
          </a:xfrm>
          <a:prstGeom prst="straightConnector1">
            <a:avLst/>
          </a:prstGeom>
          <a:ln w="9525">
            <a:solidFill>
              <a:schemeClr val="tx1"/>
            </a:solidFill>
            <a:headEnd type="arrow" w="med" len="med"/>
            <a:tailEnd type="none"/>
          </a:ln>
        </p:spPr>
        <p:style>
          <a:lnRef idx="2">
            <a:schemeClr val="accent1"/>
          </a:lnRef>
          <a:fillRef idx="0">
            <a:srgbClr val="FFFFFF"/>
          </a:fillRef>
          <a:effectRef idx="0">
            <a:srgbClr val="FFFFFF"/>
          </a:effectRef>
          <a:fontRef idx="minor">
            <a:schemeClr val="tx1"/>
          </a:fontRef>
        </p:style>
      </p:cxnSp>
      <p:cxnSp>
        <p:nvCxnSpPr>
          <p:cNvPr id="31" name="直接箭头连接符 30"/>
          <p:cNvCxnSpPr/>
          <p:nvPr/>
        </p:nvCxnSpPr>
        <p:spPr>
          <a:xfrm>
            <a:off x="2527300" y="3637280"/>
            <a:ext cx="885190" cy="0"/>
          </a:xfrm>
          <a:prstGeom prst="straightConnector1">
            <a:avLst/>
          </a:prstGeom>
          <a:ln w="9525">
            <a:solidFill>
              <a:schemeClr val="tx1"/>
            </a:solidFill>
            <a:headEnd type="arrow" w="med" len="med"/>
            <a:tailEnd type="none"/>
          </a:ln>
        </p:spPr>
        <p:style>
          <a:lnRef idx="2">
            <a:schemeClr val="accent1"/>
          </a:lnRef>
          <a:fillRef idx="0">
            <a:srgbClr val="FFFFFF"/>
          </a:fillRef>
          <a:effectRef idx="0">
            <a:srgbClr val="FFFFFF"/>
          </a:effectRef>
          <a:fontRef idx="minor">
            <a:schemeClr val="tx1"/>
          </a:fontRef>
        </p:style>
      </p:cxnSp>
      <p:cxnSp>
        <p:nvCxnSpPr>
          <p:cNvPr id="32" name="直接箭头连接符 31"/>
          <p:cNvCxnSpPr/>
          <p:nvPr/>
        </p:nvCxnSpPr>
        <p:spPr>
          <a:xfrm flipH="1" flipV="1">
            <a:off x="6425565" y="2924810"/>
            <a:ext cx="18415" cy="360045"/>
          </a:xfrm>
          <a:prstGeom prst="straightConnector1">
            <a:avLst/>
          </a:prstGeom>
          <a:ln w="9525">
            <a:solidFill>
              <a:schemeClr val="tx1"/>
            </a:solidFill>
            <a:headEnd type="arrow" w="med" len="med"/>
            <a:tailEnd type="none"/>
          </a:ln>
        </p:spPr>
        <p:style>
          <a:lnRef idx="2">
            <a:schemeClr val="accent1"/>
          </a:lnRef>
          <a:fillRef idx="0">
            <a:srgbClr val="FFFFFF"/>
          </a:fillRef>
          <a:effectRef idx="0">
            <a:srgbClr val="FFFFFF"/>
          </a:effectRef>
          <a:fontRef idx="minor">
            <a:schemeClr val="tx1"/>
          </a:fontRef>
        </p:style>
      </p:cxnSp>
      <p:sp>
        <p:nvSpPr>
          <p:cNvPr id="33" name="文本框 32"/>
          <p:cNvSpPr txBox="1"/>
          <p:nvPr/>
        </p:nvSpPr>
        <p:spPr>
          <a:xfrm>
            <a:off x="1093470" y="4419600"/>
            <a:ext cx="6367145" cy="829945"/>
          </a:xfrm>
          <a:prstGeom prst="rect">
            <a:avLst/>
          </a:prstGeom>
          <a:noFill/>
          <a:ln>
            <a:solidFill>
              <a:schemeClr val="tx1"/>
            </a:solidFill>
          </a:ln>
        </p:spPr>
        <p:txBody>
          <a:bodyPr wrap="square" rtlCol="0">
            <a:spAutoFit/>
          </a:bodyPr>
          <a:lstStyle/>
          <a:p>
            <a:pPr>
              <a:lnSpc>
                <a:spcPct val="120000"/>
              </a:lnSpc>
            </a:pPr>
            <a:r>
              <a:rPr lang="zh-CN" altLang="en-US" sz="2000">
                <a:solidFill>
                  <a:srgbClr val="FF0000"/>
                </a:solidFill>
              </a:rPr>
              <a:t>过程简单、不需要与其他事务</a:t>
            </a:r>
            <a:r>
              <a:rPr lang="zh-CN" altLang="en-US" sz="2000">
                <a:solidFill>
                  <a:srgbClr val="FF0000"/>
                </a:solidFill>
                <a:sym typeface="+mn-ea"/>
              </a:rPr>
              <a:t>协作，重点关注如何执行</a:t>
            </a:r>
            <a:r>
              <a:rPr lang="zh-CN" altLang="en-US" sz="2000">
                <a:sym typeface="+mn-ea"/>
              </a:rPr>
              <a:t>，适合采用</a:t>
            </a:r>
            <a:r>
              <a:rPr lang="zh-CN" altLang="en-US" sz="2000">
                <a:solidFill>
                  <a:srgbClr val="FF0000"/>
                </a:solidFill>
                <a:sym typeface="+mn-ea"/>
              </a:rPr>
              <a:t>面向过程思想</a:t>
            </a:r>
            <a:r>
              <a:rPr lang="zh-CN" altLang="en-US" sz="2000">
                <a:sym typeface="+mn-ea"/>
              </a:rPr>
              <a:t>。</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4.1 </a:t>
            </a:r>
            <a:r>
              <a:rPr lang="zh-CN" altLang="en-US" dirty="0"/>
              <a:t>从实际问题考虑如何设计程序</a:t>
            </a:r>
          </a:p>
        </p:txBody>
      </p:sp>
      <p:sp>
        <p:nvSpPr>
          <p:cNvPr id="5" name="内容占位符 4"/>
          <p:cNvSpPr>
            <a:spLocks noGrp="1"/>
          </p:cNvSpPr>
          <p:nvPr>
            <p:ph idx="1"/>
          </p:nvPr>
        </p:nvSpPr>
        <p:spPr/>
        <p:txBody>
          <a:bodyPr>
            <a:normAutofit/>
          </a:bodyPr>
          <a:lstStyle/>
          <a:p>
            <a:pPr>
              <a:lnSpc>
                <a:spcPct val="140000"/>
              </a:lnSpc>
            </a:pPr>
            <a:r>
              <a:rPr lang="zh-CN" altLang="en-US" sz="2800" b="1" dirty="0">
                <a:solidFill>
                  <a:srgbClr val="FF0000"/>
                </a:solidFill>
              </a:rPr>
              <a:t>思考</a:t>
            </a:r>
            <a:r>
              <a:rPr lang="en-US" altLang="zh-CN" sz="2800" b="1" dirty="0">
                <a:solidFill>
                  <a:srgbClr val="FF0000"/>
                </a:solidFill>
              </a:rPr>
              <a:t>2</a:t>
            </a:r>
            <a:r>
              <a:rPr lang="zh-CN" altLang="en-US" sz="2800" b="1" dirty="0">
                <a:solidFill>
                  <a:srgbClr val="FF0000"/>
                </a:solidFill>
              </a:rPr>
              <a:t>：如何造车？</a:t>
            </a:r>
          </a:p>
        </p:txBody>
      </p:sp>
      <p:sp>
        <p:nvSpPr>
          <p:cNvPr id="33" name="文本框 32"/>
          <p:cNvSpPr txBox="1"/>
          <p:nvPr/>
        </p:nvSpPr>
        <p:spPr>
          <a:xfrm>
            <a:off x="5507990" y="3210560"/>
            <a:ext cx="2946400" cy="2306955"/>
          </a:xfrm>
          <a:prstGeom prst="rect">
            <a:avLst/>
          </a:prstGeom>
          <a:noFill/>
          <a:ln>
            <a:solidFill>
              <a:schemeClr val="tx1"/>
            </a:solidFill>
          </a:ln>
        </p:spPr>
        <p:txBody>
          <a:bodyPr wrap="square" rtlCol="0">
            <a:spAutoFit/>
          </a:bodyPr>
          <a:lstStyle/>
          <a:p>
            <a:pPr>
              <a:lnSpc>
                <a:spcPct val="120000"/>
              </a:lnSpc>
            </a:pPr>
            <a:r>
              <a:rPr lang="zh-CN" altLang="en-US" sz="2000">
                <a:solidFill>
                  <a:srgbClr val="FF0000"/>
                </a:solidFill>
              </a:rPr>
              <a:t>过程复杂、需要与其他事务</a:t>
            </a:r>
            <a:r>
              <a:rPr lang="zh-CN" altLang="en-US" sz="2000">
                <a:solidFill>
                  <a:srgbClr val="FF0000"/>
                </a:solidFill>
                <a:sym typeface="+mn-ea"/>
              </a:rPr>
              <a:t>协作完成，重点关注如何设计才能使多事务完美配合</a:t>
            </a:r>
            <a:r>
              <a:rPr lang="zh-CN" altLang="en-US" sz="2000">
                <a:sym typeface="+mn-ea"/>
              </a:rPr>
              <a:t>，从而达到解决问题的目的。适合采用</a:t>
            </a:r>
            <a:r>
              <a:rPr lang="zh-CN" altLang="en-US" sz="2000">
                <a:solidFill>
                  <a:srgbClr val="FF0000"/>
                </a:solidFill>
                <a:sym typeface="+mn-ea"/>
              </a:rPr>
              <a:t>面向对象思想</a:t>
            </a:r>
            <a:r>
              <a:rPr lang="zh-CN" altLang="en-US" sz="2000">
                <a:sym typeface="+mn-ea"/>
              </a:rPr>
              <a:t>。</a:t>
            </a:r>
            <a:endParaRPr lang="zh-CN" altLang="en-US" sz="2000"/>
          </a:p>
        </p:txBody>
      </p:sp>
      <p:pic>
        <p:nvPicPr>
          <p:cNvPr id="3" name="图片 2"/>
          <p:cNvPicPr>
            <a:picLocks noChangeAspect="1"/>
          </p:cNvPicPr>
          <p:nvPr/>
        </p:nvPicPr>
        <p:blipFill>
          <a:blip r:embed="rId3"/>
          <a:stretch>
            <a:fillRect/>
          </a:stretch>
        </p:blipFill>
        <p:spPr>
          <a:xfrm>
            <a:off x="540385" y="2060575"/>
            <a:ext cx="4367530" cy="2110105"/>
          </a:xfrm>
          <a:prstGeom prst="rect">
            <a:avLst/>
          </a:prstGeom>
        </p:spPr>
      </p:pic>
      <p:pic>
        <p:nvPicPr>
          <p:cNvPr id="4" name="图片 3"/>
          <p:cNvPicPr>
            <a:picLocks noChangeAspect="1"/>
          </p:cNvPicPr>
          <p:nvPr/>
        </p:nvPicPr>
        <p:blipFill>
          <a:blip r:embed="rId4"/>
          <a:stretch>
            <a:fillRect/>
          </a:stretch>
        </p:blipFill>
        <p:spPr>
          <a:xfrm>
            <a:off x="973455" y="4658995"/>
            <a:ext cx="3333750" cy="1276350"/>
          </a:xfrm>
          <a:prstGeom prst="rect">
            <a:avLst/>
          </a:prstGeom>
        </p:spPr>
      </p:pic>
      <p:sp>
        <p:nvSpPr>
          <p:cNvPr id="7" name="右箭头 6"/>
          <p:cNvSpPr/>
          <p:nvPr/>
        </p:nvSpPr>
        <p:spPr>
          <a:xfrm>
            <a:off x="4500245" y="4149090"/>
            <a:ext cx="864235" cy="28765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4.1 </a:t>
            </a:r>
            <a:r>
              <a:rPr lang="zh-CN" altLang="en-US" dirty="0"/>
              <a:t>从实际问题考虑如何设计程序</a:t>
            </a:r>
          </a:p>
        </p:txBody>
      </p:sp>
      <p:sp>
        <p:nvSpPr>
          <p:cNvPr id="5" name="内容占位符 4"/>
          <p:cNvSpPr>
            <a:spLocks noGrp="1"/>
          </p:cNvSpPr>
          <p:nvPr>
            <p:ph idx="1"/>
          </p:nvPr>
        </p:nvSpPr>
        <p:spPr/>
        <p:txBody>
          <a:bodyPr>
            <a:normAutofit/>
          </a:bodyPr>
          <a:lstStyle/>
          <a:p>
            <a:pPr>
              <a:lnSpc>
                <a:spcPct val="140000"/>
              </a:lnSpc>
            </a:pPr>
            <a:r>
              <a:rPr lang="zh-CN" altLang="en-US" sz="2800" b="1" dirty="0">
                <a:solidFill>
                  <a:srgbClr val="FF0000"/>
                </a:solidFill>
              </a:rPr>
              <a:t>思考</a:t>
            </a:r>
            <a:r>
              <a:rPr lang="en-US" altLang="zh-CN" sz="2800" b="1" dirty="0">
                <a:solidFill>
                  <a:srgbClr val="FF0000"/>
                </a:solidFill>
              </a:rPr>
              <a:t>3</a:t>
            </a:r>
            <a:r>
              <a:rPr lang="zh-CN" altLang="en-US" sz="2800" b="1" dirty="0">
                <a:solidFill>
                  <a:srgbClr val="FF0000"/>
                </a:solidFill>
              </a:rPr>
              <a:t>：人把大象装进冰箱</a:t>
            </a:r>
          </a:p>
        </p:txBody>
      </p:sp>
      <p:sp>
        <p:nvSpPr>
          <p:cNvPr id="33" name="文本框 32"/>
          <p:cNvSpPr txBox="1"/>
          <p:nvPr/>
        </p:nvSpPr>
        <p:spPr>
          <a:xfrm>
            <a:off x="971550" y="1989455"/>
            <a:ext cx="2802255" cy="3836670"/>
          </a:xfrm>
          <a:prstGeom prst="rect">
            <a:avLst/>
          </a:prstGeom>
          <a:noFill/>
          <a:ln>
            <a:solidFill>
              <a:schemeClr val="tx1"/>
            </a:solidFill>
          </a:ln>
        </p:spPr>
        <p:txBody>
          <a:bodyPr wrap="square" rtlCol="0">
            <a:noAutofit/>
          </a:bodyPr>
          <a:lstStyle/>
          <a:p>
            <a:pPr algn="ctr">
              <a:lnSpc>
                <a:spcPct val="120000"/>
              </a:lnSpc>
            </a:pPr>
            <a:r>
              <a:rPr lang="zh-CN" altLang="en-US"/>
              <a:t>面向过程</a:t>
            </a:r>
          </a:p>
          <a:p>
            <a:pPr algn="ctr">
              <a:lnSpc>
                <a:spcPct val="120000"/>
              </a:lnSpc>
            </a:pPr>
            <a:endParaRPr lang="zh-CN" altLang="en-US"/>
          </a:p>
          <a:p>
            <a:pPr algn="l">
              <a:lnSpc>
                <a:spcPct val="120000"/>
              </a:lnSpc>
            </a:pPr>
            <a:r>
              <a:rPr lang="en-US" altLang="zh-CN"/>
              <a:t>  step1</a:t>
            </a:r>
            <a:r>
              <a:rPr lang="zh-CN" altLang="en-US">
                <a:sym typeface="+mn-ea"/>
              </a:rPr>
              <a:t>：</a:t>
            </a:r>
            <a:r>
              <a:rPr lang="zh-CN" altLang="en-US"/>
              <a:t>打开冰箱</a:t>
            </a:r>
          </a:p>
          <a:p>
            <a:pPr algn="l">
              <a:lnSpc>
                <a:spcPct val="120000"/>
              </a:lnSpc>
            </a:pPr>
            <a:r>
              <a:rPr lang="en-US" altLang="zh-CN"/>
              <a:t>  steps</a:t>
            </a:r>
            <a:r>
              <a:rPr lang="zh-CN" altLang="en-US"/>
              <a:t>：把大象装进冰箱</a:t>
            </a:r>
          </a:p>
          <a:p>
            <a:pPr algn="l">
              <a:lnSpc>
                <a:spcPct val="120000"/>
              </a:lnSpc>
            </a:pPr>
            <a:r>
              <a:rPr lang="en-US" altLang="zh-CN"/>
              <a:t>  step3</a:t>
            </a:r>
            <a:r>
              <a:rPr lang="zh-CN" altLang="en-US">
                <a:sym typeface="+mn-ea"/>
              </a:rPr>
              <a:t>：</a:t>
            </a:r>
            <a:r>
              <a:rPr lang="zh-CN" altLang="en-US"/>
              <a:t>关上冰箱</a:t>
            </a:r>
          </a:p>
        </p:txBody>
      </p:sp>
      <p:sp>
        <p:nvSpPr>
          <p:cNvPr id="6" name="文本框 5"/>
          <p:cNvSpPr txBox="1"/>
          <p:nvPr/>
        </p:nvSpPr>
        <p:spPr>
          <a:xfrm>
            <a:off x="4214495" y="1989455"/>
            <a:ext cx="4104005" cy="4913630"/>
          </a:xfrm>
          <a:prstGeom prst="rect">
            <a:avLst/>
          </a:prstGeom>
          <a:noFill/>
          <a:ln>
            <a:solidFill>
              <a:schemeClr val="tx1"/>
            </a:solidFill>
          </a:ln>
        </p:spPr>
        <p:txBody>
          <a:bodyPr wrap="square" rtlCol="0">
            <a:noAutofit/>
          </a:bodyPr>
          <a:lstStyle/>
          <a:p>
            <a:pPr algn="ctr">
              <a:lnSpc>
                <a:spcPct val="120000"/>
              </a:lnSpc>
            </a:pPr>
            <a:r>
              <a:rPr lang="zh-CN" altLang="en-US"/>
              <a:t>面向对象</a:t>
            </a:r>
          </a:p>
          <a:p>
            <a:pPr algn="l">
              <a:lnSpc>
                <a:spcPct val="120000"/>
              </a:lnSpc>
            </a:pPr>
            <a:r>
              <a:rPr lang="zh-CN" altLang="en-US"/>
              <a:t>人</a:t>
            </a:r>
            <a:r>
              <a:rPr lang="en-US" altLang="zh-CN"/>
              <a:t>{</a:t>
            </a:r>
          </a:p>
          <a:p>
            <a:pPr indent="457200" algn="l">
              <a:lnSpc>
                <a:spcPct val="120000"/>
              </a:lnSpc>
            </a:pPr>
            <a:r>
              <a:rPr lang="zh-CN" altLang="en-US"/>
              <a:t>打开</a:t>
            </a:r>
            <a:r>
              <a:rPr lang="en-US" altLang="zh-CN"/>
              <a:t>(</a:t>
            </a:r>
            <a:r>
              <a:rPr lang="zh-CN" altLang="en-US"/>
              <a:t>冰箱</a:t>
            </a:r>
            <a:r>
              <a:rPr lang="en-US" altLang="zh-CN"/>
              <a:t>){</a:t>
            </a:r>
          </a:p>
          <a:p>
            <a:pPr marL="457200" lvl="1" indent="457200" algn="l">
              <a:lnSpc>
                <a:spcPct val="120000"/>
              </a:lnSpc>
            </a:pPr>
            <a:r>
              <a:rPr lang="zh-CN" altLang="en-US"/>
              <a:t>冰箱</a:t>
            </a:r>
            <a:r>
              <a:rPr lang="en-US" altLang="zh-CN"/>
              <a:t>.</a:t>
            </a:r>
            <a:r>
              <a:rPr lang="zh-CN" altLang="en-US"/>
              <a:t>开门</a:t>
            </a:r>
            <a:r>
              <a:rPr lang="en-US" altLang="zh-CN"/>
              <a:t>();</a:t>
            </a:r>
          </a:p>
          <a:p>
            <a:pPr indent="457200" algn="l">
              <a:lnSpc>
                <a:spcPct val="120000"/>
              </a:lnSpc>
            </a:pPr>
            <a:r>
              <a:rPr lang="en-US" altLang="zh-CN"/>
              <a:t>}</a:t>
            </a:r>
          </a:p>
          <a:p>
            <a:pPr indent="457200" algn="l">
              <a:lnSpc>
                <a:spcPct val="120000"/>
              </a:lnSpc>
            </a:pPr>
            <a:r>
              <a:rPr lang="zh-CN" altLang="en-US"/>
              <a:t>操作</a:t>
            </a:r>
            <a:r>
              <a:rPr lang="en-US" altLang="zh-CN"/>
              <a:t>(</a:t>
            </a:r>
            <a:r>
              <a:rPr lang="zh-CN" altLang="en-US"/>
              <a:t>大象</a:t>
            </a:r>
            <a:r>
              <a:rPr lang="en-US" altLang="zh-CN"/>
              <a:t>){</a:t>
            </a:r>
          </a:p>
          <a:p>
            <a:pPr marL="457200" lvl="1" indent="457200" algn="l">
              <a:lnSpc>
                <a:spcPct val="120000"/>
              </a:lnSpc>
            </a:pPr>
            <a:r>
              <a:rPr lang="zh-CN" altLang="en-US"/>
              <a:t>大象</a:t>
            </a:r>
            <a:r>
              <a:rPr lang="en-US" altLang="zh-CN"/>
              <a:t>.</a:t>
            </a:r>
            <a:r>
              <a:rPr lang="zh-CN" altLang="en-US"/>
              <a:t>进入</a:t>
            </a:r>
            <a:r>
              <a:rPr lang="en-US" altLang="zh-CN"/>
              <a:t>(</a:t>
            </a:r>
            <a:r>
              <a:rPr lang="zh-CN" altLang="en-US"/>
              <a:t>冰箱</a:t>
            </a:r>
            <a:r>
              <a:rPr lang="en-US" altLang="zh-CN"/>
              <a:t>);</a:t>
            </a:r>
          </a:p>
          <a:p>
            <a:pPr indent="457200" algn="l">
              <a:lnSpc>
                <a:spcPct val="120000"/>
              </a:lnSpc>
            </a:pPr>
            <a:r>
              <a:rPr lang="en-US" altLang="zh-CN"/>
              <a:t>}</a:t>
            </a:r>
          </a:p>
          <a:p>
            <a:pPr indent="457200" algn="l">
              <a:lnSpc>
                <a:spcPct val="120000"/>
              </a:lnSpc>
            </a:pPr>
            <a:r>
              <a:rPr lang="zh-CN" altLang="en-US"/>
              <a:t>关闭</a:t>
            </a:r>
            <a:r>
              <a:rPr lang="en-US" altLang="zh-CN"/>
              <a:t>(</a:t>
            </a:r>
            <a:r>
              <a:rPr lang="zh-CN" altLang="en-US"/>
              <a:t>冰箱</a:t>
            </a:r>
            <a:r>
              <a:rPr lang="en-US" altLang="zh-CN"/>
              <a:t>){</a:t>
            </a:r>
          </a:p>
          <a:p>
            <a:pPr marL="457200" lvl="1" indent="457200" algn="l">
              <a:lnSpc>
                <a:spcPct val="120000"/>
              </a:lnSpc>
            </a:pPr>
            <a:r>
              <a:rPr lang="zh-CN" altLang="en-US"/>
              <a:t>冰箱</a:t>
            </a:r>
            <a:r>
              <a:rPr lang="en-US" altLang="zh-CN"/>
              <a:t>.</a:t>
            </a:r>
            <a:r>
              <a:rPr lang="zh-CN" altLang="en-US"/>
              <a:t>关门</a:t>
            </a:r>
            <a:r>
              <a:rPr lang="en-US" altLang="zh-CN"/>
              <a:t>();</a:t>
            </a:r>
          </a:p>
          <a:p>
            <a:pPr indent="457200" algn="l">
              <a:lnSpc>
                <a:spcPct val="120000"/>
              </a:lnSpc>
            </a:pPr>
            <a:r>
              <a:rPr lang="en-US" altLang="zh-CN"/>
              <a:t>}</a:t>
            </a:r>
          </a:p>
          <a:p>
            <a:pPr algn="l">
              <a:lnSpc>
                <a:spcPct val="120000"/>
              </a:lnSpc>
            </a:pPr>
            <a:r>
              <a:rPr lang="en-US" altLang="zh-CN"/>
              <a:t>}</a:t>
            </a:r>
          </a:p>
          <a:p>
            <a:pPr algn="l">
              <a:lnSpc>
                <a:spcPct val="120000"/>
              </a:lnSpc>
            </a:pPr>
            <a:r>
              <a:rPr lang="zh-CN" altLang="en-US"/>
              <a:t>大象</a:t>
            </a:r>
            <a:r>
              <a:rPr lang="en-US" altLang="zh-CN"/>
              <a:t>{</a:t>
            </a:r>
          </a:p>
          <a:p>
            <a:pPr indent="457200" algn="l">
              <a:lnSpc>
                <a:spcPct val="120000"/>
              </a:lnSpc>
            </a:pPr>
            <a:r>
              <a:rPr lang="zh-CN" altLang="en-US"/>
              <a:t>进入</a:t>
            </a:r>
            <a:r>
              <a:rPr lang="en-US" altLang="zh-CN"/>
              <a:t>(</a:t>
            </a:r>
            <a:r>
              <a:rPr lang="zh-CN" altLang="en-US"/>
              <a:t>冰箱</a:t>
            </a:r>
            <a:r>
              <a:rPr lang="en-US" altLang="zh-CN"/>
              <a:t>){}</a:t>
            </a:r>
          </a:p>
          <a:p>
            <a:pPr algn="l">
              <a:lnSpc>
                <a:spcPct val="120000"/>
              </a:lnSpc>
            </a:pPr>
            <a:r>
              <a:rPr lang="en-US" altLang="zh-CN"/>
              <a:t>}</a:t>
            </a:r>
          </a:p>
        </p:txBody>
      </p:sp>
      <p:sp>
        <p:nvSpPr>
          <p:cNvPr id="8" name="文本框 7"/>
          <p:cNvSpPr txBox="1"/>
          <p:nvPr/>
        </p:nvSpPr>
        <p:spPr>
          <a:xfrm>
            <a:off x="6516370" y="5732780"/>
            <a:ext cx="2096770" cy="1476375"/>
          </a:xfrm>
          <a:prstGeom prst="rect">
            <a:avLst/>
          </a:prstGeom>
          <a:noFill/>
        </p:spPr>
        <p:txBody>
          <a:bodyPr wrap="square" rtlCol="0">
            <a:spAutoFit/>
          </a:bodyPr>
          <a:lstStyle/>
          <a:p>
            <a:r>
              <a:rPr lang="zh-CN" altLang="en-US"/>
              <a:t>冰箱</a:t>
            </a:r>
            <a:r>
              <a:rPr lang="en-US" altLang="zh-CN"/>
              <a:t>{</a:t>
            </a:r>
          </a:p>
          <a:p>
            <a:pPr indent="457200"/>
            <a:r>
              <a:rPr lang="zh-CN" altLang="en-US"/>
              <a:t>开门</a:t>
            </a:r>
            <a:r>
              <a:rPr lang="en-US" altLang="zh-CN"/>
              <a:t>{};</a:t>
            </a:r>
          </a:p>
          <a:p>
            <a:pPr indent="457200"/>
            <a:r>
              <a:rPr lang="zh-CN" altLang="en-US"/>
              <a:t>关门</a:t>
            </a:r>
            <a:r>
              <a:rPr lang="en-US" altLang="zh-CN"/>
              <a:t>{};</a:t>
            </a:r>
          </a:p>
          <a:p>
            <a:pPr marL="0" lvl="0" indent="0">
              <a:buNone/>
            </a:pPr>
            <a:r>
              <a:rPr lang="en-US" altLang="zh-CN">
                <a:solidFill>
                  <a:schemeClr val="tx1"/>
                </a:solidFill>
              </a:rPr>
              <a:t>}</a:t>
            </a:r>
          </a:p>
          <a:p>
            <a:pPr indent="457200"/>
            <a:endParaRPr lang="en-US" altLang="zh-CN">
              <a:solidFill>
                <a:schemeClr val="tx1"/>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TNhZjY2MTIwOWUzNzE2M2NlYmI4YzcxZDI1MDA1NWE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27</TotalTime>
  <Words>3127</Words>
  <Application>Microsoft Office PowerPoint</Application>
  <PresentationFormat>全屏显示(4:3)</PresentationFormat>
  <Paragraphs>319</Paragraphs>
  <Slides>41</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41</vt:i4>
      </vt:variant>
    </vt:vector>
  </HeadingPairs>
  <TitlesOfParts>
    <vt:vector size="53" baseType="lpstr">
      <vt:lpstr>仿宋_GB2312</vt:lpstr>
      <vt:lpstr>黑体</vt:lpstr>
      <vt:lpstr>宋体</vt:lpstr>
      <vt:lpstr>Book Antiqua</vt:lpstr>
      <vt:lpstr>Calibri</vt:lpstr>
      <vt:lpstr>Lucida Sans Unicode</vt:lpstr>
      <vt:lpstr>Times New Roman</vt:lpstr>
      <vt:lpstr>Verdana</vt:lpstr>
      <vt:lpstr>Wingdings</vt:lpstr>
      <vt:lpstr>Wingdings 2</vt:lpstr>
      <vt:lpstr>Wingdings 3</vt:lpstr>
      <vt:lpstr>聚合</vt:lpstr>
      <vt:lpstr>第4章   Java的面向对象编程</vt:lpstr>
      <vt:lpstr>知识点</vt:lpstr>
      <vt:lpstr>第一部分 Java类及其成员</vt:lpstr>
      <vt:lpstr>4.1 程序设计思想</vt:lpstr>
      <vt:lpstr>4.1 面向过程的程序设计思想</vt:lpstr>
      <vt:lpstr>4.1 面向对象的程序设计思想</vt:lpstr>
      <vt:lpstr>4.1 从实际问题考虑如何设计程序</vt:lpstr>
      <vt:lpstr>4.1 从实际问题考虑如何设计程序</vt:lpstr>
      <vt:lpstr>4.1 从实际问题考虑如何设计程序</vt:lpstr>
      <vt:lpstr>4.1 二者关系</vt:lpstr>
      <vt:lpstr>4.2  面向对象的核心概念</vt:lpstr>
      <vt:lpstr>4.2.1  类成员的分析</vt:lpstr>
      <vt:lpstr>4.2.2  使用class定义类</vt:lpstr>
      <vt:lpstr>4.2.2  使用class定义类</vt:lpstr>
      <vt:lpstr>4.2.2  使用class定义类</vt:lpstr>
      <vt:lpstr>4.2.2  使用class定义类</vt:lpstr>
      <vt:lpstr>4.2.2  使用class定义类</vt:lpstr>
      <vt:lpstr>4.2.3  类的实例化</vt:lpstr>
      <vt:lpstr>4.2.4  面向对象完成具体功能的步骤</vt:lpstr>
      <vt:lpstr>4.3  内存解析</vt:lpstr>
      <vt:lpstr>4.3  内存解析</vt:lpstr>
      <vt:lpstr>4.3  内存解析</vt:lpstr>
      <vt:lpstr>4.3 内存解析 </vt:lpstr>
      <vt:lpstr>练习</vt:lpstr>
      <vt:lpstr>练习</vt:lpstr>
      <vt:lpstr>  包</vt:lpstr>
      <vt:lpstr>  包</vt:lpstr>
      <vt:lpstr>知识点</vt:lpstr>
      <vt:lpstr>4.2.2  使用class定义类</vt:lpstr>
      <vt:lpstr>4.2.2  使用class定义类</vt:lpstr>
      <vt:lpstr>练习</vt:lpstr>
      <vt:lpstr>第二部分 Java的三大特性 ——封装性</vt:lpstr>
      <vt:lpstr>1、为什么要有封装性？</vt:lpstr>
      <vt:lpstr>PowerPoint 演示文稿</vt:lpstr>
      <vt:lpstr>2、何为封装性？</vt:lpstr>
      <vt:lpstr>封装的好处：</vt:lpstr>
      <vt:lpstr>3、如何实现数据封装？</vt:lpstr>
      <vt:lpstr>3、如何实现数据封装？</vt:lpstr>
      <vt:lpstr>4、封装性的应用</vt:lpstr>
      <vt:lpstr>4、封装性的应用</vt:lpstr>
      <vt:lpstr>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 song</dc:creator>
  <cp:lastModifiedBy>Administrator</cp:lastModifiedBy>
  <cp:revision>198</cp:revision>
  <dcterms:created xsi:type="dcterms:W3CDTF">2016-03-09T01:10:00Z</dcterms:created>
  <dcterms:modified xsi:type="dcterms:W3CDTF">2024-04-08T02:30:19Z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D9F9D4A16C36446C93F81B5FCE3C5BD2_12</vt:lpwstr>
  </property>
  <property fmtid="{D5CDD505-2E9C-101B-9397-08002B2CF9AE}" pid="3" name="KSOProductBuildVer">
    <vt:lpwstr>2052-12.1.0.15990</vt:lpwstr>
  </property>
</Properties>
</file>