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49480" y="435528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7006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494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4749480" y="2762280"/>
            <a:ext cx="3807360" cy="30376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4749480" y="2762280"/>
            <a:ext cx="3807360" cy="3037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066680" y="3419280"/>
            <a:ext cx="5211720" cy="504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7494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7006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49480" y="435528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49480" y="435528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7006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494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749480" y="2762280"/>
            <a:ext cx="3807360" cy="30376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4749480" y="2762280"/>
            <a:ext cx="3807360" cy="3037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066680" y="3419280"/>
            <a:ext cx="5211720" cy="504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7494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7006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749480" y="435528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749480" y="435528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7006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7494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4749480" y="2762280"/>
            <a:ext cx="3807360" cy="30376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4749480" y="2762280"/>
            <a:ext cx="3807360" cy="3037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066680" y="3419280"/>
            <a:ext cx="5211720" cy="504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7494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7006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749480" y="435528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749480" y="435528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7006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7494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4749480" y="2762280"/>
            <a:ext cx="3807360" cy="303768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4749480" y="2762280"/>
            <a:ext cx="3807360" cy="3037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66680" y="3419280"/>
            <a:ext cx="5211720" cy="504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494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332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00680" y="435528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6680" y="3419280"/>
            <a:ext cx="5211720" cy="1089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7494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00680" y="2619000"/>
            <a:ext cx="18579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749480" y="4355280"/>
            <a:ext cx="3807360" cy="15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2520" y="5050800"/>
            <a:ext cx="3573720" cy="1806840"/>
          </a:xfrm>
          <a:custGeom>
            <a:avLst/>
            <a:gdLst/>
            <a:ahLst/>
            <a:rect l="0" t="0" r="r" b="b"/>
            <a:pathLst>
              <a:path w="3574258" h="1807369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2520" y="5051160"/>
            <a:ext cx="9146160" cy="1806480"/>
          </a:xfrm>
          <a:custGeom>
            <a:avLst/>
            <a:gdLst/>
            <a:ahLst/>
            <a:rect l="0" t="0" r="r" b="b"/>
            <a:pathLst>
              <a:path w="3352801" h="527585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647800"/>
            <a:ext cx="3571560" cy="4209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2520" y="-1080"/>
            <a:ext cx="9146160" cy="6858720"/>
          </a:xfrm>
          <a:custGeom>
            <a:avLst/>
            <a:gdLst/>
            <a:ahLst/>
            <a:rect l="0" t="0" r="r" b="b"/>
            <a:pathLst>
              <a:path w="3352801" h="2002902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 rot="19140000">
            <a:off x="816840" y="1730520"/>
            <a:ext cx="5648400" cy="1203840"/>
          </a:xfrm>
          <a:prstGeom prst="rect">
            <a:avLst/>
          </a:prstGeom>
        </p:spPr>
        <p:txBody>
          <a:bodyPr bIns="9000" anchor="b"/>
          <a:p>
            <a:pPr>
              <a:lnSpc>
                <a:spcPct val="100000"/>
              </a:lnSpc>
            </a:pPr>
            <a:r>
              <a:rPr lang="en-US" sz="3200" strike="noStrike" cap="all">
                <a:solidFill>
                  <a:srgbClr val="000000"/>
                </a:solidFill>
                <a:latin typeface="Franklin Gothic Medium"/>
              </a:rPr>
              <a:t>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ubTitle"/>
          </p:nvPr>
        </p:nvSpPr>
        <p:spPr>
          <a:xfrm rot="19140000">
            <a:off x="1212120" y="2471040"/>
            <a:ext cx="6510600" cy="329040"/>
          </a:xfrm>
          <a:prstGeom prst="rect">
            <a:avLst/>
          </a:prstGeom>
        </p:spPr>
        <p:txBody>
          <a:bodyPr tIns="9000"/>
          <a:p>
            <a:pPr>
              <a:lnSpc>
                <a:spcPct val="100000"/>
              </a:lnSpc>
            </a:pPr>
            <a:r>
              <a:rPr lang="en-US" sz="1400" strike="noStrike" cap="all">
                <a:solidFill>
                  <a:srgbClr val="000000"/>
                </a:solidFill>
                <a:latin typeface="Franklin Gothic Book"/>
              </a:rPr>
              <a:t>Click to edit Master subtitle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Franklin Gothic Book"/>
              </a:rPr>
              <a:t>10/20/15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EE93DA25-D358-4A83-9698-01C9F3B66A45}" type="slidenum">
              <a:rPr lang="en-US" sz="1650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1600"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2520" y="5050800"/>
            <a:ext cx="3573720" cy="1806840"/>
          </a:xfrm>
          <a:custGeom>
            <a:avLst/>
            <a:gdLst/>
            <a:ahLst/>
            <a:rect l="0" t="0" r="r" b="b"/>
            <a:pathLst>
              <a:path w="3574258" h="1807369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2520" y="5051160"/>
            <a:ext cx="9146160" cy="1806480"/>
          </a:xfrm>
          <a:custGeom>
            <a:avLst/>
            <a:gdLst/>
            <a:ahLst/>
            <a:rect l="0" t="0" r="r" b="b"/>
            <a:pathLst>
              <a:path w="3352801" h="527585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 strike="noStrike" cap="all">
                <a:solidFill>
                  <a:srgbClr val="000000"/>
                </a:solidFill>
                <a:latin typeface="Franklin Gothic Medium"/>
              </a:rPr>
              <a:t>Click to edit Master title style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 strike="noStrike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sz="1600" strike="noStrike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sz="1600" strike="noStrike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z="1600" strike="noStrike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Franklin Gothic Book"/>
              </a:rPr>
              <a:t>10/20/15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F40CF98B-DC07-4FCC-B3CF-6E92B0EF2EC0}" type="slidenum">
              <a:rPr lang="en-US" sz="1650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-2520" y="5050800"/>
            <a:ext cx="3573720" cy="1806840"/>
          </a:xfrm>
          <a:custGeom>
            <a:avLst/>
            <a:gdLst/>
            <a:ahLst/>
            <a:rect l="0" t="0" r="r" b="b"/>
            <a:pathLst>
              <a:path w="3574258" h="1807369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-2520" y="5051160"/>
            <a:ext cx="9146160" cy="1806480"/>
          </a:xfrm>
          <a:custGeom>
            <a:avLst/>
            <a:gdLst/>
            <a:ahLst/>
            <a:rect l="0" t="0" r="r" b="b"/>
            <a:pathLst>
              <a:path w="3352801" h="527585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22960" y="1097280"/>
            <a:ext cx="3200040" cy="3711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strike="noStrike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trike="noStrike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700160" y="1097280"/>
            <a:ext cx="3200040" cy="3711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strike="noStrike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trike="noStrike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Franklin Gothic Book"/>
              </a:rPr>
              <a:t>10/20/15</a:t>
            </a:r>
            <a:endParaRPr/>
          </a:p>
        </p:txBody>
      </p:sp>
      <p:sp>
        <p:nvSpPr>
          <p:cNvPr id="90" name="PlaceHolder 6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1" name="PlaceHolder 7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0646D62B-4226-445E-B7EE-F16D26CE0195}" type="slidenum">
              <a:rPr lang="en-US" sz="1650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/>
          </a:p>
        </p:txBody>
      </p:sp>
      <p:sp>
        <p:nvSpPr>
          <p:cNvPr id="92" name="PlaceHolder 8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 strike="noStrike" cap="all">
                <a:solidFill>
                  <a:srgbClr val="000000"/>
                </a:solidFill>
                <a:latin typeface="Franklin Gothic Medium"/>
              </a:rPr>
              <a:t>Click to edit Master title style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2520" y="5050800"/>
            <a:ext cx="3573720" cy="1806840"/>
          </a:xfrm>
          <a:custGeom>
            <a:avLst/>
            <a:gdLst/>
            <a:ahLst/>
            <a:rect l="0" t="0" r="r" b="b"/>
            <a:pathLst>
              <a:path w="3574258" h="1807369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-2520" y="5051160"/>
            <a:ext cx="9146160" cy="1806480"/>
          </a:xfrm>
          <a:custGeom>
            <a:avLst/>
            <a:gdLst/>
            <a:ahLst/>
            <a:rect l="0" t="0" r="r" b="b"/>
            <a:pathLst>
              <a:path w="3352801" h="527585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0" y="2647800"/>
            <a:ext cx="3571560" cy="4209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 rot="5400000">
            <a:off x="433800" y="-433440"/>
            <a:ext cx="6857640" cy="772452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5"/>
          <p:cNvSpPr>
            <a:spLocks noGrp="1"/>
          </p:cNvSpPr>
          <p:nvPr>
            <p:ph type="title"/>
          </p:nvPr>
        </p:nvSpPr>
        <p:spPr>
          <a:xfrm rot="19140000">
            <a:off x="784440" y="1576080"/>
            <a:ext cx="5211720" cy="1089000"/>
          </a:xfrm>
          <a:prstGeom prst="rect">
            <a:avLst/>
          </a:prstGeom>
        </p:spPr>
        <p:txBody>
          <a:bodyPr bIns="0" anchor="b"/>
          <a:p>
            <a:pPr>
              <a:lnSpc>
                <a:spcPct val="100000"/>
              </a:lnSpc>
            </a:pPr>
            <a:r>
              <a:rPr lang="en-US" sz="2800" strike="noStrike" cap="all">
                <a:solidFill>
                  <a:srgbClr val="ffffff"/>
                </a:solidFill>
                <a:latin typeface="Franklin Gothic Medium"/>
              </a:rPr>
              <a:t>Click to edit Master title style</a:t>
            </a:r>
            <a:endParaRPr/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749480" y="2619000"/>
            <a:ext cx="3807360" cy="33242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3200" strike="noStrike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3200" strike="noStrike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3200" strike="noStrike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3200" strike="noStrike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3200" strike="noStrike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3200" strike="noStrike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 rot="19140000">
            <a:off x="1297800" y="2253240"/>
            <a:ext cx="5794560" cy="622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1400" strike="noStrike">
                <a:solidFill>
                  <a:srgbClr val="ffffff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400" strike="noStrike">
                <a:solidFill>
                  <a:srgbClr val="ffffff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1400" strike="noStrike">
                <a:solidFill>
                  <a:srgbClr val="ffffff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1400" strike="noStrike">
                <a:solidFill>
                  <a:srgbClr val="ffffff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1400" strike="noStrike">
                <a:solidFill>
                  <a:srgbClr val="ffffff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1400" strike="noStrike">
                <a:solidFill>
                  <a:srgbClr val="ffffff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ffffff"/>
                </a:solidFill>
                <a:latin typeface="Franklin Gothic Book"/>
              </a:rPr>
              <a:t>Seventh Outline LevelClick to edit Master text styles</a:t>
            </a:r>
            <a:endParaRPr/>
          </a:p>
        </p:txBody>
      </p:sp>
      <p:sp>
        <p:nvSpPr>
          <p:cNvPr id="134" name="PlaceHolder 8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Franklin Gothic Book"/>
              </a:rPr>
              <a:t>10/20/15</a:t>
            </a:r>
            <a:endParaRPr/>
          </a:p>
        </p:txBody>
      </p:sp>
      <p:sp>
        <p:nvSpPr>
          <p:cNvPr id="135" name="PlaceHolder 9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6" name="PlaceHolder 10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0DE6487D-67BF-4306-B9D1-5243AC5EE911}" type="slidenum">
              <a:rPr lang="en-US" sz="1650" strike="noStrike">
                <a:solidFill>
                  <a:srgbClr val="434342"/>
                </a:solidFill>
                <a:latin typeface="Franklin Gothic Boo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 rot="19140000">
            <a:off x="816840" y="1730520"/>
            <a:ext cx="5648400" cy="1203840"/>
          </a:xfrm>
          <a:prstGeom prst="rect">
            <a:avLst/>
          </a:prstGeom>
          <a:noFill/>
          <a:ln>
            <a:noFill/>
          </a:ln>
        </p:spPr>
        <p:txBody>
          <a:bodyPr bIns="9000" anchor="b"/>
          <a:p>
            <a:pPr>
              <a:lnSpc>
                <a:spcPct val="100000"/>
              </a:lnSpc>
            </a:pPr>
            <a:r>
              <a:rPr lang="en-US" sz="3200" strike="noStrike" cap="all">
                <a:solidFill>
                  <a:srgbClr val="000000"/>
                </a:solidFill>
                <a:latin typeface="Franklin Gothic Medium"/>
              </a:rPr>
              <a:t>Using PASE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 rot="19140000">
            <a:off x="1212120" y="2471040"/>
            <a:ext cx="6510600" cy="329040"/>
          </a:xfrm>
          <a:prstGeom prst="rect">
            <a:avLst/>
          </a:prstGeom>
          <a:noFill/>
          <a:ln>
            <a:noFill/>
          </a:ln>
        </p:spPr>
        <p:txBody>
          <a:bodyPr tIns="9000"/>
          <a:p>
            <a:pPr>
              <a:lnSpc>
                <a:spcPct val="100000"/>
              </a:lnSpc>
            </a:pPr>
            <a:r>
              <a:rPr lang="en-US" sz="1400" strike="noStrike" cap="all">
                <a:solidFill>
                  <a:srgbClr val="000000"/>
                </a:solidFill>
                <a:latin typeface="Franklin Gothic Book"/>
              </a:rPr>
              <a:t>Caleb Shingledecker</a:t>
            </a:r>
            <a:r>
              <a:rPr lang="en-US" sz="1400" strike="noStrike" cap="all">
                <a:solidFill>
                  <a:srgbClr val="000000"/>
                </a:solidFill>
                <a:latin typeface="Franklin Gothic Book"/>
              </a:rPr>
              <a:t>
</a:t>
            </a:r>
            <a:r>
              <a:rPr lang="en-US" sz="1400" strike="noStrike" cap="all">
                <a:solidFill>
                  <a:srgbClr val="000000"/>
                </a:solidFill>
                <a:latin typeface="Franklin Gothic Book"/>
              </a:rPr>
              <a:t>Co-founder, Becoming Machinic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 strike="noStrike" cap="all">
                <a:solidFill>
                  <a:srgbClr val="000000"/>
                </a:solidFill>
                <a:latin typeface="Franklin Gothic Medium"/>
              </a:rPr>
              <a:t>What is PASE?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822960" y="1100520"/>
            <a:ext cx="7520760" cy="357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Not a virtualization of AIX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Not an emulated environment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Integrated runtime for running *nix applications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Feels like a very stripped-down version of AIX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33520" y="1143000"/>
            <a:ext cx="2453400" cy="371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Yes, with caveats (see table).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300" strike="noStrike">
                <a:solidFill>
                  <a:srgbClr val="000000"/>
                </a:solidFill>
                <a:latin typeface="Franklin Gothic Book"/>
              </a:rPr>
              <a:t>Rows are the version of AIX a binary was compiled on; columns are the versions of PASE (same as the OS/400 version) on which those binaries will run.</a:t>
            </a:r>
            <a:endParaRPr/>
          </a:p>
        </p:txBody>
      </p:sp>
      <p:graphicFrame>
        <p:nvGraphicFramePr>
          <p:cNvPr id="176" name="Table 2"/>
          <p:cNvGraphicFramePr/>
          <p:nvPr/>
        </p:nvGraphicFramePr>
        <p:xfrm>
          <a:off x="3048120" y="1096920"/>
          <a:ext cx="5790600" cy="4023720"/>
        </p:xfrm>
        <a:graphic>
          <a:graphicData uri="http://schemas.openxmlformats.org/drawingml/2006/table">
            <a:tbl>
              <a:tblPr/>
              <a:tblGrid>
                <a:gridCol w="1142640"/>
                <a:gridCol w="838080"/>
                <a:gridCol w="990360"/>
                <a:gridCol w="888840"/>
                <a:gridCol w="965160"/>
                <a:gridCol w="965880"/>
              </a:tblGrid>
              <a:tr h="37440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300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V5R3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300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V5R4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300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6.1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300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7.1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300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7.2</a:t>
                      </a:r>
                      <a:endParaRPr/>
                    </a:p>
                  </a:txBody>
                  <a:tcPr/>
                </a:tc>
              </a:tr>
              <a:tr h="44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4.2 (32-bit)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Unknown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44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4.3 (32-bit)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44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4.3 (64-bit)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44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5.1 (32/64)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</a:tr>
              <a:tr h="44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5.2 (32/64)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</a:tr>
              <a:tr h="44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5.3 (32/64)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</a:tr>
              <a:tr h="44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6.1 (32/64)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</a:tr>
              <a:tr h="28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7.1 (32/64)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Yes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7" name="TextShape 3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 strike="noStrike" cap="all">
                <a:solidFill>
                  <a:srgbClr val="000000"/>
                </a:solidFill>
                <a:latin typeface="Franklin Gothic Medium"/>
              </a:rPr>
              <a:t>Can I run AIX binaries on PASE?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 strike="noStrike" cap="all">
                <a:solidFill>
                  <a:srgbClr val="000000"/>
                </a:solidFill>
                <a:latin typeface="Franklin Gothic Medium"/>
              </a:rPr>
              <a:t>Best practices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822960" y="1100520"/>
            <a:ext cx="7520760" cy="357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Don’t compile yourself what someone’s compiled for you! There are lots of AIX binary repositories, such as:</a:t>
            </a: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
</a:t>
            </a:r>
            <a:r>
              <a:rPr b="1" lang="en-US" sz="1600" strike="noStrike" u="sng">
                <a:solidFill>
                  <a:srgbClr val="5f5f5f"/>
                </a:solidFill>
                <a:latin typeface="Franklin Gothic Book"/>
              </a:rPr>
              <a:t>https://</a:t>
            </a:r>
            <a:r>
              <a:rPr b="1" lang="en-US" sz="1600" strike="noStrike" u="sng">
                <a:solidFill>
                  <a:srgbClr val="5f5f5f"/>
                </a:solidFill>
                <a:latin typeface="Franklin Gothic Book"/>
              </a:rPr>
              <a:t>www-304.ibm.com/partnerworld/wps/servlet/ContentHandler/pw_com_porting_ibmi_pase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	</a:t>
            </a:r>
            <a:r>
              <a:rPr b="1" lang="en-US" sz="1600" strike="noStrike" u="sng">
                <a:solidFill>
                  <a:srgbClr val="5f5f5f"/>
                </a:solidFill>
                <a:latin typeface="Franklin Gothic Book"/>
              </a:rPr>
              <a:t>http://</a:t>
            </a:r>
            <a:r>
              <a:rPr b="1" lang="en-US" sz="1600" strike="noStrike" u="sng">
                <a:solidFill>
                  <a:srgbClr val="5f5f5f"/>
                </a:solidFill>
                <a:latin typeface="Franklin Gothic Book"/>
              </a:rPr>
              <a:t>www.bullfreeware.com/toolbox.php</a:t>
            </a: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
</a:t>
            </a:r>
            <a:r>
              <a:rPr b="1" lang="en-US" sz="1600" strike="noStrike" u="sng">
                <a:solidFill>
                  <a:srgbClr val="5f5f5f"/>
                </a:solidFill>
                <a:latin typeface="Franklin Gothic Book"/>
              </a:rPr>
              <a:t>http://www.perzl.org/aix</a:t>
            </a:r>
            <a:r>
              <a:rPr b="1" lang="en-US" sz="1600" strike="noStrike" u="sng">
                <a:solidFill>
                  <a:srgbClr val="5f5f5f"/>
                </a:solidFill>
                <a:latin typeface="Franklin Gothic Book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600" strike="noStrike">
                <a:solidFill>
                  <a:srgbClr val="000000"/>
                </a:solidFill>
                <a:latin typeface="Franklin Gothic Book"/>
              </a:rPr>
              <a:t>If you’re compiling yourself: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Compile on a compatible AIX environment. (if you don’t have one yourself, IBM’s Virtual Loaner/PDP program is very helpful, here)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Alternately, transcompile from another OS, such as Linux (not for the faint of heart).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990720" y="2286000"/>
            <a:ext cx="752076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800" strike="noStrike" cap="all">
                <a:solidFill>
                  <a:srgbClr val="000000"/>
                </a:solidFill>
                <a:latin typeface="Franklin Gothic Medium"/>
              </a:rPr>
              <a:t>Demonstration/Questions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19140000">
            <a:off x="784440" y="1576080"/>
            <a:ext cx="5211720" cy="1089000"/>
          </a:xfrm>
          <a:prstGeom prst="rect">
            <a:avLst/>
          </a:prstGeom>
          <a:noFill/>
          <a:ln>
            <a:noFill/>
          </a:ln>
        </p:spPr>
        <p:txBody>
          <a:bodyPr bIns="0" anchor="b"/>
          <a:p>
            <a:pPr>
              <a:lnSpc>
                <a:spcPct val="100000"/>
              </a:lnSpc>
            </a:pPr>
            <a:r>
              <a:rPr lang="en-US" sz="2800" strike="noStrike" cap="all">
                <a:solidFill>
                  <a:srgbClr val="ffffff"/>
                </a:solidFill>
                <a:latin typeface="Franklin Gothic Medium"/>
              </a:rPr>
              <a:t>Resources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737360" y="3505320"/>
            <a:ext cx="7251480" cy="3047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More about PASE: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600" strike="noStrike" u="sng">
                <a:solidFill>
                  <a:srgbClr val="5f5f5f"/>
                </a:solidFill>
                <a:latin typeface="Franklin Gothic Book"/>
              </a:rPr>
              <a:t>http://</a:t>
            </a:r>
            <a:r>
              <a:rPr b="1" lang="en-US" sz="1600" strike="noStrike" u="sng">
                <a:solidFill>
                  <a:srgbClr val="5f5f5f"/>
                </a:solidFill>
                <a:latin typeface="Franklin Gothic Book"/>
              </a:rPr>
              <a:t>wiki.midrange.com/index.php/PASE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Sample code: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600" strike="noStrike" u="sng">
                <a:solidFill>
                  <a:srgbClr val="5f5f5f"/>
                </a:solidFill>
                <a:latin typeface="Franklin Gothic Book"/>
              </a:rPr>
              <a:t>https://</a:t>
            </a:r>
            <a:r>
              <a:rPr b="1" lang="en-US" sz="1600" strike="noStrike" u="sng">
                <a:solidFill>
                  <a:srgbClr val="5f5f5f"/>
                </a:solidFill>
                <a:latin typeface="Franklin Gothic Book"/>
              </a:rPr>
              <a:t>github.com/hewhocutsdown/quser-pase-example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Franklin Gothic Book"/>
              </a:rPr>
              <a:t>Contact me: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600" strike="noStrike" u="sng">
                <a:solidFill>
                  <a:srgbClr val="5f5f5f"/>
                </a:solidFill>
                <a:latin typeface="Franklin Gothic Book"/>
              </a:rPr>
              <a:t>caleb@becomingmachinic.com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83" name="TextShape 3"/>
          <p:cNvSpPr txBox="1"/>
          <p:nvPr/>
        </p:nvSpPr>
        <p:spPr>
          <a:xfrm rot="19140000">
            <a:off x="1297800" y="2253240"/>
            <a:ext cx="5794560" cy="62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187</TotalTime>
  <Application>LibreOffice/4.4.2.2$Linux_X86_64 LibreOffice_project/40m0$Build-2</Application>
  <Company>US Bancorp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2015-10-02T18:18:23Z</dcterms:created>
  <dc:creator>Jordan Peacock</dc:creator>
  <dc:language>en-US</dc:language>
  <cp:lastModifiedBy>Jordan Peacock</cp:lastModifiedBy>
  <dcterms:modified xsi:type="dcterms:W3CDTF">2015-10-20T13:08:10Z</dcterms:modified>
  <cp:revision>5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US Bancorp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