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27"/>
  </p:notesMasterIdLst>
  <p:sldIdLst>
    <p:sldId id="256" r:id="rId2"/>
    <p:sldId id="259" r:id="rId3"/>
    <p:sldId id="291" r:id="rId4"/>
    <p:sldId id="297" r:id="rId5"/>
    <p:sldId id="301" r:id="rId6"/>
    <p:sldId id="303" r:id="rId7"/>
    <p:sldId id="304" r:id="rId8"/>
    <p:sldId id="305" r:id="rId9"/>
    <p:sldId id="315" r:id="rId10"/>
    <p:sldId id="308" r:id="rId11"/>
    <p:sldId id="309" r:id="rId12"/>
    <p:sldId id="266" r:id="rId13"/>
    <p:sldId id="268" r:id="rId14"/>
    <p:sldId id="267" r:id="rId15"/>
    <p:sldId id="269" r:id="rId16"/>
    <p:sldId id="270" r:id="rId17"/>
    <p:sldId id="278" r:id="rId18"/>
    <p:sldId id="312" r:id="rId19"/>
    <p:sldId id="313" r:id="rId20"/>
    <p:sldId id="314" r:id="rId21"/>
    <p:sldId id="316" r:id="rId22"/>
    <p:sldId id="317" r:id="rId23"/>
    <p:sldId id="318" r:id="rId24"/>
    <p:sldId id="293" r:id="rId25"/>
    <p:sldId id="319"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95773" autoAdjust="0"/>
  </p:normalViewPr>
  <p:slideViewPr>
    <p:cSldViewPr>
      <p:cViewPr varScale="1">
        <p:scale>
          <a:sx n="85" d="100"/>
          <a:sy n="85" d="100"/>
        </p:scale>
        <p:origin x="62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6" d="100"/>
          <a:sy n="76" d="100"/>
        </p:scale>
        <p:origin x="-2957"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7A7D1B64-3B7B-4749-BCFC-E584430C4BBF}" type="slidenum">
              <a:rPr lang="en-US" altLang="zh-CN"/>
              <a:pPr>
                <a:defRPr/>
              </a:pPr>
              <a:t>‹#›</a:t>
            </a:fld>
            <a:endParaRPr lang="en-US" altLang="zh-CN"/>
          </a:p>
        </p:txBody>
      </p:sp>
    </p:spTree>
    <p:extLst>
      <p:ext uri="{BB962C8B-B14F-4D97-AF65-F5344CB8AC3E}">
        <p14:creationId xmlns:p14="http://schemas.microsoft.com/office/powerpoint/2010/main" val="4247650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DE72BCE-0FFC-42E3-B712-40EAEAFBF266}" type="slidenum">
              <a:rPr lang="en-US" altLang="zh-CN" smtClean="0"/>
              <a:pPr eaLnBrk="1" hangingPunct="1"/>
              <a:t>1</a:t>
            </a:fld>
            <a:endParaRPr lang="en-US" altLang="zh-CN" smtClean="0"/>
          </a:p>
        </p:txBody>
      </p:sp>
    </p:spTree>
    <p:extLst>
      <p:ext uri="{BB962C8B-B14F-4D97-AF65-F5344CB8AC3E}">
        <p14:creationId xmlns:p14="http://schemas.microsoft.com/office/powerpoint/2010/main" val="3785181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09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4AD9662-36DA-4751-9CAD-1412C935F835}" type="slidenum">
              <a:rPr lang="en-US" altLang="zh-CN" smtClean="0"/>
              <a:pPr eaLnBrk="1" hangingPunct="1"/>
              <a:t>11</a:t>
            </a:fld>
            <a:endParaRPr lang="en-US" altLang="zh-CN" smtClean="0"/>
          </a:p>
        </p:txBody>
      </p:sp>
    </p:spTree>
    <p:extLst>
      <p:ext uri="{BB962C8B-B14F-4D97-AF65-F5344CB8AC3E}">
        <p14:creationId xmlns:p14="http://schemas.microsoft.com/office/powerpoint/2010/main" val="1927094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0715597-32FD-4174-8CD0-1742CAF5A5BA}" type="slidenum">
              <a:rPr lang="en-US" altLang="zh-CN" smtClean="0"/>
              <a:pPr eaLnBrk="1" hangingPunct="1"/>
              <a:t>12</a:t>
            </a:fld>
            <a:endParaRPr lang="en-US" altLang="zh-CN" smtClean="0"/>
          </a:p>
        </p:txBody>
      </p:sp>
    </p:spTree>
    <p:extLst>
      <p:ext uri="{BB962C8B-B14F-4D97-AF65-F5344CB8AC3E}">
        <p14:creationId xmlns:p14="http://schemas.microsoft.com/office/powerpoint/2010/main" val="268392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762D2E7-A955-40EC-B69A-8C3BE572EBEF}" type="slidenum">
              <a:rPr lang="en-US" altLang="zh-CN" smtClean="0"/>
              <a:pPr eaLnBrk="1" hangingPunct="1"/>
              <a:t>13</a:t>
            </a:fld>
            <a:endParaRPr lang="en-US" altLang="zh-CN" smtClean="0"/>
          </a:p>
        </p:txBody>
      </p:sp>
    </p:spTree>
    <p:extLst>
      <p:ext uri="{BB962C8B-B14F-4D97-AF65-F5344CB8AC3E}">
        <p14:creationId xmlns:p14="http://schemas.microsoft.com/office/powerpoint/2010/main" val="897358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6772F53-05D1-4ECB-9212-47C21BAFB0C2}" type="slidenum">
              <a:rPr lang="en-US" altLang="zh-CN" smtClean="0"/>
              <a:pPr eaLnBrk="1" hangingPunct="1"/>
              <a:t>14</a:t>
            </a:fld>
            <a:endParaRPr lang="en-US" altLang="zh-CN" smtClean="0"/>
          </a:p>
        </p:txBody>
      </p:sp>
    </p:spTree>
    <p:extLst>
      <p:ext uri="{BB962C8B-B14F-4D97-AF65-F5344CB8AC3E}">
        <p14:creationId xmlns:p14="http://schemas.microsoft.com/office/powerpoint/2010/main" val="2404504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B8A22C-FB82-45A6-BE0F-F8827193E8A3}" type="slidenum">
              <a:rPr lang="en-US" altLang="zh-CN" smtClean="0"/>
              <a:pPr eaLnBrk="1" hangingPunct="1"/>
              <a:t>15</a:t>
            </a:fld>
            <a:endParaRPr lang="en-US" altLang="zh-CN" smtClean="0"/>
          </a:p>
        </p:txBody>
      </p:sp>
    </p:spTree>
    <p:extLst>
      <p:ext uri="{BB962C8B-B14F-4D97-AF65-F5344CB8AC3E}">
        <p14:creationId xmlns:p14="http://schemas.microsoft.com/office/powerpoint/2010/main" val="2453299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E26145D-C656-47B2-9334-2CB0DA3288E9}" type="slidenum">
              <a:rPr lang="en-US" altLang="zh-CN" smtClean="0"/>
              <a:pPr eaLnBrk="1" hangingPunct="1"/>
              <a:t>16</a:t>
            </a:fld>
            <a:endParaRPr lang="en-US" altLang="zh-CN" smtClean="0"/>
          </a:p>
        </p:txBody>
      </p:sp>
    </p:spTree>
    <p:extLst>
      <p:ext uri="{BB962C8B-B14F-4D97-AF65-F5344CB8AC3E}">
        <p14:creationId xmlns:p14="http://schemas.microsoft.com/office/powerpoint/2010/main" val="879105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348E9E1-09F3-423E-AEDA-3D85ED9FA4C7}" type="slidenum">
              <a:rPr lang="en-US" altLang="zh-CN" smtClean="0"/>
              <a:pPr eaLnBrk="1" hangingPunct="1"/>
              <a:t>17</a:t>
            </a:fld>
            <a:endParaRPr lang="en-US" altLang="zh-CN" smtClean="0"/>
          </a:p>
        </p:txBody>
      </p:sp>
    </p:spTree>
    <p:extLst>
      <p:ext uri="{BB962C8B-B14F-4D97-AF65-F5344CB8AC3E}">
        <p14:creationId xmlns:p14="http://schemas.microsoft.com/office/powerpoint/2010/main" val="1051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2AEC41F-B6D9-4503-862F-2F4EBECF51A9}" type="slidenum">
              <a:rPr lang="en-US" altLang="zh-CN" smtClean="0"/>
              <a:pPr eaLnBrk="1" hangingPunct="1"/>
              <a:t>18</a:t>
            </a:fld>
            <a:endParaRPr lang="en-US" altLang="zh-CN" smtClean="0"/>
          </a:p>
        </p:txBody>
      </p:sp>
    </p:spTree>
    <p:extLst>
      <p:ext uri="{BB962C8B-B14F-4D97-AF65-F5344CB8AC3E}">
        <p14:creationId xmlns:p14="http://schemas.microsoft.com/office/powerpoint/2010/main" val="2981695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A48571E-1B5F-4F07-8E82-9ABB6412A64F}" type="slidenum">
              <a:rPr lang="en-US" altLang="zh-CN" smtClean="0"/>
              <a:pPr eaLnBrk="1" hangingPunct="1"/>
              <a:t>19</a:t>
            </a:fld>
            <a:endParaRPr lang="en-US" altLang="zh-CN" smtClean="0"/>
          </a:p>
        </p:txBody>
      </p:sp>
    </p:spTree>
    <p:extLst>
      <p:ext uri="{BB962C8B-B14F-4D97-AF65-F5344CB8AC3E}">
        <p14:creationId xmlns:p14="http://schemas.microsoft.com/office/powerpoint/2010/main" val="301880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75D8F39-B036-4E2B-864E-16A934D61188}" type="slidenum">
              <a:rPr lang="en-US" altLang="zh-CN" smtClean="0"/>
              <a:pPr eaLnBrk="1" hangingPunct="1"/>
              <a:t>20</a:t>
            </a:fld>
            <a:endParaRPr lang="en-US" altLang="zh-CN" smtClean="0"/>
          </a:p>
        </p:txBody>
      </p:sp>
    </p:spTree>
    <p:extLst>
      <p:ext uri="{BB962C8B-B14F-4D97-AF65-F5344CB8AC3E}">
        <p14:creationId xmlns:p14="http://schemas.microsoft.com/office/powerpoint/2010/main" val="40927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87C2B02-05F2-428C-992A-B48B0F6FFBEA}" type="slidenum">
              <a:rPr lang="en-US" altLang="zh-CN" smtClean="0"/>
              <a:pPr eaLnBrk="1" hangingPunct="1"/>
              <a:t>2</a:t>
            </a:fld>
            <a:endParaRPr lang="en-US" altLang="zh-CN"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u="sng" smtClean="0">
              <a:ea typeface="宋体" charset="-122"/>
            </a:endParaRPr>
          </a:p>
        </p:txBody>
      </p:sp>
    </p:spTree>
    <p:extLst>
      <p:ext uri="{BB962C8B-B14F-4D97-AF65-F5344CB8AC3E}">
        <p14:creationId xmlns:p14="http://schemas.microsoft.com/office/powerpoint/2010/main" val="2756420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71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DBA035-D5C5-4C2C-AB4F-0977476F847B}" type="slidenum">
              <a:rPr lang="en-US" altLang="zh-CN" smtClean="0"/>
              <a:pPr eaLnBrk="1" hangingPunct="1"/>
              <a:t>21</a:t>
            </a:fld>
            <a:endParaRPr lang="en-US" altLang="zh-CN" smtClean="0"/>
          </a:p>
        </p:txBody>
      </p:sp>
    </p:spTree>
    <p:extLst>
      <p:ext uri="{BB962C8B-B14F-4D97-AF65-F5344CB8AC3E}">
        <p14:creationId xmlns:p14="http://schemas.microsoft.com/office/powerpoint/2010/main" val="327261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4F13ECE-1CAD-410C-98C4-5AAC1A57510A}" type="slidenum">
              <a:rPr lang="en-US" altLang="zh-CN" smtClean="0"/>
              <a:pPr eaLnBrk="1" hangingPunct="1"/>
              <a:t>22</a:t>
            </a:fld>
            <a:endParaRPr lang="en-US" altLang="zh-CN" smtClean="0"/>
          </a:p>
        </p:txBody>
      </p:sp>
    </p:spTree>
    <p:extLst>
      <p:ext uri="{BB962C8B-B14F-4D97-AF65-F5344CB8AC3E}">
        <p14:creationId xmlns:p14="http://schemas.microsoft.com/office/powerpoint/2010/main" val="273103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44E9AD-1200-471B-9133-56823AA69AA8}" type="slidenum">
              <a:rPr lang="en-US" altLang="zh-CN" smtClean="0"/>
              <a:pPr eaLnBrk="1" hangingPunct="1"/>
              <a:t>24</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45966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AB9587C-D08D-4D76-B5E3-3BA893FF9155}" type="slidenum">
              <a:rPr lang="en-US" altLang="zh-CN" smtClean="0"/>
              <a:pPr eaLnBrk="1" hangingPunct="1"/>
              <a:t>3</a:t>
            </a:fld>
            <a:endParaRPr lang="en-US" altLang="zh-CN" smtClean="0"/>
          </a:p>
        </p:txBody>
      </p:sp>
    </p:spTree>
    <p:extLst>
      <p:ext uri="{BB962C8B-B14F-4D97-AF65-F5344CB8AC3E}">
        <p14:creationId xmlns:p14="http://schemas.microsoft.com/office/powerpoint/2010/main" val="3703204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6676509-83E9-4596-8C5E-9D146C027F61}" type="slidenum">
              <a:rPr lang="en-US" altLang="zh-CN" smtClean="0"/>
              <a:pPr eaLnBrk="1" hangingPunct="1"/>
              <a:t>4</a:t>
            </a:fld>
            <a:endParaRPr lang="en-US" altLang="zh-CN" smtClean="0"/>
          </a:p>
        </p:txBody>
      </p:sp>
    </p:spTree>
    <p:extLst>
      <p:ext uri="{BB962C8B-B14F-4D97-AF65-F5344CB8AC3E}">
        <p14:creationId xmlns:p14="http://schemas.microsoft.com/office/powerpoint/2010/main" val="297998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AA0F2F-035F-4680-8AF2-85A7888DDD3C}" type="slidenum">
              <a:rPr lang="en-US" altLang="zh-CN" smtClean="0"/>
              <a:pPr eaLnBrk="1" hangingPunct="1"/>
              <a:t>5</a:t>
            </a:fld>
            <a:endParaRPr lang="en-US" altLang="zh-CN" smtClean="0"/>
          </a:p>
        </p:txBody>
      </p:sp>
    </p:spTree>
    <p:extLst>
      <p:ext uri="{BB962C8B-B14F-4D97-AF65-F5344CB8AC3E}">
        <p14:creationId xmlns:p14="http://schemas.microsoft.com/office/powerpoint/2010/main" val="1089545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336FDFB-76DA-4CA7-83AA-42EE6933C6A6}" type="slidenum">
              <a:rPr lang="en-US" altLang="zh-CN" smtClean="0"/>
              <a:pPr eaLnBrk="1" hangingPunct="1"/>
              <a:t>6</a:t>
            </a:fld>
            <a:endParaRPr lang="en-US" altLang="zh-CN" smtClean="0"/>
          </a:p>
        </p:txBody>
      </p:sp>
    </p:spTree>
    <p:extLst>
      <p:ext uri="{BB962C8B-B14F-4D97-AF65-F5344CB8AC3E}">
        <p14:creationId xmlns:p14="http://schemas.microsoft.com/office/powerpoint/2010/main" val="3820526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4D85F89-C889-4FF9-9902-90264E8D80D5}" type="slidenum">
              <a:rPr lang="en-US" altLang="zh-CN" smtClean="0"/>
              <a:pPr eaLnBrk="1" hangingPunct="1"/>
              <a:t>7</a:t>
            </a:fld>
            <a:endParaRPr lang="en-US" altLang="zh-CN" smtClean="0"/>
          </a:p>
        </p:txBody>
      </p:sp>
    </p:spTree>
    <p:extLst>
      <p:ext uri="{BB962C8B-B14F-4D97-AF65-F5344CB8AC3E}">
        <p14:creationId xmlns:p14="http://schemas.microsoft.com/office/powerpoint/2010/main" val="2865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AB61F6C-D443-4BAA-9AEC-DEF0A057F5DB}" type="slidenum">
              <a:rPr lang="en-US" altLang="zh-CN" smtClean="0"/>
              <a:pPr eaLnBrk="1" hangingPunct="1"/>
              <a:t>8</a:t>
            </a:fld>
            <a:endParaRPr lang="en-US" altLang="zh-CN" smtClean="0"/>
          </a:p>
        </p:txBody>
      </p:sp>
    </p:spTree>
    <p:extLst>
      <p:ext uri="{BB962C8B-B14F-4D97-AF65-F5344CB8AC3E}">
        <p14:creationId xmlns:p14="http://schemas.microsoft.com/office/powerpoint/2010/main" val="3334103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B73113B-D7F1-403D-B5C1-F0879A386164}" type="slidenum">
              <a:rPr lang="en-US" altLang="zh-CN" smtClean="0"/>
              <a:pPr eaLnBrk="1" hangingPunct="1"/>
              <a:t>10</a:t>
            </a:fld>
            <a:endParaRPr lang="en-US" altLang="zh-CN" smtClean="0"/>
          </a:p>
        </p:txBody>
      </p:sp>
    </p:spTree>
    <p:extLst>
      <p:ext uri="{BB962C8B-B14F-4D97-AF65-F5344CB8AC3E}">
        <p14:creationId xmlns:p14="http://schemas.microsoft.com/office/powerpoint/2010/main" val="554478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8"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 y="-2853"/>
            <a:ext cx="9144000" cy="5373688"/>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subTitle" idx="1"/>
          </p:nvPr>
        </p:nvSpPr>
        <p:spPr bwMode="gray">
          <a:xfrm>
            <a:off x="1403648" y="5589240"/>
            <a:ext cx="6553200" cy="1268760"/>
          </a:xfrm>
        </p:spPr>
        <p:txBody>
          <a:bodyPr/>
          <a:lstStyle>
            <a:lvl1pPr marL="0" indent="0" algn="ctr">
              <a:buFont typeface="Wingdings" pitchFamily="2" charset="2"/>
              <a:buNone/>
              <a:defRPr sz="2400" b="1">
                <a:solidFill>
                  <a:schemeClr val="tx2"/>
                </a:solidFill>
                <a:latin typeface="Verdana" pitchFamily="34" charset="0"/>
              </a:defRPr>
            </a:lvl1pPr>
          </a:lstStyle>
          <a:p>
            <a:pPr lvl="0"/>
            <a:r>
              <a:rPr lang="zh-CN" altLang="en-US" noProof="0" smtClean="0"/>
              <a:t>单击此处编辑母版副标题样式</a:t>
            </a:r>
            <a:endParaRPr lang="en-US" altLang="zh-CN" noProof="0" dirty="0" smtClean="0"/>
          </a:p>
        </p:txBody>
      </p:sp>
      <p:sp>
        <p:nvSpPr>
          <p:cNvPr id="3093" name="Rectangle 21"/>
          <p:cNvSpPr>
            <a:spLocks noGrp="1" noChangeArrowheads="1"/>
          </p:cNvSpPr>
          <p:nvPr>
            <p:ph type="ctrTitle" sz="quarter"/>
          </p:nvPr>
        </p:nvSpPr>
        <p:spPr bwMode="gray">
          <a:xfrm>
            <a:off x="0" y="4077072"/>
            <a:ext cx="9144000" cy="1224137"/>
          </a:xfrm>
          <a:gradFill>
            <a:gsLst>
              <a:gs pos="0">
                <a:srgbClr val="00607A"/>
              </a:gs>
              <a:gs pos="100000">
                <a:srgbClr val="00607A"/>
              </a:gs>
            </a:gsLst>
            <a:lin ang="0" scaled="1"/>
          </a:gradFill>
          <a:effectLst/>
          <a:extLst/>
        </p:spPr>
        <p:txBody>
          <a:bodyPr/>
          <a:lstStyle>
            <a:lvl1pPr>
              <a:defRPr sz="4000"/>
            </a:lvl1pPr>
          </a:lstStyle>
          <a:p>
            <a:pPr lvl="0"/>
            <a:r>
              <a:rPr lang="zh-CN" altLang="en-US" noProof="0" smtClean="0"/>
              <a:t>单击此处编辑母版标题样式</a:t>
            </a:r>
            <a:endParaRPr lang="en-US" altLang="ko-KR" noProof="0" dirty="0" smtClean="0"/>
          </a:p>
        </p:txBody>
      </p:sp>
      <p:sp>
        <p:nvSpPr>
          <p:cNvPr id="7" name="Text Box 16"/>
          <p:cNvSpPr txBox="1">
            <a:spLocks noChangeArrowheads="1"/>
          </p:cNvSpPr>
          <p:nvPr/>
        </p:nvSpPr>
        <p:spPr bwMode="gray">
          <a:xfrm>
            <a:off x="0" y="5301209"/>
            <a:ext cx="9144000" cy="144000"/>
          </a:xfrm>
          <a:prstGeom prst="rect">
            <a:avLst/>
          </a:prstGeom>
          <a:solidFill>
            <a:srgbClr val="A9C6CC"/>
          </a:solidFill>
          <a:ln>
            <a:noFill/>
          </a:ln>
          <a:effectLst/>
          <a:extLst/>
        </p:spPr>
        <p:txBody>
          <a:bodyPr>
            <a:spAutoFit/>
          </a:bodyPr>
          <a:lstStyle/>
          <a:p>
            <a:pPr>
              <a:spcBef>
                <a:spcPct val="50000"/>
              </a:spcBef>
            </a:pPr>
            <a:endParaRPr lang="zh-CN" altLang="zh-CN" sz="1000" b="1">
              <a:solidFill>
                <a:schemeClr val="bg1"/>
              </a:solidFill>
              <a:latin typeface="Verdana"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507" y="188640"/>
            <a:ext cx="3163002" cy="722219"/>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1"/>
          </p:nvPr>
        </p:nvSpPr>
        <p:spPr/>
        <p:txBody>
          <a:bodyPr/>
          <a:lstStyle>
            <a:lvl1pPr>
              <a:defRPr/>
            </a:lvl1pPr>
          </a:lstStyle>
          <a:p>
            <a:pPr>
              <a:defRPr/>
            </a:pPr>
            <a:fld id="{2406B543-8DFF-4D7A-825A-CD69E3D79F74}" type="slidenum">
              <a:rPr lang="en-US" altLang="zh-CN" smtClean="0"/>
              <a:pPr>
                <a:defRPr/>
              </a:pPr>
              <a:t>‹#›</a:t>
            </a:fld>
            <a:endParaRPr lang="en-US" altLang="zh-CN"/>
          </a:p>
        </p:txBody>
      </p:sp>
    </p:spTree>
    <p:extLst>
      <p:ext uri="{BB962C8B-B14F-4D97-AF65-F5344CB8AC3E}">
        <p14:creationId xmlns:p14="http://schemas.microsoft.com/office/powerpoint/2010/main" val="1121530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1"/>
          </p:nvPr>
        </p:nvSpPr>
        <p:spPr/>
        <p:txBody>
          <a:bodyPr/>
          <a:lstStyle>
            <a:lvl1pPr>
              <a:defRPr/>
            </a:lvl1pPr>
          </a:lstStyle>
          <a:p>
            <a:pPr>
              <a:defRPr/>
            </a:pPr>
            <a:fld id="{8141AE85-D4B1-4514-802F-255DFDD95AF2}" type="slidenum">
              <a:rPr lang="en-US" altLang="zh-CN" smtClean="0"/>
              <a:pPr>
                <a:defRPr/>
              </a:pPr>
              <a:t>‹#›</a:t>
            </a:fld>
            <a:endParaRPr lang="en-US" altLang="zh-CN"/>
          </a:p>
        </p:txBody>
      </p:sp>
    </p:spTree>
    <p:extLst>
      <p:ext uri="{BB962C8B-B14F-4D97-AF65-F5344CB8AC3E}">
        <p14:creationId xmlns:p14="http://schemas.microsoft.com/office/powerpoint/2010/main" val="23427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r>
              <a:rPr lang="zh-CN" altLang="en-US" smtClean="0"/>
              <a:t>单击图标添加表格</a:t>
            </a:r>
            <a:endParaRPr lang="zh-CN" altLang="en-US"/>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pPr>
              <a:defRPr/>
            </a:pPr>
            <a:fld id="{C03818A1-DA71-4308-9270-5CFC5CF6C754}" type="slidenum">
              <a:rPr lang="en-US" altLang="zh-CN" smtClean="0"/>
              <a:pPr>
                <a:defRPr/>
              </a:pPr>
              <a:t>‹#›</a:t>
            </a:fld>
            <a:endParaRPr lang="en-US" altLang="zh-CN"/>
          </a:p>
        </p:txBody>
      </p:sp>
    </p:spTree>
    <p:extLst>
      <p:ext uri="{BB962C8B-B14F-4D97-AF65-F5344CB8AC3E}">
        <p14:creationId xmlns:p14="http://schemas.microsoft.com/office/powerpoint/2010/main" val="858581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41763"/>
            <a:ext cx="8229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xfrm>
            <a:off x="457200" y="6248400"/>
            <a:ext cx="2133600" cy="457200"/>
          </a:xfrm>
          <a:prstGeom prst="rect">
            <a:avLst/>
          </a:prstGeom>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E4EBF253-F2D9-47A7-826A-1AFB4C87104E}" type="slidenum">
              <a:rPr lang="en-US" altLang="zh-CN"/>
              <a:pPr>
                <a:defRPr/>
              </a:pPr>
              <a:t>‹#›</a:t>
            </a:fld>
            <a:endParaRPr lang="en-US" altLang="zh-CN"/>
          </a:p>
        </p:txBody>
      </p:sp>
    </p:spTree>
    <p:extLst>
      <p:ext uri="{BB962C8B-B14F-4D97-AF65-F5344CB8AC3E}">
        <p14:creationId xmlns:p14="http://schemas.microsoft.com/office/powerpoint/2010/main" val="387312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chor="ctr"/>
          <a:lstStyle>
            <a:lvl1pPr>
              <a:defRPr>
                <a:solidFill>
                  <a:srgbClr val="00708E"/>
                </a:solidFill>
              </a:defRPr>
            </a:lvl1pPr>
            <a:lvl2pPr>
              <a:buClr>
                <a:srgbClr val="00607A"/>
              </a:buClr>
              <a:defRPr>
                <a:solidFill>
                  <a:srgbClr val="00708E"/>
                </a:solidFill>
                <a:latin typeface="+mn-ea"/>
                <a:ea typeface="+mn-ea"/>
              </a:defRPr>
            </a:lvl2pPr>
            <a:lvl3pPr>
              <a:buClr>
                <a:srgbClr val="00607A"/>
              </a:buClr>
              <a:defRPr>
                <a:solidFill>
                  <a:srgbClr val="00708E"/>
                </a:solidFill>
                <a:latin typeface="+mn-ea"/>
                <a:ea typeface="+mn-ea"/>
              </a:defRPr>
            </a:lvl3pPr>
            <a:lvl4pPr>
              <a:defRPr>
                <a:solidFill>
                  <a:srgbClr val="00708E"/>
                </a:solidFill>
                <a:latin typeface="+mn-ea"/>
                <a:ea typeface="+mn-ea"/>
              </a:defRPr>
            </a:lvl4pPr>
            <a:lvl5pPr>
              <a:defRPr>
                <a:solidFill>
                  <a:srgbClr val="00708E"/>
                </a:solidFill>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1"/>
          </p:nvPr>
        </p:nvSpPr>
        <p:spPr/>
        <p:txBody>
          <a:bodyPr/>
          <a:lstStyle>
            <a:lvl1pPr>
              <a:defRPr/>
            </a:lvl1pPr>
          </a:lstStyle>
          <a:p>
            <a:pPr>
              <a:defRPr/>
            </a:pPr>
            <a:fld id="{759762E9-AABD-478B-B116-8B8B54DC7F1E}" type="slidenum">
              <a:rPr lang="en-US" altLang="zh-CN" smtClean="0"/>
              <a:pPr>
                <a:defRPr/>
              </a:pPr>
              <a:t>‹#›</a:t>
            </a:fld>
            <a:endParaRPr lang="en-US" altLang="zh-CN" dirty="0"/>
          </a:p>
        </p:txBody>
      </p:sp>
    </p:spTree>
    <p:extLst>
      <p:ext uri="{BB962C8B-B14F-4D97-AF65-F5344CB8AC3E}">
        <p14:creationId xmlns:p14="http://schemas.microsoft.com/office/powerpoint/2010/main" val="3865151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灯片编号占位符 4"/>
          <p:cNvSpPr>
            <a:spLocks noGrp="1"/>
          </p:cNvSpPr>
          <p:nvPr>
            <p:ph type="sldNum" sz="quarter" idx="11"/>
          </p:nvPr>
        </p:nvSpPr>
        <p:spPr/>
        <p:txBody>
          <a:bodyPr/>
          <a:lstStyle>
            <a:lvl1pPr>
              <a:defRPr/>
            </a:lvl1pPr>
          </a:lstStyle>
          <a:p>
            <a:pPr>
              <a:defRPr/>
            </a:pPr>
            <a:fld id="{BC5179D1-DCAB-4642-BEC3-FA2CD7444C11}" type="slidenum">
              <a:rPr lang="en-US" altLang="zh-CN" smtClean="0"/>
              <a:pPr>
                <a:defRPr/>
              </a:pPr>
              <a:t>‹#›</a:t>
            </a:fld>
            <a:endParaRPr lang="en-US" altLang="zh-CN"/>
          </a:p>
        </p:txBody>
      </p:sp>
    </p:spTree>
    <p:extLst>
      <p:ext uri="{BB962C8B-B14F-4D97-AF65-F5344CB8AC3E}">
        <p14:creationId xmlns:p14="http://schemas.microsoft.com/office/powerpoint/2010/main" val="352948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C03818A1-DA71-4308-9270-5CFC5CF6C754}" type="slidenum">
              <a:rPr lang="en-US" altLang="zh-CN" smtClean="0"/>
              <a:pPr>
                <a:defRPr/>
              </a:pPr>
              <a:t>‹#›</a:t>
            </a:fld>
            <a:endParaRPr lang="en-US" altLang="zh-CN"/>
          </a:p>
        </p:txBody>
      </p:sp>
    </p:spTree>
    <p:extLst>
      <p:ext uri="{BB962C8B-B14F-4D97-AF65-F5344CB8AC3E}">
        <p14:creationId xmlns:p14="http://schemas.microsoft.com/office/powerpoint/2010/main" val="388286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灯片编号占位符 7"/>
          <p:cNvSpPr>
            <a:spLocks noGrp="1"/>
          </p:cNvSpPr>
          <p:nvPr>
            <p:ph type="sldNum" sz="quarter" idx="11"/>
          </p:nvPr>
        </p:nvSpPr>
        <p:spPr/>
        <p:txBody>
          <a:bodyPr/>
          <a:lstStyle>
            <a:lvl1pPr>
              <a:defRPr/>
            </a:lvl1pPr>
          </a:lstStyle>
          <a:p>
            <a:pPr>
              <a:defRPr/>
            </a:pPr>
            <a:fld id="{E401577E-92C4-4682-B3C0-5EAB5A820EFD}" type="slidenum">
              <a:rPr lang="en-US" altLang="zh-CN" smtClean="0"/>
              <a:pPr>
                <a:defRPr/>
              </a:pPr>
              <a:t>‹#›</a:t>
            </a:fld>
            <a:endParaRPr lang="en-US" altLang="zh-CN"/>
          </a:p>
        </p:txBody>
      </p:sp>
    </p:spTree>
    <p:extLst>
      <p:ext uri="{BB962C8B-B14F-4D97-AF65-F5344CB8AC3E}">
        <p14:creationId xmlns:p14="http://schemas.microsoft.com/office/powerpoint/2010/main" val="3398134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灯片编号占位符 3"/>
          <p:cNvSpPr>
            <a:spLocks noGrp="1"/>
          </p:cNvSpPr>
          <p:nvPr>
            <p:ph type="sldNum" sz="quarter" idx="11"/>
          </p:nvPr>
        </p:nvSpPr>
        <p:spPr/>
        <p:txBody>
          <a:bodyPr/>
          <a:lstStyle>
            <a:lvl1pPr>
              <a:defRPr/>
            </a:lvl1pPr>
          </a:lstStyle>
          <a:p>
            <a:pPr>
              <a:defRPr/>
            </a:pPr>
            <a:fld id="{A5561F51-AF46-4F42-9B94-1528614CC129}" type="slidenum">
              <a:rPr lang="en-US" altLang="zh-CN" smtClean="0"/>
              <a:pPr>
                <a:defRPr/>
              </a:pPr>
              <a:t>‹#›</a:t>
            </a:fld>
            <a:endParaRPr lang="en-US" altLang="zh-CN"/>
          </a:p>
        </p:txBody>
      </p:sp>
    </p:spTree>
    <p:extLst>
      <p:ext uri="{BB962C8B-B14F-4D97-AF65-F5344CB8AC3E}">
        <p14:creationId xmlns:p14="http://schemas.microsoft.com/office/powerpoint/2010/main" val="2371171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a:lstStyle>
            <a:lvl1pPr>
              <a:defRPr/>
            </a:lvl1pPr>
          </a:lstStyle>
          <a:p>
            <a:pPr>
              <a:defRPr/>
            </a:pPr>
            <a:fld id="{D013480B-8AD2-46AD-9833-56F057E920C3}" type="slidenum">
              <a:rPr lang="en-US" altLang="zh-CN" smtClean="0"/>
              <a:pPr>
                <a:defRPr/>
              </a:pPr>
              <a:t>‹#›</a:t>
            </a:fld>
            <a:endParaRPr lang="en-US" altLang="zh-CN"/>
          </a:p>
        </p:txBody>
      </p:sp>
    </p:spTree>
    <p:extLst>
      <p:ext uri="{BB962C8B-B14F-4D97-AF65-F5344CB8AC3E}">
        <p14:creationId xmlns:p14="http://schemas.microsoft.com/office/powerpoint/2010/main" val="1728918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灯片编号占位符 5"/>
          <p:cNvSpPr>
            <a:spLocks noGrp="1"/>
          </p:cNvSpPr>
          <p:nvPr>
            <p:ph type="sldNum" sz="quarter" idx="11"/>
          </p:nvPr>
        </p:nvSpPr>
        <p:spPr/>
        <p:txBody>
          <a:bodyPr/>
          <a:lstStyle>
            <a:lvl1pPr>
              <a:defRPr/>
            </a:lvl1pPr>
          </a:lstStyle>
          <a:p>
            <a:pPr>
              <a:defRPr/>
            </a:pPr>
            <a:fld id="{DDA5D688-6C86-4E15-A027-4B1D9BD30E74}" type="slidenum">
              <a:rPr lang="en-US" altLang="zh-CN" smtClean="0"/>
              <a:pPr>
                <a:defRPr/>
              </a:pPr>
              <a:t>‹#›</a:t>
            </a:fld>
            <a:endParaRPr lang="en-US" altLang="zh-CN"/>
          </a:p>
        </p:txBody>
      </p:sp>
    </p:spTree>
    <p:extLst>
      <p:ext uri="{BB962C8B-B14F-4D97-AF65-F5344CB8AC3E}">
        <p14:creationId xmlns:p14="http://schemas.microsoft.com/office/powerpoint/2010/main" val="3924396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灯片编号占位符 5"/>
          <p:cNvSpPr>
            <a:spLocks noGrp="1"/>
          </p:cNvSpPr>
          <p:nvPr>
            <p:ph type="sldNum" sz="quarter" idx="11"/>
          </p:nvPr>
        </p:nvSpPr>
        <p:spPr/>
        <p:txBody>
          <a:bodyPr/>
          <a:lstStyle>
            <a:lvl1pPr>
              <a:defRPr/>
            </a:lvl1pPr>
          </a:lstStyle>
          <a:p>
            <a:pPr>
              <a:defRPr/>
            </a:pPr>
            <a:fld id="{D476D3FA-7593-435F-99CE-E1B9125E9A2B}" type="slidenum">
              <a:rPr lang="en-US" altLang="zh-CN" smtClean="0"/>
              <a:pPr>
                <a:defRPr/>
              </a:pPr>
              <a:t>‹#›</a:t>
            </a:fld>
            <a:endParaRPr lang="en-US" altLang="zh-CN"/>
          </a:p>
        </p:txBody>
      </p:sp>
    </p:spTree>
    <p:extLst>
      <p:ext uri="{BB962C8B-B14F-4D97-AF65-F5344CB8AC3E}">
        <p14:creationId xmlns:p14="http://schemas.microsoft.com/office/powerpoint/2010/main" val="130283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solidFill>
            <a:srgbClr val="00607A"/>
          </a:solidFill>
          <a:ln>
            <a:noFill/>
          </a:ln>
          <a:effectLst/>
          <a:extLst/>
        </p:spPr>
        <p:txBody>
          <a:bodyPr wrap="none" anchor="ctr"/>
          <a:lstStyle/>
          <a:p>
            <a:endParaRPr lang="zh-CN" altLang="en-US"/>
          </a:p>
        </p:txBody>
      </p:sp>
      <p:sp>
        <p:nvSpPr>
          <p:cNvPr id="1027" name="Rectangle 3"/>
          <p:cNvSpPr>
            <a:spLocks noGrp="1" noChangeArrowheads="1"/>
          </p:cNvSpPr>
          <p:nvPr>
            <p:ph type="body" idx="1"/>
          </p:nvPr>
        </p:nvSpPr>
        <p:spPr bwMode="auto">
          <a:xfrm>
            <a:off x="457200" y="1052737"/>
            <a:ext cx="8229600"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C03818A1-DA71-4308-9270-5CFC5CF6C754}"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Text Box 16"/>
          <p:cNvSpPr txBox="1">
            <a:spLocks noChangeArrowheads="1"/>
          </p:cNvSpPr>
          <p:nvPr/>
        </p:nvSpPr>
        <p:spPr bwMode="gray">
          <a:xfrm>
            <a:off x="0" y="838200"/>
            <a:ext cx="9144000" cy="144000"/>
          </a:xfrm>
          <a:prstGeom prst="rect">
            <a:avLst/>
          </a:prstGeom>
          <a:solidFill>
            <a:srgbClr val="A9C6CC"/>
          </a:solidFill>
          <a:ln>
            <a:noFill/>
          </a:ln>
          <a:effectLst/>
          <a:extLst/>
        </p:spPr>
        <p:txBody>
          <a:bodyPr>
            <a:spAutoFit/>
          </a:bodyPr>
          <a:lstStyle/>
          <a:p>
            <a:pPr>
              <a:spcBef>
                <a:spcPct val="50000"/>
              </a:spcBef>
            </a:pPr>
            <a:endParaRPr lang="zh-CN" altLang="zh-CN" sz="1000" b="1">
              <a:solidFill>
                <a:schemeClr val="bg1"/>
              </a:solidFill>
              <a:latin typeface="Verdana" pitchFamily="34" charset="0"/>
            </a:endParaRPr>
          </a:p>
        </p:txBody>
      </p:sp>
      <p:pic>
        <p:nvPicPr>
          <p:cNvPr id="9" name="图片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80312" y="6453336"/>
            <a:ext cx="1578826" cy="360499"/>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63538" indent="-363538" algn="l" rtl="0" eaLnBrk="1" fontAlgn="base" hangingPunct="1">
        <a:spcBef>
          <a:spcPct val="20000"/>
        </a:spcBef>
        <a:spcAft>
          <a:spcPct val="0"/>
        </a:spcAft>
        <a:buClr>
          <a:srgbClr val="00607A"/>
        </a:buClr>
        <a:buFont typeface="Wingdings" pitchFamily="2" charset="2"/>
        <a:buChar char="l"/>
        <a:defRPr sz="3200">
          <a:solidFill>
            <a:srgbClr val="00607A"/>
          </a:solidFill>
          <a:latin typeface="+mn-lt"/>
          <a:ea typeface="+mn-ea"/>
          <a:cs typeface="+mn-cs"/>
        </a:defRPr>
      </a:lvl1pPr>
      <a:lvl2pPr marL="715963" indent="-352425" algn="l" rtl="0" eaLnBrk="1" fontAlgn="base" hangingPunct="1">
        <a:spcBef>
          <a:spcPct val="20000"/>
        </a:spcBef>
        <a:spcAft>
          <a:spcPct val="0"/>
        </a:spcAft>
        <a:buClr>
          <a:srgbClr val="00607A"/>
        </a:buClr>
        <a:buFont typeface="Wingdings" pitchFamily="2" charset="2"/>
        <a:buChar char="n"/>
        <a:defRPr sz="2800">
          <a:solidFill>
            <a:srgbClr val="00607A"/>
          </a:solidFill>
          <a:latin typeface="+mn-lt"/>
        </a:defRPr>
      </a:lvl2pPr>
      <a:lvl3pPr marL="1079500" indent="-363538" algn="l" rtl="0" eaLnBrk="1" fontAlgn="base" hangingPunct="1">
        <a:spcBef>
          <a:spcPct val="20000"/>
        </a:spcBef>
        <a:spcAft>
          <a:spcPct val="0"/>
        </a:spcAft>
        <a:buClr>
          <a:srgbClr val="00607A"/>
        </a:buClr>
        <a:buFont typeface="Wingdings" pitchFamily="2" charset="2"/>
        <a:buChar char="u"/>
        <a:defRPr sz="2400">
          <a:solidFill>
            <a:srgbClr val="00607A"/>
          </a:solidFill>
          <a:latin typeface="+mn-lt"/>
        </a:defRPr>
      </a:lvl3pPr>
      <a:lvl4pPr marL="1431925" indent="-352425" algn="l" rtl="0" eaLnBrk="1" fontAlgn="base" hangingPunct="1">
        <a:spcBef>
          <a:spcPct val="20000"/>
        </a:spcBef>
        <a:spcAft>
          <a:spcPct val="0"/>
        </a:spcAft>
        <a:buChar char="–"/>
        <a:defRPr sz="2000">
          <a:solidFill>
            <a:srgbClr val="00607A"/>
          </a:solidFill>
          <a:latin typeface="+mn-lt"/>
        </a:defRPr>
      </a:lvl4pPr>
      <a:lvl5pPr marL="1795463" indent="-363538" algn="l" rtl="0" eaLnBrk="1" fontAlgn="base" hangingPunct="1">
        <a:spcBef>
          <a:spcPct val="20000"/>
        </a:spcBef>
        <a:spcAft>
          <a:spcPct val="0"/>
        </a:spcAft>
        <a:buFont typeface="Wingdings" pitchFamily="2" charset="2"/>
        <a:buChar char="ü"/>
        <a:defRPr sz="2000">
          <a:solidFill>
            <a:srgbClr val="00607A"/>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202.119.47.8:8080/opac/item.php?marc_no=00033342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p:txBody>
          <a:bodyPr/>
          <a:lstStyle/>
          <a:p>
            <a:pPr eaLnBrk="1" hangingPunct="1"/>
            <a:r>
              <a:rPr lang="en-US" altLang="zh-CN" sz="2000" dirty="0" smtClean="0">
                <a:solidFill>
                  <a:schemeClr val="tx2">
                    <a:lumMod val="65000"/>
                    <a:lumOff val="35000"/>
                  </a:schemeClr>
                </a:solidFill>
              </a:rPr>
              <a:t>Software Institute</a:t>
            </a:r>
          </a:p>
          <a:p>
            <a:pPr eaLnBrk="1" hangingPunct="1"/>
            <a:r>
              <a:rPr lang="en-US" altLang="zh-CN" sz="2000" dirty="0" smtClean="0">
                <a:solidFill>
                  <a:schemeClr val="tx2">
                    <a:lumMod val="65000"/>
                    <a:lumOff val="35000"/>
                  </a:schemeClr>
                </a:solidFill>
              </a:rPr>
              <a:t>Nanjing University</a:t>
            </a:r>
          </a:p>
          <a:p>
            <a:pPr eaLnBrk="1" hangingPunct="1"/>
            <a:r>
              <a:rPr lang="en-US" altLang="zh-CN" sz="2000" dirty="0" err="1" smtClean="0">
                <a:solidFill>
                  <a:schemeClr val="tx2">
                    <a:lumMod val="65000"/>
                    <a:lumOff val="35000"/>
                  </a:schemeClr>
                </a:solidFill>
              </a:rPr>
              <a:t>Bei</a:t>
            </a:r>
            <a:r>
              <a:rPr lang="en-US" altLang="zh-CN" sz="2000" dirty="0" smtClean="0">
                <a:solidFill>
                  <a:schemeClr val="tx2">
                    <a:lumMod val="65000"/>
                    <a:lumOff val="35000"/>
                  </a:schemeClr>
                </a:solidFill>
              </a:rPr>
              <a:t> </a:t>
            </a:r>
            <a:r>
              <a:rPr lang="en-US" altLang="zh-CN" sz="2000" dirty="0" err="1" smtClean="0">
                <a:solidFill>
                  <a:schemeClr val="tx2">
                    <a:lumMod val="65000"/>
                    <a:lumOff val="35000"/>
                  </a:schemeClr>
                </a:solidFill>
              </a:rPr>
              <a:t>Jia</a:t>
            </a:r>
            <a:endParaRPr lang="en-US" altLang="zh-CN" sz="2000" dirty="0" smtClean="0">
              <a:solidFill>
                <a:schemeClr val="tx2">
                  <a:lumMod val="65000"/>
                  <a:lumOff val="35000"/>
                </a:schemeClr>
              </a:solidFill>
            </a:endParaRPr>
          </a:p>
        </p:txBody>
      </p:sp>
      <p:sp>
        <p:nvSpPr>
          <p:cNvPr id="3074" name="Rectangle 2"/>
          <p:cNvSpPr>
            <a:spLocks noGrp="1" noChangeArrowheads="1"/>
          </p:cNvSpPr>
          <p:nvPr>
            <p:ph type="ctrTitle" sz="quarter"/>
          </p:nvPr>
        </p:nvSpPr>
        <p:spPr/>
        <p:txBody>
          <a:bodyPr/>
          <a:lstStyle/>
          <a:p>
            <a:pPr eaLnBrk="1" hangingPunct="1">
              <a:lnSpc>
                <a:spcPct val="125000"/>
              </a:lnSpc>
              <a:spcBef>
                <a:spcPts val="2400"/>
              </a:spcBef>
            </a:pPr>
            <a:r>
              <a:rPr lang="en-US" altLang="zh-CN" sz="3600" dirty="0" smtClean="0"/>
              <a:t>Services and Services System</a:t>
            </a:r>
            <a:r>
              <a:rPr lang="en-US" altLang="zh-CN" sz="2400" dirty="0" smtClean="0"/>
              <a:t> </a:t>
            </a:r>
            <a:br>
              <a:rPr lang="en-US" altLang="zh-CN" sz="2400" dirty="0" smtClean="0"/>
            </a:br>
            <a:r>
              <a:rPr lang="en-US" altLang="zh-CN" sz="2000" dirty="0" smtClean="0"/>
              <a:t>Service-Oriented Software Engineering</a:t>
            </a:r>
            <a:endParaRPr lang="en-US" altLang="zh-CN" sz="1100" dirty="0" smtClean="0"/>
          </a:p>
        </p:txBody>
      </p:sp>
    </p:spTree>
  </p:cSld>
  <p:clrMapOvr>
    <a:masterClrMapping/>
  </p:clrMapOvr>
  <p:transition spd="slow" advTm="1019"/>
  <p:timing>
    <p:tnLst>
      <p:par>
        <p:cTn id="1" dur="indefinite" restart="never" nodeType="tmRoot"/>
      </p:par>
    </p:tnLst>
  </p:timing>
  <p:extLst>
    <p:ext uri="{E180D4A7-C9FB-4DFB-919C-405C955672EB}">
      <p14:showEvtLst xmlns:p14="http://schemas.microsoft.com/office/powerpoint/2010/main">
        <p14:playEvt time="0" objId="2"/>
        <p14:stopEvt time="101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smtClean="0"/>
              <a:t>Trend (1/2)</a:t>
            </a:r>
            <a:endParaRPr lang="zh-CN" altLang="en-US" smtClean="0"/>
          </a:p>
        </p:txBody>
      </p:sp>
      <p:sp>
        <p:nvSpPr>
          <p:cNvPr id="13315" name="内容占位符 2"/>
          <p:cNvSpPr>
            <a:spLocks noGrp="1"/>
          </p:cNvSpPr>
          <p:nvPr>
            <p:ph idx="1"/>
          </p:nvPr>
        </p:nvSpPr>
        <p:spPr/>
        <p:txBody>
          <a:bodyPr/>
          <a:lstStyle/>
          <a:p>
            <a:r>
              <a:rPr lang="en-US" altLang="zh-CN" dirty="0"/>
              <a:t>Pure Manufacturing decreases</a:t>
            </a:r>
          </a:p>
          <a:p>
            <a:r>
              <a:rPr lang="en-US" altLang="zh-CN" dirty="0" smtClean="0"/>
              <a:t>Service industry arises</a:t>
            </a:r>
          </a:p>
          <a:p>
            <a:pPr lvl="1" eaLnBrk="1" hangingPunct="1"/>
            <a:r>
              <a:rPr lang="en-US" altLang="zh-CN" sz="2400" dirty="0" smtClean="0"/>
              <a:t>Property service</a:t>
            </a:r>
          </a:p>
          <a:p>
            <a:pPr lvl="1" eaLnBrk="1" hangingPunct="1"/>
            <a:r>
              <a:rPr lang="en-US" altLang="zh-CN" sz="2400" dirty="0" smtClean="0"/>
              <a:t>Security ensuring</a:t>
            </a:r>
          </a:p>
          <a:p>
            <a:pPr lvl="1" eaLnBrk="1" hangingPunct="1"/>
            <a:r>
              <a:rPr lang="en-US" altLang="zh-CN" sz="2400" dirty="0" smtClean="0"/>
              <a:t>Gardening</a:t>
            </a:r>
          </a:p>
          <a:p>
            <a:pPr lvl="1" eaLnBrk="1" hangingPunct="1"/>
            <a:r>
              <a:rPr lang="en-US" altLang="zh-CN" sz="2400" dirty="0" smtClean="0"/>
              <a:t>Cleaning work</a:t>
            </a:r>
          </a:p>
          <a:p>
            <a:pPr lvl="1" eaLnBrk="1" hangingPunct="1"/>
            <a:r>
              <a:rPr lang="en-US" altLang="zh-CN" sz="2400" dirty="0" smtClean="0"/>
              <a:t>Maintaining and fixing</a:t>
            </a:r>
          </a:p>
          <a:p>
            <a:pPr lvl="1" eaLnBrk="1" hangingPunct="1">
              <a:buFont typeface="Wingdings" pitchFamily="2" charset="2"/>
              <a:buNone/>
            </a:pPr>
            <a:r>
              <a:rPr lang="en-US" altLang="zh-CN" sz="2400" dirty="0" smtClean="0"/>
              <a:t>……</a:t>
            </a:r>
          </a:p>
          <a:p>
            <a:pPr lvl="1" eaLnBrk="1" hangingPunct="1"/>
            <a:r>
              <a:rPr lang="en-US" altLang="zh-CN" sz="2400" dirty="0" smtClean="0"/>
              <a:t>Software developing (Outsourcing model) included</a:t>
            </a:r>
            <a:endParaRPr lang="en-US" altLang="zh-CN" dirty="0" smtClean="0"/>
          </a:p>
          <a:p>
            <a:endParaRPr lang="zh-CN" altLang="en-US" dirty="0" smtClean="0"/>
          </a:p>
        </p:txBody>
      </p:sp>
      <p:sp>
        <p:nvSpPr>
          <p:cNvPr id="133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74D78FA-1FD4-43DB-A516-B81A2640B901}" type="slidenum">
              <a:rPr lang="en-US" altLang="zh-CN" smtClean="0"/>
              <a:pPr eaLnBrk="1" hangingPunct="1"/>
              <a:t>10</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t>Trend (2/2)</a:t>
            </a:r>
            <a:endParaRPr lang="zh-CN" altLang="en-US" smtClean="0"/>
          </a:p>
        </p:txBody>
      </p:sp>
      <p:sp>
        <p:nvSpPr>
          <p:cNvPr id="14339" name="内容占位符 2"/>
          <p:cNvSpPr>
            <a:spLocks noGrp="1"/>
          </p:cNvSpPr>
          <p:nvPr>
            <p:ph idx="1"/>
          </p:nvPr>
        </p:nvSpPr>
        <p:spPr/>
        <p:txBody>
          <a:bodyPr>
            <a:normAutofit lnSpcReduction="10000"/>
          </a:bodyPr>
          <a:lstStyle/>
          <a:p>
            <a:r>
              <a:rPr lang="en-US" altLang="zh-CN" dirty="0" smtClean="0"/>
              <a:t>Services are becoming more and more complex</a:t>
            </a:r>
          </a:p>
          <a:p>
            <a:pPr lvl="1"/>
            <a:r>
              <a:rPr lang="en-US" altLang="zh-CN" dirty="0" smtClean="0"/>
              <a:t>Call in center of bank (with support system)</a:t>
            </a:r>
          </a:p>
          <a:p>
            <a:pPr lvl="1"/>
            <a:r>
              <a:rPr lang="en-US" altLang="zh-CN" dirty="0" smtClean="0"/>
              <a:t>Hospital which offers medical services (with HIS)</a:t>
            </a:r>
          </a:p>
          <a:p>
            <a:pPr lvl="1"/>
            <a:r>
              <a:rPr lang="en-US" altLang="zh-CN" dirty="0" smtClean="0"/>
              <a:t>Complex enterprise management (with ERP, CRM and so on…)</a:t>
            </a:r>
          </a:p>
          <a:p>
            <a:pPr lvl="1"/>
            <a:r>
              <a:rPr lang="en-US" altLang="zh-CN" dirty="0" smtClean="0"/>
              <a:t>e-bank </a:t>
            </a:r>
            <a:r>
              <a:rPr lang="en-US" altLang="zh-CN" dirty="0"/>
              <a:t>or </a:t>
            </a:r>
            <a:r>
              <a:rPr lang="en-US" altLang="zh-CN" dirty="0" smtClean="0"/>
              <a:t>e-commerce (B2C, B2B)</a:t>
            </a:r>
          </a:p>
          <a:p>
            <a:pPr lvl="1">
              <a:buFont typeface="Wingdings" pitchFamily="2" charset="2"/>
              <a:buNone/>
            </a:pPr>
            <a:r>
              <a:rPr lang="en-US" altLang="zh-CN" dirty="0" smtClean="0"/>
              <a:t>……</a:t>
            </a:r>
          </a:p>
          <a:p>
            <a:r>
              <a:rPr lang="en-US" altLang="zh-CN" dirty="0" smtClean="0"/>
              <a:t>IT system is introduced</a:t>
            </a:r>
          </a:p>
          <a:p>
            <a:pPr lvl="1"/>
            <a:r>
              <a:rPr lang="en-US" altLang="zh-CN" dirty="0" smtClean="0"/>
              <a:t>With or without service employees</a:t>
            </a:r>
          </a:p>
        </p:txBody>
      </p:sp>
      <p:sp>
        <p:nvSpPr>
          <p:cNvPr id="143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D0E60AC-99DE-4954-BB8D-3E250DCFED1E}" type="slidenum">
              <a:rPr lang="en-US" altLang="zh-CN" smtClean="0"/>
              <a:pPr eaLnBrk="1" hangingPunct="1"/>
              <a:t>11</a:t>
            </a:fld>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smtClean="0"/>
              <a:t>Services System</a:t>
            </a:r>
          </a:p>
        </p:txBody>
      </p:sp>
      <p:sp>
        <p:nvSpPr>
          <p:cNvPr id="15364" name="Rectangle 3"/>
          <p:cNvSpPr>
            <a:spLocks noGrp="1" noChangeArrowheads="1"/>
          </p:cNvSpPr>
          <p:nvPr>
            <p:ph idx="1"/>
          </p:nvPr>
        </p:nvSpPr>
        <p:spPr/>
        <p:txBody>
          <a:bodyPr/>
          <a:lstStyle/>
          <a:p>
            <a:pPr eaLnBrk="1" hangingPunct="1">
              <a:lnSpc>
                <a:spcPct val="90000"/>
              </a:lnSpc>
            </a:pPr>
            <a:r>
              <a:rPr lang="en-US" altLang="zh-CN" dirty="0" smtClean="0"/>
              <a:t>IT software system that realizes business services</a:t>
            </a:r>
          </a:p>
          <a:p>
            <a:pPr lvl="1">
              <a:lnSpc>
                <a:spcPct val="90000"/>
              </a:lnSpc>
            </a:pPr>
            <a:r>
              <a:rPr lang="en-US" altLang="zh-CN" dirty="0"/>
              <a:t>A considerable number </a:t>
            </a:r>
            <a:r>
              <a:rPr lang="en-US" altLang="zh-CN" dirty="0" smtClean="0"/>
              <a:t>of software systems are services systems</a:t>
            </a:r>
          </a:p>
          <a:p>
            <a:pPr eaLnBrk="1" hangingPunct="1">
              <a:lnSpc>
                <a:spcPct val="90000"/>
              </a:lnSpc>
            </a:pPr>
            <a:r>
              <a:rPr lang="en-US" altLang="zh-CN" dirty="0" smtClean="0"/>
              <a:t>Informally defined as 6-tuples</a:t>
            </a:r>
          </a:p>
          <a:p>
            <a:pPr lvl="1" eaLnBrk="1" hangingPunct="1">
              <a:lnSpc>
                <a:spcPct val="90000"/>
              </a:lnSpc>
            </a:pPr>
            <a:r>
              <a:rPr lang="en-US" altLang="zh-CN" dirty="0" smtClean="0"/>
              <a:t>Inputs</a:t>
            </a:r>
          </a:p>
          <a:p>
            <a:pPr lvl="1" eaLnBrk="1" hangingPunct="1">
              <a:lnSpc>
                <a:spcPct val="90000"/>
              </a:lnSpc>
            </a:pPr>
            <a:r>
              <a:rPr lang="en-US" altLang="zh-CN" dirty="0" smtClean="0"/>
              <a:t>Outputs</a:t>
            </a:r>
          </a:p>
          <a:p>
            <a:pPr lvl="1" eaLnBrk="1" hangingPunct="1">
              <a:lnSpc>
                <a:spcPct val="90000"/>
              </a:lnSpc>
            </a:pPr>
            <a:r>
              <a:rPr lang="en-US" altLang="zh-CN" dirty="0" smtClean="0"/>
              <a:t>Goals (Internal/External) </a:t>
            </a:r>
          </a:p>
          <a:p>
            <a:pPr lvl="1" eaLnBrk="1" hangingPunct="1">
              <a:lnSpc>
                <a:spcPct val="90000"/>
              </a:lnSpc>
            </a:pPr>
            <a:r>
              <a:rPr lang="en-US" altLang="zh-CN" dirty="0" smtClean="0"/>
              <a:t>Transformation</a:t>
            </a:r>
          </a:p>
          <a:p>
            <a:pPr lvl="1" eaLnBrk="1" hangingPunct="1">
              <a:lnSpc>
                <a:spcPct val="90000"/>
              </a:lnSpc>
            </a:pPr>
            <a:r>
              <a:rPr lang="en-US" altLang="zh-CN" dirty="0" smtClean="0"/>
              <a:t>Components </a:t>
            </a:r>
          </a:p>
          <a:p>
            <a:pPr lvl="1" eaLnBrk="1" hangingPunct="1">
              <a:lnSpc>
                <a:spcPct val="90000"/>
              </a:lnSpc>
            </a:pPr>
            <a:r>
              <a:rPr lang="en-US" altLang="zh-CN" dirty="0" smtClean="0"/>
              <a:t>Sensors</a:t>
            </a:r>
          </a:p>
        </p:txBody>
      </p:sp>
      <p:sp>
        <p:nvSpPr>
          <p:cNvPr id="1536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65A6917-5167-4B97-8542-1767E158C089}" type="slidenum">
              <a:rPr lang="en-US" altLang="zh-CN" smtClean="0"/>
              <a:pPr eaLnBrk="1" hangingPunct="1"/>
              <a:t>12</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smtClean="0"/>
              <a:t>Components</a:t>
            </a:r>
          </a:p>
        </p:txBody>
      </p:sp>
      <p:sp>
        <p:nvSpPr>
          <p:cNvPr id="16388" name="Rectangle 3"/>
          <p:cNvSpPr>
            <a:spLocks noGrp="1" noChangeArrowheads="1"/>
          </p:cNvSpPr>
          <p:nvPr>
            <p:ph idx="1"/>
          </p:nvPr>
        </p:nvSpPr>
        <p:spPr/>
        <p:txBody>
          <a:bodyPr/>
          <a:lstStyle/>
          <a:p>
            <a:pPr eaLnBrk="1" hangingPunct="1">
              <a:lnSpc>
                <a:spcPct val="90000"/>
              </a:lnSpc>
            </a:pPr>
            <a:r>
              <a:rPr lang="en-US" altLang="zh-CN" dirty="0" smtClean="0"/>
              <a:t>Service people</a:t>
            </a:r>
          </a:p>
          <a:p>
            <a:pPr lvl="1" eaLnBrk="1" hangingPunct="1">
              <a:lnSpc>
                <a:spcPct val="90000"/>
              </a:lnSpc>
            </a:pPr>
            <a:r>
              <a:rPr lang="en-US" altLang="zh-CN" dirty="0" smtClean="0"/>
              <a:t>Designer</a:t>
            </a:r>
          </a:p>
          <a:p>
            <a:pPr lvl="1" eaLnBrk="1" hangingPunct="1">
              <a:lnSpc>
                <a:spcPct val="90000"/>
              </a:lnSpc>
            </a:pPr>
            <a:r>
              <a:rPr lang="en-US" altLang="zh-CN" dirty="0" smtClean="0"/>
              <a:t>Developer</a:t>
            </a:r>
          </a:p>
          <a:p>
            <a:pPr lvl="1" eaLnBrk="1" hangingPunct="1">
              <a:lnSpc>
                <a:spcPct val="90000"/>
              </a:lnSpc>
            </a:pPr>
            <a:r>
              <a:rPr lang="en-US" altLang="zh-CN" dirty="0" smtClean="0"/>
              <a:t>Tester and so on</a:t>
            </a:r>
          </a:p>
          <a:p>
            <a:pPr eaLnBrk="1" hangingPunct="1">
              <a:lnSpc>
                <a:spcPct val="90000"/>
              </a:lnSpc>
            </a:pPr>
            <a:r>
              <a:rPr lang="en-US" altLang="zh-CN" dirty="0" smtClean="0"/>
              <a:t>Service partners</a:t>
            </a:r>
          </a:p>
          <a:p>
            <a:pPr lvl="1">
              <a:lnSpc>
                <a:spcPct val="90000"/>
              </a:lnSpc>
            </a:pPr>
            <a:r>
              <a:rPr lang="en-US" altLang="zh-CN" dirty="0" smtClean="0"/>
              <a:t>Customers if needed</a:t>
            </a:r>
          </a:p>
          <a:p>
            <a:pPr lvl="1">
              <a:lnSpc>
                <a:spcPct val="90000"/>
              </a:lnSpc>
            </a:pPr>
            <a:r>
              <a:rPr lang="en-US" altLang="zh-CN" dirty="0" smtClean="0"/>
              <a:t>Service employee if needed</a:t>
            </a:r>
          </a:p>
          <a:p>
            <a:pPr eaLnBrk="1" hangingPunct="1">
              <a:lnSpc>
                <a:spcPct val="90000"/>
              </a:lnSpc>
            </a:pPr>
            <a:r>
              <a:rPr lang="en-US" altLang="zh-CN" dirty="0" smtClean="0"/>
              <a:t>Service Information</a:t>
            </a:r>
          </a:p>
          <a:p>
            <a:pPr eaLnBrk="1" hangingPunct="1">
              <a:lnSpc>
                <a:spcPct val="90000"/>
              </a:lnSpc>
            </a:pPr>
            <a:r>
              <a:rPr lang="en-US" altLang="zh-CN" dirty="0" smtClean="0"/>
              <a:t>Service activates</a:t>
            </a:r>
          </a:p>
          <a:p>
            <a:pPr eaLnBrk="1" hangingPunct="1">
              <a:lnSpc>
                <a:spcPct val="90000"/>
              </a:lnSpc>
            </a:pPr>
            <a:r>
              <a:rPr lang="en-US" altLang="zh-CN" dirty="0" smtClean="0"/>
              <a:t>Service infrastructure resources (Physical/IT/Abstract)</a:t>
            </a:r>
          </a:p>
        </p:txBody>
      </p:sp>
      <p:sp>
        <p:nvSpPr>
          <p:cNvPr id="1638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2642CCD-CBB5-472E-93C9-91BB97C2B397}" type="slidenum">
              <a:rPr lang="en-US" altLang="zh-CN" smtClean="0"/>
              <a:pPr eaLnBrk="1" hangingPunct="1"/>
              <a:t>13</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smtClean="0"/>
              <a:t>Self Contained &amp; Encapsulated</a:t>
            </a:r>
          </a:p>
        </p:txBody>
      </p:sp>
      <p:graphicFrame>
        <p:nvGraphicFramePr>
          <p:cNvPr id="17412" name="Object 3"/>
          <p:cNvGraphicFramePr>
            <a:graphicFrameLocks noGrp="1" noChangeAspect="1"/>
          </p:cNvGraphicFramePr>
          <p:nvPr>
            <p:ph idx="1"/>
          </p:nvPr>
        </p:nvGraphicFramePr>
        <p:xfrm>
          <a:off x="1584325" y="1573213"/>
          <a:ext cx="5973763" cy="4306887"/>
        </p:xfrm>
        <a:graphic>
          <a:graphicData uri="http://schemas.openxmlformats.org/presentationml/2006/ole">
            <mc:AlternateContent xmlns:mc="http://schemas.openxmlformats.org/markup-compatibility/2006">
              <mc:Choice xmlns:v="urn:schemas-microsoft-com:vml" Requires="v">
                <p:oleObj spid="_x0000_s17435" name="Visio" r:id="rId4" imgW="5973248" imgH="4306512" progId="Visio.Drawing.11">
                  <p:embed/>
                </p:oleObj>
              </mc:Choice>
              <mc:Fallback>
                <p:oleObj name="Visio" r:id="rId4" imgW="5973248" imgH="4306512"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325" y="1573213"/>
                        <a:ext cx="5973763" cy="430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7EB7014-33A8-4D35-A799-05699A794805}" type="slidenum">
              <a:rPr lang="en-US" altLang="zh-CN" smtClean="0"/>
              <a:pPr eaLnBrk="1" hangingPunct="1"/>
              <a:t>14</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fontScale="90000"/>
          </a:bodyPr>
          <a:lstStyle/>
          <a:p>
            <a:pPr eaLnBrk="1" hangingPunct="1"/>
            <a:r>
              <a:rPr lang="en-US" altLang="zh-CN" sz="3400" dirty="0" smtClean="0"/>
              <a:t>Perspectives of service systems (1/2)</a:t>
            </a:r>
          </a:p>
        </p:txBody>
      </p:sp>
      <p:sp>
        <p:nvSpPr>
          <p:cNvPr id="18436" name="Rectangle 3"/>
          <p:cNvSpPr>
            <a:spLocks noGrp="1" noChangeArrowheads="1"/>
          </p:cNvSpPr>
          <p:nvPr>
            <p:ph idx="1"/>
          </p:nvPr>
        </p:nvSpPr>
        <p:spPr/>
        <p:txBody>
          <a:bodyPr/>
          <a:lstStyle/>
          <a:p>
            <a:pPr eaLnBrk="1" hangingPunct="1"/>
            <a:r>
              <a:rPr lang="en-US" altLang="zh-CN" dirty="0" smtClean="0"/>
              <a:t>Model</a:t>
            </a:r>
          </a:p>
          <a:p>
            <a:pPr lvl="1" eaLnBrk="1" hangingPunct="1"/>
            <a:r>
              <a:rPr lang="en-US" altLang="zh-CN" dirty="0" smtClean="0"/>
              <a:t>Service Operation Model</a:t>
            </a:r>
          </a:p>
          <a:p>
            <a:pPr lvl="1" eaLnBrk="1" hangingPunct="1"/>
            <a:r>
              <a:rPr lang="en-US" altLang="zh-CN" dirty="0" smtClean="0"/>
              <a:t>Service Delivery Model</a:t>
            </a:r>
          </a:p>
          <a:p>
            <a:pPr lvl="1" eaLnBrk="1" hangingPunct="1"/>
            <a:r>
              <a:rPr lang="en-US" altLang="zh-CN" dirty="0" smtClean="0"/>
              <a:t>Service Capacity Model</a:t>
            </a:r>
          </a:p>
          <a:p>
            <a:pPr eaLnBrk="1" hangingPunct="1"/>
            <a:r>
              <a:rPr lang="en-US" altLang="zh-CN" dirty="0" smtClean="0"/>
              <a:t>Technology</a:t>
            </a:r>
          </a:p>
          <a:p>
            <a:pPr lvl="1" eaLnBrk="1" hangingPunct="1"/>
            <a:r>
              <a:rPr lang="en-US" altLang="zh-CN" dirty="0" smtClean="0"/>
              <a:t>Traditional Software Technology and Method</a:t>
            </a:r>
          </a:p>
          <a:p>
            <a:pPr lvl="1" eaLnBrk="1" hangingPunct="1"/>
            <a:r>
              <a:rPr lang="en-US" altLang="zh-CN" dirty="0" smtClean="0"/>
              <a:t>Web Services/SOA</a:t>
            </a:r>
          </a:p>
          <a:p>
            <a:pPr lvl="1" eaLnBrk="1" hangingPunct="1"/>
            <a:r>
              <a:rPr lang="en-US" altLang="zh-CN" dirty="0" smtClean="0"/>
              <a:t>Grid</a:t>
            </a:r>
          </a:p>
          <a:p>
            <a:pPr lvl="1" eaLnBrk="1" hangingPunct="1"/>
            <a:r>
              <a:rPr lang="en-US" altLang="zh-CN" dirty="0" smtClean="0"/>
              <a:t>Autonomic Computing</a:t>
            </a:r>
          </a:p>
        </p:txBody>
      </p:sp>
      <p:sp>
        <p:nvSpPr>
          <p:cNvPr id="1843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E45C52E-664C-49D0-A911-94339A8960F3}" type="slidenum">
              <a:rPr lang="en-US" altLang="zh-CN" smtClean="0"/>
              <a:pPr eaLnBrk="1" hangingPunct="1"/>
              <a:t>15</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fontScale="90000"/>
          </a:bodyPr>
          <a:lstStyle/>
          <a:p>
            <a:pPr eaLnBrk="1" hangingPunct="1"/>
            <a:r>
              <a:rPr lang="en-US" altLang="zh-CN" sz="3400" dirty="0" smtClean="0"/>
              <a:t>Perspectives of service systems (2/2)</a:t>
            </a:r>
          </a:p>
        </p:txBody>
      </p:sp>
      <p:sp>
        <p:nvSpPr>
          <p:cNvPr id="19460" name="Rectangle 3"/>
          <p:cNvSpPr>
            <a:spLocks noGrp="1" noChangeArrowheads="1"/>
          </p:cNvSpPr>
          <p:nvPr>
            <p:ph idx="1"/>
          </p:nvPr>
        </p:nvSpPr>
        <p:spPr/>
        <p:txBody>
          <a:bodyPr/>
          <a:lstStyle/>
          <a:p>
            <a:pPr eaLnBrk="1" hangingPunct="1">
              <a:lnSpc>
                <a:spcPct val="90000"/>
              </a:lnSpc>
            </a:pPr>
            <a:r>
              <a:rPr lang="en-US" altLang="zh-CN" smtClean="0"/>
              <a:t>Architecture</a:t>
            </a:r>
          </a:p>
          <a:p>
            <a:pPr lvl="1" eaLnBrk="1" hangingPunct="1">
              <a:lnSpc>
                <a:spcPct val="90000"/>
              </a:lnSpc>
            </a:pPr>
            <a:r>
              <a:rPr lang="en-US" altLang="zh-CN" smtClean="0"/>
              <a:t>Data architecture</a:t>
            </a:r>
          </a:p>
          <a:p>
            <a:pPr lvl="1" eaLnBrk="1" hangingPunct="1">
              <a:lnSpc>
                <a:spcPct val="90000"/>
              </a:lnSpc>
            </a:pPr>
            <a:r>
              <a:rPr lang="en-US" altLang="zh-CN" smtClean="0"/>
              <a:t>Application architecture</a:t>
            </a:r>
          </a:p>
          <a:p>
            <a:pPr lvl="1" eaLnBrk="1" hangingPunct="1">
              <a:lnSpc>
                <a:spcPct val="90000"/>
              </a:lnSpc>
            </a:pPr>
            <a:r>
              <a:rPr lang="en-US" altLang="zh-CN" smtClean="0"/>
              <a:t>Performance architecture</a:t>
            </a:r>
          </a:p>
          <a:p>
            <a:pPr eaLnBrk="1" hangingPunct="1">
              <a:lnSpc>
                <a:spcPct val="90000"/>
              </a:lnSpc>
            </a:pPr>
            <a:r>
              <a:rPr lang="en-US" altLang="zh-CN" smtClean="0"/>
              <a:t>Optimization</a:t>
            </a:r>
          </a:p>
          <a:p>
            <a:pPr lvl="1" eaLnBrk="1" hangingPunct="1">
              <a:lnSpc>
                <a:spcPct val="90000"/>
              </a:lnSpc>
            </a:pPr>
            <a:r>
              <a:rPr lang="en-US" altLang="zh-CN" smtClean="0"/>
              <a:t>Operational research</a:t>
            </a:r>
          </a:p>
          <a:p>
            <a:pPr lvl="1" eaLnBrk="1" hangingPunct="1">
              <a:lnSpc>
                <a:spcPct val="90000"/>
              </a:lnSpc>
            </a:pPr>
            <a:r>
              <a:rPr lang="en-US" altLang="zh-CN" smtClean="0"/>
              <a:t>Complex system</a:t>
            </a:r>
          </a:p>
          <a:p>
            <a:pPr lvl="1" eaLnBrk="1" hangingPunct="1">
              <a:lnSpc>
                <a:spcPct val="90000"/>
              </a:lnSpc>
            </a:pPr>
            <a:r>
              <a:rPr lang="en-US" altLang="zh-CN" smtClean="0"/>
              <a:t>System engineering</a:t>
            </a:r>
          </a:p>
        </p:txBody>
      </p:sp>
      <p:sp>
        <p:nvSpPr>
          <p:cNvPr id="1945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99EEB04-8E3F-4A9F-8A26-CD7FE1EB4B93}" type="slidenum">
              <a:rPr lang="en-US" altLang="zh-CN" smtClean="0"/>
              <a:pPr eaLnBrk="1" hangingPunct="1"/>
              <a:t>16</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smtClean="0"/>
              <a:t>Problems in Services System</a:t>
            </a:r>
          </a:p>
        </p:txBody>
      </p:sp>
      <p:sp>
        <p:nvSpPr>
          <p:cNvPr id="25604" name="Rectangle 3"/>
          <p:cNvSpPr>
            <a:spLocks noGrp="1" noChangeArrowheads="1"/>
          </p:cNvSpPr>
          <p:nvPr>
            <p:ph idx="1"/>
          </p:nvPr>
        </p:nvSpPr>
        <p:spPr/>
        <p:txBody>
          <a:bodyPr>
            <a:normAutofit lnSpcReduction="10000"/>
          </a:bodyPr>
          <a:lstStyle/>
          <a:p>
            <a:pPr eaLnBrk="1" hangingPunct="1"/>
            <a:r>
              <a:rPr lang="en-US" altLang="zh-CN" dirty="0" smtClean="0"/>
              <a:t>The complexity of services system</a:t>
            </a:r>
          </a:p>
          <a:p>
            <a:pPr eaLnBrk="1" hangingPunct="1"/>
            <a:r>
              <a:rPr lang="en-US" altLang="zh-CN" dirty="0" smtClean="0"/>
              <a:t>The flexibility of services system</a:t>
            </a:r>
          </a:p>
          <a:p>
            <a:pPr eaLnBrk="1" hangingPunct="1"/>
            <a:r>
              <a:rPr lang="en-US" altLang="zh-CN" dirty="0" smtClean="0"/>
              <a:t>Specialization and outsourcing model</a:t>
            </a:r>
          </a:p>
          <a:p>
            <a:pPr eaLnBrk="1" hangingPunct="1"/>
            <a:r>
              <a:rPr lang="en-US" altLang="zh-CN" dirty="0" smtClean="0"/>
              <a:t>The evolvement of computing environment</a:t>
            </a:r>
          </a:p>
          <a:p>
            <a:pPr eaLnBrk="1" hangingPunct="1"/>
            <a:r>
              <a:rPr lang="en-US" altLang="zh-CN" dirty="0" smtClean="0"/>
              <a:t>The gap between IT specialists and business specialists</a:t>
            </a:r>
          </a:p>
          <a:p>
            <a:pPr eaLnBrk="1" hangingPunct="1"/>
            <a:r>
              <a:rPr lang="en-US" altLang="zh-CN" dirty="0" smtClean="0"/>
              <a:t>New values added and innovative functions</a:t>
            </a:r>
          </a:p>
          <a:p>
            <a:r>
              <a:rPr lang="en-US" altLang="zh-CN" dirty="0" smtClean="0"/>
              <a:t>Series of services systems with slightly difference (product families, product line)</a:t>
            </a:r>
          </a:p>
        </p:txBody>
      </p:sp>
      <p:sp>
        <p:nvSpPr>
          <p:cNvPr id="2560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31921D7-C48A-4CC4-9CBF-D7BCBA56C896}" type="slidenum">
              <a:rPr lang="en-US" altLang="zh-CN" smtClean="0"/>
              <a:pPr eaLnBrk="1" hangingPunct="1"/>
              <a:t>17</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smtClean="0"/>
              <a:t>IT-enabled business service</a:t>
            </a:r>
          </a:p>
        </p:txBody>
      </p:sp>
      <p:sp>
        <p:nvSpPr>
          <p:cNvPr id="22532" name="Rectangle 3"/>
          <p:cNvSpPr>
            <a:spLocks noGrp="1" noChangeArrowheads="1"/>
          </p:cNvSpPr>
          <p:nvPr>
            <p:ph idx="1"/>
          </p:nvPr>
        </p:nvSpPr>
        <p:spPr/>
        <p:txBody>
          <a:bodyPr/>
          <a:lstStyle/>
          <a:p>
            <a:pPr eaLnBrk="1" hangingPunct="1"/>
            <a:r>
              <a:rPr lang="en-US" altLang="zh-CN" dirty="0" smtClean="0"/>
              <a:t>When business service is provided with services systems, it is IT-enabled</a:t>
            </a:r>
          </a:p>
          <a:p>
            <a:pPr eaLnBrk="1" hangingPunct="1"/>
            <a:r>
              <a:rPr lang="en-US" altLang="zh-CN" dirty="0" smtClean="0"/>
              <a:t>Services represent a type of relationships-based interactions (activities) between at least one service provider and one service consumer to achieve a certain business goal or solution objective</a:t>
            </a:r>
          </a:p>
          <a:p>
            <a:pPr lvl="1" eaLnBrk="1" hangingPunct="1"/>
            <a:r>
              <a:rPr lang="en-US" altLang="zh-CN" dirty="0" smtClean="0"/>
              <a:t>Operation model</a:t>
            </a:r>
          </a:p>
          <a:p>
            <a:pPr lvl="1" eaLnBrk="1" hangingPunct="1"/>
            <a:r>
              <a:rPr lang="en-US" altLang="zh-CN" dirty="0" smtClean="0"/>
              <a:t>Charge model</a:t>
            </a:r>
          </a:p>
        </p:txBody>
      </p:sp>
      <p:sp>
        <p:nvSpPr>
          <p:cNvPr id="2253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8E16475-8955-4445-9ECF-2182F6C4187D}" type="slidenum">
              <a:rPr lang="en-US" altLang="zh-CN" smtClean="0"/>
              <a:pPr eaLnBrk="1" hangingPunct="1"/>
              <a:t>18</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smtClean="0"/>
              <a:t>2 features of IT-enabled Service</a:t>
            </a:r>
          </a:p>
        </p:txBody>
      </p:sp>
      <p:sp>
        <p:nvSpPr>
          <p:cNvPr id="23556" name="Rectangle 3"/>
          <p:cNvSpPr>
            <a:spLocks noGrp="1" noChangeArrowheads="1"/>
          </p:cNvSpPr>
          <p:nvPr>
            <p:ph idx="1"/>
          </p:nvPr>
        </p:nvSpPr>
        <p:spPr/>
        <p:txBody>
          <a:bodyPr/>
          <a:lstStyle/>
          <a:p>
            <a:pPr eaLnBrk="1" hangingPunct="1"/>
            <a:r>
              <a:rPr lang="en-US" altLang="zh-CN" dirty="0" smtClean="0"/>
              <a:t>Service operation models</a:t>
            </a:r>
          </a:p>
          <a:p>
            <a:pPr lvl="1" eaLnBrk="1" hangingPunct="1"/>
            <a:r>
              <a:rPr lang="en-US" altLang="zh-CN" sz="2400" dirty="0" smtClean="0"/>
              <a:t>End to end model</a:t>
            </a:r>
          </a:p>
          <a:p>
            <a:pPr lvl="1" eaLnBrk="1" hangingPunct="1"/>
            <a:r>
              <a:rPr lang="en-US" altLang="zh-CN" sz="2400" dirty="0" smtClean="0"/>
              <a:t>Hosted service model</a:t>
            </a:r>
          </a:p>
          <a:p>
            <a:pPr lvl="1" eaLnBrk="1" hangingPunct="1"/>
            <a:r>
              <a:rPr lang="en-US" altLang="zh-CN" sz="2400" dirty="0" smtClean="0"/>
              <a:t>Business process outsourcing</a:t>
            </a:r>
          </a:p>
          <a:p>
            <a:pPr lvl="1" eaLnBrk="1" hangingPunct="1"/>
            <a:r>
              <a:rPr lang="en-US" altLang="zh-CN" sz="2400" dirty="0" smtClean="0"/>
              <a:t>Data-centered outsourcing</a:t>
            </a:r>
          </a:p>
          <a:p>
            <a:pPr lvl="1" eaLnBrk="1" hangingPunct="1"/>
            <a:r>
              <a:rPr lang="en-US" altLang="zh-CN" sz="2400" dirty="0" smtClean="0"/>
              <a:t>Service through online broker agency</a:t>
            </a:r>
          </a:p>
          <a:p>
            <a:pPr eaLnBrk="1" hangingPunct="1"/>
            <a:r>
              <a:rPr lang="en-US" altLang="zh-CN" dirty="0" smtClean="0"/>
              <a:t>Service charge models (can be multi-leveled)</a:t>
            </a:r>
          </a:p>
          <a:p>
            <a:pPr lvl="1" eaLnBrk="1" hangingPunct="1"/>
            <a:r>
              <a:rPr lang="en-US" altLang="zh-CN" sz="2400" dirty="0" smtClean="0"/>
              <a:t>Free-of charge model</a:t>
            </a:r>
          </a:p>
          <a:p>
            <a:pPr lvl="1" eaLnBrk="1" hangingPunct="1"/>
            <a:r>
              <a:rPr lang="en-US" altLang="zh-CN" sz="2400" dirty="0" smtClean="0"/>
              <a:t>Fee-based model</a:t>
            </a:r>
          </a:p>
          <a:p>
            <a:pPr lvl="1" eaLnBrk="1" hangingPunct="1"/>
            <a:r>
              <a:rPr lang="en-US" altLang="zh-CN" sz="2400" dirty="0" smtClean="0"/>
              <a:t>Government service model</a:t>
            </a:r>
          </a:p>
        </p:txBody>
      </p:sp>
      <p:sp>
        <p:nvSpPr>
          <p:cNvPr id="2355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012E574-00DD-471F-BAB5-BF96FAFB065F}" type="slidenum">
              <a:rPr lang="en-US" altLang="zh-CN" smtClean="0"/>
              <a:pPr eaLnBrk="1" hangingPunct="1"/>
              <a:t>19</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mtClean="0"/>
              <a:t>What is service</a:t>
            </a:r>
          </a:p>
        </p:txBody>
      </p:sp>
      <p:sp>
        <p:nvSpPr>
          <p:cNvPr id="4100" name="Rectangle 3"/>
          <p:cNvSpPr>
            <a:spLocks noGrp="1" noChangeArrowheads="1"/>
          </p:cNvSpPr>
          <p:nvPr>
            <p:ph idx="1"/>
          </p:nvPr>
        </p:nvSpPr>
        <p:spPr/>
        <p:txBody>
          <a:bodyPr>
            <a:normAutofit fontScale="92500" lnSpcReduction="10000"/>
          </a:bodyPr>
          <a:lstStyle/>
          <a:p>
            <a:pPr>
              <a:lnSpc>
                <a:spcPct val="90000"/>
              </a:lnSpc>
            </a:pPr>
            <a:r>
              <a:rPr lang="en-US" altLang="zh-CN" sz="3000" dirty="0"/>
              <a:t>James </a:t>
            </a:r>
            <a:r>
              <a:rPr lang="en-US" altLang="zh-CN" sz="3000" dirty="0" err="1"/>
              <a:t>Fitzimmons</a:t>
            </a:r>
            <a:r>
              <a:rPr lang="en-US" altLang="zh-CN" sz="3000" dirty="0"/>
              <a:t>, </a:t>
            </a:r>
            <a:r>
              <a:rPr lang="en-US" altLang="zh-CN" sz="3000" i="1" dirty="0"/>
              <a:t>Service management</a:t>
            </a:r>
            <a:endParaRPr lang="en-US" altLang="zh-CN" sz="3500" dirty="0" smtClean="0"/>
          </a:p>
          <a:p>
            <a:pPr lvl="1">
              <a:lnSpc>
                <a:spcPct val="90000"/>
              </a:lnSpc>
            </a:pPr>
            <a:r>
              <a:rPr lang="en-US" altLang="zh-CN" sz="2600" dirty="0" smtClean="0"/>
              <a:t>A service is a time-perishable, intangible experience performed for a customer acting in the role of co-producer</a:t>
            </a:r>
            <a:endParaRPr lang="en-US" altLang="zh-CN" sz="3600" dirty="0" smtClean="0"/>
          </a:p>
          <a:p>
            <a:pPr>
              <a:lnSpc>
                <a:spcPct val="90000"/>
              </a:lnSpc>
            </a:pPr>
            <a:r>
              <a:rPr lang="en-US" altLang="zh-CN" sz="3000" dirty="0"/>
              <a:t>Christian </a:t>
            </a:r>
            <a:r>
              <a:rPr lang="en-US" altLang="zh-CN" sz="3000" dirty="0" err="1" smtClean="0"/>
              <a:t>Gronroos</a:t>
            </a:r>
            <a:r>
              <a:rPr lang="en-US" altLang="zh-CN" sz="3000" dirty="0" smtClean="0"/>
              <a:t>, </a:t>
            </a:r>
            <a:r>
              <a:rPr lang="en-US" altLang="zh-CN" sz="3000" i="1" dirty="0" smtClean="0"/>
              <a:t>Service </a:t>
            </a:r>
            <a:r>
              <a:rPr lang="en-US" altLang="zh-CN" sz="3000" i="1" dirty="0"/>
              <a:t>Management and Marketing: A Customer </a:t>
            </a:r>
            <a:r>
              <a:rPr lang="en-US" altLang="zh-CN" sz="3000" i="1" dirty="0" smtClean="0"/>
              <a:t>Relationship </a:t>
            </a:r>
            <a:r>
              <a:rPr lang="en-US" altLang="zh-CN" sz="3000" i="1" dirty="0"/>
              <a:t>Management </a:t>
            </a:r>
            <a:r>
              <a:rPr lang="en-US" altLang="zh-CN" sz="3000" i="1" dirty="0" smtClean="0"/>
              <a:t>Approach</a:t>
            </a:r>
            <a:endParaRPr lang="en-US" altLang="zh-CN" sz="3000" i="1" dirty="0"/>
          </a:p>
          <a:p>
            <a:pPr lvl="1">
              <a:lnSpc>
                <a:spcPct val="90000"/>
              </a:lnSpc>
            </a:pPr>
            <a:r>
              <a:rPr lang="en-US" altLang="zh-CN" sz="2600" dirty="0" smtClean="0"/>
              <a:t>A </a:t>
            </a:r>
            <a:r>
              <a:rPr lang="en-US" altLang="zh-CN" sz="2600" dirty="0"/>
              <a:t>service is an activity or series of activities of more or less intangible nature that normally, but not necessarily, take place in interactions between customer and service employees and/or physical resources or goods and/or systems of the service provider, which are provided as solutions to customer problems</a:t>
            </a:r>
          </a:p>
          <a:p>
            <a:pPr algn="r" eaLnBrk="1" hangingPunct="1">
              <a:lnSpc>
                <a:spcPct val="80000"/>
              </a:lnSpc>
              <a:buFont typeface="Wingdings" pitchFamily="2" charset="2"/>
              <a:buNone/>
            </a:pPr>
            <a:r>
              <a:rPr lang="en-US" altLang="zh-CN" sz="2800" dirty="0" smtClean="0"/>
              <a:t> </a:t>
            </a:r>
          </a:p>
        </p:txBody>
      </p:sp>
      <p:sp>
        <p:nvSpPr>
          <p:cNvPr id="409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A1736CE-F137-4FDA-9A2B-9F6244AFA44C}" type="slidenum">
              <a:rPr lang="en-US" altLang="zh-CN" smtClean="0"/>
              <a:pPr eaLnBrk="1" hangingPunct="1"/>
              <a:t>2</a:t>
            </a:fld>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smtClean="0"/>
              <a:t>IT and Non-IT Services </a:t>
            </a:r>
          </a:p>
        </p:txBody>
      </p:sp>
      <p:sp>
        <p:nvSpPr>
          <p:cNvPr id="24580" name="Rectangle 3"/>
          <p:cNvSpPr>
            <a:spLocks noGrp="1" noChangeArrowheads="1"/>
          </p:cNvSpPr>
          <p:nvPr>
            <p:ph idx="1"/>
          </p:nvPr>
        </p:nvSpPr>
        <p:spPr/>
        <p:txBody>
          <a:bodyPr/>
          <a:lstStyle/>
          <a:p>
            <a:pPr eaLnBrk="1" hangingPunct="1"/>
            <a:r>
              <a:rPr lang="en-US" altLang="zh-CN" dirty="0" smtClean="0"/>
              <a:t>Common features</a:t>
            </a:r>
          </a:p>
          <a:p>
            <a:pPr lvl="1" eaLnBrk="1" hangingPunct="1"/>
            <a:r>
              <a:rPr lang="en-US" altLang="zh-CN" dirty="0" smtClean="0"/>
              <a:t>The same principle of a services lifecycle</a:t>
            </a:r>
          </a:p>
          <a:p>
            <a:pPr lvl="1" eaLnBrk="1" hangingPunct="1"/>
            <a:r>
              <a:rPr lang="en-US" altLang="zh-CN" dirty="0" smtClean="0"/>
              <a:t>The same set of elements of a services system</a:t>
            </a:r>
          </a:p>
          <a:p>
            <a:pPr eaLnBrk="1" hangingPunct="1"/>
            <a:r>
              <a:rPr lang="en-US" altLang="zh-CN" dirty="0" smtClean="0"/>
              <a:t>Major difference</a:t>
            </a:r>
          </a:p>
          <a:p>
            <a:pPr lvl="1" eaLnBrk="1" hangingPunct="1"/>
            <a:r>
              <a:rPr lang="en-US" altLang="zh-CN" dirty="0" smtClean="0"/>
              <a:t>Key performance indicators (KPIs)</a:t>
            </a:r>
          </a:p>
          <a:p>
            <a:pPr lvl="1" eaLnBrk="1" hangingPunct="1"/>
            <a:r>
              <a:rPr lang="en-US" altLang="zh-CN" dirty="0" smtClean="0"/>
              <a:t>Requirements managements</a:t>
            </a:r>
          </a:p>
          <a:p>
            <a:pPr lvl="1" eaLnBrk="1" hangingPunct="1"/>
            <a:r>
              <a:rPr lang="en-US" altLang="zh-CN" dirty="0" smtClean="0"/>
              <a:t>The paces of changes </a:t>
            </a:r>
          </a:p>
        </p:txBody>
      </p:sp>
      <p:sp>
        <p:nvSpPr>
          <p:cNvPr id="2457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F56A0BC-4EC0-44C7-BB20-CAEBBE7D849F}" type="slidenum">
              <a:rPr lang="en-US" altLang="zh-CN" smtClean="0"/>
              <a:pPr eaLnBrk="1" hangingPunct="1"/>
              <a:t>20</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CN" dirty="0" smtClean="0"/>
              <a:t>Services Ecosystem</a:t>
            </a:r>
          </a:p>
        </p:txBody>
      </p:sp>
      <p:sp>
        <p:nvSpPr>
          <p:cNvPr id="20484" name="Rectangle 3"/>
          <p:cNvSpPr>
            <a:spLocks noGrp="1" noChangeArrowheads="1"/>
          </p:cNvSpPr>
          <p:nvPr>
            <p:ph idx="1"/>
          </p:nvPr>
        </p:nvSpPr>
        <p:spPr/>
        <p:txBody>
          <a:bodyPr/>
          <a:lstStyle/>
          <a:p>
            <a:pPr eaLnBrk="1" hangingPunct="1"/>
            <a:r>
              <a:rPr lang="en-US" altLang="zh-CN" sz="2800" dirty="0" smtClean="0"/>
              <a:t>From the view of consumers</a:t>
            </a:r>
          </a:p>
          <a:p>
            <a:pPr lvl="1" eaLnBrk="1" hangingPunct="1"/>
            <a:r>
              <a:rPr lang="en-US" altLang="zh-CN" sz="2400" dirty="0" smtClean="0"/>
              <a:t>There are many services can be utilized simultaneously and independently </a:t>
            </a:r>
          </a:p>
          <a:p>
            <a:pPr lvl="1" eaLnBrk="1" hangingPunct="1"/>
            <a:r>
              <a:rPr lang="en-US" altLang="zh-CN" sz="2400" dirty="0" smtClean="0"/>
              <a:t>So they are called vertical services</a:t>
            </a:r>
          </a:p>
          <a:p>
            <a:pPr lvl="1" eaLnBrk="1" hangingPunct="1"/>
            <a:r>
              <a:rPr lang="en-US" altLang="zh-CN" sz="2400" dirty="0" smtClean="0"/>
              <a:t>Divided into pure IT services and IT-enabled services</a:t>
            </a:r>
          </a:p>
          <a:p>
            <a:pPr eaLnBrk="1" hangingPunct="1"/>
            <a:r>
              <a:rPr lang="en-US" altLang="zh-CN" sz="2800" dirty="0" smtClean="0"/>
              <a:t>Vertical services can be constructed with some reusable cross-industry common services</a:t>
            </a:r>
          </a:p>
          <a:p>
            <a:pPr lvl="1" eaLnBrk="1" hangingPunct="1"/>
            <a:r>
              <a:rPr lang="en-US" altLang="zh-CN" sz="2400" dirty="0" smtClean="0"/>
              <a:t>So they are called horizontal services</a:t>
            </a:r>
          </a:p>
          <a:p>
            <a:pPr lvl="1" eaLnBrk="1" hangingPunct="1"/>
            <a:r>
              <a:rPr lang="en-US" altLang="zh-CN" sz="2400" dirty="0" smtClean="0"/>
              <a:t>Divided into common business services and IT services</a:t>
            </a:r>
          </a:p>
        </p:txBody>
      </p:sp>
      <p:sp>
        <p:nvSpPr>
          <p:cNvPr id="2048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80C4CD6-282E-4ED7-B4C1-429CCA9260B4}" type="slidenum">
              <a:rPr lang="en-US" altLang="zh-CN" smtClean="0"/>
              <a:pPr eaLnBrk="1" hangingPunct="1"/>
              <a:t>21</a:t>
            </a:fld>
            <a:endParaRPr lang="en-US" altLang="zh-CN" smtClean="0"/>
          </a:p>
        </p:txBody>
      </p:sp>
    </p:spTree>
    <p:extLst>
      <p:ext uri="{BB962C8B-B14F-4D97-AF65-F5344CB8AC3E}">
        <p14:creationId xmlns:p14="http://schemas.microsoft.com/office/powerpoint/2010/main" val="2447214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dirty="0" smtClean="0"/>
              <a:t>Overview of a services ecosystem</a:t>
            </a:r>
          </a:p>
        </p:txBody>
      </p:sp>
      <p:graphicFrame>
        <p:nvGraphicFramePr>
          <p:cNvPr id="21508" name="Object 4"/>
          <p:cNvGraphicFramePr>
            <a:graphicFrameLocks noGrp="1" noChangeAspect="1"/>
          </p:cNvGraphicFramePr>
          <p:nvPr>
            <p:ph idx="1"/>
            <p:extLst>
              <p:ext uri="{D42A27DB-BD31-4B8C-83A1-F6EECF244321}">
                <p14:modId xmlns:p14="http://schemas.microsoft.com/office/powerpoint/2010/main" val="3392865752"/>
              </p:ext>
            </p:extLst>
          </p:nvPr>
        </p:nvGraphicFramePr>
        <p:xfrm>
          <a:off x="611560" y="1556792"/>
          <a:ext cx="8229600" cy="4797425"/>
        </p:xfrm>
        <a:graphic>
          <a:graphicData uri="http://schemas.openxmlformats.org/presentationml/2006/ole">
            <mc:AlternateContent xmlns:mc="http://schemas.openxmlformats.org/markup-compatibility/2006">
              <mc:Choice xmlns:v="urn:schemas-microsoft-com:vml" Requires="v">
                <p:oleObj spid="_x0000_s22539" name="Visio" r:id="rId4" imgW="9059738" imgH="5281699" progId="Visio.Drawing.11">
                  <p:embed/>
                </p:oleObj>
              </mc:Choice>
              <mc:Fallback>
                <p:oleObj name="Visio" r:id="rId4" imgW="9059738" imgH="528169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556792"/>
                        <a:ext cx="822960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D408B6C-0A46-4C25-AB5E-36721E67791C}" type="slidenum">
              <a:rPr lang="en-US" altLang="zh-CN" smtClean="0"/>
              <a:pPr eaLnBrk="1" hangingPunct="1"/>
              <a:t>22</a:t>
            </a:fld>
            <a:endParaRPr lang="en-US" altLang="zh-CN" smtClean="0"/>
          </a:p>
        </p:txBody>
      </p:sp>
    </p:spTree>
    <p:extLst>
      <p:ext uri="{BB962C8B-B14F-4D97-AF65-F5344CB8AC3E}">
        <p14:creationId xmlns:p14="http://schemas.microsoft.com/office/powerpoint/2010/main" val="365860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inventory</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 service inventory is an independently standardized and governed collection of complementary services within a boundary that represents an enterprise or a meaningful segment of an </a:t>
            </a:r>
            <a:r>
              <a:rPr lang="en-US" altLang="zh-CN" dirty="0" smtClean="0"/>
              <a:t>enterprise</a:t>
            </a:r>
          </a:p>
          <a:p>
            <a:r>
              <a:rPr lang="en-US" altLang="zh-CN" dirty="0" smtClean="0"/>
              <a:t>The </a:t>
            </a:r>
            <a:r>
              <a:rPr lang="en-US" altLang="zh-CN" dirty="0"/>
              <a:t>inventory can be structured into layers according to the service models </a:t>
            </a:r>
            <a:r>
              <a:rPr lang="en-US" altLang="zh-CN" dirty="0" smtClean="0"/>
              <a:t>used</a:t>
            </a:r>
          </a:p>
          <a:p>
            <a:pPr lvl="1"/>
            <a:r>
              <a:rPr lang="en-US" altLang="zh-CN" dirty="0"/>
              <a:t>application service </a:t>
            </a:r>
            <a:r>
              <a:rPr lang="en-US" altLang="zh-CN" dirty="0" smtClean="0"/>
              <a:t>layer</a:t>
            </a:r>
          </a:p>
          <a:p>
            <a:pPr lvl="1"/>
            <a:r>
              <a:rPr lang="en-US" altLang="zh-CN" dirty="0" smtClean="0"/>
              <a:t>business </a:t>
            </a:r>
            <a:r>
              <a:rPr lang="en-US" altLang="zh-CN" dirty="0"/>
              <a:t>service </a:t>
            </a:r>
            <a:r>
              <a:rPr lang="en-US" altLang="zh-CN" dirty="0" smtClean="0"/>
              <a:t>layer (task-centric or entity-centric)</a:t>
            </a:r>
          </a:p>
          <a:p>
            <a:pPr lvl="1"/>
            <a:r>
              <a:rPr lang="en-US" altLang="zh-CN" dirty="0" smtClean="0"/>
              <a:t>orchestration service layer</a:t>
            </a:r>
          </a:p>
          <a:p>
            <a:pPr marL="363538" lvl="1" indent="-363538">
              <a:buFont typeface="Wingdings" pitchFamily="2" charset="2"/>
              <a:buChar char="l"/>
            </a:pPr>
            <a:r>
              <a:rPr lang="en-US" altLang="zh-CN" sz="3200" dirty="0" smtClean="0">
                <a:latin typeface="+mn-lt"/>
                <a:cs typeface="+mn-cs"/>
              </a:rPr>
              <a:t>Before built</a:t>
            </a:r>
            <a:r>
              <a:rPr lang="en-US" altLang="zh-CN" sz="3200" dirty="0">
                <a:latin typeface="+mn-lt"/>
                <a:cs typeface="+mn-cs"/>
              </a:rPr>
              <a:t>, </a:t>
            </a:r>
            <a:r>
              <a:rPr lang="en-US" altLang="zh-CN" sz="3200" dirty="0" smtClean="0">
                <a:latin typeface="+mn-lt"/>
                <a:cs typeface="+mn-cs"/>
              </a:rPr>
              <a:t>the </a:t>
            </a:r>
            <a:r>
              <a:rPr lang="en-US" altLang="zh-CN" sz="3200" dirty="0">
                <a:latin typeface="+mn-lt"/>
                <a:cs typeface="+mn-cs"/>
              </a:rPr>
              <a:t>service inventory </a:t>
            </a:r>
            <a:r>
              <a:rPr lang="en-US" altLang="zh-CN" sz="3200" dirty="0" smtClean="0">
                <a:latin typeface="+mn-lt"/>
                <a:cs typeface="+mn-cs"/>
              </a:rPr>
              <a:t>blueprint is</a:t>
            </a:r>
            <a:r>
              <a:rPr lang="en-US" altLang="zh-CN" sz="3200" dirty="0">
                <a:latin typeface="+mn-lt"/>
                <a:cs typeface="+mn-cs"/>
              </a:rPr>
              <a:t> </a:t>
            </a:r>
            <a:r>
              <a:rPr lang="en-US" altLang="zh-CN" sz="3200" dirty="0" smtClean="0">
                <a:latin typeface="+mn-lt"/>
                <a:cs typeface="+mn-cs"/>
              </a:rPr>
              <a:t>given</a:t>
            </a:r>
          </a:p>
        </p:txBody>
      </p:sp>
      <p:sp>
        <p:nvSpPr>
          <p:cNvPr id="4" name="灯片编号占位符 3"/>
          <p:cNvSpPr>
            <a:spLocks noGrp="1"/>
          </p:cNvSpPr>
          <p:nvPr>
            <p:ph type="sldNum" sz="quarter" idx="11"/>
          </p:nvPr>
        </p:nvSpPr>
        <p:spPr/>
        <p:txBody>
          <a:bodyPr/>
          <a:lstStyle/>
          <a:p>
            <a:pPr>
              <a:defRPr/>
            </a:pPr>
            <a:fld id="{759762E9-AABD-478B-B116-8B8B54DC7F1E}" type="slidenum">
              <a:rPr lang="en-US" altLang="zh-CN" smtClean="0"/>
              <a:pPr>
                <a:defRPr/>
              </a:pPr>
              <a:t>23</a:t>
            </a:fld>
            <a:endParaRPr lang="en-US" altLang="zh-CN" dirty="0"/>
          </a:p>
        </p:txBody>
      </p:sp>
    </p:spTree>
    <p:extLst>
      <p:ext uri="{BB962C8B-B14F-4D97-AF65-F5344CB8AC3E}">
        <p14:creationId xmlns:p14="http://schemas.microsoft.com/office/powerpoint/2010/main" val="4254798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The Question is …</a:t>
            </a:r>
            <a:endParaRPr lang="zh-CN" altLang="en-US" dirty="0"/>
          </a:p>
        </p:txBody>
      </p:sp>
      <p:sp>
        <p:nvSpPr>
          <p:cNvPr id="6" name="文本占位符 5"/>
          <p:cNvSpPr>
            <a:spLocks noGrp="1"/>
          </p:cNvSpPr>
          <p:nvPr>
            <p:ph idx="1"/>
          </p:nvPr>
        </p:nvSpPr>
        <p:spPr/>
        <p:txBody>
          <a:bodyPr/>
          <a:lstStyle/>
          <a:p>
            <a:r>
              <a:rPr lang="en-US" altLang="zh-CN" sz="3200" dirty="0"/>
              <a:t>How to leverage limited resources to build and maintain </a:t>
            </a:r>
            <a:r>
              <a:rPr lang="en-US" altLang="zh-CN" sz="3200" dirty="0" smtClean="0"/>
              <a:t>proper </a:t>
            </a:r>
            <a:r>
              <a:rPr lang="en-US" altLang="zh-CN" sz="3200" dirty="0"/>
              <a:t>services </a:t>
            </a:r>
            <a:r>
              <a:rPr lang="en-US" altLang="zh-CN" sz="3200" dirty="0" smtClean="0"/>
              <a:t>systems?</a:t>
            </a:r>
          </a:p>
          <a:p>
            <a:r>
              <a:rPr lang="en-US" altLang="zh-CN" dirty="0" smtClean="0"/>
              <a:t>That is…. how to build and maintain a proper services ecosystem/Service inventory?</a:t>
            </a:r>
            <a:endParaRPr lang="zh-CN" altLang="en-US" sz="3200" dirty="0"/>
          </a:p>
        </p:txBody>
      </p:sp>
      <p:sp>
        <p:nvSpPr>
          <p:cNvPr id="266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B86BC9F-4430-4046-B8E3-20FE857CB8A0}" type="slidenum">
              <a:rPr lang="en-US" altLang="zh-CN" smtClean="0"/>
              <a:pPr eaLnBrk="1" hangingPunct="1"/>
              <a:t>24</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Read more…</a:t>
            </a:r>
            <a:endParaRPr lang="zh-CN" altLang="en-US" dirty="0"/>
          </a:p>
        </p:txBody>
      </p:sp>
      <p:sp>
        <p:nvSpPr>
          <p:cNvPr id="3" name="内容占位符 2"/>
          <p:cNvSpPr>
            <a:spLocks noGrp="1"/>
          </p:cNvSpPr>
          <p:nvPr>
            <p:ph idx="1"/>
          </p:nvPr>
        </p:nvSpPr>
        <p:spPr/>
        <p:txBody>
          <a:bodyPr/>
          <a:lstStyle/>
          <a:p>
            <a:r>
              <a:rPr lang="zh-CN" altLang="en-US" sz="2800" dirty="0"/>
              <a:t>题名</a:t>
            </a:r>
            <a:r>
              <a:rPr lang="en-US" altLang="zh-CN" sz="2800" dirty="0"/>
              <a:t>/</a:t>
            </a:r>
            <a:r>
              <a:rPr lang="zh-CN" altLang="en-US" sz="2800" dirty="0"/>
              <a:t>责任者</a:t>
            </a:r>
            <a:r>
              <a:rPr lang="en-US" altLang="zh-CN" sz="2800" dirty="0"/>
              <a:t>:Services computing = </a:t>
            </a:r>
            <a:r>
              <a:rPr lang="zh-CN" altLang="en-US" sz="2800" dirty="0"/>
              <a:t>服务计算 </a:t>
            </a:r>
            <a:r>
              <a:rPr lang="en-US" altLang="zh-CN" sz="2800" dirty="0"/>
              <a:t>/ Liang-</a:t>
            </a:r>
            <a:r>
              <a:rPr lang="en-US" altLang="zh-CN" sz="2800" dirty="0" err="1"/>
              <a:t>Jie</a:t>
            </a:r>
            <a:r>
              <a:rPr lang="en-US" altLang="zh-CN" sz="2800" dirty="0"/>
              <a:t> Zhang, Jia Zhang, Hong </a:t>
            </a:r>
            <a:r>
              <a:rPr lang="en-US" altLang="zh-CN" sz="2800" dirty="0" err="1"/>
              <a:t>Cai</a:t>
            </a:r>
            <a:r>
              <a:rPr lang="en-US" altLang="zh-CN" sz="2800" dirty="0"/>
              <a:t>.</a:t>
            </a:r>
          </a:p>
          <a:p>
            <a:r>
              <a:rPr lang="zh-CN" altLang="en-US" sz="2800" dirty="0"/>
              <a:t>出版发行项</a:t>
            </a:r>
            <a:r>
              <a:rPr lang="en-US" altLang="zh-CN" sz="2800" dirty="0"/>
              <a:t>:Beijing : Tsinghua University Press ; Berlin ; New York : Springer, c2007.</a:t>
            </a:r>
          </a:p>
          <a:p>
            <a:r>
              <a:rPr lang="en-US" altLang="zh-CN" sz="2800" dirty="0"/>
              <a:t>ISBN:9787302150756 (Tsinghua University Press)</a:t>
            </a:r>
          </a:p>
          <a:p>
            <a:r>
              <a:rPr lang="en-US" altLang="zh-CN" sz="2800" dirty="0"/>
              <a:t>ISBN:9783540382812 (Springer)</a:t>
            </a:r>
          </a:p>
          <a:p>
            <a:r>
              <a:rPr lang="en-US" altLang="zh-CN" sz="2800" smtClean="0"/>
              <a:t>URL:</a:t>
            </a:r>
            <a:r>
              <a:rPr lang="en-US" altLang="zh-CN" sz="2800" smtClean="0">
                <a:hlinkClick r:id="rId2"/>
              </a:rPr>
              <a:t>http</a:t>
            </a:r>
            <a:r>
              <a:rPr lang="en-US" altLang="zh-CN" sz="2800">
                <a:hlinkClick r:id="rId2"/>
              </a:rPr>
              <a:t>://</a:t>
            </a:r>
            <a:r>
              <a:rPr lang="en-US" altLang="zh-CN" sz="2800" smtClean="0">
                <a:hlinkClick r:id="rId2"/>
              </a:rPr>
              <a:t>202.119.47.8:8080/opac/item.php?marc_no=0003334218</a:t>
            </a:r>
            <a:endParaRPr lang="en-US" altLang="zh-CN" sz="2800" smtClean="0"/>
          </a:p>
        </p:txBody>
      </p:sp>
      <p:sp>
        <p:nvSpPr>
          <p:cNvPr id="4" name="灯片编号占位符 3"/>
          <p:cNvSpPr>
            <a:spLocks noGrp="1"/>
          </p:cNvSpPr>
          <p:nvPr>
            <p:ph type="sldNum" sz="quarter" idx="11"/>
          </p:nvPr>
        </p:nvSpPr>
        <p:spPr/>
        <p:txBody>
          <a:bodyPr/>
          <a:lstStyle/>
          <a:p>
            <a:pPr>
              <a:defRPr/>
            </a:pPr>
            <a:fld id="{759762E9-AABD-478B-B116-8B8B54DC7F1E}" type="slidenum">
              <a:rPr lang="en-US" altLang="zh-CN" smtClean="0"/>
              <a:pPr>
                <a:defRPr/>
              </a:pPr>
              <a:t>25</a:t>
            </a:fld>
            <a:endParaRPr lang="en-US" altLang="zh-CN" dirty="0"/>
          </a:p>
        </p:txBody>
      </p:sp>
    </p:spTree>
    <p:extLst>
      <p:ext uri="{BB962C8B-B14F-4D97-AF65-F5344CB8AC3E}">
        <p14:creationId xmlns:p14="http://schemas.microsoft.com/office/powerpoint/2010/main" val="261374214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t>Services examples</a:t>
            </a:r>
          </a:p>
        </p:txBody>
      </p:sp>
      <p:sp>
        <p:nvSpPr>
          <p:cNvPr id="5124" name="Rectangle 3"/>
          <p:cNvSpPr>
            <a:spLocks noGrp="1" noChangeArrowheads="1"/>
          </p:cNvSpPr>
          <p:nvPr>
            <p:ph idx="1"/>
          </p:nvPr>
        </p:nvSpPr>
        <p:spPr/>
        <p:txBody>
          <a:bodyPr/>
          <a:lstStyle/>
          <a:p>
            <a:pPr eaLnBrk="1" hangingPunct="1">
              <a:lnSpc>
                <a:spcPct val="90000"/>
              </a:lnSpc>
            </a:pPr>
            <a:r>
              <a:rPr lang="en-US" altLang="zh-CN" sz="2800" dirty="0" smtClean="0"/>
              <a:t>Traditional transportation and warehousing</a:t>
            </a:r>
          </a:p>
          <a:p>
            <a:pPr eaLnBrk="1" hangingPunct="1">
              <a:lnSpc>
                <a:spcPct val="90000"/>
              </a:lnSpc>
            </a:pPr>
            <a:r>
              <a:rPr lang="en-US" altLang="zh-CN" sz="2800" dirty="0" smtClean="0"/>
              <a:t>Information</a:t>
            </a:r>
          </a:p>
          <a:p>
            <a:pPr eaLnBrk="1" hangingPunct="1">
              <a:lnSpc>
                <a:spcPct val="90000"/>
              </a:lnSpc>
            </a:pPr>
            <a:r>
              <a:rPr lang="en-US" altLang="zh-CN" sz="2800" dirty="0" smtClean="0"/>
              <a:t>Finance, stock market</a:t>
            </a:r>
          </a:p>
          <a:p>
            <a:pPr eaLnBrk="1" hangingPunct="1">
              <a:lnSpc>
                <a:spcPct val="90000"/>
              </a:lnSpc>
            </a:pPr>
            <a:r>
              <a:rPr lang="en-US" altLang="zh-CN" sz="2800" dirty="0" smtClean="0"/>
              <a:t>Rental and leasing</a:t>
            </a:r>
          </a:p>
          <a:p>
            <a:pPr eaLnBrk="1" hangingPunct="1">
              <a:lnSpc>
                <a:spcPct val="90000"/>
              </a:lnSpc>
            </a:pPr>
            <a:r>
              <a:rPr lang="en-US" altLang="zh-CN" sz="2800" dirty="0" smtClean="0"/>
              <a:t>Scientific and technical services</a:t>
            </a:r>
          </a:p>
          <a:p>
            <a:pPr eaLnBrk="1" hangingPunct="1">
              <a:lnSpc>
                <a:spcPct val="90000"/>
              </a:lnSpc>
            </a:pPr>
            <a:r>
              <a:rPr lang="en-US" altLang="zh-CN" sz="2800" dirty="0" smtClean="0"/>
              <a:t>Administration</a:t>
            </a:r>
          </a:p>
          <a:p>
            <a:pPr eaLnBrk="1" hangingPunct="1">
              <a:lnSpc>
                <a:spcPct val="90000"/>
              </a:lnSpc>
            </a:pPr>
            <a:r>
              <a:rPr lang="en-US" altLang="zh-CN" sz="2800" dirty="0" smtClean="0"/>
              <a:t>Entertainments</a:t>
            </a:r>
          </a:p>
          <a:p>
            <a:pPr eaLnBrk="1" hangingPunct="1">
              <a:lnSpc>
                <a:spcPct val="90000"/>
              </a:lnSpc>
              <a:buFont typeface="Wingdings" pitchFamily="2" charset="2"/>
              <a:buNone/>
            </a:pPr>
            <a:r>
              <a:rPr lang="en-US" altLang="zh-CN" sz="2800" dirty="0" smtClean="0"/>
              <a:t>……</a:t>
            </a:r>
          </a:p>
        </p:txBody>
      </p:sp>
      <p:sp>
        <p:nvSpPr>
          <p:cNvPr id="512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9306426-8422-43CC-9FFB-2A0FA21B3877}" type="slidenum">
              <a:rPr lang="en-US" altLang="zh-CN" smtClean="0"/>
              <a:pPr eaLnBrk="1" hangingPunct="1"/>
              <a:t>3</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fontScale="90000"/>
          </a:bodyPr>
          <a:lstStyle/>
          <a:p>
            <a:pPr eaLnBrk="1" hangingPunct="1"/>
            <a:r>
              <a:rPr lang="en-US" altLang="zh-CN" sz="3200" dirty="0" smtClean="0"/>
              <a:t>Service vs. Manufacturing Model (1/2)</a:t>
            </a:r>
          </a:p>
        </p:txBody>
      </p:sp>
      <p:graphicFrame>
        <p:nvGraphicFramePr>
          <p:cNvPr id="6150" name="Object 5"/>
          <p:cNvGraphicFramePr>
            <a:graphicFrameLocks noGrp="1" noChangeAspect="1"/>
          </p:cNvGraphicFramePr>
          <p:nvPr>
            <p:ph idx="1"/>
            <p:extLst>
              <p:ext uri="{D42A27DB-BD31-4B8C-83A1-F6EECF244321}">
                <p14:modId xmlns:p14="http://schemas.microsoft.com/office/powerpoint/2010/main" val="227377253"/>
              </p:ext>
            </p:extLst>
          </p:nvPr>
        </p:nvGraphicFramePr>
        <p:xfrm>
          <a:off x="3995936" y="2852936"/>
          <a:ext cx="4737100" cy="2409825"/>
        </p:xfrm>
        <a:graphic>
          <a:graphicData uri="http://schemas.openxmlformats.org/presentationml/2006/ole">
            <mc:AlternateContent xmlns:mc="http://schemas.openxmlformats.org/markup-compatibility/2006">
              <mc:Choice xmlns:v="urn:schemas-microsoft-com:vml" Requires="v">
                <p:oleObj spid="_x0000_s6194" name="Visio" r:id="rId4" imgW="4737403" imgH="2409132" progId="Visio.Drawing.11">
                  <p:embed/>
                </p:oleObj>
              </mc:Choice>
              <mc:Fallback>
                <p:oleObj name="Visio" r:id="rId4" imgW="4737403" imgH="2409132"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2852936"/>
                        <a:ext cx="4737100" cy="2409825"/>
                      </a:xfrm>
                      <a:prstGeom prst="rect">
                        <a:avLst/>
                      </a:prstGeom>
                      <a:noFill/>
                      <a:ln>
                        <a:noFill/>
                      </a:ln>
                      <a:effectLst/>
                    </p:spPr>
                  </p:pic>
                </p:oleObj>
              </mc:Fallback>
            </mc:AlternateContent>
          </a:graphicData>
        </a:graphic>
      </p:graphicFrame>
      <p:sp>
        <p:nvSpPr>
          <p:cNvPr id="6146"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C69B29-7017-41A2-B66B-76C436EA2BED}" type="slidenum">
              <a:rPr lang="en-US" altLang="zh-CN" smtClean="0"/>
              <a:pPr eaLnBrk="1" hangingPunct="1"/>
              <a:t>4</a:t>
            </a:fld>
            <a:endParaRPr lang="en-US" altLang="zh-CN" smtClean="0"/>
          </a:p>
        </p:txBody>
      </p:sp>
      <p:graphicFrame>
        <p:nvGraphicFramePr>
          <p:cNvPr id="6149" name="Object 4"/>
          <p:cNvGraphicFramePr>
            <a:graphicFrameLocks noGrp="1" noChangeAspect="1"/>
          </p:cNvGraphicFramePr>
          <p:nvPr>
            <p:ph sz="quarter" idx="4294967295"/>
          </p:nvPr>
        </p:nvGraphicFramePr>
        <p:xfrm>
          <a:off x="0" y="2781300"/>
          <a:ext cx="3787775" cy="2592388"/>
        </p:xfrm>
        <a:graphic>
          <a:graphicData uri="http://schemas.openxmlformats.org/presentationml/2006/ole">
            <mc:AlternateContent xmlns:mc="http://schemas.openxmlformats.org/markup-compatibility/2006">
              <mc:Choice xmlns:v="urn:schemas-microsoft-com:vml" Requires="v">
                <p:oleObj spid="_x0000_s6195" name="Visio" r:id="rId6" imgW="3779832" imgH="2591493" progId="Visio.Drawing.11">
                  <p:embed/>
                </p:oleObj>
              </mc:Choice>
              <mc:Fallback>
                <p:oleObj name="Visio" r:id="rId6" imgW="3779832" imgH="2591493"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781300"/>
                        <a:ext cx="3787775"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Rectangle 3"/>
          <p:cNvSpPr>
            <a:spLocks noGrp="1" noChangeArrowheads="1"/>
          </p:cNvSpPr>
          <p:nvPr>
            <p:ph type="body" sz="half" idx="4294967295"/>
          </p:nvPr>
        </p:nvSpPr>
        <p:spPr>
          <a:xfrm>
            <a:off x="0" y="1600200"/>
            <a:ext cx="8229600" cy="2189163"/>
          </a:xfrm>
        </p:spPr>
        <p:txBody>
          <a:bodyPr/>
          <a:lstStyle/>
          <a:p>
            <a:pPr eaLnBrk="1" hangingPunct="1"/>
            <a:r>
              <a:rPr lang="en-US" altLang="zh-CN" sz="2800" dirty="0" smtClean="0"/>
              <a:t>Outputs: Services vs. Goods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5"/>
          <p:cNvSpPr>
            <a:spLocks noGrp="1"/>
          </p:cNvSpPr>
          <p:nvPr>
            <p:ph type="title"/>
          </p:nvPr>
        </p:nvSpPr>
        <p:spPr/>
        <p:txBody>
          <a:bodyPr>
            <a:normAutofit fontScale="90000"/>
          </a:bodyPr>
          <a:lstStyle/>
          <a:p>
            <a:r>
              <a:rPr lang="en-US" altLang="zh-CN" dirty="0"/>
              <a:t>Service vs. Manufacturing Model </a:t>
            </a:r>
            <a:r>
              <a:rPr lang="en-US" altLang="zh-CN" dirty="0" smtClean="0"/>
              <a:t>(2/2</a:t>
            </a:r>
            <a:r>
              <a:rPr lang="en-US" altLang="zh-CN" dirty="0"/>
              <a:t>)</a:t>
            </a:r>
            <a:endParaRPr lang="zh-CN" altLang="en-US" dirty="0" smtClean="0"/>
          </a:p>
        </p:txBody>
      </p:sp>
      <p:sp>
        <p:nvSpPr>
          <p:cNvPr id="7" name="内容占位符 6"/>
          <p:cNvSpPr>
            <a:spLocks noGrp="1"/>
          </p:cNvSpPr>
          <p:nvPr>
            <p:ph idx="1"/>
          </p:nvPr>
        </p:nvSpPr>
        <p:spPr/>
        <p:txBody>
          <a:bodyPr>
            <a:normAutofit fontScale="92500" lnSpcReduction="10000"/>
          </a:bodyPr>
          <a:lstStyle/>
          <a:p>
            <a:pPr>
              <a:defRPr/>
            </a:pPr>
            <a:r>
              <a:rPr lang="en-US" altLang="zh-CN" dirty="0" smtClean="0"/>
              <a:t>A precise definition of goods and services should distinguish them on the basis of their attributes. </a:t>
            </a:r>
          </a:p>
          <a:p>
            <a:pPr lvl="1">
              <a:defRPr/>
            </a:pPr>
            <a:r>
              <a:rPr lang="en-US" altLang="zh-CN" dirty="0" smtClean="0"/>
              <a:t>A good is a tangible physical object or product that can be created and transferred; it has an existence over time and thus can be created and used later. </a:t>
            </a:r>
          </a:p>
          <a:p>
            <a:pPr lvl="1">
              <a:defRPr/>
            </a:pPr>
            <a:r>
              <a:rPr lang="en-US" altLang="zh-CN" dirty="0" smtClean="0"/>
              <a:t>A service is intangible and perishable. It is an occurrence or process that is created and used simultaneously or nearly simultaneously. While the consumer cannot retain the actual service after it is produced, the effort of service can be retained.</a:t>
            </a:r>
          </a:p>
        </p:txBody>
      </p:sp>
      <p:sp>
        <p:nvSpPr>
          <p:cNvPr id="717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D5F3DF2-9532-4D1C-93F2-7A0057583E17}" type="slidenum">
              <a:rPr lang="en-US" altLang="zh-CN" smtClean="0"/>
              <a:pPr eaLnBrk="1" hangingPunct="1"/>
              <a:t>5</a:t>
            </a:fld>
            <a:endParaRPr lang="en-US" altLang="zh-CN"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rmAutofit/>
          </a:bodyPr>
          <a:lstStyle/>
          <a:p>
            <a:r>
              <a:rPr lang="en-US" altLang="zh-CN" sz="2400" dirty="0"/>
              <a:t>Integration of Manufacturing and service (1/3)</a:t>
            </a:r>
            <a:endParaRPr lang="zh-CN" altLang="en-US" sz="2400" dirty="0"/>
          </a:p>
        </p:txBody>
      </p:sp>
      <p:sp>
        <p:nvSpPr>
          <p:cNvPr id="10243"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090C2CB-6FCA-4E73-AFDB-33C4DD909EBE}" type="slidenum">
              <a:rPr lang="en-US" altLang="zh-CN" smtClean="0"/>
              <a:pPr eaLnBrk="1" hangingPunct="1"/>
              <a:t>6</a:t>
            </a:fld>
            <a:endParaRPr lang="en-US" altLang="zh-CN" smtClean="0"/>
          </a:p>
        </p:txBody>
      </p:sp>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095500"/>
            <a:ext cx="431482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220663"/>
            <a:ext cx="4657725" cy="663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Autofit/>
          </a:bodyPr>
          <a:lstStyle/>
          <a:p>
            <a:r>
              <a:rPr lang="en-US" altLang="zh-CN" sz="2400" dirty="0"/>
              <a:t>Integration of Manufacturing and service </a:t>
            </a:r>
            <a:r>
              <a:rPr lang="en-US" altLang="zh-CN" sz="2400" dirty="0" smtClean="0"/>
              <a:t>(2/3</a:t>
            </a:r>
            <a:r>
              <a:rPr lang="en-US" altLang="zh-CN" sz="2400" dirty="0"/>
              <a:t>)</a:t>
            </a:r>
            <a:endParaRPr lang="en-US" altLang="zh-CN" sz="2000" dirty="0" smtClean="0"/>
          </a:p>
        </p:txBody>
      </p:sp>
      <p:sp>
        <p:nvSpPr>
          <p:cNvPr id="1126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8AC4C43-655B-473E-B26E-16D161807548}" type="slidenum">
              <a:rPr lang="en-US" altLang="zh-CN" smtClean="0"/>
              <a:pPr eaLnBrk="1" hangingPunct="1"/>
              <a:t>7</a:t>
            </a:fld>
            <a:endParaRPr lang="en-US" altLang="zh-CN" smtClean="0"/>
          </a:p>
        </p:txBody>
      </p:sp>
      <p:pic>
        <p:nvPicPr>
          <p:cNvPr id="153604" name="Picture 4" descr="img_6110-min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039" y="2679154"/>
            <a:ext cx="381635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5" name="Picture 5" descr="img2008042408562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1556792"/>
            <a:ext cx="4176713"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3411073"/>
            <a:ext cx="3672408" cy="2753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randombar(horizontal)">
                                      <p:cBhvr>
                                        <p:cTn id="7" dur="500"/>
                                        <p:tgtEl>
                                          <p:spTgt spid="15360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3605"/>
                                        </p:tgtEl>
                                        <p:attrNameLst>
                                          <p:attrName>style.visibility</p:attrName>
                                        </p:attrNameLst>
                                      </p:cBhvr>
                                      <p:to>
                                        <p:strVal val="visible"/>
                                      </p:to>
                                    </p:set>
                                    <p:animEffect transition="in" filter="randombar(horizontal)">
                                      <p:cBhvr>
                                        <p:cTn id="12" dur="500"/>
                                        <p:tgtEl>
                                          <p:spTgt spid="15360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2530"/>
                                        </p:tgtEl>
                                        <p:attrNameLst>
                                          <p:attrName>style.visibility</p:attrName>
                                        </p:attrNameLst>
                                      </p:cBhvr>
                                      <p:to>
                                        <p:strVal val="visible"/>
                                      </p:to>
                                    </p:set>
                                    <p:animEffect transition="in" filter="randombar(horizontal)">
                                      <p:cBhvr>
                                        <p:cTn id="1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Autofit/>
          </a:bodyPr>
          <a:lstStyle/>
          <a:p>
            <a:r>
              <a:rPr lang="en-US" altLang="zh-CN" sz="2400" dirty="0"/>
              <a:t>Integration of Manufacturing and service </a:t>
            </a:r>
            <a:r>
              <a:rPr lang="en-US" altLang="zh-CN" sz="2400" dirty="0" smtClean="0"/>
              <a:t>(3/3</a:t>
            </a:r>
            <a:r>
              <a:rPr lang="en-US" altLang="zh-CN" sz="2400" dirty="0"/>
              <a:t>)</a:t>
            </a:r>
            <a:endParaRPr lang="en-US" altLang="zh-CN" sz="2000" dirty="0" smtClean="0"/>
          </a:p>
        </p:txBody>
      </p:sp>
      <p:sp>
        <p:nvSpPr>
          <p:cNvPr id="1229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0CEA6B5-14D7-4589-9FAB-83FC60643E04}" type="slidenum">
              <a:rPr lang="en-US" altLang="zh-CN" smtClean="0"/>
              <a:pPr eaLnBrk="1" hangingPunct="1"/>
              <a:t>8</a:t>
            </a:fld>
            <a:endParaRPr lang="en-US" altLang="zh-CN" smtClean="0"/>
          </a:p>
        </p:txBody>
      </p:sp>
      <p:pic>
        <p:nvPicPr>
          <p:cNvPr id="161796" name="Picture 4" descr="2007514543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276475"/>
            <a:ext cx="40005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7" name="Picture 5" descr="2007514544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491" y="3607939"/>
            <a:ext cx="381635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blinds(horizontal)">
                                      <p:cBhvr>
                                        <p:cTn id="7" dur="500"/>
                                        <p:tgtEl>
                                          <p:spTgt spid="161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1797"/>
                                        </p:tgtEl>
                                        <p:attrNameLst>
                                          <p:attrName>style.visibility</p:attrName>
                                        </p:attrNameLst>
                                      </p:cBhvr>
                                      <p:to>
                                        <p:strVal val="visible"/>
                                      </p:to>
                                    </p:set>
                                    <p:animEffect transition="in" filter="blinds(horizontal)">
                                      <p:cBhvr>
                                        <p:cTn id="12" dur="500"/>
                                        <p:tgtEl>
                                          <p:spTgt spid="16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Service-goods continuum</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681" y="1186077"/>
            <a:ext cx="2794637" cy="5081158"/>
          </a:xfrm>
        </p:spPr>
      </p:pic>
      <p:sp>
        <p:nvSpPr>
          <p:cNvPr id="4" name="灯片编号占位符 3"/>
          <p:cNvSpPr>
            <a:spLocks noGrp="1"/>
          </p:cNvSpPr>
          <p:nvPr>
            <p:ph type="sldNum" sz="quarter" idx="11"/>
          </p:nvPr>
        </p:nvSpPr>
        <p:spPr/>
        <p:txBody>
          <a:bodyPr/>
          <a:lstStyle/>
          <a:p>
            <a:pPr>
              <a:defRPr/>
            </a:pPr>
            <a:fld id="{759762E9-AABD-478B-B116-8B8B54DC7F1E}" type="slidenum">
              <a:rPr lang="en-US" altLang="zh-CN" smtClean="0"/>
              <a:pPr>
                <a:defRPr/>
              </a:pPr>
              <a:t>9</a:t>
            </a:fld>
            <a:endParaRPr lang="en-US" altLang="zh-CN" dirty="0"/>
          </a:p>
        </p:txBody>
      </p:sp>
    </p:spTree>
    <p:extLst>
      <p:ext uri="{BB962C8B-B14F-4D97-AF65-F5344CB8AC3E}">
        <p14:creationId xmlns:p14="http://schemas.microsoft.com/office/powerpoint/2010/main" val="2917807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5|307.9"/>
</p:tagLst>
</file>

<file path=ppt/tags/tag2.xml><?xml version="1.0" encoding="utf-8"?>
<p:tagLst xmlns:a="http://schemas.openxmlformats.org/drawingml/2006/main" xmlns:r="http://schemas.openxmlformats.org/officeDocument/2006/relationships" xmlns:p="http://schemas.openxmlformats.org/presentationml/2006/main">
  <p:tag name="TIMING" val="|0.8|2.5|1.4"/>
</p:tagLst>
</file>

<file path=ppt/tags/tag3.xml><?xml version="1.0" encoding="utf-8"?>
<p:tagLst xmlns:a="http://schemas.openxmlformats.org/drawingml/2006/main" xmlns:r="http://schemas.openxmlformats.org/officeDocument/2006/relationships" xmlns:p="http://schemas.openxmlformats.org/presentationml/2006/main">
  <p:tag name="TIMING" val="|1.1|31.6"/>
</p:tagLst>
</file>

<file path=ppt/theme/theme1.xml><?xml version="1.0" encoding="utf-8"?>
<a:theme xmlns:a="http://schemas.openxmlformats.org/drawingml/2006/main" name="softwar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software</Template>
  <TotalTime>8179</TotalTime>
  <Words>896</Words>
  <Application>Microsoft Office PowerPoint</Application>
  <PresentationFormat>全屏显示(4:3)</PresentationFormat>
  <Paragraphs>192</Paragraphs>
  <Slides>25</Slides>
  <Notes>22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1" baseType="lpstr">
      <vt:lpstr>宋体</vt:lpstr>
      <vt:lpstr>Arial</vt:lpstr>
      <vt:lpstr>Verdana</vt:lpstr>
      <vt:lpstr>Wingdings</vt:lpstr>
      <vt:lpstr>software</vt:lpstr>
      <vt:lpstr>Visio</vt:lpstr>
      <vt:lpstr>Services and Services System  Service-Oriented Software Engineering</vt:lpstr>
      <vt:lpstr>What is service</vt:lpstr>
      <vt:lpstr>Services examples</vt:lpstr>
      <vt:lpstr>Service vs. Manufacturing Model (1/2)</vt:lpstr>
      <vt:lpstr>Service vs. Manufacturing Model (2/2)</vt:lpstr>
      <vt:lpstr>Integration of Manufacturing and service (1/3)</vt:lpstr>
      <vt:lpstr>Integration of Manufacturing and service (2/3)</vt:lpstr>
      <vt:lpstr>Integration of Manufacturing and service (3/3)</vt:lpstr>
      <vt:lpstr>Service-goods continuum</vt:lpstr>
      <vt:lpstr>Trend (1/2)</vt:lpstr>
      <vt:lpstr>Trend (2/2)</vt:lpstr>
      <vt:lpstr>Services System</vt:lpstr>
      <vt:lpstr>Components</vt:lpstr>
      <vt:lpstr>Self Contained &amp; Encapsulated</vt:lpstr>
      <vt:lpstr>Perspectives of service systems (1/2)</vt:lpstr>
      <vt:lpstr>Perspectives of service systems (2/2)</vt:lpstr>
      <vt:lpstr>Problems in Services System</vt:lpstr>
      <vt:lpstr>IT-enabled business service</vt:lpstr>
      <vt:lpstr>2 features of IT-enabled Service</vt:lpstr>
      <vt:lpstr>IT and Non-IT Services </vt:lpstr>
      <vt:lpstr>Services Ecosystem</vt:lpstr>
      <vt:lpstr>Overview of a services ecosystem</vt:lpstr>
      <vt:lpstr>Service inventory</vt:lpstr>
      <vt:lpstr>The Question is …</vt:lpstr>
      <vt:lpstr>Read 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贝佳</dc:creator>
  <cp:lastModifiedBy>bei jia</cp:lastModifiedBy>
  <cp:revision>123</cp:revision>
  <dcterms:created xsi:type="dcterms:W3CDTF">2008-04-16T11:36:22Z</dcterms:created>
  <dcterms:modified xsi:type="dcterms:W3CDTF">2013-09-02T03:26:00Z</dcterms:modified>
</cp:coreProperties>
</file>