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794320" y="470880"/>
            <a:ext cx="660384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Introduction to Singapore's Monetary Policy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4920" y="2723040"/>
            <a:ext cx="517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Singapore's monetary policy is unique, focusing on managing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4920" y="3008880"/>
            <a:ext cx="4586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exchange rate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rather than traditional interest rates.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04920" y="3447000"/>
            <a:ext cx="535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Monetary Authority of Singapore (MAS)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acts as the central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4920" y="3732840"/>
            <a:ext cx="524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bank, ensuring price stability for sustainable economic growth.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04920" y="4170960"/>
            <a:ext cx="534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approach is tailored to Singapore's small, open, and trade-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04920" y="4456800"/>
            <a:ext cx="545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reliant economy, where the exchange rate has a more significant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7086600" y="1378080"/>
            <a:ext cx="3809520" cy="507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"/>
          <p:cNvSpPr txBox="1"/>
          <p:nvPr/>
        </p:nvSpPr>
        <p:spPr>
          <a:xfrm>
            <a:off x="304920" y="4742640"/>
            <a:ext cx="158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impact on inflation.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22160" y="470880"/>
            <a:ext cx="714852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Why Exchange Rate Instead of Interest Rates?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04920" y="2361240"/>
            <a:ext cx="505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Singapore is a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small and highly open economy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where trade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04920" y="2647080"/>
            <a:ext cx="186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plays a dominant role.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04920" y="3085200"/>
            <a:ext cx="537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Gross exports and imports of goods and services are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more than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04920" y="3371040"/>
            <a:ext cx="521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300% of its GDP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and domestic expenditure has a high import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04920" y="3656520"/>
            <a:ext cx="67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content.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04920" y="4094640"/>
            <a:ext cx="5126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In such an economy, 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exchange rate has a much stronger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04920" y="4380480"/>
            <a:ext cx="418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influence on inflation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than domestic interest rates.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04920" y="4818600"/>
            <a:ext cx="5486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For example, an appreciation of the Singapore dollar reduces the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7086600" y="1377360"/>
            <a:ext cx="3809520" cy="508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304920" y="5104440"/>
            <a:ext cx="442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cost of imported goods, thereby dampening inflation.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656880" y="1337400"/>
            <a:ext cx="487872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The S$NEER Policy Framework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04920" y="2361240"/>
            <a:ext cx="469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Singapore Dollar Nominal Effective Exchange Rate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304920" y="2647080"/>
            <a:ext cx="496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(S$NEER)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is a combined index of bilateral exchange rates.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04920" y="3085200"/>
            <a:ext cx="495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It represents the Singapore dollar against a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trade-weighted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04920" y="3371040"/>
            <a:ext cx="412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basket of currencies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of its major trading partners.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04920" y="3809160"/>
            <a:ext cx="468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Weights are assigned based on 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importance of trade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04920" y="4094640"/>
            <a:ext cx="265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relationships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with each country.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04920" y="4533120"/>
            <a:ext cx="547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allows the Singapore dollar to perform collectively in relation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304920" y="4818600"/>
            <a:ext cx="513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to its major trading partners, which is crucial for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general price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6134040" y="2247840"/>
            <a:ext cx="5714640" cy="333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"/>
          <p:cNvSpPr txBox="1"/>
          <p:nvPr/>
        </p:nvSpPr>
        <p:spPr>
          <a:xfrm>
            <a:off x="304920" y="5104440"/>
            <a:ext cx="166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levels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in Singapore.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923280" y="861120"/>
            <a:ext cx="434592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The Policy Band Mechanism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04920" y="2504160"/>
            <a:ext cx="541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MAS does not set a precise level for the exchange rate. Instead,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304920" y="2790000"/>
            <a:ext cx="446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S$NEER is allowed to move within a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policy band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04920" y="3228120"/>
            <a:ext cx="497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exact levels of this policy band are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not disclosed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to the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04920" y="3513600"/>
            <a:ext cx="55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public.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04920" y="3952080"/>
            <a:ext cx="505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If the S$NEER moves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outside this band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MAS intervenes by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04920" y="4237560"/>
            <a:ext cx="296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buying or selling Singapore dollars.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04920" y="4675680"/>
            <a:ext cx="485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intervention ensures the S$NEER remains within the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6134040" y="1771560"/>
            <a:ext cx="5714640" cy="428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304920" y="4961520"/>
            <a:ext cx="345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desired range, maintaining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price stability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80640" y="861120"/>
            <a:ext cx="303084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Three Policy Levers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456840" y="3152520"/>
            <a:ext cx="48240" cy="47880"/>
          </a:xfrm>
          <a:custGeom>
            <a:avLst/>
            <a:gdLst/>
            <a:ahLst/>
            <a:rect l="0" t="0" r="r" b="b"/>
            <a:pathLst>
              <a:path w="134" h="133">
                <a:moveTo>
                  <a:pt x="134" y="67"/>
                </a:moveTo>
                <a:cubicBezTo>
                  <a:pt x="134" y="76"/>
                  <a:pt x="132" y="85"/>
                  <a:pt x="129" y="93"/>
                </a:cubicBezTo>
                <a:cubicBezTo>
                  <a:pt x="125" y="101"/>
                  <a:pt x="121" y="108"/>
                  <a:pt x="113" y="114"/>
                </a:cubicBezTo>
                <a:cubicBezTo>
                  <a:pt x="107" y="120"/>
                  <a:pt x="100" y="125"/>
                  <a:pt x="92" y="128"/>
                </a:cubicBezTo>
                <a:cubicBezTo>
                  <a:pt x="84" y="132"/>
                  <a:pt x="75" y="133"/>
                  <a:pt x="67" y="133"/>
                </a:cubicBezTo>
                <a:cubicBezTo>
                  <a:pt x="58" y="133"/>
                  <a:pt x="49" y="132"/>
                  <a:pt x="41" y="128"/>
                </a:cubicBezTo>
                <a:cubicBezTo>
                  <a:pt x="33" y="125"/>
                  <a:pt x="26" y="120"/>
                  <a:pt x="20" y="114"/>
                </a:cubicBezTo>
                <a:cubicBezTo>
                  <a:pt x="14" y="108"/>
                  <a:pt x="9" y="101"/>
                  <a:pt x="6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8" y="0"/>
                  <a:pt x="67" y="0"/>
                </a:cubicBezTo>
                <a:cubicBezTo>
                  <a:pt x="75" y="0"/>
                  <a:pt x="84" y="2"/>
                  <a:pt x="92" y="5"/>
                </a:cubicBezTo>
                <a:cubicBezTo>
                  <a:pt x="100" y="9"/>
                  <a:pt x="107" y="13"/>
                  <a:pt x="113" y="20"/>
                </a:cubicBezTo>
                <a:cubicBezTo>
                  <a:pt x="121" y="27"/>
                  <a:pt x="125" y="34"/>
                  <a:pt x="129" y="42"/>
                </a:cubicBezTo>
                <a:cubicBezTo>
                  <a:pt x="132" y="50"/>
                  <a:pt x="134" y="59"/>
                  <a:pt x="134" y="6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304920" y="2656440"/>
            <a:ext cx="533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MAS adjusts three key parameters of the S$NEER policy band: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66720" y="3081600"/>
            <a:ext cx="49485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2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Slope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Influences the pace at which the Singapore dollar strengthens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456840" y="3609720"/>
            <a:ext cx="48240" cy="47880"/>
          </a:xfrm>
          <a:custGeom>
            <a:avLst/>
            <a:gdLst/>
            <a:ahLst/>
            <a:rect l="0" t="0" r="r" b="b"/>
            <a:pathLst>
              <a:path w="134" h="133">
                <a:moveTo>
                  <a:pt x="134" y="66"/>
                </a:moveTo>
                <a:cubicBezTo>
                  <a:pt x="134" y="76"/>
                  <a:pt x="132" y="85"/>
                  <a:pt x="129" y="93"/>
                </a:cubicBezTo>
                <a:cubicBezTo>
                  <a:pt x="125" y="101"/>
                  <a:pt x="121" y="108"/>
                  <a:pt x="113" y="114"/>
                </a:cubicBezTo>
                <a:cubicBezTo>
                  <a:pt x="107" y="120"/>
                  <a:pt x="100" y="125"/>
                  <a:pt x="92" y="128"/>
                </a:cubicBezTo>
                <a:cubicBezTo>
                  <a:pt x="84" y="132"/>
                  <a:pt x="75" y="133"/>
                  <a:pt x="67" y="133"/>
                </a:cubicBezTo>
                <a:cubicBezTo>
                  <a:pt x="58" y="133"/>
                  <a:pt x="49" y="132"/>
                  <a:pt x="41" y="128"/>
                </a:cubicBezTo>
                <a:cubicBezTo>
                  <a:pt x="33" y="125"/>
                  <a:pt x="26" y="120"/>
                  <a:pt x="20" y="114"/>
                </a:cubicBezTo>
                <a:cubicBezTo>
                  <a:pt x="14" y="108"/>
                  <a:pt x="9" y="101"/>
                  <a:pt x="6" y="93"/>
                </a:cubicBezTo>
                <a:cubicBezTo>
                  <a:pt x="2" y="85"/>
                  <a:pt x="0" y="76"/>
                  <a:pt x="0" y="66"/>
                </a:cubicBezTo>
                <a:cubicBezTo>
                  <a:pt x="0" y="58"/>
                  <a:pt x="2" y="49"/>
                  <a:pt x="6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8" y="0"/>
                  <a:pt x="67" y="0"/>
                </a:cubicBezTo>
                <a:cubicBezTo>
                  <a:pt x="75" y="0"/>
                  <a:pt x="84" y="2"/>
                  <a:pt x="92" y="5"/>
                </a:cubicBezTo>
                <a:cubicBezTo>
                  <a:pt x="100" y="9"/>
                  <a:pt x="107" y="13"/>
                  <a:pt x="113" y="20"/>
                </a:cubicBezTo>
                <a:cubicBezTo>
                  <a:pt x="121" y="26"/>
                  <a:pt x="125" y="33"/>
                  <a:pt x="129" y="41"/>
                </a:cubicBezTo>
                <a:cubicBezTo>
                  <a:pt x="132" y="49"/>
                  <a:pt x="134" y="58"/>
                  <a:pt x="134" y="6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57200" y="3310200"/>
            <a:ext cx="8222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or weakens.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66720" y="3538800"/>
            <a:ext cx="505800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2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Level (Mid-point)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Allows for an immediate strengthening or weakening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456840" y="4066920"/>
            <a:ext cx="48240" cy="47880"/>
          </a:xfrm>
          <a:custGeom>
            <a:avLst/>
            <a:gdLst/>
            <a:ahLst/>
            <a:rect l="0" t="0" r="r" b="b"/>
            <a:pathLst>
              <a:path w="134" h="133">
                <a:moveTo>
                  <a:pt x="134" y="66"/>
                </a:moveTo>
                <a:cubicBezTo>
                  <a:pt x="134" y="75"/>
                  <a:pt x="132" y="84"/>
                  <a:pt x="129" y="92"/>
                </a:cubicBezTo>
                <a:cubicBezTo>
                  <a:pt x="125" y="100"/>
                  <a:pt x="121" y="107"/>
                  <a:pt x="113" y="113"/>
                </a:cubicBezTo>
                <a:cubicBezTo>
                  <a:pt x="107" y="119"/>
                  <a:pt x="100" y="125"/>
                  <a:pt x="92" y="128"/>
                </a:cubicBezTo>
                <a:cubicBezTo>
                  <a:pt x="84" y="132"/>
                  <a:pt x="75" y="133"/>
                  <a:pt x="67" y="133"/>
                </a:cubicBezTo>
                <a:cubicBezTo>
                  <a:pt x="58" y="133"/>
                  <a:pt x="49" y="132"/>
                  <a:pt x="41" y="128"/>
                </a:cubicBezTo>
                <a:cubicBezTo>
                  <a:pt x="33" y="125"/>
                  <a:pt x="26" y="119"/>
                  <a:pt x="20" y="113"/>
                </a:cubicBezTo>
                <a:cubicBezTo>
                  <a:pt x="14" y="107"/>
                  <a:pt x="9" y="100"/>
                  <a:pt x="6" y="92"/>
                </a:cubicBezTo>
                <a:cubicBezTo>
                  <a:pt x="2" y="84"/>
                  <a:pt x="0" y="75"/>
                  <a:pt x="0" y="66"/>
                </a:cubicBezTo>
                <a:cubicBezTo>
                  <a:pt x="0" y="58"/>
                  <a:pt x="2" y="49"/>
                  <a:pt x="6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8" y="0"/>
                  <a:pt x="67" y="0"/>
                </a:cubicBezTo>
                <a:cubicBezTo>
                  <a:pt x="75" y="0"/>
                  <a:pt x="84" y="2"/>
                  <a:pt x="92" y="5"/>
                </a:cubicBezTo>
                <a:cubicBezTo>
                  <a:pt x="100" y="9"/>
                  <a:pt x="107" y="13"/>
                  <a:pt x="113" y="20"/>
                </a:cubicBezTo>
                <a:cubicBezTo>
                  <a:pt x="121" y="26"/>
                  <a:pt x="125" y="33"/>
                  <a:pt x="129" y="41"/>
                </a:cubicBezTo>
                <a:cubicBezTo>
                  <a:pt x="132" y="49"/>
                  <a:pt x="134" y="58"/>
                  <a:pt x="134" y="6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57200" y="3767400"/>
            <a:ext cx="39225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of the S$NEER, used in drastic situations like a recession.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66720" y="3996000"/>
            <a:ext cx="4193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2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Width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Determines the allowable volatility of the S$NEER.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04920" y="4237560"/>
            <a:ext cx="541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These parameters are reviewed at least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twice a year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typically in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04920" y="4523400"/>
            <a:ext cx="529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April and October, with additional reviews if conditions demand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467400" y="1771560"/>
            <a:ext cx="5047920" cy="428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304920" y="4809240"/>
            <a:ext cx="161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immediate change.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418640" y="861120"/>
            <a:ext cx="335520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Policy Implementation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04920" y="2361240"/>
            <a:ext cx="454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MAS implements its monetary policy primarily through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304920" y="2647080"/>
            <a:ext cx="548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intervention operations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in the spot foreign exchange (FX) market.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304920" y="3085200"/>
            <a:ext cx="500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involves 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sale or purchase of US dollars against the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04920" y="3371040"/>
            <a:ext cx="462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Singapore dollar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as the S$-US$ pair is the most liquid.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04920" y="3809160"/>
            <a:ext cx="544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These operations directly influence the S$NEER to keep it within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304920" y="4094640"/>
            <a:ext cx="133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policy band.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04920" y="4533120"/>
            <a:ext cx="476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policy parameters are reviewed at least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twice a year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04920" y="4818600"/>
            <a:ext cx="525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(typically April and October), with additional reviews possible if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134040" y="2219400"/>
            <a:ext cx="5714640" cy="3390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304920" y="5104440"/>
            <a:ext cx="4172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economic conditions warrant immediate changes.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382920" y="1099440"/>
            <a:ext cx="543276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Effectiveness in Controlling Inflation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04920" y="2075400"/>
            <a:ext cx="528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Singapore's exchange rate-centered monetary policy has been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04920" y="2361240"/>
            <a:ext cx="3696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highly effective in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maintaining price stability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04920" y="2799360"/>
            <a:ext cx="526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By managing the S$NEER, MAS directly influences the cost of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304920" y="3085200"/>
            <a:ext cx="462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imports, which are a significant component of domestic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304920" y="3371040"/>
            <a:ext cx="244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consumption and production.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04920" y="3809160"/>
            <a:ext cx="538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approach has allowed Singapore to achieve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low and stable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04920" y="4094640"/>
            <a:ext cx="528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inflation rates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over the long term, even amidst global economic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04920" y="4380480"/>
            <a:ext cx="101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fluctuations.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04920" y="4818600"/>
            <a:ext cx="506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International Monetary Fund (IMF) studies have consistently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04920" y="5104440"/>
            <a:ext cx="536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affirmed the effectiveness of this unique framework in delivering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134040" y="2009880"/>
            <a:ext cx="5714640" cy="380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 txBox="1"/>
          <p:nvPr/>
        </p:nvSpPr>
        <p:spPr>
          <a:xfrm>
            <a:off x="304920" y="5390280"/>
            <a:ext cx="196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domestic price stability.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3674880" y="1537560"/>
            <a:ext cx="484272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Advantages and Disadvantages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352080" y="2990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30" y="143"/>
                  <a:pt x="121" y="150"/>
                  <a:pt x="111" y="154"/>
                </a:cubicBezTo>
                <a:cubicBezTo>
                  <a:pt x="101" y="158"/>
                  <a:pt x="91" y="160"/>
                  <a:pt x="81" y="160"/>
                </a:cubicBezTo>
                <a:cubicBezTo>
                  <a:pt x="70" y="160"/>
                  <a:pt x="60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1" y="120"/>
                  <a:pt x="7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04920" y="2488680"/>
            <a:ext cx="12081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Advantages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33520" y="2904120"/>
            <a:ext cx="479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Effective Inflation Control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Direct impact on import prices,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5208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1" y="157"/>
                  <a:pt x="91" y="159"/>
                  <a:pt x="81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33520" y="3189960"/>
            <a:ext cx="331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crucial for a trade-dependent economy.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33520" y="3551760"/>
            <a:ext cx="474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Price Stability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Has consistently delivered low and stable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352080" y="4286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1" y="157"/>
                  <a:pt x="91" y="159"/>
                  <a:pt x="81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7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33520" y="3837600"/>
            <a:ext cx="118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inflation rates.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33520" y="4199400"/>
            <a:ext cx="491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Supports Sustainable Growth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Provides a stable economic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33520" y="4485240"/>
            <a:ext cx="238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environment for businesses.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448320" y="2990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60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6400800" y="2488680"/>
            <a:ext cx="15130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Disadvantages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629400" y="2904120"/>
            <a:ext cx="480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Limited Interest Rate Control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Domestic interest rates are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644832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6629400" y="3189960"/>
            <a:ext cx="316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largely determined by global markets.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6629400" y="3551760"/>
            <a:ext cx="465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Export Competitiveness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A stronger currency can make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629400" y="3837600"/>
            <a:ext cx="385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exports more expensive, potentially impacting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6448320" y="4571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60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50" y="7"/>
                </a:cubicBezTo>
                <a:cubicBezTo>
                  <a:pt x="60" y="3"/>
                  <a:pt x="70" y="0"/>
                  <a:pt x="80" y="0"/>
                </a:cubicBezTo>
                <a:cubicBezTo>
                  <a:pt x="91" y="0"/>
                  <a:pt x="101" y="3"/>
                  <a:pt x="111" y="7"/>
                </a:cubicBezTo>
                <a:cubicBezTo>
                  <a:pt x="120" y="11"/>
                  <a:pt x="129" y="16"/>
                  <a:pt x="136" y="25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6629400" y="4123440"/>
            <a:ext cx="141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competitiveness.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6629400" y="4485240"/>
            <a:ext cx="455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Less Direct Control over Domestic Demand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: Focus on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629400" y="4771080"/>
            <a:ext cx="463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exchange rate means less direct influence on domestic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629400" y="5056920"/>
            <a:ext cx="82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spending.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247720" y="1842480"/>
            <a:ext cx="1697040" cy="38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700" strike="noStrike" u="none">
                <a:solidFill>
                  <a:srgbClr val="003366"/>
                </a:solidFill>
                <a:effectLst/>
                <a:uFillTx/>
                <a:latin typeface="Arial"/>
                <a:ea typeface="Arial"/>
              </a:rPr>
              <a:t>Conclusion</a:t>
            </a:r>
            <a:endParaRPr b="0" lang="en-US" sz="2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191320" y="2790000"/>
            <a:ext cx="7810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Singapore's monetary policy stands out globally due to its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exchange rate-centered approach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046880" y="3228120"/>
            <a:ext cx="1011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S$NEER policy band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, managed by MAS, is the primary tool for maintaining price stability in a highly open economy.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04920" y="3666240"/>
            <a:ext cx="1120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This unique framework, with its three adjustable levers (slope, level, and width), has proven </a:t>
            </a:r>
            <a:r>
              <a:rPr b="0" lang="en-US" sz="1500" strike="noStrike" u="none">
                <a:solidFill>
                  <a:srgbClr val="e74c3c"/>
                </a:solidFill>
                <a:effectLst/>
                <a:uFillTx/>
                <a:latin typeface="Arial"/>
                <a:ea typeface="Arial"/>
              </a:rPr>
              <a:t>highly effective in controlling inflation</a:t>
            </a:r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 and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04920" y="3952080"/>
            <a:ext cx="329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fostering sustainable economic growth.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304920" y="4390200"/>
            <a:ext cx="1137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While it differs from traditional interest rate policies, it is well-suited to Singapore's economic structure and has consistently delivered its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04920" y="4675680"/>
            <a:ext cx="900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333333"/>
                </a:solidFill>
                <a:effectLst/>
                <a:uFillTx/>
                <a:latin typeface="Arial"/>
                <a:ea typeface="Arial"/>
              </a:rPr>
              <a:t>objectives.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LibreOffice/25.2.0.3$MacOSX_AARCH64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