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0"/>
  </p:notesMasterIdLst>
  <p:sldIdLst>
    <p:sldId id="302" r:id="rId2"/>
    <p:sldId id="303" r:id="rId3"/>
    <p:sldId id="304" r:id="rId4"/>
    <p:sldId id="305" r:id="rId5"/>
    <p:sldId id="306" r:id="rId6"/>
    <p:sldId id="349" r:id="rId7"/>
    <p:sldId id="312" r:id="rId8"/>
    <p:sldId id="313" r:id="rId9"/>
    <p:sldId id="314" r:id="rId10"/>
    <p:sldId id="315" r:id="rId11"/>
    <p:sldId id="318" r:id="rId12"/>
    <p:sldId id="347" r:id="rId13"/>
    <p:sldId id="319" r:id="rId14"/>
    <p:sldId id="348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7" r:id="rId27"/>
    <p:sldId id="334" r:id="rId28"/>
    <p:sldId id="339" r:id="rId29"/>
    <p:sldId id="340" r:id="rId30"/>
    <p:sldId id="351" r:id="rId31"/>
    <p:sldId id="344" r:id="rId32"/>
    <p:sldId id="345" r:id="rId33"/>
    <p:sldId id="346" r:id="rId34"/>
    <p:sldId id="341" r:id="rId35"/>
    <p:sldId id="342" r:id="rId36"/>
    <p:sldId id="343" r:id="rId37"/>
    <p:sldId id="352" r:id="rId38"/>
    <p:sldId id="353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6" autoAdjust="0"/>
    <p:restoredTop sz="94660"/>
  </p:normalViewPr>
  <p:slideViewPr>
    <p:cSldViewPr>
      <p:cViewPr varScale="1">
        <p:scale>
          <a:sx n="78" d="100"/>
          <a:sy n="78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0C8155-3FF8-4708-9B02-DEDAAD312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Greenfoot Tutorial is always available from the Help menu.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683C7-B39A-45BD-AB3F-9DF1EF411E7F}" type="slidenum">
              <a:rPr lang="en-US" smtClean="0">
                <a:ea typeface="MS PGothic" pitchFamily="34" charset="-128"/>
              </a:rPr>
              <a:pPr/>
              <a:t>7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Select “Source Code” for the Balloon to see the source code.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9D4C0-D3B6-4F6F-8632-8423C6CE4639}" type="slidenum">
              <a:rPr lang="en-US" smtClean="0">
                <a:ea typeface="MS PGothic" pitchFamily="34" charset="-128"/>
              </a:rPr>
              <a:pPr/>
              <a:t>11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A4C53-C12A-4085-A477-D363BBBD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303D-9503-4BB0-B1B3-F43350E31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AC7D-6991-4F9F-8E8F-BFDE85765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29D4-CE5F-49B0-8BA3-6FB8B5A92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A5D1F-1CE3-47C3-BF39-D9C87A05A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3A69-F19B-4223-9025-E40BB5E07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B6C8C-6AE7-43AE-B858-46739D3B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FEE1F-B8B7-4A4F-B55B-298EF2AEB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2018-9937-41ED-974D-B34225A47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32AB-2DE2-42EA-BA8C-A057D0515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64A7D-0E32-4EBC-9A25-CC56F2D4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242630-FBDE-4907-83D2-7926EB73E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43.xml"/><Relationship Id="rId7" Type="http://schemas.openxmlformats.org/officeDocument/2006/relationships/image" Target="../media/image8.jpe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20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hewner@gatech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3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Solving with Data Structures using Java: </a:t>
            </a:r>
            <a:br>
              <a:rPr lang="en-US" smtClean="0"/>
            </a:br>
            <a:r>
              <a:rPr lang="en-US" smtClean="0"/>
              <a:t>A Multimedia Approach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Chapter 14: Using an Existing Simulation Package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Download </a:t>
            </a:r>
            <a:r>
              <a:rPr lang="en-US" sz="2400" dirty="0" err="1" smtClean="0"/>
              <a:t>greenfoot</a:t>
            </a:r>
            <a:r>
              <a:rPr lang="en-US" sz="2400" dirty="0" smtClean="0"/>
              <a:t> and install it right now if </a:t>
            </a:r>
            <a:r>
              <a:rPr lang="en-US" sz="2400" dirty="0" smtClean="0"/>
              <a:t>you </a:t>
            </a:r>
            <a:r>
              <a:rPr lang="en-US" sz="2400" dirty="0" smtClean="0"/>
              <a:t>haven’t! </a:t>
            </a:r>
            <a:r>
              <a:rPr lang="en-US" sz="2400" dirty="0" smtClean="0"/>
              <a:t>http://</a:t>
            </a:r>
            <a:r>
              <a:rPr lang="en-US" sz="2400" dirty="0" smtClean="0"/>
              <a:t>www.greenfoot.org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Balloon Code and Doc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905000"/>
            <a:ext cx="3276600" cy="4525963"/>
          </a:xfrm>
        </p:spPr>
        <p:txBody>
          <a:bodyPr/>
          <a:lstStyle/>
          <a:p>
            <a:pPr eaLnBrk="1" hangingPunct="1"/>
            <a:r>
              <a:rPr lang="en-US" smtClean="0"/>
              <a:t>Double-click on the Balloon class</a:t>
            </a:r>
          </a:p>
          <a:p>
            <a:pPr eaLnBrk="1" hangingPunct="1"/>
            <a:r>
              <a:rPr lang="en-US" smtClean="0"/>
              <a:t>Select Documentation on the right</a:t>
            </a:r>
          </a:p>
          <a:p>
            <a:pPr lvl="1" eaLnBrk="1" hangingPunct="1"/>
            <a:r>
              <a:rPr lang="en-US" smtClean="0"/>
              <a:t>You can switch between the source code and documentation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657600" y="1828800"/>
            <a:ext cx="5181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1000" y="1828800"/>
            <a:ext cx="441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Just like the methods you’re already familiar with</a:t>
            </a:r>
          </a:p>
          <a:p>
            <a:pPr eaLnBrk="1" hangingPunct="1"/>
            <a:r>
              <a:rPr lang="en-US" sz="2400" dirty="0" smtClean="0"/>
              <a:t>But now they can be invoked by the simulation</a:t>
            </a:r>
          </a:p>
          <a:p>
            <a:pPr eaLnBrk="1" hangingPunct="1"/>
            <a:r>
              <a:rPr lang="en-US" sz="2400" b="1" dirty="0" smtClean="0"/>
              <a:t>Act() is a special method</a:t>
            </a:r>
            <a:endParaRPr lang="en-US" sz="2000" b="1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029200" y="1828800"/>
            <a:ext cx="33432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33400"/>
            <a:ext cx="8839200" cy="1143000"/>
          </a:xfrm>
        </p:spPr>
        <p:txBody>
          <a:bodyPr/>
          <a:lstStyle/>
          <a:p>
            <a:r>
              <a:rPr lang="en-US" dirty="0" smtClean="0"/>
              <a:t>Hint:  I am going to ask you questions like this on the next slide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828800"/>
            <a:ext cx="601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I were to ask you a question about how this </a:t>
            </a:r>
            <a:r>
              <a:rPr lang="en-US" sz="2800" dirty="0" err="1" smtClean="0"/>
              <a:t>ballon</a:t>
            </a:r>
            <a:r>
              <a:rPr lang="en-US" sz="2800" dirty="0" smtClean="0"/>
              <a:t> code works, would you be able to look a the code and figure out the answer?</a:t>
            </a:r>
          </a:p>
          <a:p>
            <a:endParaRPr lang="en-US" sz="2800" dirty="0" smtClean="0"/>
          </a:p>
          <a:p>
            <a:r>
              <a:rPr lang="en-US" sz="2800" dirty="0" smtClean="0"/>
              <a:t>Say I wanted to change the “pop” noise that plays when a balloon is popped.  Do you see how I might go about figuring out where that happens?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  <a:r>
              <a:rPr lang="en-US" dirty="0" smtClean="0"/>
              <a:t>: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752600"/>
            <a:ext cx="7696200" cy="4648200"/>
          </a:xfrm>
        </p:spPr>
        <p:txBody>
          <a:bodyPr/>
          <a:lstStyle/>
          <a:p>
            <a:pPr marL="457200" indent="-457200" eaLnBrk="1" hangingPunct="1">
              <a:buClr>
                <a:schemeClr val="accent4"/>
              </a:buClr>
              <a:buFont typeface="+mj-lt"/>
              <a:buAutoNum type="alphaLcParenR"/>
            </a:pPr>
            <a:r>
              <a:rPr lang="en-US" sz="2400" dirty="0" smtClean="0"/>
              <a:t>What class contains the code that makes the balloons rise?</a:t>
            </a:r>
          </a:p>
          <a:p>
            <a:pPr marL="457200" indent="-457200" eaLnBrk="1" hangingPunct="1">
              <a:buClr>
                <a:schemeClr val="accent4"/>
              </a:buClr>
              <a:buFont typeface="+mj-lt"/>
              <a:buAutoNum type="alphaLcParenR"/>
            </a:pPr>
            <a:r>
              <a:rPr lang="en-US" sz="2400" dirty="0" smtClean="0"/>
              <a:t>If I wanted to make the score increase to 50 points/balloon, where would I make that change?</a:t>
            </a:r>
            <a:endParaRPr lang="en-US" sz="2400" dirty="0" smtClean="0"/>
          </a:p>
          <a:p>
            <a:pPr marL="457200" indent="-457200" eaLnBrk="1" hangingPunct="1">
              <a:buClr>
                <a:schemeClr val="accent4"/>
              </a:buClr>
              <a:buFont typeface="+mj-lt"/>
              <a:buAutoNum type="alphaLcParenR"/>
            </a:pPr>
            <a:r>
              <a:rPr lang="en-US" sz="2400" dirty="0" smtClean="0"/>
              <a:t>Where is the code that makes the balloons appear on the bottom of the screen?</a:t>
            </a:r>
          </a:p>
          <a:p>
            <a:pPr eaLnBrk="1" hangingPunct="1">
              <a:buNone/>
            </a:pPr>
            <a:r>
              <a:rPr lang="en-US" sz="2400" dirty="0" smtClean="0"/>
              <a:t>1.  Scoreboard</a:t>
            </a:r>
          </a:p>
          <a:p>
            <a:pPr eaLnBrk="1" hangingPunct="1">
              <a:buNone/>
            </a:pPr>
            <a:r>
              <a:rPr lang="en-US" sz="2400" dirty="0" smtClean="0"/>
              <a:t>2.  </a:t>
            </a:r>
            <a:r>
              <a:rPr lang="en-US" sz="2400" dirty="0" err="1" smtClean="0"/>
              <a:t>BalloonWorld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3.  </a:t>
            </a:r>
            <a:r>
              <a:rPr lang="en-US" sz="2400" dirty="0" smtClean="0"/>
              <a:t>Balloon</a:t>
            </a:r>
          </a:p>
          <a:p>
            <a:pPr eaLnBrk="1" hangingPunct="1">
              <a:buNone/>
            </a:pPr>
            <a:r>
              <a:rPr lang="en-US" sz="2400" dirty="0" smtClean="0"/>
              <a:t>4.  Actor</a:t>
            </a:r>
          </a:p>
          <a:p>
            <a:pPr eaLnBrk="1" hangingPunct="1">
              <a:buNone/>
            </a:pPr>
            <a:r>
              <a:rPr lang="en-US" sz="2400" dirty="0" smtClean="0"/>
              <a:t>5.  Dart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  <a:r>
              <a:rPr lang="en-US" dirty="0" smtClean="0"/>
              <a:t>: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752600"/>
            <a:ext cx="7696200" cy="4648200"/>
          </a:xfrm>
        </p:spPr>
        <p:txBody>
          <a:bodyPr/>
          <a:lstStyle/>
          <a:p>
            <a:pPr marL="457200" indent="-457200" eaLnBrk="1" hangingPunct="1">
              <a:buClr>
                <a:schemeClr val="accent4"/>
              </a:buClr>
              <a:buNone/>
            </a:pPr>
            <a:r>
              <a:rPr lang="en-US" sz="2400" dirty="0" smtClean="0"/>
              <a:t>a)  What class contains the code that makes the balloons rise?</a:t>
            </a:r>
          </a:p>
          <a:p>
            <a:pPr marL="457200" indent="-457200" eaLnBrk="1" hangingPunct="1">
              <a:buClr>
                <a:schemeClr val="accent4"/>
              </a:buClr>
              <a:buNone/>
            </a:pPr>
            <a:r>
              <a:rPr lang="en-US" sz="2400" b="1" dirty="0" err="1" smtClean="0"/>
              <a:t>Balloon.act</a:t>
            </a:r>
            <a:r>
              <a:rPr lang="en-US" sz="2400" b="1" dirty="0" smtClean="0"/>
              <a:t>()</a:t>
            </a:r>
            <a:endParaRPr lang="en-US" sz="2400" b="1" dirty="0" smtClean="0"/>
          </a:p>
          <a:p>
            <a:pPr marL="457200" indent="-457200" eaLnBrk="1" hangingPunct="1">
              <a:buClr>
                <a:schemeClr val="accent4"/>
              </a:buClr>
              <a:buNone/>
            </a:pPr>
            <a:r>
              <a:rPr lang="en-US" sz="2400" dirty="0" smtClean="0"/>
              <a:t>b)  </a:t>
            </a:r>
            <a:r>
              <a:rPr lang="en-US" sz="2400" dirty="0" smtClean="0"/>
              <a:t>If I wanted to make the score increase 50 points/balloon, where would I make that change?</a:t>
            </a:r>
          </a:p>
          <a:p>
            <a:pPr marL="457200" indent="-457200" eaLnBrk="1" hangingPunct="1">
              <a:buClr>
                <a:schemeClr val="accent4"/>
              </a:buClr>
              <a:buNone/>
            </a:pPr>
            <a:r>
              <a:rPr lang="en-US" sz="2400" b="1" dirty="0" err="1" smtClean="0"/>
              <a:t>BalloonWorld.countPop</a:t>
            </a:r>
            <a:r>
              <a:rPr lang="en-US" sz="2400" b="1" dirty="0" smtClean="0"/>
              <a:t>()</a:t>
            </a:r>
            <a:endParaRPr lang="en-US" sz="2400" dirty="0" smtClean="0"/>
          </a:p>
          <a:p>
            <a:pPr marL="457200" indent="-457200" eaLnBrk="1" hangingPunct="1">
              <a:buClr>
                <a:schemeClr val="accent4"/>
              </a:buClr>
              <a:buAutoNum type="alphaLcParenR" startAt="3"/>
            </a:pPr>
            <a:r>
              <a:rPr lang="en-US" sz="2400" dirty="0" smtClean="0"/>
              <a:t>Where is the code that makes the balloons appear on the bottom of the screen?</a:t>
            </a:r>
          </a:p>
          <a:p>
            <a:pPr marL="457200" indent="-457200" eaLnBrk="1" hangingPunct="1">
              <a:buClr>
                <a:schemeClr val="accent4"/>
              </a:buClr>
              <a:buNone/>
            </a:pPr>
            <a:r>
              <a:rPr lang="en-US" sz="2400" b="1" dirty="0" err="1" smtClean="0"/>
              <a:t>BalloonWorld.act</a:t>
            </a:r>
            <a:r>
              <a:rPr lang="en-US" sz="2400" b="1" dirty="0" smtClean="0"/>
              <a:t>()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Open the Wombat Scenario</a:t>
            </a:r>
          </a:p>
        </p:txBody>
      </p:sp>
      <p:pic>
        <p:nvPicPr>
          <p:cNvPr id="21507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44550" y="1981200"/>
            <a:ext cx="37560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5638800" y="3810000"/>
            <a:ext cx="28956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 may need to click the Compile button to update everything if classes looked “hashed”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>
            <p:custDataLst>
              <p:tags r:id="rId4"/>
            </p:custDataLst>
          </p:nvPr>
        </p:nvCxnSpPr>
        <p:spPr>
          <a:xfrm flipH="1">
            <a:off x="4600575" y="4410075"/>
            <a:ext cx="1038225" cy="771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Make a Wombat, and some Leaves</a:t>
            </a:r>
          </a:p>
        </p:txBody>
      </p:sp>
      <p:pic>
        <p:nvPicPr>
          <p:cNvPr id="22531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" y="1981200"/>
            <a:ext cx="3759200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953000" y="1957388"/>
            <a:ext cx="3841750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5562600"/>
            <a:ext cx="3581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Right click on Wombat class,</a:t>
            </a:r>
          </a:p>
          <a:p>
            <a:r>
              <a:rPr lang="en-US"/>
              <a:t>Choose </a:t>
            </a:r>
            <a:r>
              <a:rPr lang="en-US" b="1"/>
              <a:t>New Wombat()</a:t>
            </a:r>
          </a:p>
        </p:txBody>
      </p:sp>
      <p:sp>
        <p:nvSpPr>
          <p:cNvPr id="22534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53000" y="57912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Now, have the wombat </a:t>
            </a:r>
            <a:r>
              <a:rPr lang="en-US" b="1"/>
              <a:t>act()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Current Wombat act() method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62000" y="1905000"/>
            <a:ext cx="6734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5943600" y="3657600"/>
            <a:ext cx="2286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Can you see why the Wombat won’t necessarily find all leaves?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Create a new method for random walk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2038350"/>
            <a:ext cx="71215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New Wombat act() method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1" y="1828800"/>
            <a:ext cx="5943600" cy="440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This Class You Will…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077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Be able to explain…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What simulations let you 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How all the object stuff you have been learning relates to simulations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The difference between Discrete vs. Continuous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Be able to build some simulations on your own using </a:t>
            </a:r>
            <a:r>
              <a:rPr lang="en-US" sz="2400" dirty="0" err="1" smtClean="0"/>
              <a:t>Greenfoot</a:t>
            </a:r>
            <a:r>
              <a:rPr lang="en-US" sz="2400" dirty="0" smtClean="0"/>
              <a:t>*</a:t>
            </a:r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*but not video games (look at Chapter 14 in your book for that)</a:t>
            </a:r>
          </a:p>
          <a:p>
            <a:pPr marL="342900" indent="-342900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Download </a:t>
            </a:r>
            <a:r>
              <a:rPr lang="en-US" sz="2400" dirty="0" err="1" smtClean="0"/>
              <a:t>greenfoot</a:t>
            </a:r>
            <a:r>
              <a:rPr lang="en-US" sz="2400" dirty="0" smtClean="0"/>
              <a:t> and install it right now if </a:t>
            </a:r>
            <a:r>
              <a:rPr lang="en-US" sz="2400" dirty="0" smtClean="0"/>
              <a:t>you </a:t>
            </a:r>
            <a:r>
              <a:rPr lang="en-US" sz="2400" dirty="0" smtClean="0"/>
              <a:t>haven’t! </a:t>
            </a:r>
            <a:r>
              <a:rPr lang="en-US" sz="2400" dirty="0" smtClean="0"/>
              <a:t>http://</a:t>
            </a:r>
            <a:r>
              <a:rPr lang="en-US" sz="2400" dirty="0" smtClean="0"/>
              <a:t>www.greenfoot.org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Greenfoot worlds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World class</a:t>
            </a:r>
          </a:p>
          <a:p>
            <a:pPr lvl="1"/>
            <a:r>
              <a:rPr lang="en-US" smtClean="0"/>
              <a:t>Abstract</a:t>
            </a:r>
          </a:p>
          <a:p>
            <a:pPr lvl="1"/>
            <a:r>
              <a:rPr lang="en-US" smtClean="0"/>
              <a:t>Subclass it to create a new class</a:t>
            </a:r>
          </a:p>
          <a:p>
            <a:r>
              <a:rPr lang="en-US" smtClean="0"/>
              <a:t>Actor class</a:t>
            </a:r>
          </a:p>
          <a:p>
            <a:pPr lvl="1"/>
            <a:r>
              <a:rPr lang="en-US" smtClean="0"/>
              <a:t>Subclass it to create Wombats and Balloons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WombatWorld Class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14400" y="1828800"/>
            <a:ext cx="72739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457200"/>
            <a:ext cx="80422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1000"/>
            <a:ext cx="80105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Making a Wall class</a:t>
            </a:r>
          </a:p>
        </p:txBody>
      </p:sp>
      <p:pic>
        <p:nvPicPr>
          <p:cNvPr id="3072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7200" y="2036763"/>
            <a:ext cx="2971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038600" y="1752600"/>
            <a:ext cx="43434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81000" y="914400"/>
            <a:ext cx="82883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609600" y="3429000"/>
            <a:ext cx="769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 a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randomWalls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 that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creates random walls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 you finish early, try</a:t>
            </a:r>
            <a:r>
              <a:rPr lang="en-US" sz="28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 modify your code it so it won’t put a wall where there is already a wombat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85800" y="0"/>
            <a:ext cx="7696200" cy="1143000"/>
          </a:xfrm>
        </p:spPr>
        <p:txBody>
          <a:bodyPr/>
          <a:lstStyle/>
          <a:p>
            <a:r>
              <a:rPr lang="en-US" sz="2800" dirty="0" smtClean="0"/>
              <a:t>Use the </a:t>
            </a:r>
            <a:r>
              <a:rPr lang="en-US" sz="2800" dirty="0" err="1" smtClean="0"/>
              <a:t>randomLeaves</a:t>
            </a:r>
            <a:r>
              <a:rPr lang="en-US" sz="2800" dirty="0" smtClean="0"/>
              <a:t> method as starting place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/>
          <a:srcRect l="13513" t="80466"/>
          <a:stretch>
            <a:fillRect/>
          </a:stretch>
        </p:blipFill>
        <p:spPr bwMode="auto">
          <a:xfrm>
            <a:off x="457200" y="5620512"/>
            <a:ext cx="7239781" cy="108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randomWalls</a:t>
            </a:r>
            <a:endParaRPr lang="en-US" dirty="0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0" y="1752600"/>
            <a:ext cx="5638800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38200" y="5473700"/>
            <a:ext cx="41116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57150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Say we wanted the game to start with a few walls..</a:t>
            </a:r>
            <a:endParaRPr kumimoji="0" lang="en-US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New WombatWorld Constructor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33425" y="1931988"/>
            <a:ext cx="7602538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762000" y="57150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Say we wanted the wombat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walls..</a:t>
            </a:r>
            <a:endParaRPr kumimoji="0" lang="en-US" sz="33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Teach wombats to avoid walls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04800" y="1828800"/>
            <a:ext cx="5068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505200" y="3694113"/>
            <a:ext cx="47244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dditional fun</a:t>
            </a:r>
            <a:endParaRPr lang="en-US" dirty="0" smtClean="0"/>
          </a:p>
        </p:txBody>
      </p:sp>
      <p:sp>
        <p:nvSpPr>
          <p:cNvPr id="37891" name="Content Placeholder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Code a wombat that always turns and moves directly towards a leaf if there is a leaf one square away</a:t>
            </a:r>
            <a:r>
              <a:rPr lang="en-US" dirty="0" smtClean="0"/>
              <a:t> (hint – Make that wombat a subclass of your existing wombat.  Then you can easily share code between them.)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“A simulation is a representation of a system of objects in a real or fantasy world.</a:t>
            </a:r>
            <a:br>
              <a:rPr lang="en-US" sz="2200" smtClean="0"/>
            </a:br>
            <a:r>
              <a:rPr lang="en-US" sz="2200" smtClean="0"/>
              <a:t>The purpose of creating a computer simulation is to provide a framework in which to understand the simulated situation, for example, to understand the behavior of a waiting line, the workload of clerks, or the timeliness of service to customers.</a:t>
            </a:r>
            <a:br>
              <a:rPr lang="en-US" sz="2200" smtClean="0"/>
            </a:br>
            <a:r>
              <a:rPr lang="en-US" sz="2200" smtClean="0"/>
              <a:t>A computer simulation makes it possible to collect statistics about these situations, and to test out new ideas about their organization.”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Adele Goldberg &amp; David Robson, </a:t>
            </a:r>
            <a:r>
              <a:rPr lang="en-US" sz="2000" i="1" smtClean="0"/>
              <a:t>Smalltalk-80: The Language and Its Implementation</a:t>
            </a:r>
            <a:r>
              <a:rPr lang="en-US" sz="2000" smtClean="0"/>
              <a:t> (Addison-Wesley, 1989)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Download </a:t>
            </a:r>
            <a:r>
              <a:rPr lang="en-US" sz="2400" dirty="0" err="1" smtClean="0"/>
              <a:t>greenfoot</a:t>
            </a:r>
            <a:r>
              <a:rPr lang="en-US" sz="2400" dirty="0" smtClean="0"/>
              <a:t> and install it right now if </a:t>
            </a:r>
            <a:r>
              <a:rPr lang="en-US" sz="2400" dirty="0" smtClean="0"/>
              <a:t>you </a:t>
            </a:r>
            <a:r>
              <a:rPr lang="en-US" sz="2400" dirty="0" smtClean="0"/>
              <a:t>haven’t! </a:t>
            </a:r>
            <a:r>
              <a:rPr lang="en-US" sz="2400" dirty="0" smtClean="0"/>
              <a:t>http://</a:t>
            </a:r>
            <a:r>
              <a:rPr lang="en-US" sz="2400" dirty="0" smtClean="0"/>
              <a:t>www.greenfoot.org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we are…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You already know…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Simulations let you explore interesting ideas computationally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Objects often naturally map to the parts of your computation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The difference between Discrete vs. Continuous simulations is how time is modeled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You’ve built some simulations on your own using </a:t>
            </a:r>
            <a:r>
              <a:rPr lang="en-US" sz="2400" dirty="0" err="1" smtClean="0"/>
              <a:t>Greenfoot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(Maybe) Explore the relationship between objects and simulations even further, to get you ready for next class when you step outside </a:t>
            </a:r>
            <a:r>
              <a:rPr lang="en-US" sz="2400" b="1" dirty="0" err="1" smtClean="0"/>
              <a:t>greenfoot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 simulation is an executed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smtClean="0"/>
              <a:t>Setting up a simulation is a process of </a:t>
            </a:r>
            <a:r>
              <a:rPr lang="en-US" sz="2700" i="1" smtClean="0"/>
              <a:t>modeling</a:t>
            </a:r>
            <a:r>
              <a:rPr lang="en-US" sz="2700" smtClean="0"/>
              <a:t> the world (real or fantasy) to be simulated.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That model is realized in terms of </a:t>
            </a:r>
            <a:r>
              <a:rPr lang="en-US" sz="2700" i="1" smtClean="0"/>
              <a:t>objects</a:t>
            </a:r>
            <a:r>
              <a:rPr lang="en-US" sz="27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We want our model to: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Reflect the world.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Be easy to extend and change.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Some of our modeling techniques: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Aggregation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Generalization and 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Aggregation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Some objects are made up of other objects.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Cars have engines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People have livers and lungs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These internal things are objects, too!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Livers don’t directly mess with the innards of lungs!</a:t>
            </a:r>
          </a:p>
          <a:p>
            <a:pPr>
              <a:lnSpc>
                <a:spcPct val="90000"/>
              </a:lnSpc>
            </a:pPr>
            <a:r>
              <a:rPr lang="en-US" smtClean="0"/>
              <a:t>We call this </a:t>
            </a:r>
            <a:r>
              <a:rPr lang="en-US" i="1" smtClean="0"/>
              <a:t>aggregation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Putting references to some objects inside of other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Generalization and Specialization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700" dirty="0" smtClean="0"/>
              <a:t>There are general and specialized forms of real world objects.</a:t>
            </a:r>
          </a:p>
          <a:p>
            <a:pPr lvl="1"/>
            <a:r>
              <a:rPr lang="en-US" sz="2200" dirty="0" smtClean="0"/>
              <a:t>Cells are biological objects that have membranes and a nucleus and mitochondria and…</a:t>
            </a:r>
          </a:p>
          <a:p>
            <a:pPr lvl="1"/>
            <a:r>
              <a:rPr lang="en-US" sz="2200" dirty="0" smtClean="0"/>
              <a:t>Blood, lung, and liver cells are all </a:t>
            </a:r>
            <a:r>
              <a:rPr lang="en-US" sz="2200" i="1" dirty="0" smtClean="0"/>
              <a:t>cells</a:t>
            </a:r>
            <a:r>
              <a:rPr lang="en-US" sz="2200" dirty="0" smtClean="0"/>
              <a:t> but have specialized functions.</a:t>
            </a:r>
          </a:p>
          <a:p>
            <a:r>
              <a:rPr lang="en-US" sz="2700" dirty="0" smtClean="0"/>
              <a:t>The </a:t>
            </a:r>
            <a:r>
              <a:rPr lang="en-US" sz="2700" dirty="0" err="1" smtClean="0"/>
              <a:t>superclass</a:t>
            </a:r>
            <a:r>
              <a:rPr lang="en-US" sz="2700" dirty="0" smtClean="0"/>
              <a:t>-subclass relationship is a way of </a:t>
            </a:r>
            <a:r>
              <a:rPr lang="en-US" sz="2700" i="1" dirty="0" smtClean="0"/>
              <a:t>modeling</a:t>
            </a:r>
            <a:r>
              <a:rPr lang="en-US" sz="2700" dirty="0" smtClean="0"/>
              <a:t> general forms of objects and specialized forms of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Actors: Those that act in the simulations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Actors do things, take time, and request and use resources.</a:t>
            </a:r>
          </a:p>
          <a:p>
            <a:pPr lvl="1"/>
            <a:r>
              <a:rPr lang="en-US" dirty="0" smtClean="0"/>
              <a:t>In continuous simulations, actors are told to </a:t>
            </a:r>
            <a:r>
              <a:rPr lang="en-US" b="1" dirty="0" smtClean="0"/>
              <a:t>act().</a:t>
            </a:r>
          </a:p>
          <a:p>
            <a:pPr lvl="1"/>
            <a:r>
              <a:rPr lang="en-US" dirty="0" smtClean="0"/>
              <a:t>In discrete event simulations, actors do something, then reschedule themselves in the simulation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Resources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smtClean="0"/>
              <a:t>Resources are points of </a:t>
            </a:r>
            <a:r>
              <a:rPr lang="en-US" sz="2700" i="1" smtClean="0"/>
              <a:t>coordination</a:t>
            </a:r>
            <a:r>
              <a:rPr lang="en-US" sz="2700" smtClean="0"/>
              <a:t> in a simulation.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Examples: A cashier, a library book, a parking space on a ferry, a jelly bean.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Some resources are </a:t>
            </a:r>
            <a:r>
              <a:rPr lang="en-US" sz="2700" i="1" smtClean="0"/>
              <a:t>fixed</a:t>
            </a:r>
            <a:r>
              <a:rPr lang="en-US" sz="2700" smtClean="0"/>
              <a:t> and others are </a:t>
            </a:r>
            <a:r>
              <a:rPr lang="en-US" sz="2700" i="1" smtClean="0"/>
              <a:t>produced</a:t>
            </a:r>
            <a:r>
              <a:rPr lang="en-US" sz="2700" smtClean="0"/>
              <a:t> and </a:t>
            </a:r>
            <a:r>
              <a:rPr lang="en-US" sz="2700" i="1" smtClean="0"/>
              <a:t>consumed.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Some resources are </a:t>
            </a:r>
            <a:r>
              <a:rPr lang="en-US" sz="2700" i="1" smtClean="0"/>
              <a:t>renewable</a:t>
            </a:r>
            <a:r>
              <a:rPr lang="en-US" sz="2700" smtClean="0"/>
              <a:t> and </a:t>
            </a:r>
            <a:r>
              <a:rPr lang="en-US" sz="2700" i="1" smtClean="0"/>
              <a:t>shared</a:t>
            </a:r>
            <a:r>
              <a:rPr lang="en-US" sz="27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Others are </a:t>
            </a:r>
            <a:r>
              <a:rPr lang="en-US" sz="2700" i="1" smtClean="0"/>
              <a:t>coordinated</a:t>
            </a:r>
            <a:r>
              <a:rPr 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Example: For a surgeon to do a surgery, the patient must meet the surgeon at the </a:t>
            </a:r>
            <a:r>
              <a:rPr lang="en-US" sz="2200" i="1" smtClean="0"/>
              <a:t>operating table</a:t>
            </a:r>
            <a:r>
              <a:rPr lang="en-US" sz="2200" smtClean="0"/>
              <a:t> (the resource)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When an object has to wait…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What happens if you (or your proxy object) need a resource and it’s not available?</a:t>
            </a:r>
          </a:p>
          <a:p>
            <a:pPr lvl="1"/>
            <a:r>
              <a:rPr lang="en-US" smtClean="0"/>
              <a:t>You wait in a </a:t>
            </a:r>
            <a:r>
              <a:rPr lang="en-US" i="1" smtClean="0"/>
              <a:t>queue</a:t>
            </a:r>
            <a:endParaRPr lang="en-US" smtClean="0"/>
          </a:p>
          <a:p>
            <a:pPr lvl="1"/>
            <a:r>
              <a:rPr lang="en-US" smtClean="0"/>
              <a:t>A list that is </a:t>
            </a:r>
            <a:r>
              <a:rPr lang="en-US" i="1" smtClean="0"/>
              <a:t>first-in-first-out (FIFO)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we’ve been…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 hope you have an idea of why simulation might be exciting or useful to you in your individual fields.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 hope you’re beginning to get ideas for how you might use objects to design your own simulations (though there will be more on this in the coming weeks)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I hope you feel like you could begin to use </a:t>
            </a:r>
            <a:r>
              <a:rPr lang="en-US" sz="2400" dirty="0" err="1" smtClean="0"/>
              <a:t>greenfoot</a:t>
            </a:r>
            <a:r>
              <a:rPr lang="en-US" sz="2400" dirty="0" smtClean="0"/>
              <a:t> to successfully build a simulation or two if you needed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give me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if you found the lecture boring or hard to follow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My email is </a:t>
            </a:r>
            <a:r>
              <a:rPr lang="en-US" sz="2800" dirty="0" smtClean="0">
                <a:hlinkClick r:id="rId2"/>
              </a:rPr>
              <a:t>hewner@gatech.edu</a:t>
            </a:r>
            <a:r>
              <a:rPr lang="en-US" sz="2800" dirty="0" smtClean="0"/>
              <a:t> if you’d like to email me.</a:t>
            </a:r>
          </a:p>
          <a:p>
            <a:pPr>
              <a:buNone/>
            </a:pPr>
            <a:r>
              <a:rPr lang="en-US" sz="2800" dirty="0" smtClean="0"/>
              <a:t>My slides are slightly modified from the ones that may be online.  I will email them to Mark and they should be up in a day or two.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Simulations and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700" smtClean="0"/>
              <a:t>Object-oriented programming was invented, in part, to make simulations easier to build!</a:t>
            </a:r>
          </a:p>
          <a:p>
            <a:r>
              <a:rPr lang="en-US" sz="2700" smtClean="0"/>
              <a:t>The characteristics of objects make them </a:t>
            </a:r>
            <a:r>
              <a:rPr lang="en-US" sz="2700" i="1" smtClean="0"/>
              <a:t>more</a:t>
            </a:r>
            <a:r>
              <a:rPr lang="en-US" sz="2700" smtClean="0"/>
              <a:t> like real world objects, e.g.,</a:t>
            </a:r>
          </a:p>
          <a:p>
            <a:pPr lvl="1"/>
            <a:r>
              <a:rPr lang="en-US" sz="2200" smtClean="0"/>
              <a:t>Each </a:t>
            </a:r>
            <a:r>
              <a:rPr lang="en-US" sz="2200" i="1" smtClean="0"/>
              <a:t>thing</a:t>
            </a:r>
            <a:r>
              <a:rPr lang="en-US" sz="2200" smtClean="0"/>
              <a:t> </a:t>
            </a:r>
            <a:r>
              <a:rPr lang="en-US" sz="2200" b="1" i="1" smtClean="0"/>
              <a:t>knows</a:t>
            </a:r>
            <a:r>
              <a:rPr lang="en-US" sz="2200" smtClean="0"/>
              <a:t> some stuff and </a:t>
            </a:r>
            <a:r>
              <a:rPr lang="en-US" sz="2200" b="1" i="1" smtClean="0"/>
              <a:t>knows how</a:t>
            </a:r>
            <a:r>
              <a:rPr lang="en-US" sz="2200" smtClean="0"/>
              <a:t> to do some stuff.</a:t>
            </a:r>
          </a:p>
          <a:p>
            <a:pPr lvl="1"/>
            <a:r>
              <a:rPr lang="en-US" sz="2200" smtClean="0"/>
              <a:t>Objects get things done by asking each other to do things.</a:t>
            </a:r>
          </a:p>
          <a:p>
            <a:pPr lvl="1"/>
            <a:r>
              <a:rPr lang="en-US" sz="2200" smtClean="0"/>
              <a:t>Your internals are private, unless you want to make them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Continuous vs. Discrete Simulations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Two main kinds of simulations in the world.</a:t>
            </a:r>
          </a:p>
          <a:p>
            <a:r>
              <a:rPr lang="en-US" smtClean="0"/>
              <a:t>Continuous: Each moment of time is simulated.</a:t>
            </a:r>
          </a:p>
          <a:p>
            <a:pPr lvl="1"/>
            <a:r>
              <a:rPr lang="en-US" smtClean="0"/>
              <a:t>When every moment counts.</a:t>
            </a:r>
          </a:p>
          <a:p>
            <a:r>
              <a:rPr lang="en-US" smtClean="0"/>
              <a:t>Discrete: Skip to the important moments.</a:t>
            </a:r>
          </a:p>
          <a:p>
            <a:pPr lvl="1"/>
            <a:r>
              <a:rPr lang="en-US" smtClean="0"/>
              <a:t>Want to simulate 100 years?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we are…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You already know…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Simulations let you explore interesting ideas computationally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Objects often naturally map to the parts of your computation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The difference between Discrete vs. Continuous simulations is whether every moment is modeled (continuous) or only specific events (discrete)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Be able to build some simulations on your own using </a:t>
            </a:r>
            <a:r>
              <a:rPr lang="en-US" sz="2400" b="1" dirty="0" err="1" smtClean="0"/>
              <a:t>Greenfoot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Greenfoot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1000" y="1752600"/>
            <a:ext cx="43434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Click on the Greenfoot icon to start it</a:t>
            </a:r>
          </a:p>
          <a:p>
            <a:pPr eaLnBrk="1" hangingPunct="1"/>
            <a:r>
              <a:rPr lang="en-US" sz="2400" smtClean="0"/>
              <a:t>The first time it will ask if you want to do the tutorial</a:t>
            </a:r>
          </a:p>
          <a:p>
            <a:pPr eaLnBrk="1" hangingPunct="1"/>
            <a:r>
              <a:rPr lang="en-US" sz="2400" smtClean="0"/>
              <a:t>After that it will open the last scenario </a:t>
            </a:r>
          </a:p>
          <a:p>
            <a:pPr eaLnBrk="1" hangingPunct="1"/>
            <a:r>
              <a:rPr lang="en-US" sz="2400" smtClean="0"/>
              <a:t>Click on Scenario and open to open another one</a:t>
            </a:r>
          </a:p>
          <a:p>
            <a:pPr lvl="1" eaLnBrk="1" hangingPunct="1"/>
            <a:r>
              <a:rPr lang="en-US" sz="2000" smtClean="0"/>
              <a:t>Like balloons</a:t>
            </a:r>
          </a:p>
          <a:p>
            <a:pPr lvl="1" eaLnBrk="1" hangingPunct="1"/>
            <a:r>
              <a:rPr lang="en-US" sz="2000" smtClean="0"/>
              <a:t>Like wombat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953000" y="1811338"/>
            <a:ext cx="1482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4800600" y="3259138"/>
            <a:ext cx="396240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and Classes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810125" y="17526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Classes define what objects know and can do</a:t>
            </a:r>
          </a:p>
          <a:p>
            <a:pPr lvl="1" eaLnBrk="1" hangingPunct="1"/>
            <a:r>
              <a:rPr lang="en-US" sz="2000" smtClean="0"/>
              <a:t>There is one Balloon class</a:t>
            </a:r>
          </a:p>
          <a:p>
            <a:pPr eaLnBrk="1" hangingPunct="1"/>
            <a:r>
              <a:rPr lang="en-US" sz="2400" smtClean="0"/>
              <a:t>Objects do the action </a:t>
            </a:r>
          </a:p>
          <a:p>
            <a:pPr lvl="1" eaLnBrk="1" hangingPunct="1"/>
            <a:r>
              <a:rPr lang="en-US" sz="2000" smtClean="0"/>
              <a:t>There can be many objects of the same class</a:t>
            </a:r>
          </a:p>
          <a:p>
            <a:pPr lvl="1" eaLnBrk="1" hangingPunct="1"/>
            <a:r>
              <a:rPr lang="en-US" sz="2000" smtClean="0"/>
              <a:t>There are many balloon objects</a:t>
            </a:r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sz="half" idx="1"/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609600" y="1828800"/>
            <a:ext cx="4038600" cy="3044825"/>
          </a:xfrm>
        </p:spPr>
      </p:pic>
      <p:sp>
        <p:nvSpPr>
          <p:cNvPr id="15365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5257800"/>
            <a:ext cx="100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ea typeface="MS PGothic" pitchFamily="34" charset="-128"/>
              </a:rPr>
              <a:t>Classes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5257800"/>
            <a:ext cx="966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ea typeface="MS PGothic" pitchFamily="34" charset="-128"/>
              </a:rPr>
              <a:t>Objects</a:t>
            </a:r>
          </a:p>
        </p:txBody>
      </p:sp>
      <p:sp>
        <p:nvSpPr>
          <p:cNvPr id="15367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22860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514600" y="35814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4419600" y="3200400"/>
            <a:ext cx="76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Worlds and Actors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798638"/>
            <a:ext cx="5486400" cy="4525962"/>
          </a:xfrm>
        </p:spPr>
        <p:txBody>
          <a:bodyPr/>
          <a:lstStyle/>
          <a:p>
            <a:pPr eaLnBrk="1" hangingPunct="1"/>
            <a:r>
              <a:rPr lang="en-US" smtClean="0"/>
              <a:t>Greenfoot has two main classes</a:t>
            </a:r>
          </a:p>
          <a:p>
            <a:pPr lvl="1" eaLnBrk="1" hangingPunct="1"/>
            <a:r>
              <a:rPr lang="en-US" smtClean="0"/>
              <a:t>World</a:t>
            </a:r>
          </a:p>
          <a:p>
            <a:pPr lvl="2" eaLnBrk="1" hangingPunct="1"/>
            <a:r>
              <a:rPr lang="en-US" smtClean="0"/>
              <a:t>Place to hold and display actors</a:t>
            </a:r>
          </a:p>
          <a:p>
            <a:pPr lvl="2" eaLnBrk="1" hangingPunct="1"/>
            <a:r>
              <a:rPr lang="en-US" smtClean="0"/>
              <a:t>Has a width and height and cell size</a:t>
            </a:r>
          </a:p>
          <a:p>
            <a:pPr lvl="3" eaLnBrk="1" hangingPunct="1"/>
            <a:r>
              <a:rPr lang="en-US" smtClean="0"/>
              <a:t>Of type integer (int)</a:t>
            </a:r>
          </a:p>
          <a:p>
            <a:pPr lvl="2" eaLnBrk="1" hangingPunct="1"/>
            <a:r>
              <a:rPr lang="en-US" smtClean="0"/>
              <a:t>Has a background image</a:t>
            </a:r>
          </a:p>
          <a:p>
            <a:pPr lvl="1" eaLnBrk="1" hangingPunct="1"/>
            <a:r>
              <a:rPr lang="en-US" smtClean="0"/>
              <a:t>Actor</a:t>
            </a:r>
          </a:p>
          <a:p>
            <a:pPr lvl="2" eaLnBrk="1" hangingPunct="1"/>
            <a:r>
              <a:rPr lang="en-US" smtClean="0"/>
              <a:t>Actors know how to act</a:t>
            </a:r>
          </a:p>
          <a:p>
            <a:pPr lvl="2" eaLnBrk="1" hangingPunct="1"/>
            <a:r>
              <a:rPr lang="en-US" smtClean="0"/>
              <a:t>Actors have a x and y location in the world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798638"/>
            <a:ext cx="2698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20175</TotalTime>
  <Words>1467</Words>
  <Application>Microsoft Office PowerPoint</Application>
  <PresentationFormat>On-screen Show (4:3)</PresentationFormat>
  <Paragraphs>172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Studio</vt:lpstr>
      <vt:lpstr>Problem Solving with Data Structures using Java:  A Multimedia Approach</vt:lpstr>
      <vt:lpstr>After This Class You Will…</vt:lpstr>
      <vt:lpstr>Simulations</vt:lpstr>
      <vt:lpstr>Simulations and Objects</vt:lpstr>
      <vt:lpstr>Continuous vs. Discrete Simulations</vt:lpstr>
      <vt:lpstr>Where we are…</vt:lpstr>
      <vt:lpstr>Start Greenfoot</vt:lpstr>
      <vt:lpstr>Objects and Classes</vt:lpstr>
      <vt:lpstr>Worlds and Actors</vt:lpstr>
      <vt:lpstr>Balloon Code and Doc</vt:lpstr>
      <vt:lpstr>Methods</vt:lpstr>
      <vt:lpstr>Hint:  I am going to ask you questions like this on the next slide</vt:lpstr>
      <vt:lpstr>Questions:</vt:lpstr>
      <vt:lpstr>Questions:</vt:lpstr>
      <vt:lpstr>Open the Wombat Scenario</vt:lpstr>
      <vt:lpstr>Make a Wombat, and some Leaves</vt:lpstr>
      <vt:lpstr>Current Wombat act() method</vt:lpstr>
      <vt:lpstr>Create a new method for random walk</vt:lpstr>
      <vt:lpstr>New Wombat act() method</vt:lpstr>
      <vt:lpstr>Greenfoot worlds</vt:lpstr>
      <vt:lpstr>WombatWorld Class</vt:lpstr>
      <vt:lpstr>Slide 22</vt:lpstr>
      <vt:lpstr>Slide 23</vt:lpstr>
      <vt:lpstr>Making a Wall class</vt:lpstr>
      <vt:lpstr>Use the randomLeaves method as starting place</vt:lpstr>
      <vt:lpstr>New randomWalls</vt:lpstr>
      <vt:lpstr>New WombatWorld Constructor</vt:lpstr>
      <vt:lpstr>Teach wombats to avoid walls</vt:lpstr>
      <vt:lpstr>Additional fun</vt:lpstr>
      <vt:lpstr>Where we are…</vt:lpstr>
      <vt:lpstr>A simulation is an executed model</vt:lpstr>
      <vt:lpstr>Aggregation</vt:lpstr>
      <vt:lpstr>Generalization and Specialization</vt:lpstr>
      <vt:lpstr>Actors: Those that act in the simulations</vt:lpstr>
      <vt:lpstr>Resources</vt:lpstr>
      <vt:lpstr>When an object has to wait…</vt:lpstr>
      <vt:lpstr>Where we’ve been…</vt:lpstr>
      <vt:lpstr>Please give me feedback</vt:lpstr>
    </vt:vector>
  </TitlesOfParts>
  <Company>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Event Simulation</dc:title>
  <dc:creator>Mark Guzdial</dc:creator>
  <cp:lastModifiedBy>Mike</cp:lastModifiedBy>
  <cp:revision>97</cp:revision>
  <dcterms:created xsi:type="dcterms:W3CDTF">2005-04-06T02:37:34Z</dcterms:created>
  <dcterms:modified xsi:type="dcterms:W3CDTF">2011-04-08T13:25:34Z</dcterms:modified>
</cp:coreProperties>
</file>