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3" r:id="rId7"/>
    <p:sldId id="260" r:id="rId8"/>
    <p:sldId id="261" r:id="rId9"/>
    <p:sldId id="262"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85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t>6/29/2011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t>6/29/2011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t>6/29/2011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862E9-EDD5-4900-A8B2-EDE36E9A8E3F}" type="datetimeFigureOut">
              <a:rPr lang="en-US" smtClean="0"/>
              <a:t>6/29/2011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862E9-EDD5-4900-A8B2-EDE36E9A8E3F}" type="datetimeFigureOut">
              <a:rPr lang="en-US" smtClean="0"/>
              <a:t>6/29/2011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862E9-EDD5-4900-A8B2-EDE36E9A8E3F}" type="datetimeFigureOut">
              <a:rPr lang="en-US" smtClean="0"/>
              <a:t>6/29/2011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862E9-EDD5-4900-A8B2-EDE36E9A8E3F}" type="datetimeFigureOut">
              <a:rPr lang="en-US" smtClean="0"/>
              <a:t>6/29/2011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862E9-EDD5-4900-A8B2-EDE36E9A8E3F}" type="datetimeFigureOut">
              <a:rPr lang="en-US" smtClean="0"/>
              <a:t>6/29/2011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862E9-EDD5-4900-A8B2-EDE36E9A8E3F}" type="datetimeFigureOut">
              <a:rPr lang="en-US" smtClean="0"/>
              <a:t>6/29/2011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862E9-EDD5-4900-A8B2-EDE36E9A8E3F}" type="datetimeFigureOut">
              <a:rPr lang="en-US" smtClean="0"/>
              <a:t>6/29/2011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862E9-EDD5-4900-A8B2-EDE36E9A8E3F}" type="datetimeFigureOut">
              <a:rPr lang="en-US" smtClean="0"/>
              <a:t>6/29/2011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7D284-01AF-4FAA-9425-CB44AA401E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862E9-EDD5-4900-A8B2-EDE36E9A8E3F}" type="datetimeFigureOut">
              <a:rPr lang="en-US" smtClean="0"/>
              <a:t>6/29/2011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D284-01AF-4FAA-9425-CB44AA401E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Does not Compute 3:</a:t>
            </a:r>
            <a:br>
              <a:rPr lang="en-US" dirty="0" smtClean="0"/>
            </a:br>
            <a:r>
              <a:rPr lang="en-US" dirty="0" err="1" smtClean="0"/>
              <a:t>Awesomer</a:t>
            </a:r>
            <a:r>
              <a:rPr lang="en-US" dirty="0" smtClean="0"/>
              <a:t> Cellular Automata</a:t>
            </a:r>
            <a:endParaRPr lang="en-US" dirty="0"/>
          </a:p>
        </p:txBody>
      </p:sp>
      <p:sp>
        <p:nvSpPr>
          <p:cNvPr id="3" name="Subtitle 2"/>
          <p:cNvSpPr>
            <a:spLocks noGrp="1"/>
          </p:cNvSpPr>
          <p:nvPr>
            <p:ph type="subTitle" idx="1"/>
          </p:nvPr>
        </p:nvSpPr>
        <p:spPr>
          <a:xfrm>
            <a:off x="1371600" y="3886200"/>
            <a:ext cx="6400800" cy="2514600"/>
          </a:xfrm>
        </p:spPr>
        <p:txBody>
          <a:bodyPr>
            <a:normAutofit fontScale="85000" lnSpcReduction="20000"/>
          </a:bodyPr>
          <a:lstStyle/>
          <a:p>
            <a:r>
              <a:rPr lang="en-US" dirty="0" smtClean="0"/>
              <a:t>In which we consider how to upgrade our cellular automata</a:t>
            </a:r>
          </a:p>
          <a:p>
            <a:r>
              <a:rPr lang="en-US" dirty="0" smtClean="0"/>
              <a:t>A few key choices are considered, but eventually we decide there is no real choice but to buy the </a:t>
            </a:r>
            <a:r>
              <a:rPr lang="en-US" dirty="0" err="1" smtClean="0"/>
              <a:t>Utimate</a:t>
            </a:r>
            <a:r>
              <a:rPr lang="en-US" dirty="0" smtClean="0"/>
              <a:t> </a:t>
            </a:r>
            <a:r>
              <a:rPr lang="en-US" dirty="0" err="1" smtClean="0"/>
              <a:t>Superdeluxe</a:t>
            </a:r>
            <a:r>
              <a:rPr lang="en-US" dirty="0" smtClean="0"/>
              <a:t> </a:t>
            </a:r>
            <a:r>
              <a:rPr lang="en-US" dirty="0" err="1" smtClean="0"/>
              <a:t>MegaAutomaton</a:t>
            </a:r>
            <a:r>
              <a:rPr lang="en-US" dirty="0" smtClean="0"/>
              <a:t>, which has a killer feature that puts them all to shame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Conway’s Game of Life</a:t>
            </a:r>
            <a:endParaRPr lang="en-US" dirty="0"/>
          </a:p>
        </p:txBody>
      </p:sp>
      <p:sp>
        <p:nvSpPr>
          <p:cNvPr id="3" name="Content Placeholder 2"/>
          <p:cNvSpPr>
            <a:spLocks noGrp="1"/>
          </p:cNvSpPr>
          <p:nvPr>
            <p:ph idx="1"/>
          </p:nvPr>
        </p:nvSpPr>
        <p:spPr/>
        <p:txBody>
          <a:bodyPr>
            <a:normAutofit fontScale="92500"/>
          </a:bodyPr>
          <a:lstStyle/>
          <a:p>
            <a:r>
              <a:rPr lang="en-US" b="1" dirty="0" smtClean="0"/>
              <a:t>For a space that is 'populated':</a:t>
            </a:r>
            <a:r>
              <a:rPr lang="en-US" dirty="0" smtClean="0"/>
              <a:t> Each cell with one or no neighbors dies, as if by loneliness. Each cell with four or more neighbors dies, as if by overpopulation. Each cell with two or three neighbors survives.</a:t>
            </a:r>
          </a:p>
          <a:p>
            <a:r>
              <a:rPr lang="en-US" b="1" dirty="0" smtClean="0"/>
              <a:t>For a space that is 'empty' or 'unpopulated'</a:t>
            </a:r>
            <a:r>
              <a:rPr lang="en-US" dirty="0" smtClean="0"/>
              <a:t> Each cell with three neighbors becomes populated.</a:t>
            </a:r>
          </a:p>
          <a:p>
            <a:r>
              <a:rPr lang="en-US" dirty="0" smtClean="0"/>
              <a:t>This (should you doubt it even for a second) is just a ‘ordinary’ 2D cellular automata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 in Class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We used the Squaring Automaton as an example of a CA that really does computation</a:t>
            </a:r>
          </a:p>
          <a:p>
            <a:pPr marL="514350" indent="-514350">
              <a:buFont typeface="+mj-lt"/>
              <a:buAutoNum type="arabicPeriod"/>
            </a:pPr>
            <a:r>
              <a:rPr lang="en-US" dirty="0" smtClean="0"/>
              <a:t>We have considered the question of color and size, and talked about the universal 1-D Cellular automata.  What you ought to remember:</a:t>
            </a:r>
          </a:p>
          <a:p>
            <a:pPr marL="914400" lvl="1" indent="-514350">
              <a:buFont typeface="+mj-lt"/>
              <a:buAutoNum type="arabicPeriod"/>
            </a:pPr>
            <a:r>
              <a:rPr lang="en-US" dirty="0" smtClean="0"/>
              <a:t>The method of proving by simulation, which we have used in two different ways (how?)</a:t>
            </a:r>
          </a:p>
          <a:p>
            <a:pPr marL="914400" lvl="1" indent="-514350">
              <a:buFont typeface="+mj-lt"/>
              <a:buAutoNum type="arabicPeriod"/>
            </a:pPr>
            <a:r>
              <a:rPr lang="en-US" dirty="0" smtClean="0"/>
              <a:t>The surprising discovery of a computational plateau for 1-D cellular automata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 Come</a:t>
            </a:r>
            <a:endParaRPr lang="en-US" dirty="0"/>
          </a:p>
        </p:txBody>
      </p:sp>
      <p:sp>
        <p:nvSpPr>
          <p:cNvPr id="3" name="Content Placeholder 2"/>
          <p:cNvSpPr>
            <a:spLocks noGrp="1"/>
          </p:cNvSpPr>
          <p:nvPr>
            <p:ph idx="1"/>
          </p:nvPr>
        </p:nvSpPr>
        <p:spPr>
          <a:xfrm>
            <a:off x="457200" y="1600201"/>
            <a:ext cx="8229600" cy="2667000"/>
          </a:xfrm>
        </p:spPr>
        <p:txBody>
          <a:bodyPr/>
          <a:lstStyle/>
          <a:p>
            <a:r>
              <a:rPr lang="en-US" dirty="0" smtClean="0"/>
              <a:t>A new machine!  Very different from the old machine!</a:t>
            </a:r>
          </a:p>
          <a:p>
            <a:r>
              <a:rPr lang="en-US" dirty="0" smtClean="0"/>
              <a:t>And with this machine we will actually be able to find problems that it really cannot compute the answers to</a:t>
            </a:r>
            <a:endParaRPr lang="en-US" dirty="0"/>
          </a:p>
        </p:txBody>
      </p:sp>
      <p:sp>
        <p:nvSpPr>
          <p:cNvPr id="4" name="TextBox 3"/>
          <p:cNvSpPr txBox="1"/>
          <p:nvPr/>
        </p:nvSpPr>
        <p:spPr>
          <a:xfrm>
            <a:off x="990600" y="4495800"/>
            <a:ext cx="7315200" cy="230832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PS…although we will not actually use it in class (at least at the moment) you owe it to yourself to check out the Game of Life.  </a:t>
            </a:r>
            <a:r>
              <a:rPr lang="en-US" dirty="0" err="1" smtClean="0"/>
              <a:t>NetLogo</a:t>
            </a:r>
            <a:r>
              <a:rPr lang="en-US" dirty="0" smtClean="0"/>
              <a:t> has a simulation (just called “Life”).  You can also download a simulator here:</a:t>
            </a:r>
          </a:p>
          <a:p>
            <a:pPr algn="ctr"/>
            <a:r>
              <a:rPr lang="en-US" b="1" dirty="0" smtClean="0"/>
              <a:t>http://www.bitstorm.org/gameoflife/</a:t>
            </a:r>
          </a:p>
          <a:p>
            <a:pPr algn="ctr"/>
            <a:r>
              <a:rPr lang="en-US" dirty="0" smtClean="0"/>
              <a:t>Even if you don’t download a simulator yourself, the Life Lexicon will blow your mind:</a:t>
            </a:r>
          </a:p>
          <a:p>
            <a:pPr algn="ctr"/>
            <a:r>
              <a:rPr lang="en-US" b="1" dirty="0" smtClean="0"/>
              <a:t>http://www.bitstorm.org/gameoflife/lexicon/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This Class…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You will be able to give an example of a cellular automata that really does some computation, and have an intuition for how it works</a:t>
            </a:r>
          </a:p>
          <a:p>
            <a:pPr marL="514350" indent="-514350">
              <a:buFont typeface="+mj-lt"/>
              <a:buAutoNum type="arabicPeriod"/>
            </a:pPr>
            <a:r>
              <a:rPr lang="en-US" dirty="0" smtClean="0"/>
              <a:t>We will have considered the question of color and size, and know the definitive answer for which provides more computational power</a:t>
            </a:r>
          </a:p>
          <a:p>
            <a:pPr marL="514350" indent="-514350">
              <a:buFont typeface="+mj-lt"/>
              <a:buAutoNum type="arabicPeriod"/>
            </a:pPr>
            <a:r>
              <a:rPr lang="en-US" dirty="0" smtClean="0"/>
              <a:t>The </a:t>
            </a:r>
            <a:r>
              <a:rPr lang="en-US" dirty="0" err="1" smtClean="0"/>
              <a:t>Utimate</a:t>
            </a:r>
            <a:r>
              <a:rPr lang="en-US" dirty="0" smtClean="0"/>
              <a:t> </a:t>
            </a:r>
            <a:r>
              <a:rPr lang="en-US" dirty="0" err="1" smtClean="0"/>
              <a:t>Superdeluxe</a:t>
            </a:r>
            <a:r>
              <a:rPr lang="en-US" dirty="0" smtClean="0"/>
              <a:t> </a:t>
            </a:r>
            <a:r>
              <a:rPr lang="en-US" dirty="0" err="1" smtClean="0"/>
              <a:t>MegaAutomata</a:t>
            </a:r>
            <a:r>
              <a:rPr lang="en-US" dirty="0"/>
              <a:t> </a:t>
            </a:r>
            <a:r>
              <a:rPr lang="en-US" dirty="0" smtClean="0"/>
              <a:t>arrives.  But I won’t say more!</a:t>
            </a:r>
            <a:endParaRPr lang="en-US" dirty="0" smtClean="0"/>
          </a:p>
          <a:p>
            <a:pPr marL="514350" indent="-514350">
              <a:buFont typeface="+mj-lt"/>
              <a:buAutoNum type="arabicPeriod"/>
            </a:pPr>
            <a:r>
              <a:rPr lang="en-US" dirty="0" smtClean="0"/>
              <a:t>If we have time, we briefly mention the Game of Life, without which no discussion of cellular automata would be complete</a:t>
            </a:r>
          </a:p>
          <a:p>
            <a:pPr marL="514350" indent="-514350">
              <a:buFont typeface="+mj-lt"/>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 y="1600200"/>
            <a:ext cx="8686800" cy="4525963"/>
          </a:xfrm>
        </p:spPr>
        <p:txBody>
          <a:bodyPr/>
          <a:lstStyle/>
          <a:p>
            <a:pPr marL="514350" indent="0" algn="ctr">
              <a:spcBef>
                <a:spcPts val="2400"/>
              </a:spcBef>
              <a:buNone/>
            </a:pPr>
            <a:r>
              <a:rPr lang="en-US" dirty="0" smtClean="0"/>
              <a:t>You will be able to give an example of a cellula</a:t>
            </a:r>
            <a:r>
              <a:rPr lang="en-US" dirty="0" smtClean="0"/>
              <a:t>r </a:t>
            </a:r>
            <a:r>
              <a:rPr lang="en-US" dirty="0" smtClean="0"/>
              <a:t>automata that really does some computation, and have an intuition for how it works:</a:t>
            </a:r>
            <a:endParaRPr lang="en-US" dirty="0"/>
          </a:p>
          <a:p>
            <a:pPr marL="514350" indent="0" algn="ctr">
              <a:spcBef>
                <a:spcPts val="2400"/>
              </a:spcBef>
              <a:buNone/>
            </a:pPr>
            <a:r>
              <a:rPr lang="en-US" b="1" dirty="0" smtClean="0"/>
              <a:t>Th</a:t>
            </a:r>
            <a:r>
              <a:rPr lang="en-US" b="1" dirty="0" smtClean="0"/>
              <a:t>e Squaring Cellular Automaton</a:t>
            </a:r>
            <a:endParaRPr lang="en-US" b="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b="1" dirty="0"/>
              <a:t>Questions…Part A - Colors</a:t>
            </a:r>
            <a:endParaRPr lang="en-US" dirty="0"/>
          </a:p>
          <a:p>
            <a:r>
              <a:rPr lang="en-US" dirty="0"/>
              <a:t>Your job is to prove that cellular automata with additional colors can be used to simulate cellular automata with greater amounts “looking”.  </a:t>
            </a:r>
          </a:p>
          <a:p>
            <a:r>
              <a:rPr lang="en-US" dirty="0"/>
              <a:t>Figure out a way to make a 8-color cellular automata that looks only at 3 cells simulate a 2-color cellular automata that looks at 5 cells.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Hints</a:t>
            </a:r>
            <a:endParaRPr lang="en-US"/>
          </a:p>
        </p:txBody>
      </p:sp>
      <p:sp>
        <p:nvSpPr>
          <p:cNvPr id="3" name="Content Placeholder 2"/>
          <p:cNvSpPr>
            <a:spLocks noGrp="1"/>
          </p:cNvSpPr>
          <p:nvPr>
            <p:ph idx="1"/>
          </p:nvPr>
        </p:nvSpPr>
        <p:spPr/>
        <p:txBody>
          <a:bodyPr>
            <a:normAutofit lnSpcReduction="10000"/>
          </a:bodyPr>
          <a:lstStyle/>
          <a:p>
            <a:r>
              <a:rPr lang="en-US" dirty="0"/>
              <a:t>Realize that, because your cells have more states, you can represent the state of more than one cell of the 2-color automata within a single cell of your 8-color automata.</a:t>
            </a:r>
          </a:p>
          <a:p>
            <a:r>
              <a:rPr lang="en-US" dirty="0"/>
              <a:t>Also note that representing the state of 2 cells of a cellular automata makes things annoying because it’s not odd length.  Go ahead and represented 3 cells</a:t>
            </a:r>
            <a:r>
              <a:rPr lang="en-US" dirty="0" smtClean="0"/>
              <a:t>.</a:t>
            </a:r>
            <a:r>
              <a:rPr lang="en-US" dirty="0"/>
              <a:t/>
            </a:r>
            <a:br>
              <a:rPr lang="en-US" dirty="0"/>
            </a:br>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Are…</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We used the Squaring Automaton as an example of a CA that really does some computation, and hopefully you have an intuition for how it works</a:t>
            </a:r>
          </a:p>
          <a:p>
            <a:pPr marL="514350" indent="-514350">
              <a:buFont typeface="+mj-lt"/>
              <a:buAutoNum type="arabicPeriod"/>
            </a:pPr>
            <a:r>
              <a:rPr lang="en-US" dirty="0" smtClean="0"/>
              <a:t>We have considered the question of color and size, and know that (strangely enough) these things are just two sides of the same coin.  This gives us hints of a new method of proving…</a:t>
            </a:r>
          </a:p>
          <a:p>
            <a:pPr marL="514350" indent="-514350">
              <a:buNone/>
            </a:pPr>
            <a:r>
              <a:rPr lang="en-US" b="1" dirty="0" smtClean="0"/>
              <a:t>NEXT</a:t>
            </a:r>
          </a:p>
          <a:p>
            <a:pPr marL="514350" indent="-514350">
              <a:buNone/>
            </a:pPr>
            <a:r>
              <a:rPr lang="en-US" dirty="0" smtClean="0"/>
              <a:t>The </a:t>
            </a:r>
            <a:r>
              <a:rPr lang="en-US" dirty="0" err="1" smtClean="0"/>
              <a:t>Utimate</a:t>
            </a:r>
            <a:r>
              <a:rPr lang="en-US" dirty="0" smtClean="0"/>
              <a:t> </a:t>
            </a:r>
            <a:r>
              <a:rPr lang="en-US" dirty="0" err="1" smtClean="0"/>
              <a:t>Superdeluxe</a:t>
            </a:r>
            <a:r>
              <a:rPr lang="en-US" dirty="0" smtClean="0"/>
              <a:t> </a:t>
            </a:r>
            <a:r>
              <a:rPr lang="en-US" dirty="0" err="1" smtClean="0"/>
              <a:t>MegaAutomaton</a:t>
            </a:r>
            <a:r>
              <a:rPr lang="en-US" dirty="0" smtClean="0"/>
              <a:t> arrives.  </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Utimate</a:t>
            </a:r>
            <a:r>
              <a:rPr lang="en-US" dirty="0" smtClean="0"/>
              <a:t> </a:t>
            </a:r>
            <a:r>
              <a:rPr lang="en-US" dirty="0" err="1" smtClean="0"/>
              <a:t>Superdeluxe</a:t>
            </a:r>
            <a:r>
              <a:rPr lang="en-US" dirty="0" smtClean="0"/>
              <a:t> </a:t>
            </a:r>
            <a:r>
              <a:rPr lang="en-US" dirty="0" err="1" smtClean="0"/>
              <a:t>MegaAutomaton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This Mean?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Cellular Automata can do a lot more than we might initially think</a:t>
            </a:r>
          </a:p>
          <a:p>
            <a:pPr marL="514350" indent="-514350">
              <a:buFont typeface="+mj-lt"/>
              <a:buAutoNum type="arabicPeriod"/>
            </a:pPr>
            <a:r>
              <a:rPr lang="en-US" dirty="0" smtClean="0"/>
              <a:t>While we might imagine that computational power increases as new features do…at least in the case of cellular automata, there is a “plateau” after which more features do not gain you more power</a:t>
            </a:r>
          </a:p>
          <a:p>
            <a:pPr marL="514350" indent="-514350">
              <a:buFont typeface="+mj-lt"/>
              <a:buAutoNum type="arabicPeriod"/>
            </a:pPr>
            <a:r>
              <a:rPr lang="en-US" dirty="0" smtClean="0"/>
              <a:t>One of the primary ways we will want to prove things about computational power is by getting machines to simulate each other.  Proof by simulation!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“Plateau” of CA Power</a:t>
            </a:r>
            <a:endParaRPr lang="en-US" dirty="0"/>
          </a:p>
        </p:txBody>
      </p:sp>
      <p:sp>
        <p:nvSpPr>
          <p:cNvPr id="4" name="Rectangle 3"/>
          <p:cNvSpPr/>
          <p:nvPr/>
        </p:nvSpPr>
        <p:spPr>
          <a:xfrm>
            <a:off x="2514600" y="1447800"/>
            <a:ext cx="4343400" cy="350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rot="5400000" flipH="1" flipV="1">
            <a:off x="2514600" y="3276600"/>
            <a:ext cx="1447800" cy="99060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33800" y="3048000"/>
            <a:ext cx="2743200" cy="0"/>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2590800" y="5105400"/>
            <a:ext cx="3886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Colors</a:t>
            </a:r>
            <a:endParaRPr lang="en-US" dirty="0"/>
          </a:p>
        </p:txBody>
      </p:sp>
      <p:sp>
        <p:nvSpPr>
          <p:cNvPr id="10" name="Right Arrow 9"/>
          <p:cNvSpPr/>
          <p:nvPr/>
        </p:nvSpPr>
        <p:spPr>
          <a:xfrm rot="16200000">
            <a:off x="304800" y="2895600"/>
            <a:ext cx="3581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More Computational Power</a:t>
            </a:r>
            <a:endParaRPr lang="en-US" dirty="0"/>
          </a:p>
        </p:txBody>
      </p:sp>
      <p:cxnSp>
        <p:nvCxnSpPr>
          <p:cNvPr id="12" name="Straight Arrow Connector 11"/>
          <p:cNvCxnSpPr/>
          <p:nvPr/>
        </p:nvCxnSpPr>
        <p:spPr>
          <a:xfrm rot="16200000" flipV="1">
            <a:off x="3733800" y="3200400"/>
            <a:ext cx="762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3400" y="3733800"/>
            <a:ext cx="292068" cy="369332"/>
          </a:xfrm>
          <a:prstGeom prst="rect">
            <a:avLst/>
          </a:prstGeom>
          <a:noFill/>
        </p:spPr>
        <p:txBody>
          <a:bodyPr wrap="none" rtlCol="0">
            <a:spAutoFit/>
          </a:bodyPr>
          <a:lstStyle/>
          <a:p>
            <a:r>
              <a:rPr lang="en-US" b="1" dirty="0" smtClean="0"/>
              <a:t>?</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727</Words>
  <Application>Microsoft Office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Does not Compute 3: Awesomer Cellular Automata</vt:lpstr>
      <vt:lpstr>After This Class…</vt:lpstr>
      <vt:lpstr>Slide 3</vt:lpstr>
      <vt:lpstr>Questions</vt:lpstr>
      <vt:lpstr>Hints</vt:lpstr>
      <vt:lpstr>Where We Are…</vt:lpstr>
      <vt:lpstr>The Utimate Superdeluxe MegaAutomaton</vt:lpstr>
      <vt:lpstr>What Does This Mean?</vt:lpstr>
      <vt:lpstr>The “Plateau” of CA Power</vt:lpstr>
      <vt:lpstr>Conway’s Game of Life</vt:lpstr>
      <vt:lpstr>What Happened in Class</vt:lpstr>
      <vt:lpstr>What is to Come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not Compute 3: Awesomer Cellular Automata</dc:title>
  <dc:creator>Mike</dc:creator>
  <cp:lastModifiedBy>Mike</cp:lastModifiedBy>
  <cp:revision>15</cp:revision>
  <dcterms:created xsi:type="dcterms:W3CDTF">2011-06-30T01:12:30Z</dcterms:created>
  <dcterms:modified xsi:type="dcterms:W3CDTF">2011-06-30T04:32:48Z</dcterms:modified>
</cp:coreProperties>
</file>