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68" r:id="rId5"/>
    <p:sldId id="270" r:id="rId6"/>
    <p:sldId id="271" r:id="rId7"/>
    <p:sldId id="272" r:id="rId8"/>
    <p:sldId id="276" r:id="rId9"/>
    <p:sldId id="273" r:id="rId10"/>
    <p:sldId id="275" r:id="rId11"/>
    <p:sldId id="274" r:id="rId12"/>
    <p:sldId id="264" r:id="rId13"/>
    <p:sldId id="265" r:id="rId14"/>
    <p:sldId id="26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31" d="100"/>
          <a:sy n="131" d="100"/>
        </p:scale>
        <p:origin x="-858"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B862E9-EDD5-4900-A8B2-EDE36E9A8E3F}" type="datetimeFigureOut">
              <a:rPr lang="en-US" smtClean="0"/>
              <a:pPr/>
              <a:t>7/5/2011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7D284-01AF-4FAA-9425-CB44AA401EA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B862E9-EDD5-4900-A8B2-EDE36E9A8E3F}" type="datetimeFigureOut">
              <a:rPr lang="en-US" smtClean="0"/>
              <a:pPr/>
              <a:t>7/5/2011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7D284-01AF-4FAA-9425-CB44AA401EA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B862E9-EDD5-4900-A8B2-EDE36E9A8E3F}" type="datetimeFigureOut">
              <a:rPr lang="en-US" smtClean="0"/>
              <a:pPr/>
              <a:t>7/5/2011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7D284-01AF-4FAA-9425-CB44AA401EA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B862E9-EDD5-4900-A8B2-EDE36E9A8E3F}" type="datetimeFigureOut">
              <a:rPr lang="en-US" smtClean="0"/>
              <a:pPr/>
              <a:t>7/5/2011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7D284-01AF-4FAA-9425-CB44AA401EA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B862E9-EDD5-4900-A8B2-EDE36E9A8E3F}" type="datetimeFigureOut">
              <a:rPr lang="en-US" smtClean="0"/>
              <a:pPr/>
              <a:t>7/5/2011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7D284-01AF-4FAA-9425-CB44AA401EA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B862E9-EDD5-4900-A8B2-EDE36E9A8E3F}" type="datetimeFigureOut">
              <a:rPr lang="en-US" smtClean="0"/>
              <a:pPr/>
              <a:t>7/5/2011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7D284-01AF-4FAA-9425-CB44AA401EA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B862E9-EDD5-4900-A8B2-EDE36E9A8E3F}" type="datetimeFigureOut">
              <a:rPr lang="en-US" smtClean="0"/>
              <a:pPr/>
              <a:t>7/5/2011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C7D284-01AF-4FAA-9425-CB44AA401EA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B862E9-EDD5-4900-A8B2-EDE36E9A8E3F}" type="datetimeFigureOut">
              <a:rPr lang="en-US" smtClean="0"/>
              <a:pPr/>
              <a:t>7/5/2011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C7D284-01AF-4FAA-9425-CB44AA401EA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B862E9-EDD5-4900-A8B2-EDE36E9A8E3F}" type="datetimeFigureOut">
              <a:rPr lang="en-US" smtClean="0"/>
              <a:pPr/>
              <a:t>7/5/2011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C7D284-01AF-4FAA-9425-CB44AA401EA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B862E9-EDD5-4900-A8B2-EDE36E9A8E3F}" type="datetimeFigureOut">
              <a:rPr lang="en-US" smtClean="0"/>
              <a:pPr/>
              <a:t>7/5/2011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7D284-01AF-4FAA-9425-CB44AA401EA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B862E9-EDD5-4900-A8B2-EDE36E9A8E3F}" type="datetimeFigureOut">
              <a:rPr lang="en-US" smtClean="0"/>
              <a:pPr/>
              <a:t>7/5/2011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7D284-01AF-4FAA-9425-CB44AA401EA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B862E9-EDD5-4900-A8B2-EDE36E9A8E3F}" type="datetimeFigureOut">
              <a:rPr lang="en-US" smtClean="0"/>
              <a:pPr/>
              <a:t>7/5/2011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C7D284-01AF-4FAA-9425-CB44AA401EA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Does not Compute 4:</a:t>
            </a:r>
            <a:br>
              <a:rPr lang="en-US" dirty="0" smtClean="0"/>
            </a:br>
            <a:r>
              <a:rPr lang="en-US" dirty="0" smtClean="0"/>
              <a:t>Finite Automata</a:t>
            </a:r>
            <a:endParaRPr lang="en-US" dirty="0"/>
          </a:p>
        </p:txBody>
      </p:sp>
      <p:sp>
        <p:nvSpPr>
          <p:cNvPr id="3" name="Subtitle 2"/>
          <p:cNvSpPr>
            <a:spLocks noGrp="1"/>
          </p:cNvSpPr>
          <p:nvPr>
            <p:ph type="subTitle" idx="1"/>
          </p:nvPr>
        </p:nvSpPr>
        <p:spPr>
          <a:xfrm>
            <a:off x="1371600" y="3886200"/>
            <a:ext cx="6400800" cy="2514600"/>
          </a:xfrm>
        </p:spPr>
        <p:txBody>
          <a:bodyPr>
            <a:normAutofit fontScale="85000" lnSpcReduction="10000"/>
          </a:bodyPr>
          <a:lstStyle/>
          <a:p>
            <a:r>
              <a:rPr lang="en-US" dirty="0" smtClean="0"/>
              <a:t>In which we temporarily admit defeat with cellular automata (we will face them again, in the epic final “Does Not Compute” battle at the end of the class)</a:t>
            </a:r>
          </a:p>
          <a:p>
            <a:r>
              <a:rPr lang="en-US" dirty="0" smtClean="0"/>
              <a:t>We choose something new that and actually prove it does not compute something </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Non-Deterministic finite automata</a:t>
            </a:r>
            <a:endParaRPr lang="en-US" dirty="0"/>
          </a:p>
        </p:txBody>
      </p:sp>
      <p:sp>
        <p:nvSpPr>
          <p:cNvPr id="3" name="Content Placeholder 2"/>
          <p:cNvSpPr>
            <a:spLocks noGrp="1"/>
          </p:cNvSpPr>
          <p:nvPr>
            <p:ph idx="1"/>
          </p:nvPr>
        </p:nvSpPr>
        <p:spPr/>
        <p:txBody>
          <a:bodyPr/>
          <a:lstStyle/>
          <a:p>
            <a:r>
              <a:rPr lang="en-US" dirty="0" smtClean="0"/>
              <a:t>More transitions, less transitions, parallel processing and </a:t>
            </a:r>
            <a:r>
              <a:rPr lang="el-GR" dirty="0" smtClean="0"/>
              <a:t>ε</a:t>
            </a:r>
            <a:endParaRPr lang="en-US" dirty="0" smtClean="0"/>
          </a:p>
          <a:p>
            <a:r>
              <a:rPr lang="en-US" dirty="0" err="1" smtClean="0"/>
              <a:t>Waaaay</a:t>
            </a:r>
            <a:r>
              <a:rPr lang="en-US" dirty="0" smtClean="0"/>
              <a:t> more fun</a:t>
            </a:r>
          </a:p>
          <a:p>
            <a:r>
              <a:rPr lang="en-US" dirty="0" smtClean="0"/>
              <a:t>Don’t let yourself get lost! (we are covering this material faster that usual)</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has happened…</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You learned about finite automata, and built some to solve a few problems</a:t>
            </a:r>
          </a:p>
          <a:p>
            <a:pPr marL="514350" indent="-514350">
              <a:buFont typeface="+mj-lt"/>
              <a:buAutoNum type="arabicPeriod"/>
            </a:pPr>
            <a:r>
              <a:rPr lang="en-US" dirty="0" smtClean="0"/>
              <a:t>We saw the pumping lemma, and you used to it prove a language could not be recognized</a:t>
            </a:r>
          </a:p>
          <a:p>
            <a:pPr marL="514350" indent="-514350">
              <a:buFont typeface="+mj-lt"/>
              <a:buAutoNum type="arabicPeriod"/>
            </a:pPr>
            <a:r>
              <a:rPr lang="en-US" dirty="0" smtClean="0"/>
              <a:t>Maybe we finally get to talk about the game of life</a:t>
            </a:r>
          </a:p>
          <a:p>
            <a:pPr marL="514350" indent="-514350">
              <a:buFont typeface="+mj-lt"/>
              <a:buAutoNum type="arabicPeriod"/>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Conway’s Game of Life</a:t>
            </a:r>
            <a:endParaRPr lang="en-US" dirty="0"/>
          </a:p>
        </p:txBody>
      </p:sp>
      <p:sp>
        <p:nvSpPr>
          <p:cNvPr id="3" name="Content Placeholder 2"/>
          <p:cNvSpPr>
            <a:spLocks noGrp="1"/>
          </p:cNvSpPr>
          <p:nvPr>
            <p:ph idx="1"/>
          </p:nvPr>
        </p:nvSpPr>
        <p:spPr/>
        <p:txBody>
          <a:bodyPr>
            <a:normAutofit fontScale="92500"/>
          </a:bodyPr>
          <a:lstStyle/>
          <a:p>
            <a:r>
              <a:rPr lang="en-US" b="1" dirty="0" smtClean="0"/>
              <a:t>For a space that is 'populated':</a:t>
            </a:r>
            <a:r>
              <a:rPr lang="en-US" dirty="0" smtClean="0"/>
              <a:t> Each cell with one or no neighbors dies, as if by loneliness. Each cell with four or more neighbors dies, as if by overpopulation. Each cell with two or three neighbors survives.</a:t>
            </a:r>
          </a:p>
          <a:p>
            <a:r>
              <a:rPr lang="en-US" b="1" dirty="0" smtClean="0"/>
              <a:t>For a space that is 'empty' or 'unpopulated'</a:t>
            </a:r>
            <a:r>
              <a:rPr lang="en-US" dirty="0" smtClean="0"/>
              <a:t> Each cell with three neighbors becomes populated.</a:t>
            </a:r>
          </a:p>
          <a:p>
            <a:r>
              <a:rPr lang="en-US" dirty="0" smtClean="0"/>
              <a:t>This (should you doubt it even for a second) is just a ‘ordinary’ 2D cellular automata</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Happened in Class</a:t>
            </a:r>
            <a:endParaRPr lang="en-US" dirty="0"/>
          </a:p>
        </p:txBody>
      </p:sp>
      <p:sp>
        <p:nvSpPr>
          <p:cNvPr id="3" name="Content Placeholder 2"/>
          <p:cNvSpPr>
            <a:spLocks noGrp="1"/>
          </p:cNvSpPr>
          <p:nvPr>
            <p:ph idx="1"/>
          </p:nvPr>
        </p:nvSpPr>
        <p:spPr/>
        <p:txBody>
          <a:bodyPr>
            <a:normAutofit fontScale="92500"/>
          </a:bodyPr>
          <a:lstStyle/>
          <a:p>
            <a:pPr marL="514350" indent="-514350">
              <a:buFont typeface="+mj-lt"/>
              <a:buAutoNum type="arabicPeriod"/>
            </a:pPr>
            <a:r>
              <a:rPr lang="en-US" dirty="0" smtClean="0"/>
              <a:t>We used the Squaring Automaton as an example of a CA that really does computation</a:t>
            </a:r>
          </a:p>
          <a:p>
            <a:pPr marL="514350" indent="-514350">
              <a:buFont typeface="+mj-lt"/>
              <a:buAutoNum type="arabicPeriod"/>
            </a:pPr>
            <a:r>
              <a:rPr lang="en-US" dirty="0" smtClean="0"/>
              <a:t>We have considered the question of color and size, and talked about the universal 1-D Cellular automata.  What you ought to remember:</a:t>
            </a:r>
          </a:p>
          <a:p>
            <a:pPr marL="914400" lvl="1" indent="-514350">
              <a:buFont typeface="+mj-lt"/>
              <a:buAutoNum type="arabicPeriod"/>
            </a:pPr>
            <a:r>
              <a:rPr lang="en-US" dirty="0" smtClean="0"/>
              <a:t>The method of proving by simulation, which we have used in two different ways (how?)</a:t>
            </a:r>
          </a:p>
          <a:p>
            <a:pPr marL="914400" lvl="1" indent="-514350">
              <a:buFont typeface="+mj-lt"/>
              <a:buAutoNum type="arabicPeriod"/>
            </a:pPr>
            <a:r>
              <a:rPr lang="en-US" dirty="0" smtClean="0"/>
              <a:t>The surprising discovery of a computational plateau for 1-D cellular automata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to Come</a:t>
            </a:r>
            <a:endParaRPr lang="en-US" dirty="0"/>
          </a:p>
        </p:txBody>
      </p:sp>
      <p:sp>
        <p:nvSpPr>
          <p:cNvPr id="3" name="Content Placeholder 2"/>
          <p:cNvSpPr>
            <a:spLocks noGrp="1"/>
          </p:cNvSpPr>
          <p:nvPr>
            <p:ph idx="1"/>
          </p:nvPr>
        </p:nvSpPr>
        <p:spPr>
          <a:xfrm>
            <a:off x="457200" y="1600201"/>
            <a:ext cx="8229600" cy="2667000"/>
          </a:xfrm>
        </p:spPr>
        <p:txBody>
          <a:bodyPr/>
          <a:lstStyle/>
          <a:p>
            <a:r>
              <a:rPr lang="en-US" dirty="0" smtClean="0"/>
              <a:t>A new machine!  Very different from the old machine!</a:t>
            </a:r>
          </a:p>
          <a:p>
            <a:r>
              <a:rPr lang="en-US" dirty="0" smtClean="0"/>
              <a:t>And with this machine we will actually be able to find problems that it really cannot compute the answers to</a:t>
            </a:r>
            <a:endParaRPr lang="en-US" dirty="0"/>
          </a:p>
        </p:txBody>
      </p:sp>
      <p:sp>
        <p:nvSpPr>
          <p:cNvPr id="4" name="TextBox 3"/>
          <p:cNvSpPr txBox="1"/>
          <p:nvPr/>
        </p:nvSpPr>
        <p:spPr>
          <a:xfrm>
            <a:off x="990600" y="4495800"/>
            <a:ext cx="7315200" cy="2308324"/>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smtClean="0"/>
              <a:t>PS…although we will not actually use it in class (at least at the moment) you owe it to yourself to check out the Game of Life.  </a:t>
            </a:r>
            <a:r>
              <a:rPr lang="en-US" dirty="0" err="1" smtClean="0"/>
              <a:t>NetLogo</a:t>
            </a:r>
            <a:r>
              <a:rPr lang="en-US" dirty="0" smtClean="0"/>
              <a:t> has a simulation (just called “Life”).  You can also download a simulator here:</a:t>
            </a:r>
          </a:p>
          <a:p>
            <a:pPr algn="ctr"/>
            <a:r>
              <a:rPr lang="en-US" b="1" dirty="0" smtClean="0"/>
              <a:t>http://www.bitstorm.org/gameoflife/</a:t>
            </a:r>
          </a:p>
          <a:p>
            <a:pPr algn="ctr"/>
            <a:r>
              <a:rPr lang="en-US" dirty="0" smtClean="0"/>
              <a:t>Even if you don’t download a simulator yourself, the Life Lexicon will blow your mind:</a:t>
            </a:r>
          </a:p>
          <a:p>
            <a:pPr algn="ctr"/>
            <a:r>
              <a:rPr lang="en-US" b="1" dirty="0" smtClean="0"/>
              <a:t>http://www.bitstorm.org/gameoflife/lexicon/</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 Aside – </a:t>
            </a:r>
            <a:br>
              <a:rPr lang="en-US" dirty="0" smtClean="0"/>
            </a:br>
            <a:r>
              <a:rPr lang="en-US" sz="3600" dirty="0" smtClean="0"/>
              <a:t>Does Not Compute For Research</a:t>
            </a:r>
            <a:endParaRPr lang="en-US" sz="3600" dirty="0"/>
          </a:p>
        </p:txBody>
      </p:sp>
      <p:sp>
        <p:nvSpPr>
          <p:cNvPr id="3" name="Content Placeholder 2"/>
          <p:cNvSpPr>
            <a:spLocks noGrp="1"/>
          </p:cNvSpPr>
          <p:nvPr>
            <p:ph idx="1"/>
          </p:nvPr>
        </p:nvSpPr>
        <p:spPr/>
        <p:txBody>
          <a:bodyPr>
            <a:normAutofit fontScale="92500" lnSpcReduction="10000"/>
          </a:bodyPr>
          <a:lstStyle/>
          <a:p>
            <a:pPr marL="514350" indent="-514350">
              <a:buNone/>
            </a:pPr>
            <a:r>
              <a:rPr lang="en-US" dirty="0" smtClean="0"/>
              <a:t>Working out computational bounds for simple machines:</a:t>
            </a:r>
          </a:p>
          <a:p>
            <a:pPr marL="514350" indent="-514350"/>
            <a:r>
              <a:rPr lang="en-US" dirty="0" smtClean="0"/>
              <a:t>You could take a machine (or a few) from the literature and try to prove equivalence or non-equivalence</a:t>
            </a:r>
          </a:p>
          <a:p>
            <a:pPr marL="514350" indent="-514350"/>
            <a:r>
              <a:rPr lang="en-US" dirty="0" smtClean="0"/>
              <a:t>You could design your own machine and try to do the same</a:t>
            </a:r>
          </a:p>
          <a:p>
            <a:pPr marL="514350" indent="-514350"/>
            <a:r>
              <a:rPr lang="en-US" dirty="0" smtClean="0"/>
              <a:t>You could try and characterize behavior in some way – i.e. predict when a cellular automata machine acts a certain way</a:t>
            </a:r>
          </a:p>
          <a:p>
            <a:pPr marL="514350" indent="-514350">
              <a:buFont typeface="+mj-lt"/>
              <a:buAutoNum type="arabicPeriod"/>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This Class…</a:t>
            </a:r>
            <a:endParaRPr lang="en-US" dirty="0"/>
          </a:p>
        </p:txBody>
      </p:sp>
      <p:sp>
        <p:nvSpPr>
          <p:cNvPr id="3" name="Content Placeholder 2"/>
          <p:cNvSpPr>
            <a:spLocks noGrp="1"/>
          </p:cNvSpPr>
          <p:nvPr>
            <p:ph idx="1"/>
          </p:nvPr>
        </p:nvSpPr>
        <p:spPr/>
        <p:txBody>
          <a:bodyPr>
            <a:normAutofit fontScale="85000" lnSpcReduction="10000"/>
          </a:bodyPr>
          <a:lstStyle/>
          <a:p>
            <a:pPr marL="514350" indent="-514350">
              <a:buFont typeface="+mj-lt"/>
              <a:buAutoNum type="arabicPeriod"/>
            </a:pPr>
            <a:r>
              <a:rPr lang="en-US" dirty="0" smtClean="0"/>
              <a:t>We review the main point from last time</a:t>
            </a:r>
          </a:p>
          <a:p>
            <a:pPr marL="514350" indent="-514350">
              <a:buFont typeface="+mj-lt"/>
              <a:buAutoNum type="arabicPeriod"/>
            </a:pPr>
            <a:r>
              <a:rPr lang="en-US" dirty="0" smtClean="0"/>
              <a:t>You will know a new kind of simple machine (this one, oddly enough, actually is used in the real world)</a:t>
            </a:r>
          </a:p>
          <a:p>
            <a:pPr marL="514350" indent="-514350">
              <a:buFont typeface="+mj-lt"/>
              <a:buAutoNum type="arabicPeriod"/>
            </a:pPr>
            <a:r>
              <a:rPr lang="en-US" dirty="0" smtClean="0"/>
              <a:t>You will build machines to solve a couple problems</a:t>
            </a:r>
          </a:p>
          <a:p>
            <a:pPr marL="514350" indent="-514350">
              <a:buFont typeface="+mj-lt"/>
              <a:buAutoNum type="arabicPeriod"/>
            </a:pPr>
            <a:r>
              <a:rPr lang="en-US" dirty="0" smtClean="0"/>
              <a:t>Does not compute!</a:t>
            </a:r>
          </a:p>
          <a:p>
            <a:pPr marL="514350" indent="-514350">
              <a:buFont typeface="+mj-lt"/>
              <a:buAutoNum type="arabicPeriod"/>
            </a:pPr>
            <a:r>
              <a:rPr lang="en-US" dirty="0" smtClean="0"/>
              <a:t>We do some proofs with our new does not compute power</a:t>
            </a:r>
          </a:p>
          <a:p>
            <a:pPr marL="514350" indent="-514350">
              <a:buFont typeface="+mj-lt"/>
              <a:buAutoNum type="arabicPeriod"/>
            </a:pPr>
            <a:r>
              <a:rPr lang="en-US" dirty="0" smtClean="0"/>
              <a:t>Maybe we finally get to talk about the game of life</a:t>
            </a:r>
          </a:p>
          <a:p>
            <a:pPr marL="514350" indent="-514350">
              <a:buFont typeface="+mj-lt"/>
              <a:buAutoNum type="arabicPeriod"/>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normAutofit fontScale="90000"/>
          </a:bodyPr>
          <a:lstStyle/>
          <a:p>
            <a:r>
              <a:rPr lang="en-US" dirty="0" smtClean="0"/>
              <a:t>Proof By Simulation for Machine Equivalence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Our New Machine</a:t>
            </a:r>
            <a:endParaRPr lang="en-US" dirty="0"/>
          </a:p>
        </p:txBody>
      </p:sp>
      <p:sp>
        <p:nvSpPr>
          <p:cNvPr id="4" name="Content Placeholder 3"/>
          <p:cNvSpPr>
            <a:spLocks noGrp="1"/>
          </p:cNvSpPr>
          <p:nvPr>
            <p:ph idx="1"/>
          </p:nvPr>
        </p:nvSpPr>
        <p:spPr>
          <a:xfrm>
            <a:off x="457200" y="1600201"/>
            <a:ext cx="8229600" cy="2514599"/>
          </a:xfrm>
        </p:spPr>
        <p:txBody>
          <a:bodyPr>
            <a:normAutofit fontScale="85000" lnSpcReduction="10000"/>
          </a:bodyPr>
          <a:lstStyle/>
          <a:p>
            <a:r>
              <a:rPr lang="en-US" dirty="0" smtClean="0"/>
              <a:t>A 5-tuple (Q, E, T, q</a:t>
            </a:r>
            <a:r>
              <a:rPr lang="en-US" baseline="-25000" dirty="0" smtClean="0"/>
              <a:t>0</a:t>
            </a:r>
            <a:r>
              <a:rPr lang="en-US" dirty="0" smtClean="0"/>
              <a:t>, F)</a:t>
            </a:r>
          </a:p>
          <a:p>
            <a:pPr lvl="1"/>
            <a:r>
              <a:rPr lang="en-US" dirty="0" smtClean="0"/>
              <a:t>Q is a finite set of states</a:t>
            </a:r>
          </a:p>
          <a:p>
            <a:pPr lvl="1"/>
            <a:r>
              <a:rPr lang="en-US" dirty="0" smtClean="0"/>
              <a:t>E is a finite set called the alphabet (usually {0, 1} or {</a:t>
            </a:r>
            <a:r>
              <a:rPr lang="en-US" dirty="0" err="1" smtClean="0"/>
              <a:t>a,b</a:t>
            </a:r>
            <a:r>
              <a:rPr lang="en-US" dirty="0" smtClean="0"/>
              <a:t>})</a:t>
            </a:r>
          </a:p>
          <a:p>
            <a:pPr lvl="1"/>
            <a:r>
              <a:rPr lang="en-US" dirty="0" smtClean="0"/>
              <a:t>T : Q x E → Q is the transition function</a:t>
            </a:r>
          </a:p>
          <a:p>
            <a:pPr lvl="1"/>
            <a:r>
              <a:rPr lang="en-US" dirty="0" smtClean="0"/>
              <a:t> q</a:t>
            </a:r>
            <a:r>
              <a:rPr lang="en-US" baseline="-25000" dirty="0" smtClean="0"/>
              <a:t>0 </a:t>
            </a:r>
            <a:r>
              <a:rPr lang="en-US" dirty="0" smtClean="0"/>
              <a:t>is the start state</a:t>
            </a:r>
          </a:p>
          <a:p>
            <a:pPr lvl="1"/>
            <a:r>
              <a:rPr lang="en-US" dirty="0" smtClean="0"/>
              <a:t>F is the accept states</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362200" y="4419600"/>
            <a:ext cx="4495800" cy="228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Challenge!</a:t>
            </a:r>
            <a:endParaRPr lang="en-US" dirty="0"/>
          </a:p>
        </p:txBody>
      </p:sp>
      <p:sp>
        <p:nvSpPr>
          <p:cNvPr id="3" name="Content Placeholder 2"/>
          <p:cNvSpPr>
            <a:spLocks noGrp="1"/>
          </p:cNvSpPr>
          <p:nvPr>
            <p:ph idx="1"/>
          </p:nvPr>
        </p:nvSpPr>
        <p:spPr/>
        <p:txBody>
          <a:bodyPr/>
          <a:lstStyle/>
          <a:p>
            <a:pPr>
              <a:buNone/>
            </a:pPr>
            <a:r>
              <a:rPr lang="en-US" dirty="0" smtClean="0"/>
              <a:t>Recognize languages that…</a:t>
            </a:r>
          </a:p>
          <a:p>
            <a:r>
              <a:rPr lang="en-US" dirty="0" smtClean="0"/>
              <a:t>Begin with a </a:t>
            </a:r>
            <a:r>
              <a:rPr lang="en-US" dirty="0" err="1" smtClean="0"/>
              <a:t>A</a:t>
            </a:r>
            <a:r>
              <a:rPr lang="en-US" dirty="0" smtClean="0"/>
              <a:t> and end with a  B</a:t>
            </a:r>
          </a:p>
          <a:p>
            <a:r>
              <a:rPr lang="en-US" dirty="0" smtClean="0"/>
              <a:t>Have an even length (0 counts)</a:t>
            </a:r>
          </a:p>
          <a:p>
            <a:r>
              <a:rPr lang="en-US" dirty="0" smtClean="0"/>
              <a:t>Do not contain the substring AAB</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Recognize a language that…</a:t>
            </a:r>
          </a:p>
          <a:p>
            <a:pPr lvl="1"/>
            <a:r>
              <a:rPr lang="en-US" dirty="0" smtClean="0"/>
              <a:t>Has a equal numbers of As </a:t>
            </a:r>
            <a:r>
              <a:rPr lang="en-US" dirty="0" err="1" smtClean="0"/>
              <a:t>as</a:t>
            </a:r>
            <a:r>
              <a:rPr lang="en-US" dirty="0" smtClean="0"/>
              <a:t> Bs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Recall Last Class…</a:t>
            </a:r>
            <a:endParaRPr lang="en-US" dirty="0"/>
          </a:p>
        </p:txBody>
      </p:sp>
      <p:sp>
        <p:nvSpPr>
          <p:cNvPr id="3" name="Content Placeholder 2"/>
          <p:cNvSpPr>
            <a:spLocks noGrp="1"/>
          </p:cNvSpPr>
          <p:nvPr>
            <p:ph idx="1"/>
          </p:nvPr>
        </p:nvSpPr>
        <p:spPr/>
        <p:txBody>
          <a:bodyPr/>
          <a:lstStyle/>
          <a:p>
            <a:pPr>
              <a:buNone/>
            </a:pPr>
            <a:r>
              <a:rPr lang="en-US" dirty="0" smtClean="0"/>
              <a:t>Design a Finite Automata to recognize the language where…</a:t>
            </a:r>
          </a:p>
          <a:p>
            <a:pPr algn="ctr">
              <a:buNone/>
            </a:pPr>
            <a:r>
              <a:rPr lang="en-US" b="1" dirty="0" smtClean="0"/>
              <a:t>Every odd position is an A</a:t>
            </a:r>
          </a:p>
          <a:p>
            <a:pPr algn="ctr">
              <a:buNone/>
            </a:pPr>
            <a:endParaRPr lang="en-US" dirty="0" smtClean="0"/>
          </a:p>
          <a:p>
            <a:pPr algn="ctr">
              <a:buNone/>
            </a:pPr>
            <a:r>
              <a:rPr lang="en-US" dirty="0" smtClean="0"/>
              <a:t>If you </a:t>
            </a:r>
            <a:r>
              <a:rPr lang="en-US" dirty="0" err="1" smtClean="0"/>
              <a:t>wanna</a:t>
            </a:r>
            <a:r>
              <a:rPr lang="en-US" dirty="0" smtClean="0"/>
              <a:t> get crazy, you can try:</a:t>
            </a:r>
          </a:p>
          <a:p>
            <a:pPr algn="ctr">
              <a:buNone/>
            </a:pPr>
            <a:r>
              <a:rPr lang="en-US" b="1" dirty="0" smtClean="0"/>
              <a:t>Has an A in the 3</a:t>
            </a:r>
            <a:r>
              <a:rPr lang="en-US" b="1" baseline="30000" dirty="0" smtClean="0"/>
              <a:t>rd</a:t>
            </a:r>
            <a:r>
              <a:rPr lang="en-US" b="1" dirty="0" smtClean="0"/>
              <a:t> position from the end</a:t>
            </a:r>
            <a:endParaRPr lang="en-US" dirty="0" smtClean="0"/>
          </a:p>
          <a:p>
            <a:pPr algn="ctr">
              <a:buNone/>
            </a:pPr>
            <a:r>
              <a:rPr lang="en-US" dirty="0" smtClean="0"/>
              <a:t>(i.e. BBBBABB is in the language, BBBBBB is not)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Pumping Lemma</a:t>
            </a:r>
            <a:endParaRPr lang="en-US" dirty="0"/>
          </a:p>
        </p:txBody>
      </p:sp>
      <p:sp>
        <p:nvSpPr>
          <p:cNvPr id="4" name="TextBox 3"/>
          <p:cNvSpPr txBox="1"/>
          <p:nvPr/>
        </p:nvSpPr>
        <p:spPr>
          <a:xfrm>
            <a:off x="228600" y="1524000"/>
            <a:ext cx="8458200" cy="2677656"/>
          </a:xfrm>
          <a:prstGeom prst="rect">
            <a:avLst/>
          </a:prstGeom>
          <a:noFill/>
        </p:spPr>
        <p:txBody>
          <a:bodyPr wrap="square" rtlCol="0">
            <a:spAutoFit/>
          </a:bodyPr>
          <a:lstStyle/>
          <a:p>
            <a:r>
              <a:rPr lang="en-US" sz="2400" dirty="0" smtClean="0">
                <a:latin typeface="Times New Roman" pitchFamily="18" charset="0"/>
              </a:rPr>
              <a:t>If a language L can be recognized by a finite automata, then there is a number </a:t>
            </a:r>
            <a:r>
              <a:rPr lang="en-US" sz="2400" i="1" dirty="0" smtClean="0">
                <a:latin typeface="Times New Roman" pitchFamily="18" charset="0"/>
              </a:rPr>
              <a:t>p</a:t>
            </a:r>
            <a:r>
              <a:rPr lang="en-US" sz="2400" dirty="0" smtClean="0">
                <a:latin typeface="Times New Roman" pitchFamily="18" charset="0"/>
              </a:rPr>
              <a:t> (the pumping length) where, if s is any string L of length at least </a:t>
            </a:r>
            <a:r>
              <a:rPr lang="en-US" sz="2400" i="1" dirty="0" smtClean="0">
                <a:latin typeface="Times New Roman" pitchFamily="18" charset="0"/>
              </a:rPr>
              <a:t>p</a:t>
            </a:r>
            <a:r>
              <a:rPr lang="en-US" sz="2400" dirty="0" smtClean="0">
                <a:latin typeface="Times New Roman" pitchFamily="18" charset="0"/>
              </a:rPr>
              <a:t>, then s may divided into three pieces s = xyz, satisfying the following conditions:</a:t>
            </a:r>
          </a:p>
          <a:p>
            <a:pPr marL="342900" indent="-342900">
              <a:buFont typeface="+mj-lt"/>
              <a:buAutoNum type="arabicPeriod"/>
            </a:pPr>
            <a:r>
              <a:rPr lang="en-US" sz="2400" dirty="0" smtClean="0">
                <a:latin typeface="Times New Roman" pitchFamily="18" charset="0"/>
              </a:rPr>
              <a:t>For each </a:t>
            </a:r>
          </a:p>
          <a:p>
            <a:pPr marL="342900" indent="-342900">
              <a:buFont typeface="+mj-lt"/>
              <a:buAutoNum type="arabicPeriod"/>
            </a:pPr>
            <a:r>
              <a:rPr lang="en-US" sz="2400" dirty="0" smtClean="0">
                <a:latin typeface="Times New Roman" pitchFamily="18" charset="0"/>
              </a:rPr>
              <a:t>|</a:t>
            </a:r>
            <a:r>
              <a:rPr lang="en-US" sz="2400" i="1" dirty="0" smtClean="0">
                <a:latin typeface="Times New Roman" pitchFamily="18" charset="0"/>
                <a:cs typeface="Times New Roman" pitchFamily="18" charset="0"/>
              </a:rPr>
              <a:t>y</a:t>
            </a:r>
            <a:r>
              <a:rPr lang="en-US" sz="2400" dirty="0" smtClean="0">
                <a:latin typeface="Times New Roman" pitchFamily="18" charset="0"/>
              </a:rPr>
              <a:t>| &gt; 0</a:t>
            </a:r>
          </a:p>
          <a:p>
            <a:pPr marL="342900" indent="-342900">
              <a:buFont typeface="+mj-lt"/>
              <a:buAutoNum type="arabicPeriod"/>
            </a:pPr>
            <a:r>
              <a:rPr lang="en-US" sz="2400" dirty="0" smtClean="0">
                <a:latin typeface="Times New Roman" pitchFamily="18" charset="0"/>
              </a:rPr>
              <a:t>|</a:t>
            </a:r>
            <a:r>
              <a:rPr lang="en-US" sz="2400" i="1" dirty="0" err="1" smtClean="0">
                <a:latin typeface="Times New Roman" pitchFamily="18" charset="0"/>
              </a:rPr>
              <a:t>xy</a:t>
            </a:r>
            <a:r>
              <a:rPr lang="en-US" sz="2400" dirty="0" smtClean="0">
                <a:latin typeface="Times New Roman" pitchFamily="18" charset="0"/>
              </a:rPr>
              <a:t>| ≤ </a:t>
            </a:r>
            <a:r>
              <a:rPr lang="en-US" sz="2400" i="1" dirty="0" smtClean="0">
                <a:latin typeface="Times New Roman" pitchFamily="18" charset="0"/>
              </a:rPr>
              <a:t>p</a:t>
            </a:r>
          </a:p>
        </p:txBody>
      </p:sp>
      <p:graphicFrame>
        <p:nvGraphicFramePr>
          <p:cNvPr id="5" name="Object 4"/>
          <p:cNvGraphicFramePr>
            <a:graphicFrameLocks noChangeAspect="1"/>
          </p:cNvGraphicFramePr>
          <p:nvPr/>
        </p:nvGraphicFramePr>
        <p:xfrm>
          <a:off x="1768475" y="3005138"/>
          <a:ext cx="1727200" cy="457200"/>
        </p:xfrm>
        <a:graphic>
          <a:graphicData uri="http://schemas.openxmlformats.org/presentationml/2006/ole">
            <p:oleObj spid="_x0000_s2050" name="Equation" r:id="rId3" imgW="863280" imgH="228600" progId="Equation.3">
              <p:embed/>
            </p:oleObj>
          </a:graphicData>
        </a:graphic>
      </p:graphicFrame>
      <p:sp>
        <p:nvSpPr>
          <p:cNvPr id="6" name="TextBox 5"/>
          <p:cNvSpPr txBox="1"/>
          <p:nvPr/>
        </p:nvSpPr>
        <p:spPr>
          <a:xfrm>
            <a:off x="2362200" y="3886200"/>
            <a:ext cx="5181600" cy="3693319"/>
          </a:xfrm>
          <a:prstGeom prst="rect">
            <a:avLst/>
          </a:prstGeom>
          <a:noFill/>
        </p:spPr>
        <p:txBody>
          <a:bodyPr wrap="square" rtlCol="0">
            <a:spAutoFit/>
          </a:bodyPr>
          <a:lstStyle/>
          <a:p>
            <a:r>
              <a:rPr lang="en-US" b="1" dirty="0" smtClean="0">
                <a:latin typeface="Times New Roman" pitchFamily="18" charset="0"/>
                <a:cs typeface="Times New Roman" pitchFamily="18" charset="0"/>
              </a:rPr>
              <a:t>Examples:</a:t>
            </a:r>
          </a:p>
          <a:p>
            <a:pPr marL="342900" indent="-342900">
              <a:buFont typeface="+mj-lt"/>
              <a:buAutoNum type="arabicPeriod"/>
            </a:pPr>
            <a:r>
              <a:rPr lang="en-US" dirty="0" err="1" smtClean="0">
                <a:latin typeface="Times New Roman" pitchFamily="18" charset="0"/>
                <a:cs typeface="Times New Roman" pitchFamily="18" charset="0"/>
              </a:rPr>
              <a:t>A</a:t>
            </a:r>
            <a:r>
              <a:rPr lang="en-US" baseline="30000" dirty="0" err="1" smtClean="0">
                <a:latin typeface="Times New Roman" pitchFamily="18" charset="0"/>
                <a:cs typeface="Times New Roman" pitchFamily="18" charset="0"/>
              </a:rPr>
              <a:t>n</a:t>
            </a:r>
            <a:r>
              <a:rPr lang="en-US" dirty="0" err="1" smtClean="0">
                <a:latin typeface="Times New Roman" pitchFamily="18" charset="0"/>
                <a:cs typeface="Times New Roman" pitchFamily="18" charset="0"/>
              </a:rPr>
              <a:t>B</a:t>
            </a:r>
            <a:r>
              <a:rPr lang="en-US" baseline="30000" dirty="0" err="1" smtClean="0">
                <a:latin typeface="Times New Roman" pitchFamily="18" charset="0"/>
                <a:cs typeface="Times New Roman" pitchFamily="18" charset="0"/>
              </a:rPr>
              <a:t>n</a:t>
            </a:r>
            <a:endParaRPr lang="en-US" baseline="30000" dirty="0" smtClean="0">
              <a:latin typeface="Times New Roman" pitchFamily="18" charset="0"/>
              <a:cs typeface="Times New Roman" pitchFamily="18" charset="0"/>
            </a:endParaRPr>
          </a:p>
          <a:p>
            <a:pPr marL="342900" indent="-342900">
              <a:buFont typeface="+mj-lt"/>
              <a:buAutoNum type="arabicPeriod"/>
            </a:pPr>
            <a:r>
              <a:rPr lang="en-US" dirty="0" err="1" smtClean="0">
                <a:latin typeface="Times New Roman" pitchFamily="18" charset="0"/>
                <a:cs typeface="Times New Roman" pitchFamily="18" charset="0"/>
              </a:rPr>
              <a:t>A</a:t>
            </a:r>
            <a:r>
              <a:rPr lang="en-US" baseline="30000" dirty="0" err="1" smtClean="0">
                <a:latin typeface="Times New Roman" pitchFamily="18" charset="0"/>
                <a:cs typeface="Times New Roman" pitchFamily="18" charset="0"/>
              </a:rPr>
              <a:t>n</a:t>
            </a:r>
            <a:r>
              <a:rPr lang="en-US" dirty="0" err="1" smtClean="0">
                <a:latin typeface="Times New Roman" pitchFamily="18" charset="0"/>
                <a:cs typeface="Times New Roman" pitchFamily="18" charset="0"/>
              </a:rPr>
              <a:t>BA</a:t>
            </a:r>
            <a:r>
              <a:rPr lang="en-US" baseline="30000" dirty="0" err="1" smtClean="0">
                <a:latin typeface="Times New Roman" pitchFamily="18" charset="0"/>
                <a:cs typeface="Times New Roman" pitchFamily="18" charset="0"/>
              </a:rPr>
              <a:t>n</a:t>
            </a:r>
            <a:endParaRPr lang="en-US" baseline="30000" dirty="0" smtClean="0">
              <a:latin typeface="Times New Roman" pitchFamily="18" charset="0"/>
              <a:cs typeface="Times New Roman" pitchFamily="18" charset="0"/>
            </a:endParaRPr>
          </a:p>
          <a:p>
            <a:pPr marL="342900" indent="-342900">
              <a:buFont typeface="+mj-lt"/>
              <a:buAutoNum type="arabicPeriod"/>
            </a:pPr>
            <a:r>
              <a:rPr lang="en-US" dirty="0" smtClean="0">
                <a:latin typeface="Times New Roman" pitchFamily="18" charset="0"/>
                <a:cs typeface="Times New Roman" pitchFamily="18" charset="0"/>
              </a:rPr>
              <a:t>Language has an equal number of As and Bs</a:t>
            </a:r>
          </a:p>
          <a:p>
            <a:pPr marL="342900" indent="-342900">
              <a:buFont typeface="+mj-lt"/>
              <a:buAutoNum type="arabicPeriod"/>
            </a:pPr>
            <a:endParaRPr lang="en-US" dirty="0" smtClean="0">
              <a:latin typeface="Times New Roman" pitchFamily="18" charset="0"/>
              <a:cs typeface="Times New Roman" pitchFamily="18" charset="0"/>
            </a:endParaRPr>
          </a:p>
          <a:p>
            <a:pPr marL="342900" indent="-342900"/>
            <a:r>
              <a:rPr lang="en-US" b="1" dirty="0" smtClean="0">
                <a:latin typeface="Times New Roman" pitchFamily="18" charset="0"/>
                <a:cs typeface="Times New Roman" pitchFamily="18" charset="0"/>
              </a:rPr>
              <a:t>Some Examples We Won’t Cover</a:t>
            </a:r>
          </a:p>
          <a:p>
            <a:pPr marL="342900" indent="-342900">
              <a:buAutoNum type="arabicPeriod"/>
            </a:pPr>
            <a:r>
              <a:rPr lang="en-US" dirty="0" err="1" smtClean="0">
                <a:latin typeface="Times New Roman" pitchFamily="18" charset="0"/>
                <a:cs typeface="Times New Roman" pitchFamily="18" charset="0"/>
              </a:rPr>
              <a:t>A</a:t>
            </a:r>
            <a:r>
              <a:rPr lang="en-US" baseline="30000" dirty="0" err="1" smtClean="0">
                <a:latin typeface="Times New Roman" pitchFamily="18" charset="0"/>
                <a:cs typeface="Times New Roman" pitchFamily="18" charset="0"/>
              </a:rPr>
              <a:t>m</a:t>
            </a:r>
            <a:r>
              <a:rPr lang="en-US" dirty="0" err="1" smtClean="0">
                <a:latin typeface="Times New Roman" pitchFamily="18" charset="0"/>
                <a:cs typeface="Times New Roman" pitchFamily="18" charset="0"/>
              </a:rPr>
              <a:t>B</a:t>
            </a:r>
            <a:r>
              <a:rPr lang="en-US" baseline="30000" dirty="0" err="1" smtClean="0">
                <a:latin typeface="Times New Roman" pitchFamily="18" charset="0"/>
                <a:cs typeface="Times New Roman" pitchFamily="18" charset="0"/>
              </a:rPr>
              <a:t>n</a:t>
            </a:r>
            <a:r>
              <a:rPr lang="en-US" baseline="300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where m does not equal n</a:t>
            </a:r>
          </a:p>
          <a:p>
            <a:pPr marL="342900" indent="-342900">
              <a:buAutoNum type="arabicPeriod"/>
            </a:pPr>
            <a:r>
              <a:rPr lang="en-US" dirty="0" smtClean="0">
                <a:latin typeface="Times New Roman" pitchFamily="18" charset="0"/>
                <a:cs typeface="Times New Roman" pitchFamily="18" charset="0"/>
              </a:rPr>
              <a:t>combinations of A and B that are not palindromes</a:t>
            </a:r>
          </a:p>
          <a:p>
            <a:pPr marL="342900" indent="-342900">
              <a:buAutoNum type="arabicPeriod"/>
            </a:pPr>
            <a:r>
              <a:rPr lang="en-US" dirty="0" smtClean="0"/>
              <a:t>E = {0, 1, +, =} .  String x=</a:t>
            </a:r>
            <a:r>
              <a:rPr lang="en-US" dirty="0" err="1" smtClean="0"/>
              <a:t>y+z</a:t>
            </a:r>
            <a:r>
              <a:rPr lang="en-US" dirty="0" smtClean="0"/>
              <a:t> where x y and z are binary integers and x is the sum of y and z</a:t>
            </a:r>
            <a:endParaRPr lang="en-US" dirty="0" smtClean="0">
              <a:latin typeface="Times New Roman" pitchFamily="18" charset="0"/>
              <a:cs typeface="Times New Roman" pitchFamily="18" charset="0"/>
            </a:endParaRPr>
          </a:p>
          <a:p>
            <a:pPr marL="342900" indent="-342900">
              <a:buAutoNum type="arabicPeriod"/>
            </a:pPr>
            <a:endParaRPr lang="en-US" dirty="0" smtClean="0">
              <a:latin typeface="Times New Roman" pitchFamily="18" charset="0"/>
              <a:cs typeface="Times New Roman" pitchFamily="18" charset="0"/>
            </a:endParaRPr>
          </a:p>
          <a:p>
            <a:pPr marL="342900" indent="-342900"/>
            <a:endParaRPr lang="en-US" b="1" dirty="0" smtClean="0">
              <a:latin typeface="Times New Roman" pitchFamily="18" charset="0"/>
              <a:cs typeface="Times New Roman" pitchFamily="18" charset="0"/>
            </a:endParaRPr>
          </a:p>
          <a:p>
            <a:pPr marL="342900" indent="-342900"/>
            <a:endParaRPr lang="en-US" dirty="0">
              <a:latin typeface="Times New Roman" pitchFamily="18" charset="0"/>
              <a:cs typeface="Times New Roman" pitchFamily="18" charset="0"/>
            </a:endParaRPr>
          </a:p>
        </p:txBody>
      </p:sp>
      <p:sp>
        <p:nvSpPr>
          <p:cNvPr id="9" name="Left Arrow 8"/>
          <p:cNvSpPr/>
          <p:nvPr/>
        </p:nvSpPr>
        <p:spPr>
          <a:xfrm>
            <a:off x="3886200" y="3200400"/>
            <a:ext cx="4267200" cy="1371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You’ll want to watch how I do these.  I’m going to ask you do #3 yourself.</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6850</TotalTime>
  <Words>848</Words>
  <Application>Microsoft Office PowerPoint</Application>
  <PresentationFormat>On-screen Show (4:3)</PresentationFormat>
  <Paragraphs>77</Paragraphs>
  <Slides>14</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6" baseType="lpstr">
      <vt:lpstr>Office Theme</vt:lpstr>
      <vt:lpstr>Equation</vt:lpstr>
      <vt:lpstr>Does not Compute 4: Finite Automata</vt:lpstr>
      <vt:lpstr>An Aside –  Does Not Compute For Research</vt:lpstr>
      <vt:lpstr>After This Class…</vt:lpstr>
      <vt:lpstr>Proof By Simulation for Machine Equivalence</vt:lpstr>
      <vt:lpstr>Our New Machine</vt:lpstr>
      <vt:lpstr>Design Challenge!</vt:lpstr>
      <vt:lpstr>Slide 7</vt:lpstr>
      <vt:lpstr>Recall Last Class…</vt:lpstr>
      <vt:lpstr>The Pumping Lemma</vt:lpstr>
      <vt:lpstr>Non-Deterministic finite automata</vt:lpstr>
      <vt:lpstr>What has happened…</vt:lpstr>
      <vt:lpstr>Conway’s Game of Life</vt:lpstr>
      <vt:lpstr>What Happened in Class</vt:lpstr>
      <vt:lpstr>What is to Come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Does not Compute 3: Awesomer Cellular Automata</dc:title>
  <dc:creator>Mike</dc:creator>
  <cp:lastModifiedBy>Mike</cp:lastModifiedBy>
  <cp:revision>122</cp:revision>
  <dcterms:created xsi:type="dcterms:W3CDTF">2011-06-30T01:12:30Z</dcterms:created>
  <dcterms:modified xsi:type="dcterms:W3CDTF">2011-07-09T00:00:16Z</dcterms:modified>
</cp:coreProperties>
</file>