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70" r:id="rId5"/>
    <p:sldId id="262" r:id="rId6"/>
    <p:sldId id="258" r:id="rId7"/>
    <p:sldId id="259" r:id="rId8"/>
    <p:sldId id="265" r:id="rId9"/>
    <p:sldId id="264" r:id="rId10"/>
    <p:sldId id="260" r:id="rId11"/>
    <p:sldId id="261" r:id="rId12"/>
    <p:sldId id="268" r:id="rId13"/>
    <p:sldId id="269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>
      <p:cViewPr varScale="1">
        <p:scale>
          <a:sx n="131" d="100"/>
          <a:sy n="131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E2FE-7AFA-43C1-975F-31EEB34F48F0}" type="datetimeFigureOut">
              <a:rPr lang="en-US" smtClean="0"/>
              <a:t>7/4/2011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BF41-506A-4DE6-ABD4-2EDFD4242C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Gasket</a:t>
            </a:r>
            <a:r>
              <a:rPr lang="en-US" baseline="0" dirty="0" smtClean="0"/>
              <a:t> = log 3/ log 2 = 1.585</a:t>
            </a:r>
          </a:p>
          <a:p>
            <a:r>
              <a:rPr lang="en-US" baseline="0" dirty="0" smtClean="0"/>
              <a:t>Cantor Set = log 2 / log 3 = .6309</a:t>
            </a:r>
          </a:p>
          <a:p>
            <a:r>
              <a:rPr lang="en-US" baseline="0" dirty="0" smtClean="0"/>
              <a:t>Sierpinski carpet = log 8 / log 3  =1.8928</a:t>
            </a:r>
          </a:p>
          <a:p>
            <a:r>
              <a:rPr lang="en-US" dirty="0" smtClean="0"/>
              <a:t>Koch curve = log 4/ log 3  = 1.26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BF41-506A-4DE6-ABD4-2EDFD4242C6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6FB2-77F4-4E49-9B36-1B6F68A51BBB}" type="datetimeFigureOut">
              <a:rPr lang="en-US" smtClean="0"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3425-7BEA-4197-9A20-33C83B13A0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305300" cy="352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"/>
            <a:ext cx="4361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22414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810000"/>
            <a:ext cx="2314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1054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you were playing around with </a:t>
            </a:r>
            <a:r>
              <a:rPr lang="en-US" dirty="0" err="1" smtClean="0"/>
              <a:t>Apophysis</a:t>
            </a:r>
            <a:r>
              <a:rPr lang="en-US" dirty="0" smtClean="0"/>
              <a:t> when some other GHP Math student </a:t>
            </a:r>
            <a:r>
              <a:rPr lang="en-US" dirty="0" err="1" smtClean="0"/>
              <a:t>student</a:t>
            </a:r>
            <a:r>
              <a:rPr lang="en-US" dirty="0" smtClean="0"/>
              <a:t> came up behind you and said “Gee that’s pretty!  What is that a picture of?  How do the triangles and numbers relate to the picture?”</a:t>
            </a:r>
          </a:p>
          <a:p>
            <a:endParaRPr lang="en-US" dirty="0"/>
          </a:p>
          <a:p>
            <a:r>
              <a:rPr lang="en-US" dirty="0" smtClean="0"/>
              <a:t>Hint:  You might help your friend understand by explaining the idea of an </a:t>
            </a:r>
            <a:r>
              <a:rPr lang="en-US" i="1" dirty="0" smtClean="0"/>
              <a:t>invariant</a:t>
            </a:r>
            <a:r>
              <a:rPr lang="en-US" dirty="0" smtClean="0"/>
              <a:t>.  You might even illustrate that idea using a simpler example like the </a:t>
            </a:r>
            <a:r>
              <a:rPr lang="en-US" dirty="0" smtClean="0"/>
              <a:t>Sierpinski</a:t>
            </a:r>
            <a:r>
              <a:rPr lang="en-US" dirty="0"/>
              <a:t> </a:t>
            </a:r>
            <a:r>
              <a:rPr lang="en-US" dirty="0" smtClean="0"/>
              <a:t> Gasket or the Cantor Set.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000px-Hilbert_curve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248" t="48825"/>
          <a:stretch>
            <a:fillRect/>
          </a:stretch>
        </p:blipFill>
        <p:spPr>
          <a:xfrm>
            <a:off x="1371600" y="152400"/>
            <a:ext cx="6324600" cy="640570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Direction?</a:t>
            </a:r>
            <a:endParaRPr lang="en-US" dirty="0"/>
          </a:p>
        </p:txBody>
      </p:sp>
      <p:pic>
        <p:nvPicPr>
          <p:cNvPr id="4" name="Content Placeholder 4" descr="1000px-Hilbert_curve.svg.png"/>
          <p:cNvPicPr>
            <a:picLocks noChangeAspect="1"/>
          </p:cNvPicPr>
          <p:nvPr/>
        </p:nvPicPr>
        <p:blipFill>
          <a:blip r:embed="rId2" cstate="print"/>
          <a:srcRect l="-412" t="49833" r="66323"/>
          <a:stretch>
            <a:fillRect/>
          </a:stretch>
        </p:blipFill>
        <p:spPr>
          <a:xfrm>
            <a:off x="1981200" y="1524000"/>
            <a:ext cx="4848497" cy="4766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Space Filling Curve?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Must Make My Own Space Filling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Lindenmayer</a:t>
            </a:r>
            <a:r>
              <a:rPr lang="en-US" dirty="0" smtClean="0"/>
              <a:t> system (really called L-systems)</a:t>
            </a:r>
          </a:p>
          <a:p>
            <a:r>
              <a:rPr lang="en-US" dirty="0" smtClean="0"/>
              <a:t>“Does Not Compute” folks, take notice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124200"/>
            <a:ext cx="3352800" cy="286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Self-Similarity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 smtClean="0"/>
              <a:t>Koch Curve</a:t>
            </a:r>
          </a:p>
          <a:p>
            <a:r>
              <a:rPr lang="en-US" dirty="0" smtClean="0"/>
              <a:t>Gasket</a:t>
            </a:r>
          </a:p>
          <a:p>
            <a:r>
              <a:rPr lang="en-US" dirty="0" smtClean="0"/>
              <a:t>Carpet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reduction factor </a:t>
            </a:r>
            <a:r>
              <a:rPr lang="en-US" i="1" dirty="0" smtClean="0"/>
              <a:t>s</a:t>
            </a:r>
            <a:r>
              <a:rPr lang="en-US" dirty="0" smtClean="0"/>
              <a:t> and the number of pieces </a:t>
            </a:r>
            <a:r>
              <a:rPr lang="en-US" i="1" dirty="0" smtClean="0"/>
              <a:t>a</a:t>
            </a:r>
            <a:r>
              <a:rPr lang="en-US" dirty="0" smtClean="0"/>
              <a:t> into which the structure can be divided: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2438399"/>
          <a:ext cx="1143000" cy="957649"/>
        </p:xfrm>
        <a:graphic>
          <a:graphicData uri="http://schemas.openxmlformats.org/presentationml/2006/ole">
            <p:oleObj spid="_x0000_s4098" name="Equation" r:id="rId4" imgW="46980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2743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53000" y="2514600"/>
          <a:ext cx="1524000" cy="742950"/>
        </p:xfrm>
        <a:graphic>
          <a:graphicData uri="http://schemas.openxmlformats.org/presentationml/2006/ole">
            <p:oleObj spid="_x0000_s4099" name="Equation" r:id="rId5" imgW="761760" imgH="41904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34290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3715657"/>
            <a:ext cx="569686" cy="56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10200" y="38481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86200" y="4800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Reduction factor (s) = ½</a:t>
            </a:r>
          </a:p>
          <a:p>
            <a:r>
              <a:rPr lang="en-US" dirty="0" smtClean="0"/>
              <a:t>Number of pieces (a) = 4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724400" y="5562600"/>
          <a:ext cx="990600" cy="695528"/>
        </p:xfrm>
        <a:graphic>
          <a:graphicData uri="http://schemas.openxmlformats.org/presentationml/2006/ole">
            <p:oleObj spid="_x0000_s4100" name="Equation" r:id="rId6" imgW="5968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Dimension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Stupid real world shapes not being self-similar</a:t>
            </a:r>
          </a:p>
          <a:p>
            <a:r>
              <a:rPr lang="en-US" dirty="0" smtClean="0"/>
              <a:t>Measuring coast with compass</a:t>
            </a:r>
          </a:p>
          <a:p>
            <a:r>
              <a:rPr lang="en-US" dirty="0" smtClean="0"/>
              <a:t>Box counting dimension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IFS Fractals</a:t>
            </a:r>
          </a:p>
          <a:p>
            <a:pPr lvl="1"/>
            <a:r>
              <a:rPr lang="en-US" dirty="0" smtClean="0"/>
              <a:t>The idea of a fractal as a picture of an invariant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Hints of Fractal Dimension</a:t>
            </a:r>
          </a:p>
          <a:p>
            <a:pPr marL="971550" lvl="1" indent="-514350"/>
            <a:r>
              <a:rPr lang="en-US" dirty="0" smtClean="0"/>
              <a:t>Infinite Perimeter/No Area</a:t>
            </a:r>
          </a:p>
          <a:p>
            <a:pPr marL="971550" lvl="1" indent="-514350"/>
            <a:r>
              <a:rPr lang="en-US" dirty="0" smtClean="0"/>
              <a:t>“Has a topological dimension that is less than it’s </a:t>
            </a:r>
            <a:r>
              <a:rPr lang="en-US" dirty="0" err="1" smtClean="0"/>
              <a:t>Hausdorff</a:t>
            </a:r>
            <a:r>
              <a:rPr lang="en-US" dirty="0" smtClean="0"/>
              <a:t> dimension”</a:t>
            </a:r>
          </a:p>
          <a:p>
            <a:pPr marL="971550" lvl="1" indent="-514350"/>
            <a:r>
              <a:rPr lang="en-US" dirty="0" smtClean="0"/>
              <a:t>Scaling stuff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Cares About Dimension Anyway?</a:t>
            </a:r>
          </a:p>
          <a:p>
            <a:r>
              <a:rPr lang="en-US" dirty="0" smtClean="0"/>
              <a:t>Can’t We Just Call Things That Have Two Coordinates 2-D and stop *stressing*?</a:t>
            </a:r>
          </a:p>
          <a:p>
            <a:r>
              <a:rPr lang="en-US" dirty="0" smtClean="0"/>
              <a:t>A New Strange Fractal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Aside</a:t>
            </a:r>
            <a:br>
              <a:rPr lang="en-US" dirty="0" smtClean="0"/>
            </a:br>
            <a:r>
              <a:rPr lang="en-US" dirty="0" smtClean="0"/>
              <a:t>Fractals as a 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My ideas: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could attempt to understand how some of the non-linear transforms make different kinds of fractals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could attempt to draw fractals using an algorithm of your own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could look into what kinds of fractals exist using systems we won’t be studying in detail (e.g. L-systems, chaotic systems)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Obviously, feel free to ask me if you have any other ideas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Care What Dimension Things Are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infinities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sets</a:t>
            </a:r>
          </a:p>
          <a:p>
            <a:r>
              <a:rPr lang="en-US" dirty="0" smtClean="0"/>
              <a:t>Cantor set </a:t>
            </a:r>
            <a:r>
              <a:rPr lang="en-US" dirty="0" err="1" smtClean="0"/>
              <a:t>boundries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Strange Fractal</a:t>
            </a:r>
            <a:endParaRPr lang="en-US" dirty="0"/>
          </a:p>
        </p:txBody>
      </p:sp>
      <p:pic>
        <p:nvPicPr>
          <p:cNvPr id="11" name="Picture 10" descr="img18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1600200"/>
            <a:ext cx="7571433" cy="2514600"/>
          </a:xfrm>
          <a:prstGeom prst="rect">
            <a:avLst/>
          </a:prstGeom>
        </p:spPr>
      </p:pic>
      <p:pic>
        <p:nvPicPr>
          <p:cNvPr id="12" name="Picture 11" descr="img18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876800"/>
            <a:ext cx="4231689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185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590800"/>
            <a:ext cx="8293570" cy="144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Curve</a:t>
            </a:r>
            <a:endParaRPr lang="en-US" dirty="0"/>
          </a:p>
        </p:txBody>
      </p:sp>
      <p:pic>
        <p:nvPicPr>
          <p:cNvPr id="5" name="Picture 4" descr="1000px-Hilbert_curve.svg.png"/>
          <p:cNvPicPr>
            <a:picLocks noChangeAspect="1"/>
          </p:cNvPicPr>
          <p:nvPr/>
        </p:nvPicPr>
        <p:blipFill>
          <a:blip r:embed="rId2" cstate="print"/>
          <a:srcRect l="834" t="1348" r="68332" b="52495"/>
          <a:stretch>
            <a:fillRect/>
          </a:stretch>
        </p:blipFill>
        <p:spPr>
          <a:xfrm>
            <a:off x="381000" y="2438400"/>
            <a:ext cx="2819400" cy="2819400"/>
          </a:xfrm>
          <a:prstGeom prst="rect">
            <a:avLst/>
          </a:prstGeom>
        </p:spPr>
      </p:pic>
      <p:pic>
        <p:nvPicPr>
          <p:cNvPr id="6" name="Picture 5" descr="1000px-Hilbert_curve.svg.png"/>
          <p:cNvPicPr>
            <a:picLocks noChangeAspect="1"/>
          </p:cNvPicPr>
          <p:nvPr/>
        </p:nvPicPr>
        <p:blipFill>
          <a:blip r:embed="rId2" cstate="print"/>
          <a:srcRect l="35000" t="1347" r="35834" b="52496"/>
          <a:stretch>
            <a:fillRect/>
          </a:stretch>
        </p:blipFill>
        <p:spPr>
          <a:xfrm>
            <a:off x="6096000" y="2514600"/>
            <a:ext cx="2667000" cy="2819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6200" y="3276600"/>
            <a:ext cx="1600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362200"/>
          <a:ext cx="3048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3600" y="2438400"/>
          <a:ext cx="3048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</a:tblGrid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375</Words>
  <Application>Microsoft Office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 3.0</vt:lpstr>
      <vt:lpstr>Slide 1</vt:lpstr>
      <vt:lpstr>The Story Thus Far</vt:lpstr>
      <vt:lpstr>Where we’re going</vt:lpstr>
      <vt:lpstr>A Brief Aside Fractals as a Research Project</vt:lpstr>
      <vt:lpstr>Why Do We Care What Dimension Things Are Anyway?</vt:lpstr>
      <vt:lpstr>Mapping infinities</vt:lpstr>
      <vt:lpstr>A New Strange Fractal</vt:lpstr>
      <vt:lpstr>Slide 8</vt:lpstr>
      <vt:lpstr>Hilbert Curve</vt:lpstr>
      <vt:lpstr>Slide 10</vt:lpstr>
      <vt:lpstr>The Other Direction?</vt:lpstr>
      <vt:lpstr>Another Space Filling Curve?</vt:lpstr>
      <vt:lpstr>I Must Make My Own Space Filling Curve</vt:lpstr>
      <vt:lpstr>Self-Similarity Dimension</vt:lpstr>
      <vt:lpstr>Fractal Dimension in Real Life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39</cp:revision>
  <dcterms:created xsi:type="dcterms:W3CDTF">2011-07-03T18:40:10Z</dcterms:created>
  <dcterms:modified xsi:type="dcterms:W3CDTF">2011-07-05T01:57:41Z</dcterms:modified>
</cp:coreProperties>
</file>