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54D8-759E-4C78-83FF-7B984DAAE1B3}" type="datetimeFigureOut">
              <a:rPr lang="en-US" smtClean="0"/>
              <a:t>6/25/2011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637F-854B-4942-8789-956A432075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54D8-759E-4C78-83FF-7B984DAAE1B3}" type="datetimeFigureOut">
              <a:rPr lang="en-US" smtClean="0"/>
              <a:t>6/25/2011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637F-854B-4942-8789-956A432075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54D8-759E-4C78-83FF-7B984DAAE1B3}" type="datetimeFigureOut">
              <a:rPr lang="en-US" smtClean="0"/>
              <a:t>6/25/2011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637F-854B-4942-8789-956A432075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54D8-759E-4C78-83FF-7B984DAAE1B3}" type="datetimeFigureOut">
              <a:rPr lang="en-US" smtClean="0"/>
              <a:t>6/25/2011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637F-854B-4942-8789-956A432075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54D8-759E-4C78-83FF-7B984DAAE1B3}" type="datetimeFigureOut">
              <a:rPr lang="en-US" smtClean="0"/>
              <a:t>6/25/2011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637F-854B-4942-8789-956A432075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54D8-759E-4C78-83FF-7B984DAAE1B3}" type="datetimeFigureOut">
              <a:rPr lang="en-US" smtClean="0"/>
              <a:t>6/25/2011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637F-854B-4942-8789-956A432075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54D8-759E-4C78-83FF-7B984DAAE1B3}" type="datetimeFigureOut">
              <a:rPr lang="en-US" smtClean="0"/>
              <a:t>6/25/2011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637F-854B-4942-8789-956A432075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54D8-759E-4C78-83FF-7B984DAAE1B3}" type="datetimeFigureOut">
              <a:rPr lang="en-US" smtClean="0"/>
              <a:t>6/25/2011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637F-854B-4942-8789-956A432075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54D8-759E-4C78-83FF-7B984DAAE1B3}" type="datetimeFigureOut">
              <a:rPr lang="en-US" smtClean="0"/>
              <a:t>6/25/2011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637F-854B-4942-8789-956A432075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54D8-759E-4C78-83FF-7B984DAAE1B3}" type="datetimeFigureOut">
              <a:rPr lang="en-US" smtClean="0"/>
              <a:t>6/25/2011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637F-854B-4942-8789-956A432075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54D8-759E-4C78-83FF-7B984DAAE1B3}" type="datetimeFigureOut">
              <a:rPr lang="en-US" smtClean="0"/>
              <a:t>6/25/2011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637F-854B-4942-8789-956A432075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D54D8-759E-4C78-83FF-7B984DAAE1B3}" type="datetimeFigureOut">
              <a:rPr lang="en-US" smtClean="0"/>
              <a:t>6/25/2011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8637F-854B-4942-8789-956A432075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1371600"/>
            <a:ext cx="4267200" cy="1470025"/>
          </a:xfrm>
        </p:spPr>
        <p:txBody>
          <a:bodyPr/>
          <a:lstStyle/>
          <a:p>
            <a:r>
              <a:rPr lang="en-US" sz="7200" b="1" dirty="0" smtClean="0"/>
              <a:t>Fractals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8153400" cy="2590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Part 1: In which we attempt to describe what a fractal is, because people will ask (but perhaps they will not really want to know the answer).</a:t>
            </a:r>
          </a:p>
          <a:p>
            <a:endParaRPr lang="en-US" dirty="0"/>
          </a:p>
          <a:p>
            <a:r>
              <a:rPr lang="en-US" dirty="0" smtClean="0"/>
              <a:t>Then I introduce the 2</a:t>
            </a:r>
            <a:r>
              <a:rPr lang="en-US" baseline="30000" dirty="0" smtClean="0"/>
              <a:t>nd</a:t>
            </a:r>
            <a:r>
              <a:rPr lang="en-US" dirty="0" smtClean="0"/>
              <a:t> most photogenic fractal of the class, and attempt to convince you it is cool anyways.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38200"/>
            <a:ext cx="3819525" cy="2851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Sierpinski</a:t>
            </a:r>
            <a:r>
              <a:rPr lang="en-US" dirty="0" smtClean="0"/>
              <a:t> Gasket (also </a:t>
            </a:r>
            <a:r>
              <a:rPr lang="en-US" dirty="0" err="1" smtClean="0"/>
              <a:t>Sierpinski</a:t>
            </a:r>
            <a:r>
              <a:rPr lang="en-US" dirty="0" smtClean="0"/>
              <a:t> Triangle)</a:t>
            </a:r>
            <a:endParaRPr lang="en-US" dirty="0"/>
          </a:p>
        </p:txBody>
      </p:sp>
      <p:pic>
        <p:nvPicPr>
          <p:cNvPr id="5" name="Content Placeholder 4" descr="500px-Sierpinski_triangle_evolution.sv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295400"/>
            <a:ext cx="6477000" cy="1062228"/>
          </a:xfrm>
        </p:spPr>
      </p:pic>
      <p:pic>
        <p:nvPicPr>
          <p:cNvPr id="6" name="Picture 5" descr="1000px-Sierpinski_Triangle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0" y="2743200"/>
            <a:ext cx="4357830" cy="37738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00px-Sierpinski_Triangle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152400"/>
            <a:ext cx="4191000" cy="36294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4191000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QUESTION A.  </a:t>
            </a:r>
            <a:r>
              <a:rPr lang="en-US" dirty="0" smtClean="0"/>
              <a:t>The area of the gasket is…</a:t>
            </a:r>
          </a:p>
          <a:p>
            <a:pPr marL="342900" indent="-342900">
              <a:buAutoNum type="arabicPeriod"/>
            </a:pPr>
            <a:r>
              <a:rPr lang="en-US" dirty="0" smtClean="0"/>
              <a:t>0</a:t>
            </a:r>
          </a:p>
          <a:p>
            <a:pPr marL="342900" indent="-342900">
              <a:buAutoNum type="arabicPeriod"/>
            </a:pPr>
            <a:r>
              <a:rPr lang="en-US" dirty="0" smtClean="0"/>
              <a:t>Less than 1/10</a:t>
            </a:r>
            <a:r>
              <a:rPr lang="en-US" baseline="30000" dirty="0" smtClean="0"/>
              <a:t>th</a:t>
            </a:r>
            <a:r>
              <a:rPr lang="en-US" dirty="0" smtClean="0"/>
              <a:t> the area of a equally sized triangle</a:t>
            </a:r>
          </a:p>
          <a:p>
            <a:pPr marL="342900" indent="-342900">
              <a:buAutoNum type="arabicPeriod"/>
            </a:pPr>
            <a:r>
              <a:rPr lang="en-US" dirty="0" smtClean="0"/>
              <a:t>More than 1/10</a:t>
            </a:r>
            <a:r>
              <a:rPr lang="en-US" baseline="30000" dirty="0" smtClean="0"/>
              <a:t>th</a:t>
            </a:r>
            <a:r>
              <a:rPr lang="en-US" dirty="0" smtClean="0"/>
              <a:t> the area of a equally sized triangle</a:t>
            </a:r>
          </a:p>
          <a:p>
            <a:pPr marL="342900" indent="-342900">
              <a:buAutoNum type="arabicPeriod"/>
            </a:pPr>
            <a:r>
              <a:rPr lang="en-US" dirty="0" smtClean="0"/>
              <a:t>Infinite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4191000"/>
            <a:ext cx="388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QUESTION B.  </a:t>
            </a:r>
            <a:r>
              <a:rPr lang="en-US" dirty="0" smtClean="0"/>
              <a:t>If you were to travel every edge of the gasket.  It’s “perimeter” would be…</a:t>
            </a:r>
          </a:p>
          <a:p>
            <a:pPr marL="342900" indent="-342900">
              <a:buAutoNum type="arabicPeriod"/>
            </a:pPr>
            <a:r>
              <a:rPr lang="en-US" dirty="0" smtClean="0"/>
              <a:t>0</a:t>
            </a:r>
          </a:p>
          <a:p>
            <a:pPr marL="342900" indent="-342900">
              <a:buAutoNum type="arabicPeriod"/>
            </a:pPr>
            <a:r>
              <a:rPr lang="en-US" dirty="0" smtClean="0"/>
              <a:t>Less than 30 times the perimeter of a equally sized triangle</a:t>
            </a:r>
          </a:p>
          <a:p>
            <a:pPr marL="342900" indent="-342900">
              <a:buAutoNum type="arabicPeriod"/>
            </a:pPr>
            <a:r>
              <a:rPr lang="en-US" dirty="0" smtClean="0"/>
              <a:t>More than 30 times the </a:t>
            </a:r>
            <a:r>
              <a:rPr lang="en-US" dirty="0" smtClean="0"/>
              <a:t>perimeter </a:t>
            </a:r>
            <a:r>
              <a:rPr lang="en-US" dirty="0" smtClean="0"/>
              <a:t>of a equally sized triangle</a:t>
            </a:r>
          </a:p>
          <a:p>
            <a:pPr marL="342900" indent="-342900">
              <a:buAutoNum type="arabicPeriod"/>
            </a:pPr>
            <a:r>
              <a:rPr lang="en-US" dirty="0" smtClean="0"/>
              <a:t>Infinite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More Questions about the Gasket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Labeling scheme</a:t>
            </a:r>
          </a:p>
          <a:p>
            <a:r>
              <a:rPr lang="en-US" dirty="0" smtClean="0"/>
              <a:t>Doubling an edge.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BS and MS in Computer Science from the University of Illinois at Urbana-Champaign (not the sort of education where you learn a lot about obscure kinds of geometry)</a:t>
            </a:r>
          </a:p>
          <a:p>
            <a:r>
              <a:rPr lang="en-US" dirty="0" smtClean="0"/>
              <a:t>But fractals are awesome…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The End of the Course…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will be able to explain what fractals really </a:t>
            </a:r>
            <a:r>
              <a:rPr lang="en-US" i="1" dirty="0" smtClean="0"/>
              <a:t>are.  </a:t>
            </a:r>
            <a:r>
              <a:rPr lang="en-US" dirty="0" smtClean="0"/>
              <a:t>Including how fractals touch on a lot of really interesting weird parts of math.</a:t>
            </a:r>
            <a:endParaRPr lang="en-US" i="1" dirty="0" smtClean="0"/>
          </a:p>
          <a:p>
            <a:r>
              <a:rPr lang="en-US" dirty="0" smtClean="0"/>
              <a:t>You will be able to make some really cool pictures (even cooler pictures because you understand what’s going on)</a:t>
            </a:r>
          </a:p>
          <a:p>
            <a:r>
              <a:rPr lang="en-US" dirty="0" smtClean="0"/>
              <a:t>You’ll explore and understand fractal stuff on your own, and maybe a few of you will teach me some new stuff about different kind of fractals (maybe as part of your final project)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the end of this class…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You’ll have a definition for what a fractal is.  Though that definition will be slightly unsatisfying at this point.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will talk about the </a:t>
            </a:r>
            <a:r>
              <a:rPr lang="en-US" dirty="0" err="1" smtClean="0"/>
              <a:t>Sierpinski</a:t>
            </a:r>
            <a:r>
              <a:rPr lang="en-US" dirty="0" smtClean="0"/>
              <a:t> Gasket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may even get to the point of visualizing the </a:t>
            </a:r>
            <a:r>
              <a:rPr lang="en-US" dirty="0" err="1" smtClean="0"/>
              <a:t>Sierpinski</a:t>
            </a:r>
            <a:r>
              <a:rPr lang="en-US" dirty="0" smtClean="0"/>
              <a:t> Gasket on the computer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Fractal (according to Wikipedia)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has a fine structure at arbitrarily small scales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is too irregular to easily be described in traditional Euclidean geometric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is self-similar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has a </a:t>
            </a:r>
            <a:r>
              <a:rPr lang="en-US" dirty="0" err="1" smtClean="0"/>
              <a:t>Hausdorff</a:t>
            </a:r>
            <a:r>
              <a:rPr lang="en-US" dirty="0" smtClean="0"/>
              <a:t> dimension which is greater than its topological dimension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5638800"/>
            <a:ext cx="767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Hey, these 4 items would be a cool thing to record in your notebook…just saying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It has a fine structure at arbitrarily small scales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600200"/>
            <a:ext cx="312224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Up Arrow Callout 5"/>
          <p:cNvSpPr/>
          <p:nvPr/>
        </p:nvSpPr>
        <p:spPr>
          <a:xfrm>
            <a:off x="3048000" y="4419600"/>
            <a:ext cx="3276600" cy="19812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One picture is not enough to do the Mandelbrot Set justice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440764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11362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US" dirty="0" smtClean="0"/>
              <a:t>It is too irregular to easily be described in traditional Euclidean geometric language</a:t>
            </a:r>
            <a:endParaRPr lang="en-US" dirty="0" smtClean="0"/>
          </a:p>
        </p:txBody>
      </p:sp>
      <p:pic>
        <p:nvPicPr>
          <p:cNvPr id="6" name="Picture 5" descr="1000px-Apollonian_gasket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2362200"/>
            <a:ext cx="3505200" cy="3505200"/>
          </a:xfrm>
          <a:prstGeom prst="rect">
            <a:avLst/>
          </a:prstGeom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6096000"/>
            <a:ext cx="127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274638"/>
            <a:ext cx="2971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It is self-similar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2133600"/>
            <a:ext cx="247943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11041" r="14680"/>
          <a:stretch>
            <a:fillRect/>
          </a:stretch>
        </p:blipFill>
        <p:spPr bwMode="auto">
          <a:xfrm>
            <a:off x="152400" y="381000"/>
            <a:ext cx="5638800" cy="621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705600" y="4648200"/>
            <a:ext cx="19050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5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It has a </a:t>
            </a:r>
            <a:r>
              <a:rPr lang="en-US" dirty="0" err="1" smtClean="0"/>
              <a:t>Hausdorff</a:t>
            </a:r>
            <a:r>
              <a:rPr lang="en-US" dirty="0" smtClean="0"/>
              <a:t> dimension which is greater than its topological dimension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1219200"/>
            <a:ext cx="39624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400" dirty="0" smtClean="0">
                <a:latin typeface="Arial Black" pitchFamily="34" charset="0"/>
              </a:rPr>
              <a:t>?</a:t>
            </a:r>
            <a:endParaRPr lang="en-US" sz="344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435</Words>
  <Application>Microsoft Office PowerPoint</Application>
  <PresentationFormat>On-screen Show (4:3)</PresentationFormat>
  <Paragraphs>41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Fractals</vt:lpstr>
      <vt:lpstr>About Me</vt:lpstr>
      <vt:lpstr>By The End of the Course…</vt:lpstr>
      <vt:lpstr>By the end of this class…</vt:lpstr>
      <vt:lpstr>Fractal (according to Wikipedia)</vt:lpstr>
      <vt:lpstr>It has a fine structure at arbitrarily small scales </vt:lpstr>
      <vt:lpstr>It is too irregular to easily be described in traditional Euclidean geometric language</vt:lpstr>
      <vt:lpstr>It is self-similar</vt:lpstr>
      <vt:lpstr>It has a Hausdorff dimension which is greater than its topological dimension </vt:lpstr>
      <vt:lpstr>Sierpinski Gasket (also Sierpinski Triangle)</vt:lpstr>
      <vt:lpstr>Slide 11</vt:lpstr>
      <vt:lpstr>Two More Questions about the Gasket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Fractals</dc:title>
  <dc:creator>Mike</dc:creator>
  <cp:lastModifiedBy>Mike</cp:lastModifiedBy>
  <cp:revision>27</cp:revision>
  <dcterms:created xsi:type="dcterms:W3CDTF">2011-06-25T18:30:44Z</dcterms:created>
  <dcterms:modified xsi:type="dcterms:W3CDTF">2011-06-26T01:42:04Z</dcterms:modified>
</cp:coreProperties>
</file>