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3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7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33C5-B91A-427F-A60D-9D99D589FC53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9A63-BCC0-45F4-9B57-27AA94544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 Education Research, Qualitative Approaches, and Student</a:t>
            </a:r>
            <a:br>
              <a:rPr lang="en-US" dirty="0" smtClean="0"/>
            </a:br>
            <a:r>
              <a:rPr lang="en-US" dirty="0" smtClean="0"/>
              <a:t>Decision Making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Michael Hewner</a:t>
            </a:r>
          </a:p>
        </p:txBody>
      </p:sp>
      <p:pic>
        <p:nvPicPr>
          <p:cNvPr id="1026" name="Picture 2" descr="http://www.rose-hulman.edu/%7Eberry123/Rose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902365"/>
            <a:ext cx="5286375" cy="85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543582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Check out </a:t>
            </a:r>
            <a:r>
              <a:rPr lang="en-US" sz="2000" b="1" dirty="0" smtClean="0">
                <a:solidFill>
                  <a:schemeClr val="accent1"/>
                </a:solidFill>
              </a:rPr>
              <a:t>hewner.com</a:t>
            </a:r>
            <a:r>
              <a:rPr lang="en-US" sz="2000" dirty="0" smtClean="0"/>
              <a:t> for more details about </a:t>
            </a:r>
            <a:r>
              <a:rPr lang="en-US" sz="2000" dirty="0" smtClean="0"/>
              <a:t>me </a:t>
            </a:r>
            <a:r>
              <a:rPr lang="en-US" sz="2000" b="1" dirty="0" smtClean="0">
                <a:solidFill>
                  <a:schemeClr val="accent1"/>
                </a:solidFill>
              </a:rPr>
              <a:t>hewner.com/</a:t>
            </a:r>
            <a:r>
              <a:rPr lang="en-US" sz="2000" b="1" dirty="0" err="1" smtClean="0">
                <a:solidFill>
                  <a:schemeClr val="accent1"/>
                </a:solidFill>
              </a:rPr>
              <a:t>iitb</a:t>
            </a:r>
            <a:r>
              <a:rPr lang="en-US" sz="2000" b="1" dirty="0" smtClean="0">
                <a:solidFill>
                  <a:schemeClr val="accent1"/>
                </a:solidFill>
              </a:rPr>
              <a:t>-talk </a:t>
            </a:r>
            <a:r>
              <a:rPr lang="en-US" sz="2000" dirty="0" smtClean="0"/>
              <a:t>for the slides of this talk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5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 one-true path?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difficulty comparing approaches in an apples to apples way</a:t>
            </a:r>
          </a:p>
          <a:p>
            <a:r>
              <a:rPr lang="en-US" dirty="0" smtClean="0"/>
              <a:t>Various goals of education</a:t>
            </a:r>
          </a:p>
          <a:p>
            <a:r>
              <a:rPr lang="en-US" dirty="0" smtClean="0"/>
              <a:t>Technological change, difficulty of getting enough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</a:t>
            </a:r>
            <a:r>
              <a:rPr lang="en-US" dirty="0" err="1" smtClean="0"/>
              <a:t>much</a:t>
            </a:r>
            <a:r>
              <a:rPr lang="en-US" dirty="0" smtClean="0"/>
              <a:t> more work goes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Tools for specific pedagogical purposes</a:t>
            </a:r>
          </a:p>
          <a:p>
            <a:r>
              <a:rPr lang="en-US" dirty="0" smtClean="0"/>
              <a:t>Many learner oriented IDEs</a:t>
            </a:r>
            <a:endParaRPr lang="en-US" dirty="0"/>
          </a:p>
        </p:txBody>
      </p:sp>
      <p:pic>
        <p:nvPicPr>
          <p:cNvPr id="3074" name="Picture 2" descr="http://corte.si/%2Fposts/code/visualisingsorting/listinser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29733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we 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CS Education Research – super high-level overview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Understanding CS-specific problems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Technology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 smtClean="0"/>
              <a:t>Pedagogical Methods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Qualitative Research in CS Ed – a few highlights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My own work in student course choices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2578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Just Finished: Pedagogical Technology</a:t>
            </a:r>
          </a:p>
          <a:p>
            <a:r>
              <a:rPr lang="en-US" sz="3600" b="1" dirty="0" smtClean="0"/>
              <a:t>Next: Pedagogical Methods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070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Pedagogy + Technology for Intro Courses</a:t>
            </a:r>
            <a:endParaRPr lang="en-US" dirty="0"/>
          </a:p>
        </p:txBody>
      </p:sp>
      <p:pic>
        <p:nvPicPr>
          <p:cNvPr id="4098" name="Picture 2" descr="http://ecx.images-amazon.com/images/I/51vo4Htb1M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2895289" cy="35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ecx.images-amazon.com/images/I/51E0Ojkz8iL._BO2,204,203,200_PIsitb-sticker-arrow-click,TopRight,35,-76_AA300_SH20_OU01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6" t="13333" r="14334"/>
          <a:stretch/>
        </p:blipFill>
        <p:spPr bwMode="auto">
          <a:xfrm>
            <a:off x="4786312" y="2057400"/>
            <a:ext cx="318633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15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 Computation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6312" y="5867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 (generally very good results for this BTW)</a:t>
            </a:r>
          </a:p>
          <a:p>
            <a:r>
              <a:rPr lang="en-US" dirty="0" smtClean="0"/>
              <a:t>Active Learning</a:t>
            </a:r>
          </a:p>
          <a:p>
            <a:r>
              <a:rPr lang="en-US" dirty="0" smtClean="0"/>
              <a:t>Problem Based Learning</a:t>
            </a:r>
          </a:p>
          <a:p>
            <a:r>
              <a:rPr lang="en-US" dirty="0" smtClean="0"/>
              <a:t>Specific educational approaches for more advanced classes (not really enough of this though)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cx.images-amazon.com/images/I/41k6cQDMMTL._BO2,204,203,200_PIsitb-sticker-arrow-click,TopRight,35,-76_AA300_SH20_OU01_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t="12305" r="23999"/>
          <a:stretch/>
        </p:blipFill>
        <p:spPr bwMode="auto">
          <a:xfrm>
            <a:off x="4190999" y="507324"/>
            <a:ext cx="3908171" cy="566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99060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Interested in more?</a:t>
            </a:r>
          </a:p>
          <a:p>
            <a:endParaRPr lang="en-US" sz="2000" dirty="0"/>
          </a:p>
          <a:p>
            <a:r>
              <a:rPr lang="en-US" sz="2000" dirty="0" smtClean="0"/>
              <a:t>I personally like this book: Computer Science Education Research (edited by  Sally Fincher, Marian </a:t>
            </a:r>
            <a:r>
              <a:rPr lang="en-US" sz="2000" dirty="0" err="1" smtClean="0"/>
              <a:t>Petre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ICER conference</a:t>
            </a:r>
          </a:p>
          <a:p>
            <a:r>
              <a:rPr lang="en-US" sz="2000" dirty="0" smtClean="0"/>
              <a:t>SIGCSE conference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7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we 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CS Education Research – super high-level overview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Understanding CS-specific problems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Technology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Methods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Qualitative Research in CS Ed – a few highlights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My own work in student course choices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2578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Just Finished: My altogether too brief overview of all CS </a:t>
            </a:r>
            <a:r>
              <a:rPr lang="en-US" sz="2400" i="1" dirty="0" err="1" smtClean="0"/>
              <a:t>ed</a:t>
            </a:r>
            <a:r>
              <a:rPr lang="en-US" sz="2400" i="1" dirty="0" smtClean="0"/>
              <a:t> research</a:t>
            </a:r>
          </a:p>
          <a:p>
            <a:r>
              <a:rPr lang="en-US" sz="3600" b="1" dirty="0" smtClean="0"/>
              <a:t>Next: Qualitative Research in CS </a:t>
            </a:r>
            <a:r>
              <a:rPr lang="en-US" sz="3600" b="1" dirty="0" err="1" smtClean="0"/>
              <a:t>ed</a:t>
            </a:r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452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Qualitative at 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studies we’ve talked about have generally had nice statistical evidence – significant results, experimental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Imagine I think students have trouble learning about linked lists.  So I build a fancy IDE plugin to help them visualize linked lists.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teach the same class twice, with 2 different groups.  One group gets the plugin, one doesn’t.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Compare their exam grades – results significant!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What’s wrong with this picture?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9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Research: Good at Getting the Big Picture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Unlocking the Clubhouse</a:t>
            </a:r>
            <a:r>
              <a:rPr lang="en-US" dirty="0" smtClean="0"/>
              <a:t> by Margolis and Fisher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Based on interviews with undergrad female CS students at Carnegie Mellon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http://ecx.images-amazon.com/images/I/41ZSZXTXS1L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994"/>
            <a:ext cx="303847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1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CS Education Research – super high-level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Qualitative Research in CS Ed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My </a:t>
            </a:r>
            <a:r>
              <a:rPr lang="en-US" sz="2800" dirty="0" smtClean="0"/>
              <a:t>own work in student course choices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9550" y="4114800"/>
            <a:ext cx="8610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smtClean="0"/>
              <a:t>My background: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B.S. and M.S. in Computer Science from UIUC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~3 years as a professional programmer for Amazon.com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Ph.D. in Human-Centered Computing from Georgia Tech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Currently an Assistant Prof. at Rose-</a:t>
            </a:r>
            <a:r>
              <a:rPr lang="en-US" sz="2400" dirty="0" err="1" smtClean="0"/>
              <a:t>Hulman</a:t>
            </a:r>
            <a:r>
              <a:rPr lang="en-US" sz="2400" dirty="0" smtClean="0"/>
              <a:t> – a competitive teaching engineering school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5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Lecia</a:t>
            </a:r>
            <a:r>
              <a:rPr lang="en-US" dirty="0" smtClean="0"/>
              <a:t> Jane Barker et Al “Defensive climate in the computer science classroom,” </a:t>
            </a:r>
            <a:r>
              <a:rPr lang="en-US" i="1" dirty="0" smtClean="0"/>
              <a:t>SIGCSE 2002</a:t>
            </a:r>
          </a:p>
          <a:p>
            <a:r>
              <a:rPr lang="en-US" dirty="0" smtClean="0"/>
              <a:t>Based on observations of a CS classroom</a:t>
            </a:r>
          </a:p>
          <a:p>
            <a:r>
              <a:rPr lang="en-US" dirty="0" smtClean="0"/>
              <a:t>Identifies ways that instructors’ lectures/class interaction style implicitly</a:t>
            </a:r>
          </a:p>
          <a:p>
            <a:pPr lvl="1"/>
            <a:r>
              <a:rPr lang="en-US" dirty="0" smtClean="0"/>
              <a:t>conveyed the impression that poorer performing students were not valued</a:t>
            </a:r>
          </a:p>
          <a:p>
            <a:pPr lvl="1"/>
            <a:r>
              <a:rPr lang="en-US" dirty="0" smtClean="0"/>
              <a:t>encouraged negative classroom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we 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CS Education Research – super high-level overview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Understanding CS-specific problems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Technology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Methods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Qualitative Research in CS 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strike="sngStrike" dirty="0" smtClean="0"/>
              <a:t>A few highlights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Rigor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My own work in student course choices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76563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Just Finished: My altogether too brief overview of all CS </a:t>
            </a:r>
            <a:r>
              <a:rPr lang="en-US" sz="2400" i="1" dirty="0" err="1" smtClean="0"/>
              <a:t>ed</a:t>
            </a:r>
            <a:r>
              <a:rPr lang="en-US" sz="2400" i="1" dirty="0" smtClean="0"/>
              <a:t> research</a:t>
            </a:r>
          </a:p>
          <a:p>
            <a:r>
              <a:rPr lang="en-US" sz="3600" b="1" dirty="0" smtClean="0"/>
              <a:t>Next: Qualitative Research in CS </a:t>
            </a:r>
            <a:r>
              <a:rPr lang="en-US" sz="3600" b="1" dirty="0" err="1" smtClean="0"/>
              <a:t>ed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7565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 in Qualitative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Usually not concerned with establishing statistical representativeness</a:t>
            </a:r>
          </a:p>
          <a:p>
            <a:r>
              <a:rPr lang="en-US" dirty="0" smtClean="0"/>
              <a:t>Instead with accurately understanding the experience of a few subjects, in detail</a:t>
            </a:r>
          </a:p>
          <a:p>
            <a:r>
              <a:rPr lang="en-US" dirty="0" smtClean="0"/>
              <a:t>Majority of the work is understanding your participants ways of thinking</a:t>
            </a:r>
          </a:p>
          <a:p>
            <a:r>
              <a:rPr lang="en-US" dirty="0" smtClean="0"/>
              <a:t>Thinking outside beyond one’s usual patterns is an essential part of the work – augmented by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a specific qualitative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fact that you followed a specific method doesn’t automatically make your work good</a:t>
            </a:r>
          </a:p>
          <a:p>
            <a:r>
              <a:rPr lang="en-US" dirty="0" smtClean="0"/>
              <a:t>The key is being about to defend your methodological decisions</a:t>
            </a:r>
          </a:p>
          <a:p>
            <a:r>
              <a:rPr lang="en-US" dirty="0" smtClean="0"/>
              <a:t>My process is grounded theory – focused on adaptation</a:t>
            </a:r>
          </a:p>
          <a:p>
            <a:pPr lvl="1"/>
            <a:r>
              <a:rPr lang="en-US" dirty="0" smtClean="0"/>
              <a:t>Adjusting your questions as you learn</a:t>
            </a:r>
          </a:p>
          <a:p>
            <a:pPr lvl="1"/>
            <a:r>
              <a:rPr lang="en-US" dirty="0" smtClean="0"/>
              <a:t>Interviewing different folks and dealing with heterogeneous data</a:t>
            </a:r>
          </a:p>
          <a:p>
            <a:pPr lvl="1"/>
            <a:r>
              <a:rPr lang="en-US" dirty="0" smtClean="0"/>
              <a:t>Continuing the process until you’re confident of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how qualitative work is evaluated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we 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CS Education Research – super high-level overview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Understanding CS-specific problems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Technology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Methods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Qualitative Research in CS 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strike="sngStrike" dirty="0" smtClean="0"/>
              <a:t>A few highlights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strike="sngStrike" dirty="0" smtClean="0"/>
              <a:t>Rigor</a:t>
            </a:r>
            <a:endParaRPr lang="en-US" sz="2800" strike="sngStrike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My own work in student course choices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76563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Just Finished: Qualitative research in CS </a:t>
            </a:r>
            <a:r>
              <a:rPr lang="en-US" sz="2400" i="1" dirty="0" err="1" smtClean="0"/>
              <a:t>ed</a:t>
            </a:r>
            <a:endParaRPr lang="en-US" sz="2400" i="1" dirty="0" smtClean="0"/>
          </a:p>
          <a:p>
            <a:r>
              <a:rPr lang="en-US" sz="3600" b="1" dirty="0" smtClean="0"/>
              <a:t>Next: My Work</a:t>
            </a:r>
          </a:p>
        </p:txBody>
      </p:sp>
    </p:spTree>
    <p:extLst>
      <p:ext uri="{BB962C8B-B14F-4D97-AF65-F5344CB8AC3E}">
        <p14:creationId xmlns:p14="http://schemas.microsoft.com/office/powerpoint/2010/main" val="11070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CS undergraduates think about the field of CS?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they understand enough about CS to make good decisions about their future courses?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12" y="2819400"/>
            <a:ext cx="8305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Answer:</a:t>
            </a:r>
            <a:r>
              <a:rPr lang="en-US" sz="2400" dirty="0" smtClean="0"/>
              <a:t> In my work I actually identified 3 different viewpoints of Computer Science: Theory View, Programming View, and Broad View.  I won’t be talking about them in detail in this talk though.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" y="5562600"/>
            <a:ext cx="8305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Answer:</a:t>
            </a:r>
            <a:r>
              <a:rPr lang="en-US" sz="2400" dirty="0" smtClean="0"/>
              <a:t> It’s complicated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05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Detailed Knowledge </a:t>
            </a:r>
            <a:r>
              <a:rPr lang="en-US" smtClean="0"/>
              <a:t>of Subfields </a:t>
            </a:r>
            <a:r>
              <a:rPr lang="en-US" dirty="0" smtClean="0"/>
              <a:t>of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“Like I was signing up for fall classes. Okay, do I want to take processer design or [an] operating systems class? And, to be honest, that stuff looks very similar to me from my shoes, right. I don't know anything about either one, so how am I supposed to distinguish them?”</a:t>
            </a:r>
          </a:p>
          <a:p>
            <a:pPr marL="0" indent="0">
              <a:buNone/>
            </a:pPr>
            <a:r>
              <a:rPr lang="en-US" dirty="0" smtClean="0"/>
              <a:t>	-Junior, Georgia Tech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791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Given this, how do students make educational decisions?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Goal-Based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Requires reasoning based on detailed conceptions of 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8956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“Well, I got interested in robotics. I was enjoying the class. Things were going well…but I wasn't sure exactly what I should go to towards learning robotics on my own and in the classroom.  So I went to my robotics professor and asked him for some direction, and one of the things I asked was simply what threads would you choose…when I chose the threads I'm working with now, it was more where do I want to go and how do I get there that made me choose them.”</a:t>
            </a:r>
          </a:p>
          <a:p>
            <a:r>
              <a:rPr lang="en-US" sz="2400" dirty="0" smtClean="0"/>
              <a:t>	-Junior, Georgia Tech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Modes of Student Decision Making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667000" y="1676400"/>
            <a:ext cx="35814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Exploratory Decision Making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No concrete goals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Abdicating responsibility to the curriculum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4572000"/>
            <a:ext cx="35814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Goal-Based  Decision Making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Requires reasoning based on conceptions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CS education research do?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I’ll talk about 3 areas right now: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Research into problems specific to CS (e.g. programming)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Research into tools for solving CS specific problems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Research into pedagogical approaches designed for CS</a:t>
            </a:r>
          </a:p>
        </p:txBody>
      </p:sp>
    </p:spTree>
    <p:extLst>
      <p:ext uri="{BB962C8B-B14F-4D97-AF65-F5344CB8AC3E}">
        <p14:creationId xmlns:p14="http://schemas.microsoft.com/office/powerpoint/2010/main" val="30267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Modes of Student Decision Making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667000" y="1295400"/>
            <a:ext cx="35814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Exploratory Decision Making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No concrete goals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Abdicating responsibility to the curriculum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4572000"/>
            <a:ext cx="35814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Goal-Based  Decision Making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Requires reasoning based on conceptions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457700" y="3200400"/>
            <a:ext cx="0" cy="1371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3733800" y="3429000"/>
            <a:ext cx="1447800" cy="6858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???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“[I was in] an architecture class.  And I got there and I was like, `I don't understand any of this.  I don't really like it.’…And I was kind of hesitant at first when I talked to my - the advisor in the CS department, because I was like, `[The People thread] really isn't as good for a career in video game animation and special effects or whatever I decided to go into.’  She was like, `It's not.’  I was like, `Well, I'm just going to with [the People thread].’” </a:t>
            </a:r>
          </a:p>
          <a:p>
            <a:r>
              <a:rPr lang="en-US" sz="2800" dirty="0" smtClean="0"/>
              <a:t>	-Senior, Georgia Tech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8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Enjoyment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contrasting enjoyment experiences trigger educational decisions</a:t>
            </a:r>
          </a:p>
          <a:p>
            <a:r>
              <a:rPr lang="en-US" dirty="0" smtClean="0"/>
              <a:t>Students use enjoyment to measure their affinity with particular </a:t>
            </a:r>
            <a:r>
              <a:rPr lang="en-US" dirty="0" err="1" smtClean="0"/>
              <a:t>subdisciplines</a:t>
            </a:r>
            <a:r>
              <a:rPr lang="en-US" dirty="0" smtClean="0"/>
              <a:t>, even when they know that other factors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Students Make Educational Decisions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057400" y="1295400"/>
            <a:ext cx="3048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Exploratory Decision Making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No concrete goals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Abdicating responsibility to the curriculum</a:t>
            </a:r>
          </a:p>
        </p:txBody>
      </p:sp>
      <p:sp>
        <p:nvSpPr>
          <p:cNvPr id="7" name="Diamond 6"/>
          <p:cNvSpPr/>
          <p:nvPr/>
        </p:nvSpPr>
        <p:spPr>
          <a:xfrm>
            <a:off x="1905000" y="2819400"/>
            <a:ext cx="3352800" cy="16002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Did I have a contrasting enjoyment experience?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4724400"/>
            <a:ext cx="3048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Goal-Based  Decision Making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Requires reasoning based on conceptions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24400" y="3886200"/>
            <a:ext cx="914400" cy="8382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9200" y="3886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Yes, and I made some key educational decisions</a:t>
            </a:r>
            <a:endParaRPr lang="en-US" dirty="0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 rot="16200000" flipV="1">
            <a:off x="1257300" y="2705100"/>
            <a:ext cx="1981200" cy="381000"/>
          </a:xfrm>
          <a:prstGeom prst="curvedConnector4">
            <a:avLst>
              <a:gd name="adj1" fmla="val -39012"/>
              <a:gd name="adj2" fmla="val 495238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4724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No, everything seems equally good to 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" idx="2"/>
            <a:endCxn id="7" idx="0"/>
          </p:cNvCxnSpPr>
          <p:nvPr/>
        </p:nvCxnSpPr>
        <p:spPr>
          <a:xfrm>
            <a:off x="3581400" y="2514600"/>
            <a:ext cx="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Students Make Educational Decisions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057400" y="1295400"/>
            <a:ext cx="3048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Exploratory Decision Making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No concrete goals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Abdicating responsibility to the curriculum</a:t>
            </a:r>
          </a:p>
        </p:txBody>
      </p:sp>
      <p:sp>
        <p:nvSpPr>
          <p:cNvPr id="7" name="Diamond 6"/>
          <p:cNvSpPr/>
          <p:nvPr/>
        </p:nvSpPr>
        <p:spPr>
          <a:xfrm>
            <a:off x="1905000" y="2819400"/>
            <a:ext cx="3352800" cy="16002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Did I have a contrasting enjoyment experience?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4419600"/>
            <a:ext cx="30480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Goal-Based  Decision Making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Requires reasoning based on conceptions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24400" y="3886200"/>
            <a:ext cx="1219200" cy="5334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3429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Yes, and I made some key educational decisions</a:t>
            </a:r>
            <a:endParaRPr lang="en-US" dirty="0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 rot="16200000" flipV="1">
            <a:off x="1257300" y="2705100"/>
            <a:ext cx="1981200" cy="381000"/>
          </a:xfrm>
          <a:prstGeom prst="curvedConnector4">
            <a:avLst>
              <a:gd name="adj1" fmla="val -39012"/>
              <a:gd name="adj2" fmla="val 495238"/>
            </a:avLst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4724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No, everything seems equally good to 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" idx="2"/>
            <a:endCxn id="7" idx="0"/>
          </p:cNvCxnSpPr>
          <p:nvPr/>
        </p:nvCxnSpPr>
        <p:spPr>
          <a:xfrm>
            <a:off x="3581400" y="2514600"/>
            <a:ext cx="0" cy="3048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799" y="5105400"/>
            <a:ext cx="2569615" cy="16638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Where we 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8229600" cy="17525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CS Education Research – super high-level overview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Understanding CS-specific problems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Technology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Pedagogical Methods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Qualitative Research in CS 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strike="sngStrike" dirty="0" smtClean="0"/>
              <a:t>A few highlights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strike="sngStrike" dirty="0" smtClean="0"/>
              <a:t>Rigor</a:t>
            </a:r>
            <a:endParaRPr lang="en-US" sz="2800" strike="sngStrike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My own work in student course choices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strike="sngStrike" dirty="0" smtClean="0"/>
              <a:t>Summary of one result: Student Class Decisions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3 Quick Implications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76563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Just Finished: Student Class Decisions</a:t>
            </a:r>
          </a:p>
          <a:p>
            <a:r>
              <a:rPr lang="en-US" sz="3600" b="1" dirty="0" smtClean="0"/>
              <a:t>Next: 3 Quick Implications</a:t>
            </a:r>
          </a:p>
        </p:txBody>
      </p:sp>
    </p:spTree>
    <p:extLst>
      <p:ext uri="{BB962C8B-B14F-4D97-AF65-F5344CB8AC3E}">
        <p14:creationId xmlns:p14="http://schemas.microsoft.com/office/powerpoint/2010/main" val="38598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Quick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rely on the curriculum to prevent them from making bad educational </a:t>
            </a:r>
            <a:r>
              <a:rPr lang="en-US" dirty="0" smtClean="0"/>
              <a:t>decisions</a:t>
            </a:r>
          </a:p>
          <a:p>
            <a:r>
              <a:rPr lang="en-US" dirty="0" smtClean="0"/>
              <a:t>Enjoyment of courses is seen as evidence of an affinity for a subject area</a:t>
            </a:r>
          </a:p>
          <a:p>
            <a:r>
              <a:rPr lang="en-US" dirty="0" smtClean="0"/>
              <a:t>Bad experiences in intro courses can make students decide they are poorly suited for large parts of 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9405-65F7-4D27-B26A-003AFD49B6B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8229600" cy="17525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CS Education Research – super high-level overview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Understanding CS-specific problems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Pedagogical Technology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Pedagogical Methods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Qualitative Research in CS 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A few highlights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Rigor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My own work in student course choices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Summary of one result: Student Class Decisions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3 Quick Implications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410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hewner@rose-hulman.edu</a:t>
            </a:r>
          </a:p>
          <a:p>
            <a:r>
              <a:rPr lang="en-US" sz="2400" dirty="0" smtClean="0"/>
              <a:t>Slides </a:t>
            </a:r>
            <a:r>
              <a:rPr lang="en-US" sz="2400" dirty="0" smtClean="0"/>
              <a:t>are available here: </a:t>
            </a:r>
            <a:r>
              <a:rPr lang="en-US" sz="2400" dirty="0"/>
              <a:t>http://hewner.com/iitb-talk/</a:t>
            </a:r>
            <a:endParaRPr lang="en-US" sz="2400" dirty="0" smtClean="0"/>
          </a:p>
          <a:p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3986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much do students know about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Rainfall problem: user enters in a series of numbers, enters a negative number to compute the average and start a new calculation</a:t>
            </a:r>
          </a:p>
          <a:p>
            <a:r>
              <a:rPr lang="en-US" dirty="0" smtClean="0"/>
              <a:t>McCracken working group: arithmetical calculator using either: postfix, infix no operator precedence, or parenthesis precedence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724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E. </a:t>
            </a:r>
            <a:r>
              <a:rPr lang="en-US" dirty="0" err="1"/>
              <a:t>Soloway</a:t>
            </a:r>
            <a:r>
              <a:rPr lang="en-US" dirty="0"/>
              <a:t>, “Learning to program = learning to construct </a:t>
            </a:r>
            <a:r>
              <a:rPr lang="en-US" dirty="0" smtClean="0"/>
              <a:t>mechanisms </a:t>
            </a:r>
            <a:r>
              <a:rPr lang="en-US" dirty="0"/>
              <a:t>and explanations,” </a:t>
            </a:r>
            <a:r>
              <a:rPr lang="en-US" dirty="0" smtClean="0"/>
              <a:t>CACM, </a:t>
            </a:r>
            <a:r>
              <a:rPr lang="en-US" dirty="0"/>
              <a:t>1986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Simon, "</a:t>
            </a:r>
            <a:r>
              <a:rPr lang="en-US" dirty="0" err="1" smtClean="0"/>
              <a:t>Soloway's</a:t>
            </a:r>
            <a:r>
              <a:rPr lang="en-US" dirty="0" smtClean="0"/>
              <a:t> Rainfall Problem Has Become Harder," Learning and Teaching in Computing and </a:t>
            </a:r>
            <a:r>
              <a:rPr lang="en-US" dirty="0" err="1" smtClean="0"/>
              <a:t>Enginering</a:t>
            </a:r>
            <a:r>
              <a:rPr lang="en-US" dirty="0" smtClean="0"/>
              <a:t>, 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McCraken</a:t>
            </a:r>
            <a:r>
              <a:rPr lang="en-US" dirty="0" smtClean="0"/>
              <a:t> et 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score for 210 students at 4 schools 23/110</a:t>
            </a:r>
          </a:p>
          <a:p>
            <a:r>
              <a:rPr lang="en-US" dirty="0" smtClean="0"/>
              <a:t>Later studies suggest that a lot of this initially bad result has to do with the way students are </a:t>
            </a:r>
            <a:r>
              <a:rPr lang="en-US" dirty="0" err="1" smtClean="0"/>
              <a:t>scaffolded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4571999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McCracken, et. Al, “A multi-national, multi-institutional study of assessment of programming skills of first-year CS students,” </a:t>
            </a:r>
            <a:r>
              <a:rPr lang="en-US" i="1" dirty="0" smtClean="0"/>
              <a:t>SIGCSE Bull,</a:t>
            </a:r>
            <a:r>
              <a:rPr lang="en-US" dirty="0" smtClean="0"/>
              <a:t> 2001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Utting</a:t>
            </a:r>
            <a:r>
              <a:rPr lang="en-US" dirty="0" smtClean="0"/>
              <a:t>, et. Al, “A fresh look at novice programmers' performance and their teachers' expectations,” </a:t>
            </a:r>
            <a:r>
              <a:rPr lang="en-US" i="1" dirty="0" err="1" smtClean="0"/>
              <a:t>ITiCSE</a:t>
            </a:r>
            <a:r>
              <a:rPr lang="en-US" i="1" dirty="0" smtClean="0"/>
              <a:t> working group reports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</a:t>
            </a:r>
            <a:r>
              <a:rPr lang="en-US" dirty="0" err="1" smtClean="0"/>
              <a:t>much</a:t>
            </a:r>
            <a:r>
              <a:rPr lang="en-US" dirty="0" smtClean="0"/>
              <a:t> more work goes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how students read code (not write it)</a:t>
            </a:r>
          </a:p>
          <a:p>
            <a:r>
              <a:rPr lang="en-US" dirty="0" smtClean="0"/>
              <a:t>Understanding how students’ design</a:t>
            </a:r>
          </a:p>
          <a:p>
            <a:r>
              <a:rPr lang="en-US" dirty="0" smtClean="0"/>
              <a:t>Understanding the effect of language</a:t>
            </a:r>
          </a:p>
          <a:p>
            <a:r>
              <a:rPr lang="en-US" dirty="0" smtClean="0"/>
              <a:t>Designing reliable assessment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we 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CS Education Research – super high-level overview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strike="sngStrike" dirty="0" smtClean="0"/>
              <a:t>Understanding CS-specific problems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 smtClean="0"/>
              <a:t>Pedagogical Technology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 smtClean="0"/>
              <a:t>Pedagogical Methods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Qualitative Research in CS Ed – a few highlights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My own work in student course choices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2578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Just Finished: Understanding CS-specific problems</a:t>
            </a:r>
          </a:p>
          <a:p>
            <a:r>
              <a:rPr lang="en-US" sz="3600" b="1" dirty="0" smtClean="0"/>
              <a:t>Next: Pedagogical Technology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058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Environments that Teach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How can we help students?</a:t>
            </a:r>
          </a:p>
          <a:p>
            <a:r>
              <a:rPr lang="en-US" dirty="0" smtClean="0"/>
              <a:t>Maybe give them context sensitive hints: Cognitive tutors</a:t>
            </a:r>
          </a:p>
          <a:p>
            <a:r>
              <a:rPr lang="en-US" dirty="0" smtClean="0"/>
              <a:t>Maybe help them structure the program correctly: </a:t>
            </a:r>
            <a:r>
              <a:rPr lang="en-US" dirty="0"/>
              <a:t>GPC editor</a:t>
            </a:r>
            <a:endParaRPr lang="en-US" dirty="0" smtClean="0"/>
          </a:p>
          <a:p>
            <a:r>
              <a:rPr lang="en-US" dirty="0" smtClean="0"/>
              <a:t>Maybe help them visualize program state: Genie</a:t>
            </a:r>
          </a:p>
          <a:p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2578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John R. Anderson, et Al, “Cognitive Tutors: Lessons Learned,” </a:t>
            </a:r>
            <a:r>
              <a:rPr lang="en-US" dirty="0"/>
              <a:t> </a:t>
            </a:r>
            <a:r>
              <a:rPr lang="en-US" i="1" dirty="0" smtClean="0"/>
              <a:t>Journal of the Learning Sciences</a:t>
            </a:r>
            <a:r>
              <a:rPr lang="en-US" dirty="0" smtClean="0"/>
              <a:t>, 1995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Guzdial</a:t>
            </a:r>
            <a:r>
              <a:rPr lang="en-US" dirty="0" smtClean="0"/>
              <a:t>, “Programming Environments for Novices”, </a:t>
            </a:r>
            <a:r>
              <a:rPr lang="en-US" i="1" dirty="0" smtClean="0"/>
              <a:t>Computer Science Education Research</a:t>
            </a:r>
            <a:r>
              <a:rPr lang="en-US" dirty="0" smtClean="0"/>
              <a:t>,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that Motivate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Logo to Scratch</a:t>
            </a:r>
            <a:endParaRPr lang="en-US" dirty="0"/>
          </a:p>
        </p:txBody>
      </p:sp>
      <p:pic>
        <p:nvPicPr>
          <p:cNvPr id="2050" name="Picture 2" descr="http://progopedia.com/static/upload_img/2010/01/09/genera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6105525" cy="440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1777</Words>
  <Application>Microsoft Office PowerPoint</Application>
  <PresentationFormat>On-screen Show (4:3)</PresentationFormat>
  <Paragraphs>237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CS Education Research, Qualitative Approaches, and Student Decision Making </vt:lpstr>
      <vt:lpstr>What We’ll Cover</vt:lpstr>
      <vt:lpstr>What does CS education research do?</vt:lpstr>
      <vt:lpstr>How much do students know about programming?</vt:lpstr>
      <vt:lpstr>McCraken et Al Results</vt:lpstr>
      <vt:lpstr>Much much more work goes on…</vt:lpstr>
      <vt:lpstr>Where we are</vt:lpstr>
      <vt:lpstr>Environments that Teach programming</vt:lpstr>
      <vt:lpstr>Environments that Motivate</vt:lpstr>
      <vt:lpstr>Why no one-true path?</vt:lpstr>
      <vt:lpstr>Much much more work goes on…</vt:lpstr>
      <vt:lpstr>Where we are</vt:lpstr>
      <vt:lpstr>Pedagogy + Technology for Intro Courses</vt:lpstr>
      <vt:lpstr>PowerPoint Presentation</vt:lpstr>
      <vt:lpstr>PowerPoint Presentation</vt:lpstr>
      <vt:lpstr>Where we are</vt:lpstr>
      <vt:lpstr>Why Qualitative at All?</vt:lpstr>
      <vt:lpstr>Hypothetical</vt:lpstr>
      <vt:lpstr>Qualitative Research: Good at Getting the Big Picture</vt:lpstr>
      <vt:lpstr>PowerPoint Presentation</vt:lpstr>
      <vt:lpstr>Where we are</vt:lpstr>
      <vt:lpstr>Rigor in Qualitative Work</vt:lpstr>
      <vt:lpstr>Following a specific qualitative method</vt:lpstr>
      <vt:lpstr>Novelty</vt:lpstr>
      <vt:lpstr>Where we are</vt:lpstr>
      <vt:lpstr>The Initial Questions</vt:lpstr>
      <vt:lpstr>No Detailed Knowledge of Subfields of CS</vt:lpstr>
      <vt:lpstr>Goal-Based Decision Making</vt:lpstr>
      <vt:lpstr>Two Modes of Student Decision Making</vt:lpstr>
      <vt:lpstr>Two Modes of Student Decision Making</vt:lpstr>
      <vt:lpstr>Enjoyment</vt:lpstr>
      <vt:lpstr>Enjoyment</vt:lpstr>
      <vt:lpstr>How Students Make Educational Decisions</vt:lpstr>
      <vt:lpstr>How Students Make Educational Decisions</vt:lpstr>
      <vt:lpstr>Where we are</vt:lpstr>
      <vt:lpstr>3 Quick Implications</vt:lpstr>
      <vt:lpstr>Questions?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Education Research, Qualitative Approaches, and Student Decision Making</dc:title>
  <dc:creator>Mike Hewner</dc:creator>
  <cp:lastModifiedBy>Mike Hewner</cp:lastModifiedBy>
  <cp:revision>38</cp:revision>
  <dcterms:created xsi:type="dcterms:W3CDTF">2014-07-14T15:35:55Z</dcterms:created>
  <dcterms:modified xsi:type="dcterms:W3CDTF">2014-07-16T18:25:50Z</dcterms:modified>
</cp:coreProperties>
</file>