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593" r:id="rId2"/>
    <p:sldId id="644" r:id="rId3"/>
    <p:sldId id="671" r:id="rId4"/>
    <p:sldId id="672" r:id="rId5"/>
    <p:sldId id="660" r:id="rId6"/>
    <p:sldId id="647" r:id="rId7"/>
    <p:sldId id="648" r:id="rId8"/>
    <p:sldId id="649" r:id="rId9"/>
    <p:sldId id="650" r:id="rId10"/>
    <p:sldId id="673" r:id="rId11"/>
    <p:sldId id="654" r:id="rId12"/>
    <p:sldId id="655" r:id="rId13"/>
    <p:sldId id="656" r:id="rId14"/>
    <p:sldId id="657" r:id="rId15"/>
    <p:sldId id="658" r:id="rId16"/>
    <p:sldId id="659" r:id="rId17"/>
    <p:sldId id="661" r:id="rId18"/>
    <p:sldId id="669" r:id="rId19"/>
    <p:sldId id="674" r:id="rId20"/>
    <p:sldId id="67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1534" autoAdjust="0"/>
  </p:normalViewPr>
  <p:slideViewPr>
    <p:cSldViewPr snapToGrid="0">
      <p:cViewPr varScale="1">
        <p:scale>
          <a:sx n="98" d="100"/>
          <a:sy n="98" d="100"/>
        </p:scale>
        <p:origin x="208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3/3/21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VShkZgXznc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Good discussion on this course </a:t>
            </a:r>
            <a:r>
              <a:rPr lang="en-US" dirty="0">
                <a:hlinkClick r:id="rId3"/>
              </a:rPr>
              <a:t>https://www.youtube.com/watch?v=PVShkZgXznc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76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3/3/21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3/3/21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3/3/21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3/3/21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3/3/21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3/3/21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3/3/21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3/3/21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3/3/21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3/3/21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universaldependencies.org/introduction.html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ufal.mff.cuni.cz/udpipe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cran.r-project.org/package=textrank" TargetMode="External"/><Relationship Id="rId13" Type="http://schemas.openxmlformats.org/officeDocument/2006/relationships/hyperlink" Target="https://github.com/bnosac/textplot" TargetMode="External"/><Relationship Id="rId3" Type="http://schemas.openxmlformats.org/officeDocument/2006/relationships/hyperlink" Target="https://cran.r-project.org/package=crfsuite" TargetMode="External"/><Relationship Id="rId7" Type="http://schemas.openxmlformats.org/officeDocument/2006/relationships/hyperlink" Target="https://cran.r-project.org/package=ruimtehol" TargetMode="External"/><Relationship Id="rId12" Type="http://schemas.openxmlformats.org/officeDocument/2006/relationships/hyperlink" Target="https://cran.r-project.org/package=textplot" TargetMode="External"/><Relationship Id="rId2" Type="http://schemas.openxmlformats.org/officeDocument/2006/relationships/hyperlink" Target="https://cran.r-project.org/package=BTM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cran.r-project.org/package=doc2vec" TargetMode="External"/><Relationship Id="rId11" Type="http://schemas.openxmlformats.org/officeDocument/2006/relationships/hyperlink" Target="https://cran.r-project.org/package=text.alignment" TargetMode="External"/><Relationship Id="rId5" Type="http://schemas.openxmlformats.org/officeDocument/2006/relationships/hyperlink" Target="https://cran.r-project.org/package=word2vec" TargetMode="External"/><Relationship Id="rId10" Type="http://schemas.openxmlformats.org/officeDocument/2006/relationships/hyperlink" Target="https://cran.r-project.org/package=tokenizers.bpe" TargetMode="External"/><Relationship Id="rId4" Type="http://schemas.openxmlformats.org/officeDocument/2006/relationships/hyperlink" Target="https://cran.r-project.org/package=nametagger" TargetMode="External"/><Relationship Id="rId9" Type="http://schemas.openxmlformats.org/officeDocument/2006/relationships/hyperlink" Target="https://cran.r-project.org/package=sentencepiece" TargetMode="External"/><Relationship Id="rId14" Type="http://schemas.openxmlformats.org/officeDocument/2006/relationships/hyperlink" Target="https://cran.r-project.org/package=udpip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Mining &amp; NLP</a:t>
            </a:r>
            <a:br>
              <a:rPr lang="en-US" dirty="0"/>
            </a:br>
            <a:r>
              <a:rPr lang="en-US" sz="2400" i="1" dirty="0"/>
              <a:t>Syntactic Parsing Universal Dependencies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Ted Kwartler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3/3/21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91230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0863-34AC-422C-AD4A-935E507E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B478D7-B389-4280-86BB-5AC6C576D273}"/>
              </a:ext>
            </a:extLst>
          </p:cNvPr>
          <p:cNvSpPr txBox="1"/>
          <p:nvPr/>
        </p:nvSpPr>
        <p:spPr>
          <a:xfrm>
            <a:off x="760733" y="3078696"/>
            <a:ext cx="6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B15E4F-8290-46EA-9B08-45E60919B753}"/>
              </a:ext>
            </a:extLst>
          </p:cNvPr>
          <p:cNvSpPr txBox="1"/>
          <p:nvPr/>
        </p:nvSpPr>
        <p:spPr>
          <a:xfrm>
            <a:off x="2503058" y="3078696"/>
            <a:ext cx="64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615DDC-AB09-4C7E-BBE5-CDEDA72C46DE}"/>
              </a:ext>
            </a:extLst>
          </p:cNvPr>
          <p:cNvSpPr txBox="1"/>
          <p:nvPr/>
        </p:nvSpPr>
        <p:spPr>
          <a:xfrm>
            <a:off x="170165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E80C3E-5E93-4297-9888-6C8D121E083B}"/>
              </a:ext>
            </a:extLst>
          </p:cNvPr>
          <p:cNvSpPr txBox="1"/>
          <p:nvPr/>
        </p:nvSpPr>
        <p:spPr>
          <a:xfrm>
            <a:off x="525292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0AC2B5-B5A1-4FAD-BB19-951A84928AE3}"/>
              </a:ext>
            </a:extLst>
          </p:cNvPr>
          <p:cNvSpPr txBox="1"/>
          <p:nvPr/>
        </p:nvSpPr>
        <p:spPr>
          <a:xfrm>
            <a:off x="4522061" y="307869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8F0D49-8E99-4100-9AEA-9DE7A1B9BAEF}"/>
              </a:ext>
            </a:extLst>
          </p:cNvPr>
          <p:cNvSpPr txBox="1"/>
          <p:nvPr/>
        </p:nvSpPr>
        <p:spPr>
          <a:xfrm>
            <a:off x="3453281" y="3078696"/>
            <a:ext cx="76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0163B0-C59F-458E-A89B-3144A6D57834}"/>
              </a:ext>
            </a:extLst>
          </p:cNvPr>
          <p:cNvSpPr txBox="1"/>
          <p:nvPr/>
        </p:nvSpPr>
        <p:spPr>
          <a:xfrm>
            <a:off x="6024904" y="3078696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01C5EE-D343-4907-83AC-F0A9AB2C536E}"/>
              </a:ext>
            </a:extLst>
          </p:cNvPr>
          <p:cNvSpPr txBox="1"/>
          <p:nvPr/>
        </p:nvSpPr>
        <p:spPr>
          <a:xfrm>
            <a:off x="8284579" y="309957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DFFDE-3CA4-470E-A607-A8A6D1E242D4}"/>
              </a:ext>
            </a:extLst>
          </p:cNvPr>
          <p:cNvSpPr txBox="1"/>
          <p:nvPr/>
        </p:nvSpPr>
        <p:spPr>
          <a:xfrm>
            <a:off x="7679499" y="312145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939BFE-53FC-49BD-AA5F-611936FDAC49}"/>
              </a:ext>
            </a:extLst>
          </p:cNvPr>
          <p:cNvSpPr txBox="1"/>
          <p:nvPr/>
        </p:nvSpPr>
        <p:spPr>
          <a:xfrm>
            <a:off x="7068007" y="310770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near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Which word is it dependent upon (modifier)?</a:t>
            </a:r>
          </a:p>
        </p:txBody>
      </p:sp>
    </p:spTree>
    <p:extLst>
      <p:ext uri="{BB962C8B-B14F-4D97-AF65-F5344CB8AC3E}">
        <p14:creationId xmlns:p14="http://schemas.microsoft.com/office/powerpoint/2010/main" val="3585763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0863-34AC-422C-AD4A-935E507E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B478D7-B389-4280-86BB-5AC6C576D273}"/>
              </a:ext>
            </a:extLst>
          </p:cNvPr>
          <p:cNvSpPr txBox="1"/>
          <p:nvPr/>
        </p:nvSpPr>
        <p:spPr>
          <a:xfrm>
            <a:off x="760733" y="3078696"/>
            <a:ext cx="6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166BA9-E4BA-4E03-B3A1-2F8F1953074A}"/>
              </a:ext>
            </a:extLst>
          </p:cNvPr>
          <p:cNvSpPr txBox="1"/>
          <p:nvPr/>
        </p:nvSpPr>
        <p:spPr>
          <a:xfrm>
            <a:off x="914400" y="4114800"/>
            <a:ext cx="200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Grab</a:t>
            </a:r>
            <a:r>
              <a:rPr lang="en-US" dirty="0"/>
              <a:t> what?  </a:t>
            </a:r>
            <a:r>
              <a:rPr lang="en-US" b="1" dirty="0"/>
              <a:t>Coffee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B15E4F-8290-46EA-9B08-45E60919B753}"/>
              </a:ext>
            </a:extLst>
          </p:cNvPr>
          <p:cNvSpPr txBox="1"/>
          <p:nvPr/>
        </p:nvSpPr>
        <p:spPr>
          <a:xfrm>
            <a:off x="2503058" y="3078696"/>
            <a:ext cx="64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615DDC-AB09-4C7E-BBE5-CDEDA72C46DE}"/>
              </a:ext>
            </a:extLst>
          </p:cNvPr>
          <p:cNvSpPr txBox="1"/>
          <p:nvPr/>
        </p:nvSpPr>
        <p:spPr>
          <a:xfrm>
            <a:off x="170165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E80C3E-5E93-4297-9888-6C8D121E083B}"/>
              </a:ext>
            </a:extLst>
          </p:cNvPr>
          <p:cNvSpPr txBox="1"/>
          <p:nvPr/>
        </p:nvSpPr>
        <p:spPr>
          <a:xfrm>
            <a:off x="525292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0AC2B5-B5A1-4FAD-BB19-951A84928AE3}"/>
              </a:ext>
            </a:extLst>
          </p:cNvPr>
          <p:cNvSpPr txBox="1"/>
          <p:nvPr/>
        </p:nvSpPr>
        <p:spPr>
          <a:xfrm>
            <a:off x="4522061" y="307869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8F0D49-8E99-4100-9AEA-9DE7A1B9BAEF}"/>
              </a:ext>
            </a:extLst>
          </p:cNvPr>
          <p:cNvSpPr txBox="1"/>
          <p:nvPr/>
        </p:nvSpPr>
        <p:spPr>
          <a:xfrm>
            <a:off x="3453281" y="3078696"/>
            <a:ext cx="76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0163B0-C59F-458E-A89B-3144A6D57834}"/>
              </a:ext>
            </a:extLst>
          </p:cNvPr>
          <p:cNvSpPr txBox="1"/>
          <p:nvPr/>
        </p:nvSpPr>
        <p:spPr>
          <a:xfrm>
            <a:off x="6024904" y="3078696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01C5EE-D343-4907-83AC-F0A9AB2C536E}"/>
              </a:ext>
            </a:extLst>
          </p:cNvPr>
          <p:cNvSpPr txBox="1"/>
          <p:nvPr/>
        </p:nvSpPr>
        <p:spPr>
          <a:xfrm>
            <a:off x="8284579" y="309957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DFFDE-3CA4-470E-A607-A8A6D1E242D4}"/>
              </a:ext>
            </a:extLst>
          </p:cNvPr>
          <p:cNvSpPr txBox="1"/>
          <p:nvPr/>
        </p:nvSpPr>
        <p:spPr>
          <a:xfrm>
            <a:off x="7679499" y="312145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939BFE-53FC-49BD-AA5F-611936FDAC49}"/>
              </a:ext>
            </a:extLst>
          </p:cNvPr>
          <p:cNvSpPr txBox="1"/>
          <p:nvPr/>
        </p:nvSpPr>
        <p:spPr>
          <a:xfrm>
            <a:off x="7068007" y="310770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near 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CA92AD9-01E5-456F-B6E2-019374648DAD}"/>
              </a:ext>
            </a:extLst>
          </p:cNvPr>
          <p:cNvCxnSpPr>
            <a:cxnSpLocks/>
            <a:stCxn id="4" idx="0"/>
            <a:endCxn id="10" idx="0"/>
          </p:cNvCxnSpPr>
          <p:nvPr/>
        </p:nvCxnSpPr>
        <p:spPr>
          <a:xfrm rot="5400000" flipH="1" flipV="1">
            <a:off x="2458161" y="1700458"/>
            <a:ext cx="12700" cy="2756476"/>
          </a:xfrm>
          <a:prstGeom prst="bentConnector3">
            <a:avLst>
              <a:gd name="adj1" fmla="val 44068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Which word is it dependent upon (modifier)?</a:t>
            </a:r>
          </a:p>
        </p:txBody>
      </p:sp>
    </p:spTree>
    <p:extLst>
      <p:ext uri="{BB962C8B-B14F-4D97-AF65-F5344CB8AC3E}">
        <p14:creationId xmlns:p14="http://schemas.microsoft.com/office/powerpoint/2010/main" val="2972795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0863-34AC-422C-AD4A-935E507E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B478D7-B389-4280-86BB-5AC6C576D273}"/>
              </a:ext>
            </a:extLst>
          </p:cNvPr>
          <p:cNvSpPr txBox="1"/>
          <p:nvPr/>
        </p:nvSpPr>
        <p:spPr>
          <a:xfrm>
            <a:off x="760733" y="3078696"/>
            <a:ext cx="6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166BA9-E4BA-4E03-B3A1-2F8F1953074A}"/>
              </a:ext>
            </a:extLst>
          </p:cNvPr>
          <p:cNvSpPr txBox="1"/>
          <p:nvPr/>
        </p:nvSpPr>
        <p:spPr>
          <a:xfrm>
            <a:off x="914400" y="4114800"/>
            <a:ext cx="4048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Grab</a:t>
            </a:r>
            <a:r>
              <a:rPr lang="en-US" dirty="0"/>
              <a:t> what?  </a:t>
            </a:r>
            <a:r>
              <a:rPr lang="en-US" b="1" dirty="0"/>
              <a:t>Coffee</a:t>
            </a:r>
          </a:p>
          <a:p>
            <a:r>
              <a:rPr lang="en-US" dirty="0"/>
              <a:t>What about the coffee? It’s </a:t>
            </a:r>
            <a:r>
              <a:rPr lang="en-US" b="1" dirty="0"/>
              <a:t>the large </a:t>
            </a:r>
            <a:r>
              <a:rPr lang="en-US" dirty="0"/>
              <a:t>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B15E4F-8290-46EA-9B08-45E60919B753}"/>
              </a:ext>
            </a:extLst>
          </p:cNvPr>
          <p:cNvSpPr txBox="1"/>
          <p:nvPr/>
        </p:nvSpPr>
        <p:spPr>
          <a:xfrm>
            <a:off x="2503058" y="3078696"/>
            <a:ext cx="64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615DDC-AB09-4C7E-BBE5-CDEDA72C46DE}"/>
              </a:ext>
            </a:extLst>
          </p:cNvPr>
          <p:cNvSpPr txBox="1"/>
          <p:nvPr/>
        </p:nvSpPr>
        <p:spPr>
          <a:xfrm>
            <a:off x="170165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E80C3E-5E93-4297-9888-6C8D121E083B}"/>
              </a:ext>
            </a:extLst>
          </p:cNvPr>
          <p:cNvSpPr txBox="1"/>
          <p:nvPr/>
        </p:nvSpPr>
        <p:spPr>
          <a:xfrm>
            <a:off x="525292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0AC2B5-B5A1-4FAD-BB19-951A84928AE3}"/>
              </a:ext>
            </a:extLst>
          </p:cNvPr>
          <p:cNvSpPr txBox="1"/>
          <p:nvPr/>
        </p:nvSpPr>
        <p:spPr>
          <a:xfrm>
            <a:off x="4522061" y="307869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8F0D49-8E99-4100-9AEA-9DE7A1B9BAEF}"/>
              </a:ext>
            </a:extLst>
          </p:cNvPr>
          <p:cNvSpPr txBox="1"/>
          <p:nvPr/>
        </p:nvSpPr>
        <p:spPr>
          <a:xfrm>
            <a:off x="3453281" y="3078696"/>
            <a:ext cx="76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0163B0-C59F-458E-A89B-3144A6D57834}"/>
              </a:ext>
            </a:extLst>
          </p:cNvPr>
          <p:cNvSpPr txBox="1"/>
          <p:nvPr/>
        </p:nvSpPr>
        <p:spPr>
          <a:xfrm>
            <a:off x="6024904" y="3078696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01C5EE-D343-4907-83AC-F0A9AB2C536E}"/>
              </a:ext>
            </a:extLst>
          </p:cNvPr>
          <p:cNvSpPr txBox="1"/>
          <p:nvPr/>
        </p:nvSpPr>
        <p:spPr>
          <a:xfrm>
            <a:off x="8284579" y="309957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DFFDE-3CA4-470E-A607-A8A6D1E242D4}"/>
              </a:ext>
            </a:extLst>
          </p:cNvPr>
          <p:cNvSpPr txBox="1"/>
          <p:nvPr/>
        </p:nvSpPr>
        <p:spPr>
          <a:xfrm>
            <a:off x="7679499" y="312145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939BFE-53FC-49BD-AA5F-611936FDAC49}"/>
              </a:ext>
            </a:extLst>
          </p:cNvPr>
          <p:cNvSpPr txBox="1"/>
          <p:nvPr/>
        </p:nvSpPr>
        <p:spPr>
          <a:xfrm>
            <a:off x="7068007" y="310770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near 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CA92AD9-01E5-456F-B6E2-019374648DAD}"/>
              </a:ext>
            </a:extLst>
          </p:cNvPr>
          <p:cNvCxnSpPr>
            <a:cxnSpLocks/>
            <a:stCxn id="4" idx="0"/>
            <a:endCxn id="10" idx="0"/>
          </p:cNvCxnSpPr>
          <p:nvPr/>
        </p:nvCxnSpPr>
        <p:spPr>
          <a:xfrm rot="5400000" flipH="1" flipV="1">
            <a:off x="2458161" y="1700458"/>
            <a:ext cx="12700" cy="2756476"/>
          </a:xfrm>
          <a:prstGeom prst="bentConnector3">
            <a:avLst>
              <a:gd name="adj1" fmla="val 4406898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41DF2F9-DDD5-445C-ABB2-30CAA47BE158}"/>
              </a:ext>
            </a:extLst>
          </p:cNvPr>
          <p:cNvCxnSpPr>
            <a:cxnSpLocks/>
            <a:stCxn id="10" idx="2"/>
            <a:endCxn id="6" idx="2"/>
          </p:cNvCxnSpPr>
          <p:nvPr/>
        </p:nvCxnSpPr>
        <p:spPr>
          <a:xfrm rot="5400000">
            <a:off x="3331648" y="2943277"/>
            <a:ext cx="12700" cy="1009502"/>
          </a:xfrm>
          <a:prstGeom prst="bentConnector3">
            <a:avLst>
              <a:gd name="adj1" fmla="val 31655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42DB429-ACFF-441B-B9B4-06E6CB4892C3}"/>
              </a:ext>
            </a:extLst>
          </p:cNvPr>
          <p:cNvCxnSpPr>
            <a:cxnSpLocks/>
            <a:stCxn id="10" idx="2"/>
            <a:endCxn id="7" idx="2"/>
          </p:cNvCxnSpPr>
          <p:nvPr/>
        </p:nvCxnSpPr>
        <p:spPr>
          <a:xfrm rot="5400000">
            <a:off x="2893743" y="2505372"/>
            <a:ext cx="12700" cy="1885313"/>
          </a:xfrm>
          <a:prstGeom prst="bentConnector3">
            <a:avLst>
              <a:gd name="adj1" fmla="val 16758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Which word is it dependent upon (modifier)?</a:t>
            </a:r>
          </a:p>
        </p:txBody>
      </p:sp>
    </p:spTree>
    <p:extLst>
      <p:ext uri="{BB962C8B-B14F-4D97-AF65-F5344CB8AC3E}">
        <p14:creationId xmlns:p14="http://schemas.microsoft.com/office/powerpoint/2010/main" val="1275205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0863-34AC-422C-AD4A-935E507E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B478D7-B389-4280-86BB-5AC6C576D273}"/>
              </a:ext>
            </a:extLst>
          </p:cNvPr>
          <p:cNvSpPr txBox="1"/>
          <p:nvPr/>
        </p:nvSpPr>
        <p:spPr>
          <a:xfrm>
            <a:off x="760733" y="3078696"/>
            <a:ext cx="6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166BA9-E4BA-4E03-B3A1-2F8F1953074A}"/>
              </a:ext>
            </a:extLst>
          </p:cNvPr>
          <p:cNvSpPr txBox="1"/>
          <p:nvPr/>
        </p:nvSpPr>
        <p:spPr>
          <a:xfrm>
            <a:off x="945931" y="4130565"/>
            <a:ext cx="40486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Grab</a:t>
            </a:r>
            <a:r>
              <a:rPr lang="en-US" dirty="0"/>
              <a:t> what?  </a:t>
            </a:r>
            <a:r>
              <a:rPr lang="en-US" b="1" dirty="0"/>
              <a:t>Coffee</a:t>
            </a:r>
          </a:p>
          <a:p>
            <a:r>
              <a:rPr lang="en-US" dirty="0"/>
              <a:t>What about the coffee? It’s </a:t>
            </a:r>
            <a:r>
              <a:rPr lang="en-US" b="1" dirty="0"/>
              <a:t>the large </a:t>
            </a:r>
            <a:r>
              <a:rPr lang="en-US" dirty="0"/>
              <a:t>one</a:t>
            </a:r>
          </a:p>
          <a:p>
            <a:r>
              <a:rPr lang="en-US" dirty="0"/>
              <a:t>What is </a:t>
            </a:r>
            <a:r>
              <a:rPr lang="en-US" b="1" dirty="0"/>
              <a:t>on the counter</a:t>
            </a:r>
            <a:r>
              <a:rPr lang="en-US" dirty="0"/>
              <a:t>? </a:t>
            </a:r>
            <a:r>
              <a:rPr lang="en-US" b="1" dirty="0"/>
              <a:t>Coffee</a:t>
            </a:r>
          </a:p>
          <a:p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B15E4F-8290-46EA-9B08-45E60919B753}"/>
              </a:ext>
            </a:extLst>
          </p:cNvPr>
          <p:cNvSpPr txBox="1"/>
          <p:nvPr/>
        </p:nvSpPr>
        <p:spPr>
          <a:xfrm>
            <a:off x="2503058" y="3078696"/>
            <a:ext cx="64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615DDC-AB09-4C7E-BBE5-CDEDA72C46DE}"/>
              </a:ext>
            </a:extLst>
          </p:cNvPr>
          <p:cNvSpPr txBox="1"/>
          <p:nvPr/>
        </p:nvSpPr>
        <p:spPr>
          <a:xfrm>
            <a:off x="170165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E80C3E-5E93-4297-9888-6C8D121E083B}"/>
              </a:ext>
            </a:extLst>
          </p:cNvPr>
          <p:cNvSpPr txBox="1"/>
          <p:nvPr/>
        </p:nvSpPr>
        <p:spPr>
          <a:xfrm>
            <a:off x="525292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0AC2B5-B5A1-4FAD-BB19-951A84928AE3}"/>
              </a:ext>
            </a:extLst>
          </p:cNvPr>
          <p:cNvSpPr txBox="1"/>
          <p:nvPr/>
        </p:nvSpPr>
        <p:spPr>
          <a:xfrm>
            <a:off x="4522061" y="307869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8F0D49-8E99-4100-9AEA-9DE7A1B9BAEF}"/>
              </a:ext>
            </a:extLst>
          </p:cNvPr>
          <p:cNvSpPr txBox="1"/>
          <p:nvPr/>
        </p:nvSpPr>
        <p:spPr>
          <a:xfrm>
            <a:off x="3453281" y="3078696"/>
            <a:ext cx="76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0163B0-C59F-458E-A89B-3144A6D57834}"/>
              </a:ext>
            </a:extLst>
          </p:cNvPr>
          <p:cNvSpPr txBox="1"/>
          <p:nvPr/>
        </p:nvSpPr>
        <p:spPr>
          <a:xfrm>
            <a:off x="6024904" y="3078696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01C5EE-D343-4907-83AC-F0A9AB2C536E}"/>
              </a:ext>
            </a:extLst>
          </p:cNvPr>
          <p:cNvSpPr txBox="1"/>
          <p:nvPr/>
        </p:nvSpPr>
        <p:spPr>
          <a:xfrm>
            <a:off x="8284579" y="309957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DFFDE-3CA4-470E-A607-A8A6D1E242D4}"/>
              </a:ext>
            </a:extLst>
          </p:cNvPr>
          <p:cNvSpPr txBox="1"/>
          <p:nvPr/>
        </p:nvSpPr>
        <p:spPr>
          <a:xfrm>
            <a:off x="7679499" y="312145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939BFE-53FC-49BD-AA5F-611936FDAC49}"/>
              </a:ext>
            </a:extLst>
          </p:cNvPr>
          <p:cNvSpPr txBox="1"/>
          <p:nvPr/>
        </p:nvSpPr>
        <p:spPr>
          <a:xfrm>
            <a:off x="7068007" y="3107708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Near 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23387639-8F6E-4651-9F49-91E358409498}"/>
              </a:ext>
            </a:extLst>
          </p:cNvPr>
          <p:cNvCxnSpPr>
            <a:stCxn id="10" idx="0"/>
            <a:endCxn id="11" idx="0"/>
          </p:cNvCxnSpPr>
          <p:nvPr/>
        </p:nvCxnSpPr>
        <p:spPr>
          <a:xfrm rot="5400000" flipH="1" flipV="1">
            <a:off x="5159128" y="1755967"/>
            <a:ext cx="12700" cy="2645458"/>
          </a:xfrm>
          <a:prstGeom prst="bentConnector3">
            <a:avLst>
              <a:gd name="adj1" fmla="val 68896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CA92AD9-01E5-456F-B6E2-019374648DAD}"/>
              </a:ext>
            </a:extLst>
          </p:cNvPr>
          <p:cNvCxnSpPr>
            <a:cxnSpLocks/>
            <a:stCxn id="4" idx="0"/>
            <a:endCxn id="10" idx="0"/>
          </p:cNvCxnSpPr>
          <p:nvPr/>
        </p:nvCxnSpPr>
        <p:spPr>
          <a:xfrm rot="5400000" flipH="1" flipV="1">
            <a:off x="2458161" y="1700458"/>
            <a:ext cx="12700" cy="2756476"/>
          </a:xfrm>
          <a:prstGeom prst="bentConnector3">
            <a:avLst>
              <a:gd name="adj1" fmla="val 4406898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41DF2F9-DDD5-445C-ABB2-30CAA47BE158}"/>
              </a:ext>
            </a:extLst>
          </p:cNvPr>
          <p:cNvCxnSpPr>
            <a:cxnSpLocks/>
            <a:stCxn id="10" idx="2"/>
            <a:endCxn id="6" idx="2"/>
          </p:cNvCxnSpPr>
          <p:nvPr/>
        </p:nvCxnSpPr>
        <p:spPr>
          <a:xfrm rot="5400000">
            <a:off x="3331648" y="2943277"/>
            <a:ext cx="12700" cy="1009502"/>
          </a:xfrm>
          <a:prstGeom prst="bentConnector3">
            <a:avLst>
              <a:gd name="adj1" fmla="val 316552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42DB429-ACFF-441B-B9B4-06E6CB4892C3}"/>
              </a:ext>
            </a:extLst>
          </p:cNvPr>
          <p:cNvCxnSpPr>
            <a:cxnSpLocks/>
            <a:stCxn id="10" idx="2"/>
            <a:endCxn id="7" idx="2"/>
          </p:cNvCxnSpPr>
          <p:nvPr/>
        </p:nvCxnSpPr>
        <p:spPr>
          <a:xfrm rot="5400000">
            <a:off x="2893743" y="2505372"/>
            <a:ext cx="12700" cy="1885313"/>
          </a:xfrm>
          <a:prstGeom prst="bentConnector3">
            <a:avLst>
              <a:gd name="adj1" fmla="val 1675874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Which word is it dependent upon (modifier)?</a:t>
            </a:r>
          </a:p>
        </p:txBody>
      </p:sp>
    </p:spTree>
    <p:extLst>
      <p:ext uri="{BB962C8B-B14F-4D97-AF65-F5344CB8AC3E}">
        <p14:creationId xmlns:p14="http://schemas.microsoft.com/office/powerpoint/2010/main" val="3816553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0863-34AC-422C-AD4A-935E507E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B478D7-B389-4280-86BB-5AC6C576D273}"/>
              </a:ext>
            </a:extLst>
          </p:cNvPr>
          <p:cNvSpPr txBox="1"/>
          <p:nvPr/>
        </p:nvSpPr>
        <p:spPr>
          <a:xfrm>
            <a:off x="760733" y="3078696"/>
            <a:ext cx="6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166BA9-E4BA-4E03-B3A1-2F8F1953074A}"/>
              </a:ext>
            </a:extLst>
          </p:cNvPr>
          <p:cNvSpPr txBox="1"/>
          <p:nvPr/>
        </p:nvSpPr>
        <p:spPr>
          <a:xfrm>
            <a:off x="914400" y="4114800"/>
            <a:ext cx="40486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Grab</a:t>
            </a:r>
            <a:r>
              <a:rPr lang="en-US" dirty="0"/>
              <a:t> what?  </a:t>
            </a:r>
            <a:r>
              <a:rPr lang="en-US" b="1" dirty="0"/>
              <a:t>Coffee</a:t>
            </a:r>
          </a:p>
          <a:p>
            <a:r>
              <a:rPr lang="en-US" dirty="0"/>
              <a:t>What about the coffee? It’s </a:t>
            </a:r>
            <a:r>
              <a:rPr lang="en-US" b="1" dirty="0"/>
              <a:t>the large </a:t>
            </a:r>
            <a:r>
              <a:rPr lang="en-US" dirty="0"/>
              <a:t>one</a:t>
            </a:r>
          </a:p>
          <a:p>
            <a:r>
              <a:rPr lang="en-US" dirty="0"/>
              <a:t>What is </a:t>
            </a:r>
            <a:r>
              <a:rPr lang="en-US" b="1" dirty="0"/>
              <a:t>on the counter</a:t>
            </a:r>
            <a:r>
              <a:rPr lang="en-US" dirty="0"/>
              <a:t>? </a:t>
            </a:r>
            <a:r>
              <a:rPr lang="en-US" b="1" dirty="0"/>
              <a:t>Coffee</a:t>
            </a:r>
          </a:p>
          <a:p>
            <a:r>
              <a:rPr lang="en-US" dirty="0"/>
              <a:t>“</a:t>
            </a:r>
            <a:r>
              <a:rPr lang="en-US" b="1" dirty="0"/>
              <a:t>On the</a:t>
            </a:r>
            <a:r>
              <a:rPr lang="en-US" dirty="0"/>
              <a:t>” is context for what?  </a:t>
            </a:r>
            <a:r>
              <a:rPr lang="en-US" b="1" dirty="0"/>
              <a:t>Counter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B15E4F-8290-46EA-9B08-45E60919B753}"/>
              </a:ext>
            </a:extLst>
          </p:cNvPr>
          <p:cNvSpPr txBox="1"/>
          <p:nvPr/>
        </p:nvSpPr>
        <p:spPr>
          <a:xfrm>
            <a:off x="2503058" y="3078696"/>
            <a:ext cx="64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615DDC-AB09-4C7E-BBE5-CDEDA72C46DE}"/>
              </a:ext>
            </a:extLst>
          </p:cNvPr>
          <p:cNvSpPr txBox="1"/>
          <p:nvPr/>
        </p:nvSpPr>
        <p:spPr>
          <a:xfrm>
            <a:off x="170165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E80C3E-5E93-4297-9888-6C8D121E083B}"/>
              </a:ext>
            </a:extLst>
          </p:cNvPr>
          <p:cNvSpPr txBox="1"/>
          <p:nvPr/>
        </p:nvSpPr>
        <p:spPr>
          <a:xfrm>
            <a:off x="525292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0AC2B5-B5A1-4FAD-BB19-951A84928AE3}"/>
              </a:ext>
            </a:extLst>
          </p:cNvPr>
          <p:cNvSpPr txBox="1"/>
          <p:nvPr/>
        </p:nvSpPr>
        <p:spPr>
          <a:xfrm>
            <a:off x="4522061" y="307869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8F0D49-8E99-4100-9AEA-9DE7A1B9BAEF}"/>
              </a:ext>
            </a:extLst>
          </p:cNvPr>
          <p:cNvSpPr txBox="1"/>
          <p:nvPr/>
        </p:nvSpPr>
        <p:spPr>
          <a:xfrm>
            <a:off x="3453281" y="3078696"/>
            <a:ext cx="76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0163B0-C59F-458E-A89B-3144A6D57834}"/>
              </a:ext>
            </a:extLst>
          </p:cNvPr>
          <p:cNvSpPr txBox="1"/>
          <p:nvPr/>
        </p:nvSpPr>
        <p:spPr>
          <a:xfrm>
            <a:off x="6024904" y="3078696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01C5EE-D343-4907-83AC-F0A9AB2C536E}"/>
              </a:ext>
            </a:extLst>
          </p:cNvPr>
          <p:cNvSpPr txBox="1"/>
          <p:nvPr/>
        </p:nvSpPr>
        <p:spPr>
          <a:xfrm>
            <a:off x="8284579" y="309957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DFFDE-3CA4-470E-A607-A8A6D1E242D4}"/>
              </a:ext>
            </a:extLst>
          </p:cNvPr>
          <p:cNvSpPr txBox="1"/>
          <p:nvPr/>
        </p:nvSpPr>
        <p:spPr>
          <a:xfrm>
            <a:off x="7679499" y="312145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939BFE-53FC-49BD-AA5F-611936FDAC49}"/>
              </a:ext>
            </a:extLst>
          </p:cNvPr>
          <p:cNvSpPr txBox="1"/>
          <p:nvPr/>
        </p:nvSpPr>
        <p:spPr>
          <a:xfrm>
            <a:off x="7068007" y="310770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near 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6F918EE-54E3-4177-8DEB-A8D26A72271D}"/>
              </a:ext>
            </a:extLst>
          </p:cNvPr>
          <p:cNvCxnSpPr>
            <a:stCxn id="11" idx="2"/>
            <a:endCxn id="9" idx="2"/>
          </p:cNvCxnSpPr>
          <p:nvPr/>
        </p:nvCxnSpPr>
        <p:spPr>
          <a:xfrm rot="5400000">
            <a:off x="5609040" y="2575211"/>
            <a:ext cx="12700" cy="174563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0B37A80-0E28-45F4-AA86-2ABB1113E7B0}"/>
              </a:ext>
            </a:extLst>
          </p:cNvPr>
          <p:cNvCxnSpPr>
            <a:stCxn id="11" idx="2"/>
            <a:endCxn id="8" idx="2"/>
          </p:cNvCxnSpPr>
          <p:nvPr/>
        </p:nvCxnSpPr>
        <p:spPr>
          <a:xfrm rot="5400000">
            <a:off x="5992107" y="2958278"/>
            <a:ext cx="12700" cy="979501"/>
          </a:xfrm>
          <a:prstGeom prst="bentConnector3">
            <a:avLst>
              <a:gd name="adj1" fmla="val 40344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23387639-8F6E-4651-9F49-91E358409498}"/>
              </a:ext>
            </a:extLst>
          </p:cNvPr>
          <p:cNvCxnSpPr>
            <a:stCxn id="10" idx="0"/>
            <a:endCxn id="11" idx="0"/>
          </p:cNvCxnSpPr>
          <p:nvPr/>
        </p:nvCxnSpPr>
        <p:spPr>
          <a:xfrm rot="5400000" flipH="1" flipV="1">
            <a:off x="5159128" y="1755967"/>
            <a:ext cx="12700" cy="2645458"/>
          </a:xfrm>
          <a:prstGeom prst="bentConnector3">
            <a:avLst>
              <a:gd name="adj1" fmla="val 688966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CA92AD9-01E5-456F-B6E2-019374648DAD}"/>
              </a:ext>
            </a:extLst>
          </p:cNvPr>
          <p:cNvCxnSpPr>
            <a:cxnSpLocks/>
            <a:stCxn id="4" idx="0"/>
            <a:endCxn id="10" idx="0"/>
          </p:cNvCxnSpPr>
          <p:nvPr/>
        </p:nvCxnSpPr>
        <p:spPr>
          <a:xfrm rot="5400000" flipH="1" flipV="1">
            <a:off x="2458161" y="1700458"/>
            <a:ext cx="12700" cy="2756476"/>
          </a:xfrm>
          <a:prstGeom prst="bentConnector3">
            <a:avLst>
              <a:gd name="adj1" fmla="val 4406898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41DF2F9-DDD5-445C-ABB2-30CAA47BE158}"/>
              </a:ext>
            </a:extLst>
          </p:cNvPr>
          <p:cNvCxnSpPr>
            <a:cxnSpLocks/>
            <a:stCxn id="10" idx="2"/>
            <a:endCxn id="6" idx="2"/>
          </p:cNvCxnSpPr>
          <p:nvPr/>
        </p:nvCxnSpPr>
        <p:spPr>
          <a:xfrm rot="5400000">
            <a:off x="3331648" y="2943277"/>
            <a:ext cx="12700" cy="1009502"/>
          </a:xfrm>
          <a:prstGeom prst="bentConnector3">
            <a:avLst>
              <a:gd name="adj1" fmla="val 316552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42DB429-ACFF-441B-B9B4-06E6CB4892C3}"/>
              </a:ext>
            </a:extLst>
          </p:cNvPr>
          <p:cNvCxnSpPr>
            <a:cxnSpLocks/>
            <a:stCxn id="10" idx="2"/>
            <a:endCxn id="7" idx="2"/>
          </p:cNvCxnSpPr>
          <p:nvPr/>
        </p:nvCxnSpPr>
        <p:spPr>
          <a:xfrm rot="5400000">
            <a:off x="2893743" y="2505372"/>
            <a:ext cx="12700" cy="1885313"/>
          </a:xfrm>
          <a:prstGeom prst="bentConnector3">
            <a:avLst>
              <a:gd name="adj1" fmla="val 1675874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Which word is it dependent upon (modifier)?</a:t>
            </a:r>
          </a:p>
        </p:txBody>
      </p:sp>
    </p:spTree>
    <p:extLst>
      <p:ext uri="{BB962C8B-B14F-4D97-AF65-F5344CB8AC3E}">
        <p14:creationId xmlns:p14="http://schemas.microsoft.com/office/powerpoint/2010/main" val="2007693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0863-34AC-422C-AD4A-935E507E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B478D7-B389-4280-86BB-5AC6C576D273}"/>
              </a:ext>
            </a:extLst>
          </p:cNvPr>
          <p:cNvSpPr txBox="1"/>
          <p:nvPr/>
        </p:nvSpPr>
        <p:spPr>
          <a:xfrm>
            <a:off x="760733" y="3078696"/>
            <a:ext cx="6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166BA9-E4BA-4E03-B3A1-2F8F1953074A}"/>
              </a:ext>
            </a:extLst>
          </p:cNvPr>
          <p:cNvSpPr txBox="1"/>
          <p:nvPr/>
        </p:nvSpPr>
        <p:spPr>
          <a:xfrm>
            <a:off x="914400" y="4114800"/>
            <a:ext cx="40486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Grab</a:t>
            </a:r>
            <a:r>
              <a:rPr lang="en-US" dirty="0"/>
              <a:t> what?  </a:t>
            </a:r>
            <a:r>
              <a:rPr lang="en-US" b="1" dirty="0"/>
              <a:t>Coffee</a:t>
            </a:r>
          </a:p>
          <a:p>
            <a:r>
              <a:rPr lang="en-US" dirty="0"/>
              <a:t>What about the coffee? It’s </a:t>
            </a:r>
            <a:r>
              <a:rPr lang="en-US" b="1" dirty="0"/>
              <a:t>the large </a:t>
            </a:r>
            <a:r>
              <a:rPr lang="en-US" dirty="0"/>
              <a:t>one</a:t>
            </a:r>
          </a:p>
          <a:p>
            <a:r>
              <a:rPr lang="en-US" dirty="0"/>
              <a:t>What is </a:t>
            </a:r>
            <a:r>
              <a:rPr lang="en-US" b="1" dirty="0"/>
              <a:t>on the counter</a:t>
            </a:r>
            <a:r>
              <a:rPr lang="en-US" dirty="0"/>
              <a:t>? </a:t>
            </a:r>
            <a:r>
              <a:rPr lang="en-US" b="1" dirty="0"/>
              <a:t>Coffee</a:t>
            </a:r>
          </a:p>
          <a:p>
            <a:r>
              <a:rPr lang="en-US" dirty="0"/>
              <a:t>“</a:t>
            </a:r>
            <a:r>
              <a:rPr lang="en-US" b="1" dirty="0"/>
              <a:t>On the</a:t>
            </a:r>
            <a:r>
              <a:rPr lang="en-US" dirty="0"/>
              <a:t>” is context for what?  </a:t>
            </a:r>
            <a:r>
              <a:rPr lang="en-US" b="1" dirty="0"/>
              <a:t>Counter</a:t>
            </a:r>
          </a:p>
          <a:p>
            <a:r>
              <a:rPr lang="en-US" dirty="0"/>
              <a:t>What is </a:t>
            </a:r>
            <a:r>
              <a:rPr lang="en-US" b="1" dirty="0"/>
              <a:t>near the pot</a:t>
            </a:r>
            <a:r>
              <a:rPr lang="en-US" dirty="0"/>
              <a:t>? </a:t>
            </a:r>
            <a:r>
              <a:rPr lang="en-US" b="1" dirty="0"/>
              <a:t>Coffee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B15E4F-8290-46EA-9B08-45E60919B753}"/>
              </a:ext>
            </a:extLst>
          </p:cNvPr>
          <p:cNvSpPr txBox="1"/>
          <p:nvPr/>
        </p:nvSpPr>
        <p:spPr>
          <a:xfrm>
            <a:off x="2503058" y="3078696"/>
            <a:ext cx="64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615DDC-AB09-4C7E-BBE5-CDEDA72C46DE}"/>
              </a:ext>
            </a:extLst>
          </p:cNvPr>
          <p:cNvSpPr txBox="1"/>
          <p:nvPr/>
        </p:nvSpPr>
        <p:spPr>
          <a:xfrm>
            <a:off x="170165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E80C3E-5E93-4297-9888-6C8D121E083B}"/>
              </a:ext>
            </a:extLst>
          </p:cNvPr>
          <p:cNvSpPr txBox="1"/>
          <p:nvPr/>
        </p:nvSpPr>
        <p:spPr>
          <a:xfrm>
            <a:off x="525292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0AC2B5-B5A1-4FAD-BB19-951A84928AE3}"/>
              </a:ext>
            </a:extLst>
          </p:cNvPr>
          <p:cNvSpPr txBox="1"/>
          <p:nvPr/>
        </p:nvSpPr>
        <p:spPr>
          <a:xfrm>
            <a:off x="4522061" y="307869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8F0D49-8E99-4100-9AEA-9DE7A1B9BAEF}"/>
              </a:ext>
            </a:extLst>
          </p:cNvPr>
          <p:cNvSpPr txBox="1"/>
          <p:nvPr/>
        </p:nvSpPr>
        <p:spPr>
          <a:xfrm>
            <a:off x="3453281" y="3078696"/>
            <a:ext cx="76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0163B0-C59F-458E-A89B-3144A6D57834}"/>
              </a:ext>
            </a:extLst>
          </p:cNvPr>
          <p:cNvSpPr txBox="1"/>
          <p:nvPr/>
        </p:nvSpPr>
        <p:spPr>
          <a:xfrm>
            <a:off x="6024904" y="3078696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01C5EE-D343-4907-83AC-F0A9AB2C536E}"/>
              </a:ext>
            </a:extLst>
          </p:cNvPr>
          <p:cNvSpPr txBox="1"/>
          <p:nvPr/>
        </p:nvSpPr>
        <p:spPr>
          <a:xfrm>
            <a:off x="8284579" y="309957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DFFDE-3CA4-470E-A607-A8A6D1E242D4}"/>
              </a:ext>
            </a:extLst>
          </p:cNvPr>
          <p:cNvSpPr txBox="1"/>
          <p:nvPr/>
        </p:nvSpPr>
        <p:spPr>
          <a:xfrm>
            <a:off x="7679499" y="312145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939BFE-53FC-49BD-AA5F-611936FDAC49}"/>
              </a:ext>
            </a:extLst>
          </p:cNvPr>
          <p:cNvSpPr txBox="1"/>
          <p:nvPr/>
        </p:nvSpPr>
        <p:spPr>
          <a:xfrm>
            <a:off x="7068007" y="310770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near 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6F918EE-54E3-4177-8DEB-A8D26A72271D}"/>
              </a:ext>
            </a:extLst>
          </p:cNvPr>
          <p:cNvCxnSpPr>
            <a:stCxn id="11" idx="2"/>
            <a:endCxn id="9" idx="2"/>
          </p:cNvCxnSpPr>
          <p:nvPr/>
        </p:nvCxnSpPr>
        <p:spPr>
          <a:xfrm rot="5400000">
            <a:off x="5609040" y="2575211"/>
            <a:ext cx="12700" cy="1745635"/>
          </a:xfrm>
          <a:prstGeom prst="bentConnector3">
            <a:avLst>
              <a:gd name="adj1" fmla="val 180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0B37A80-0E28-45F4-AA86-2ABB1113E7B0}"/>
              </a:ext>
            </a:extLst>
          </p:cNvPr>
          <p:cNvCxnSpPr>
            <a:stCxn id="11" idx="2"/>
            <a:endCxn id="8" idx="2"/>
          </p:cNvCxnSpPr>
          <p:nvPr/>
        </p:nvCxnSpPr>
        <p:spPr>
          <a:xfrm rot="5400000">
            <a:off x="5992107" y="2958278"/>
            <a:ext cx="12700" cy="979501"/>
          </a:xfrm>
          <a:prstGeom prst="bentConnector3">
            <a:avLst>
              <a:gd name="adj1" fmla="val 403448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23387639-8F6E-4651-9F49-91E358409498}"/>
              </a:ext>
            </a:extLst>
          </p:cNvPr>
          <p:cNvCxnSpPr>
            <a:stCxn id="10" idx="0"/>
            <a:endCxn id="11" idx="0"/>
          </p:cNvCxnSpPr>
          <p:nvPr/>
        </p:nvCxnSpPr>
        <p:spPr>
          <a:xfrm rot="5400000" flipH="1" flipV="1">
            <a:off x="5159128" y="1755967"/>
            <a:ext cx="12700" cy="2645458"/>
          </a:xfrm>
          <a:prstGeom prst="bentConnector3">
            <a:avLst>
              <a:gd name="adj1" fmla="val 688966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E8C07D6-E4D2-43A7-9C15-BA59D4549DDD}"/>
              </a:ext>
            </a:extLst>
          </p:cNvPr>
          <p:cNvCxnSpPr>
            <a:stCxn id="10" idx="0"/>
            <a:endCxn id="21" idx="0"/>
          </p:cNvCxnSpPr>
          <p:nvPr/>
        </p:nvCxnSpPr>
        <p:spPr>
          <a:xfrm rot="16200000" flipH="1">
            <a:off x="6176366" y="738728"/>
            <a:ext cx="20879" cy="4700814"/>
          </a:xfrm>
          <a:prstGeom prst="bentConnector3">
            <a:avLst>
              <a:gd name="adj1" fmla="val -17744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CA92AD9-01E5-456F-B6E2-019374648DAD}"/>
              </a:ext>
            </a:extLst>
          </p:cNvPr>
          <p:cNvCxnSpPr>
            <a:cxnSpLocks/>
            <a:stCxn id="4" idx="0"/>
            <a:endCxn id="10" idx="0"/>
          </p:cNvCxnSpPr>
          <p:nvPr/>
        </p:nvCxnSpPr>
        <p:spPr>
          <a:xfrm rot="5400000" flipH="1" flipV="1">
            <a:off x="2458161" y="1700458"/>
            <a:ext cx="12700" cy="2756476"/>
          </a:xfrm>
          <a:prstGeom prst="bentConnector3">
            <a:avLst>
              <a:gd name="adj1" fmla="val 4406898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41DF2F9-DDD5-445C-ABB2-30CAA47BE158}"/>
              </a:ext>
            </a:extLst>
          </p:cNvPr>
          <p:cNvCxnSpPr>
            <a:cxnSpLocks/>
            <a:stCxn id="10" idx="2"/>
            <a:endCxn id="6" idx="2"/>
          </p:cNvCxnSpPr>
          <p:nvPr/>
        </p:nvCxnSpPr>
        <p:spPr>
          <a:xfrm rot="5400000">
            <a:off x="3331648" y="2943277"/>
            <a:ext cx="12700" cy="1009502"/>
          </a:xfrm>
          <a:prstGeom prst="bentConnector3">
            <a:avLst>
              <a:gd name="adj1" fmla="val 316552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42DB429-ACFF-441B-B9B4-06E6CB4892C3}"/>
              </a:ext>
            </a:extLst>
          </p:cNvPr>
          <p:cNvCxnSpPr>
            <a:cxnSpLocks/>
            <a:stCxn id="10" idx="2"/>
            <a:endCxn id="7" idx="2"/>
          </p:cNvCxnSpPr>
          <p:nvPr/>
        </p:nvCxnSpPr>
        <p:spPr>
          <a:xfrm rot="5400000">
            <a:off x="2893743" y="2505372"/>
            <a:ext cx="12700" cy="1885313"/>
          </a:xfrm>
          <a:prstGeom prst="bentConnector3">
            <a:avLst>
              <a:gd name="adj1" fmla="val 1675874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Which word is it dependent upon (modifier)?</a:t>
            </a:r>
          </a:p>
        </p:txBody>
      </p:sp>
    </p:spTree>
    <p:extLst>
      <p:ext uri="{BB962C8B-B14F-4D97-AF65-F5344CB8AC3E}">
        <p14:creationId xmlns:p14="http://schemas.microsoft.com/office/powerpoint/2010/main" val="2826137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0863-34AC-422C-AD4A-935E507E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B478D7-B389-4280-86BB-5AC6C576D273}"/>
              </a:ext>
            </a:extLst>
          </p:cNvPr>
          <p:cNvSpPr txBox="1"/>
          <p:nvPr/>
        </p:nvSpPr>
        <p:spPr>
          <a:xfrm>
            <a:off x="760733" y="3078696"/>
            <a:ext cx="6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166BA9-E4BA-4E03-B3A1-2F8F1953074A}"/>
              </a:ext>
            </a:extLst>
          </p:cNvPr>
          <p:cNvSpPr txBox="1"/>
          <p:nvPr/>
        </p:nvSpPr>
        <p:spPr>
          <a:xfrm>
            <a:off x="914400" y="4114800"/>
            <a:ext cx="41015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Grab</a:t>
            </a:r>
            <a:r>
              <a:rPr lang="en-US" dirty="0"/>
              <a:t> what?  </a:t>
            </a:r>
            <a:r>
              <a:rPr lang="en-US" b="1" dirty="0"/>
              <a:t>Coffee </a:t>
            </a:r>
            <a:endParaRPr lang="en-US" b="1" dirty="0">
              <a:solidFill>
                <a:srgbClr val="FFC000"/>
              </a:solidFill>
            </a:endParaRPr>
          </a:p>
          <a:p>
            <a:r>
              <a:rPr lang="en-US" dirty="0"/>
              <a:t>What about the coffee? It’s </a:t>
            </a:r>
            <a:r>
              <a:rPr lang="en-US" b="1" dirty="0"/>
              <a:t>the large </a:t>
            </a:r>
            <a:r>
              <a:rPr lang="en-US" dirty="0"/>
              <a:t>one </a:t>
            </a:r>
          </a:p>
          <a:p>
            <a:r>
              <a:rPr lang="en-US" dirty="0"/>
              <a:t>What is </a:t>
            </a:r>
            <a:r>
              <a:rPr lang="en-US" b="1" dirty="0"/>
              <a:t>on the counter</a:t>
            </a:r>
            <a:r>
              <a:rPr lang="en-US" dirty="0"/>
              <a:t>? </a:t>
            </a:r>
            <a:r>
              <a:rPr lang="en-US" b="1" dirty="0"/>
              <a:t>Coffee</a:t>
            </a:r>
          </a:p>
          <a:p>
            <a:r>
              <a:rPr lang="en-US" dirty="0"/>
              <a:t>“</a:t>
            </a:r>
            <a:r>
              <a:rPr lang="en-US" b="1" dirty="0"/>
              <a:t>On the</a:t>
            </a:r>
            <a:r>
              <a:rPr lang="en-US" dirty="0"/>
              <a:t>” is context for what?  </a:t>
            </a:r>
            <a:r>
              <a:rPr lang="en-US" b="1" dirty="0"/>
              <a:t>Counter</a:t>
            </a:r>
          </a:p>
          <a:p>
            <a:r>
              <a:rPr lang="en-US" dirty="0"/>
              <a:t>What is </a:t>
            </a:r>
            <a:r>
              <a:rPr lang="en-US" b="1" dirty="0"/>
              <a:t>near the pot</a:t>
            </a:r>
            <a:r>
              <a:rPr lang="en-US" dirty="0"/>
              <a:t>? </a:t>
            </a:r>
            <a:r>
              <a:rPr lang="en-US" b="1" dirty="0"/>
              <a:t>Coffee</a:t>
            </a:r>
          </a:p>
          <a:p>
            <a:r>
              <a:rPr lang="en-US" dirty="0"/>
              <a:t>“</a:t>
            </a:r>
            <a:r>
              <a:rPr lang="en-US" b="1" dirty="0"/>
              <a:t>near the</a:t>
            </a:r>
            <a:r>
              <a:rPr lang="en-US" dirty="0"/>
              <a:t>” is context for what? </a:t>
            </a:r>
            <a:r>
              <a:rPr lang="en-US" b="1" dirty="0"/>
              <a:t>Pot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B15E4F-8290-46EA-9B08-45E60919B753}"/>
              </a:ext>
            </a:extLst>
          </p:cNvPr>
          <p:cNvSpPr txBox="1"/>
          <p:nvPr/>
        </p:nvSpPr>
        <p:spPr>
          <a:xfrm>
            <a:off x="2503058" y="3078696"/>
            <a:ext cx="64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615DDC-AB09-4C7E-BBE5-CDEDA72C46DE}"/>
              </a:ext>
            </a:extLst>
          </p:cNvPr>
          <p:cNvSpPr txBox="1"/>
          <p:nvPr/>
        </p:nvSpPr>
        <p:spPr>
          <a:xfrm>
            <a:off x="170165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E80C3E-5E93-4297-9888-6C8D121E083B}"/>
              </a:ext>
            </a:extLst>
          </p:cNvPr>
          <p:cNvSpPr txBox="1"/>
          <p:nvPr/>
        </p:nvSpPr>
        <p:spPr>
          <a:xfrm>
            <a:off x="525292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0AC2B5-B5A1-4FAD-BB19-951A84928AE3}"/>
              </a:ext>
            </a:extLst>
          </p:cNvPr>
          <p:cNvSpPr txBox="1"/>
          <p:nvPr/>
        </p:nvSpPr>
        <p:spPr>
          <a:xfrm>
            <a:off x="4522061" y="307869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8F0D49-8E99-4100-9AEA-9DE7A1B9BAEF}"/>
              </a:ext>
            </a:extLst>
          </p:cNvPr>
          <p:cNvSpPr txBox="1"/>
          <p:nvPr/>
        </p:nvSpPr>
        <p:spPr>
          <a:xfrm>
            <a:off x="3453281" y="3078696"/>
            <a:ext cx="76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0163B0-C59F-458E-A89B-3144A6D57834}"/>
              </a:ext>
            </a:extLst>
          </p:cNvPr>
          <p:cNvSpPr txBox="1"/>
          <p:nvPr/>
        </p:nvSpPr>
        <p:spPr>
          <a:xfrm>
            <a:off x="6024904" y="3078696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01C5EE-D343-4907-83AC-F0A9AB2C536E}"/>
              </a:ext>
            </a:extLst>
          </p:cNvPr>
          <p:cNvSpPr txBox="1"/>
          <p:nvPr/>
        </p:nvSpPr>
        <p:spPr>
          <a:xfrm>
            <a:off x="8284579" y="309957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DFFDE-3CA4-470E-A607-A8A6D1E242D4}"/>
              </a:ext>
            </a:extLst>
          </p:cNvPr>
          <p:cNvSpPr txBox="1"/>
          <p:nvPr/>
        </p:nvSpPr>
        <p:spPr>
          <a:xfrm>
            <a:off x="7679499" y="312145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939BFE-53FC-49BD-AA5F-611936FDAC49}"/>
              </a:ext>
            </a:extLst>
          </p:cNvPr>
          <p:cNvSpPr txBox="1"/>
          <p:nvPr/>
        </p:nvSpPr>
        <p:spPr>
          <a:xfrm>
            <a:off x="7068007" y="310770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near 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6F918EE-54E3-4177-8DEB-A8D26A72271D}"/>
              </a:ext>
            </a:extLst>
          </p:cNvPr>
          <p:cNvCxnSpPr>
            <a:stCxn id="11" idx="2"/>
            <a:endCxn id="9" idx="2"/>
          </p:cNvCxnSpPr>
          <p:nvPr/>
        </p:nvCxnSpPr>
        <p:spPr>
          <a:xfrm rot="5400000">
            <a:off x="5609040" y="2575211"/>
            <a:ext cx="12700" cy="1745635"/>
          </a:xfrm>
          <a:prstGeom prst="bentConnector3">
            <a:avLst>
              <a:gd name="adj1" fmla="val 180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0B37A80-0E28-45F4-AA86-2ABB1113E7B0}"/>
              </a:ext>
            </a:extLst>
          </p:cNvPr>
          <p:cNvCxnSpPr>
            <a:stCxn id="11" idx="2"/>
            <a:endCxn id="8" idx="2"/>
          </p:cNvCxnSpPr>
          <p:nvPr/>
        </p:nvCxnSpPr>
        <p:spPr>
          <a:xfrm rot="5400000">
            <a:off x="5992107" y="2958278"/>
            <a:ext cx="12700" cy="979501"/>
          </a:xfrm>
          <a:prstGeom prst="bentConnector3">
            <a:avLst>
              <a:gd name="adj1" fmla="val 403448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23387639-8F6E-4651-9F49-91E358409498}"/>
              </a:ext>
            </a:extLst>
          </p:cNvPr>
          <p:cNvCxnSpPr>
            <a:stCxn id="10" idx="0"/>
            <a:endCxn id="11" idx="0"/>
          </p:cNvCxnSpPr>
          <p:nvPr/>
        </p:nvCxnSpPr>
        <p:spPr>
          <a:xfrm rot="5400000" flipH="1" flipV="1">
            <a:off x="5159128" y="1755967"/>
            <a:ext cx="12700" cy="2645458"/>
          </a:xfrm>
          <a:prstGeom prst="bentConnector3">
            <a:avLst>
              <a:gd name="adj1" fmla="val 688966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E8C07D6-E4D2-43A7-9C15-BA59D4549DDD}"/>
              </a:ext>
            </a:extLst>
          </p:cNvPr>
          <p:cNvCxnSpPr>
            <a:stCxn id="10" idx="0"/>
            <a:endCxn id="21" idx="0"/>
          </p:cNvCxnSpPr>
          <p:nvPr/>
        </p:nvCxnSpPr>
        <p:spPr>
          <a:xfrm rot="16200000" flipH="1">
            <a:off x="6176366" y="738728"/>
            <a:ext cx="20879" cy="4700814"/>
          </a:xfrm>
          <a:prstGeom prst="bentConnector3">
            <a:avLst>
              <a:gd name="adj1" fmla="val -1774462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CA92AD9-01E5-456F-B6E2-019374648DAD}"/>
              </a:ext>
            </a:extLst>
          </p:cNvPr>
          <p:cNvCxnSpPr>
            <a:cxnSpLocks/>
            <a:stCxn id="4" idx="0"/>
            <a:endCxn id="10" idx="0"/>
          </p:cNvCxnSpPr>
          <p:nvPr/>
        </p:nvCxnSpPr>
        <p:spPr>
          <a:xfrm rot="5400000" flipH="1" flipV="1">
            <a:off x="2458161" y="1700458"/>
            <a:ext cx="12700" cy="2756476"/>
          </a:xfrm>
          <a:prstGeom prst="bentConnector3">
            <a:avLst>
              <a:gd name="adj1" fmla="val 4406898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41DF2F9-DDD5-445C-ABB2-30CAA47BE158}"/>
              </a:ext>
            </a:extLst>
          </p:cNvPr>
          <p:cNvCxnSpPr>
            <a:cxnSpLocks/>
            <a:stCxn id="10" idx="2"/>
            <a:endCxn id="6" idx="2"/>
          </p:cNvCxnSpPr>
          <p:nvPr/>
        </p:nvCxnSpPr>
        <p:spPr>
          <a:xfrm rot="5400000">
            <a:off x="3331648" y="2943277"/>
            <a:ext cx="12700" cy="1009502"/>
          </a:xfrm>
          <a:prstGeom prst="bentConnector3">
            <a:avLst>
              <a:gd name="adj1" fmla="val 316552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42DB429-ACFF-441B-B9B4-06E6CB4892C3}"/>
              </a:ext>
            </a:extLst>
          </p:cNvPr>
          <p:cNvCxnSpPr>
            <a:cxnSpLocks/>
            <a:stCxn id="10" idx="2"/>
            <a:endCxn id="7" idx="2"/>
          </p:cNvCxnSpPr>
          <p:nvPr/>
        </p:nvCxnSpPr>
        <p:spPr>
          <a:xfrm rot="5400000">
            <a:off x="2893743" y="2505372"/>
            <a:ext cx="12700" cy="1885313"/>
          </a:xfrm>
          <a:prstGeom prst="bentConnector3">
            <a:avLst>
              <a:gd name="adj1" fmla="val 1675874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DF641FE3-2D45-4D42-8ABE-9D028DA73919}"/>
              </a:ext>
            </a:extLst>
          </p:cNvPr>
          <p:cNvCxnSpPr>
            <a:cxnSpLocks/>
            <a:stCxn id="21" idx="2"/>
            <a:endCxn id="22" idx="2"/>
          </p:cNvCxnSpPr>
          <p:nvPr/>
        </p:nvCxnSpPr>
        <p:spPr>
          <a:xfrm rot="5400000">
            <a:off x="8222131" y="3175703"/>
            <a:ext cx="21879" cy="608286"/>
          </a:xfrm>
          <a:prstGeom prst="bentConnector3">
            <a:avLst>
              <a:gd name="adj1" fmla="val 19374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1313A731-7E2F-4956-9335-415E879EBC06}"/>
              </a:ext>
            </a:extLst>
          </p:cNvPr>
          <p:cNvCxnSpPr>
            <a:cxnSpLocks/>
            <a:stCxn id="21" idx="2"/>
            <a:endCxn id="23" idx="2"/>
          </p:cNvCxnSpPr>
          <p:nvPr/>
        </p:nvCxnSpPr>
        <p:spPr>
          <a:xfrm rot="5400000">
            <a:off x="7964936" y="2904762"/>
            <a:ext cx="8133" cy="1136422"/>
          </a:xfrm>
          <a:prstGeom prst="bentConnector3">
            <a:avLst>
              <a:gd name="adj1" fmla="val 29107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Which word is it dependent upon (modifier)?</a:t>
            </a:r>
          </a:p>
        </p:txBody>
      </p:sp>
    </p:spTree>
    <p:extLst>
      <p:ext uri="{BB962C8B-B14F-4D97-AF65-F5344CB8AC3E}">
        <p14:creationId xmlns:p14="http://schemas.microsoft.com/office/powerpoint/2010/main" val="1787765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3/3/21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Dependencies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2966" y="1371601"/>
            <a:ext cx="77771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Source Project w/300 Contributors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annotated texts to parse to learn these tree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200 treebanks created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100 languages supported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“universal” in label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Best interactive graphic: </a:t>
            </a:r>
            <a:r>
              <a:rPr lang="en-US" dirty="0">
                <a:hlinkClick r:id="rId2"/>
              </a:rPr>
              <a:t>https://universaldependencies.org/introduction.html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25" y="3053747"/>
            <a:ext cx="485775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92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3/3/21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65126"/>
            <a:ext cx="8515350" cy="591477"/>
          </a:xfrm>
        </p:spPr>
        <p:txBody>
          <a:bodyPr/>
          <a:lstStyle/>
          <a:p>
            <a:r>
              <a:rPr lang="en-US" dirty="0"/>
              <a:t>Institute of formal &amp; applied linguistics: </a:t>
            </a:r>
            <a:r>
              <a:rPr lang="en-US" dirty="0" err="1"/>
              <a:t>UDPipe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8014" y="1970690"/>
            <a:ext cx="86552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Ported the use of UD into multiple software 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UDPipe</a:t>
            </a:r>
            <a:r>
              <a:rPr lang="en-US" dirty="0"/>
              <a:t> is a trainable pipeline for tokenization, tagging, lemmatization and dependency parsing of </a:t>
            </a:r>
            <a:r>
              <a:rPr lang="en-US" dirty="0" err="1"/>
              <a:t>CoNLL</a:t>
            </a:r>
            <a:r>
              <a:rPr lang="en-US" dirty="0"/>
              <a:t>-U (universal dependency format) files.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of the UD treebanks are supported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Multiple software languages: Linux, Window, OS X, C++, Python, Perl, Java, C#, API service and R</a:t>
            </a:r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http://ufal.mff.cuni.cz/udpipe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187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938E5A-7DDA-F847-97CE-8FE6C94BD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3/3/21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690807-9A4F-3442-9FC7-D7A63BE94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" y="404315"/>
            <a:ext cx="9130938" cy="591477"/>
          </a:xfrm>
        </p:spPr>
        <p:txBody>
          <a:bodyPr/>
          <a:lstStyle/>
          <a:p>
            <a:r>
              <a:rPr lang="en-US" sz="2000" dirty="0"/>
              <a:t>UD Pipe doesn’t do NER…but the package author has created many options.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40B58-4A49-7F4A-A63F-F837F513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43C7C-081A-F146-AAEF-DBEC95F0C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5E9103-1AD6-2D46-9948-0AE3EC5F93AF}"/>
              </a:ext>
            </a:extLst>
          </p:cNvPr>
          <p:cNvSpPr/>
          <p:nvPr/>
        </p:nvSpPr>
        <p:spPr>
          <a:xfrm>
            <a:off x="13062" y="1223296"/>
            <a:ext cx="926156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333333"/>
                </a:solidFill>
                <a:latin typeface="Helvetica Neue" panose="02000503000000020004" pitchFamily="2" charset="0"/>
              </a:rPr>
              <a:t>BTM</a:t>
            </a:r>
            <a:r>
              <a:rPr lang="en-US" sz="1200" dirty="0">
                <a:solidFill>
                  <a:srgbClr val="333333"/>
                </a:solidFill>
                <a:latin typeface="Helvetica Neue" panose="02000503000000020004" pitchFamily="2" charset="0"/>
              </a:rPr>
              <a:t>: </a:t>
            </a:r>
            <a:r>
              <a:rPr lang="en-US" sz="1200" dirty="0" err="1">
                <a:solidFill>
                  <a:srgbClr val="333333"/>
                </a:solidFill>
                <a:latin typeface="Helvetica Neue" panose="02000503000000020004" pitchFamily="2" charset="0"/>
              </a:rPr>
              <a:t>Biterm</a:t>
            </a:r>
            <a:r>
              <a:rPr lang="en-US" sz="1200" dirty="0">
                <a:solidFill>
                  <a:srgbClr val="333333"/>
                </a:solidFill>
                <a:latin typeface="Helvetica Neue" panose="02000503000000020004" pitchFamily="2" charset="0"/>
              </a:rPr>
              <a:t> Topic Modelling: available at </a:t>
            </a:r>
            <a:r>
              <a:rPr lang="en-US" sz="1200" dirty="0">
                <a:solidFill>
                  <a:srgbClr val="337AB7"/>
                </a:solidFill>
                <a:latin typeface="Helvetica Neue" panose="02000503000000020004" pitchFamily="2" charset="0"/>
                <a:hlinkClick r:id="rId2"/>
              </a:rPr>
              <a:t>https://CRAN.R-project.org/package=BTM</a:t>
            </a:r>
            <a:endParaRPr lang="en-US" sz="12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200" b="1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rgbClr val="333333"/>
                </a:solidFill>
                <a:latin typeface="Helvetica Neue" panose="02000503000000020004" pitchFamily="2" charset="0"/>
              </a:rPr>
              <a:t>crfsuite</a:t>
            </a:r>
            <a:r>
              <a:rPr lang="en-US" sz="1200" dirty="0">
                <a:solidFill>
                  <a:srgbClr val="333333"/>
                </a:solidFill>
                <a:latin typeface="Helvetica Neue" panose="02000503000000020004" pitchFamily="2" charset="0"/>
              </a:rPr>
              <a:t>: Build named entity recognition models using conditional random fields: </a:t>
            </a:r>
            <a:r>
              <a:rPr lang="en-US" sz="1200" dirty="0">
                <a:solidFill>
                  <a:srgbClr val="337AB7"/>
                </a:solidFill>
                <a:latin typeface="Helvetica Neue" panose="02000503000000020004" pitchFamily="2" charset="0"/>
                <a:hlinkClick r:id="rId3"/>
              </a:rPr>
              <a:t>https://CRAN.R-project.org/package=crfsuite</a:t>
            </a:r>
            <a:endParaRPr lang="en-US" sz="12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200" b="1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rgbClr val="333333"/>
                </a:solidFill>
                <a:latin typeface="Helvetica Neue" panose="02000503000000020004" pitchFamily="2" charset="0"/>
              </a:rPr>
              <a:t>nametagger</a:t>
            </a:r>
            <a:r>
              <a:rPr lang="en-US" sz="1200" dirty="0">
                <a:solidFill>
                  <a:srgbClr val="333333"/>
                </a:solidFill>
                <a:latin typeface="Helvetica Neue" panose="02000503000000020004" pitchFamily="2" charset="0"/>
              </a:rPr>
              <a:t>: Build named entity recognition models using </a:t>
            </a:r>
            <a:r>
              <a:rPr lang="en-US" sz="1200" dirty="0" err="1">
                <a:solidFill>
                  <a:srgbClr val="333333"/>
                </a:solidFill>
                <a:latin typeface="Helvetica Neue" panose="02000503000000020004" pitchFamily="2" charset="0"/>
              </a:rPr>
              <a:t>markov</a:t>
            </a:r>
            <a:r>
              <a:rPr lang="en-US" sz="1200" dirty="0">
                <a:solidFill>
                  <a:srgbClr val="333333"/>
                </a:solidFill>
                <a:latin typeface="Helvetica Neue" panose="02000503000000020004" pitchFamily="2" charset="0"/>
              </a:rPr>
              <a:t> models: </a:t>
            </a:r>
            <a:r>
              <a:rPr lang="en-US" sz="1200" dirty="0">
                <a:solidFill>
                  <a:srgbClr val="337AB7"/>
                </a:solidFill>
                <a:latin typeface="Helvetica Neue" panose="02000503000000020004" pitchFamily="2" charset="0"/>
                <a:hlinkClick r:id="rId4"/>
              </a:rPr>
              <a:t>https://CRAN.R-project.org/package=nametagger</a:t>
            </a:r>
            <a:endParaRPr lang="en-US" sz="12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200" b="1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rgbClr val="333333"/>
                </a:solidFill>
                <a:latin typeface="Helvetica Neue" panose="02000503000000020004" pitchFamily="2" charset="0"/>
              </a:rPr>
              <a:t>torch.ner</a:t>
            </a:r>
            <a:r>
              <a:rPr lang="en-US" sz="1200" dirty="0">
                <a:solidFill>
                  <a:srgbClr val="333333"/>
                </a:solidFill>
                <a:latin typeface="Helvetica Neue" panose="02000503000000020004" pitchFamily="2" charset="0"/>
              </a:rPr>
              <a:t>: Named Entity Recognition using torch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b="1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333333"/>
                </a:solidFill>
                <a:latin typeface="Helvetica Neue" panose="02000503000000020004" pitchFamily="2" charset="0"/>
              </a:rPr>
              <a:t>word2vec</a:t>
            </a:r>
            <a:r>
              <a:rPr lang="en-US" sz="1200" dirty="0">
                <a:solidFill>
                  <a:srgbClr val="333333"/>
                </a:solidFill>
                <a:latin typeface="Helvetica Neue" panose="02000503000000020004" pitchFamily="2" charset="0"/>
              </a:rPr>
              <a:t>: Training and applying the word2vec algorithm: </a:t>
            </a:r>
            <a:r>
              <a:rPr lang="en-US" sz="1200" dirty="0">
                <a:solidFill>
                  <a:srgbClr val="337AB7"/>
                </a:solidFill>
                <a:latin typeface="Helvetica Neue" panose="02000503000000020004" pitchFamily="2" charset="0"/>
                <a:hlinkClick r:id="rId5"/>
              </a:rPr>
              <a:t>https://CRAN.R-project.org/package=word2vec</a:t>
            </a:r>
            <a:endParaRPr lang="en-US" sz="12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200" b="1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333333"/>
                </a:solidFill>
                <a:latin typeface="Helvetica Neue" panose="02000503000000020004" pitchFamily="2" charset="0"/>
              </a:rPr>
              <a:t>doc2vec</a:t>
            </a:r>
            <a:r>
              <a:rPr lang="en-US" sz="1200" dirty="0">
                <a:solidFill>
                  <a:srgbClr val="333333"/>
                </a:solidFill>
                <a:latin typeface="Helvetica Neue" panose="02000503000000020004" pitchFamily="2" charset="0"/>
              </a:rPr>
              <a:t>: Building paragraph vector models also known as doc2vec </a:t>
            </a:r>
            <a:r>
              <a:rPr lang="en-US" sz="1200" dirty="0">
                <a:solidFill>
                  <a:srgbClr val="337AB7"/>
                </a:solidFill>
                <a:latin typeface="Helvetica Neue" panose="02000503000000020004" pitchFamily="2" charset="0"/>
                <a:hlinkClick r:id="rId6"/>
              </a:rPr>
              <a:t>https://CRAN.R-project.org/package=doc2vec</a:t>
            </a:r>
            <a:endParaRPr lang="en-US" sz="12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200" b="1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rgbClr val="333333"/>
                </a:solidFill>
                <a:latin typeface="Helvetica Neue" panose="02000503000000020004" pitchFamily="2" charset="0"/>
              </a:rPr>
              <a:t>ruimtehol</a:t>
            </a:r>
            <a:r>
              <a:rPr lang="en-US" sz="1200" dirty="0">
                <a:solidFill>
                  <a:srgbClr val="333333"/>
                </a:solidFill>
                <a:latin typeface="Helvetica Neue" panose="02000503000000020004" pitchFamily="2" charset="0"/>
              </a:rPr>
              <a:t>: Text embedding techniques using </a:t>
            </a:r>
            <a:r>
              <a:rPr lang="en-US" sz="1200" dirty="0" err="1">
                <a:solidFill>
                  <a:srgbClr val="333333"/>
                </a:solidFill>
                <a:latin typeface="Helvetica Neue" panose="02000503000000020004" pitchFamily="2" charset="0"/>
              </a:rPr>
              <a:t>Starspace</a:t>
            </a:r>
            <a:r>
              <a:rPr lang="en-US" sz="1200" dirty="0">
                <a:solidFill>
                  <a:srgbClr val="333333"/>
                </a:solidFill>
                <a:latin typeface="Helvetica Neue" panose="02000503000000020004" pitchFamily="2" charset="0"/>
              </a:rPr>
              <a:t>: </a:t>
            </a:r>
            <a:r>
              <a:rPr lang="en-US" sz="1200" dirty="0">
                <a:solidFill>
                  <a:srgbClr val="337AB7"/>
                </a:solidFill>
                <a:latin typeface="Helvetica Neue" panose="02000503000000020004" pitchFamily="2" charset="0"/>
                <a:hlinkClick r:id="rId7"/>
              </a:rPr>
              <a:t>https://CRAN.R-project.org/package=ruimtehol</a:t>
            </a:r>
            <a:endParaRPr lang="en-US" sz="12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200" b="1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rgbClr val="333333"/>
                </a:solidFill>
                <a:latin typeface="Helvetica Neue" panose="02000503000000020004" pitchFamily="2" charset="0"/>
              </a:rPr>
              <a:t>textrank</a:t>
            </a:r>
            <a:r>
              <a:rPr lang="en-US" sz="1200" dirty="0">
                <a:solidFill>
                  <a:srgbClr val="333333"/>
                </a:solidFill>
                <a:latin typeface="Helvetica Neue" panose="02000503000000020004" pitchFamily="2" charset="0"/>
              </a:rPr>
              <a:t>: Text </a:t>
            </a:r>
            <a:r>
              <a:rPr lang="en-US" sz="1200" dirty="0" err="1">
                <a:solidFill>
                  <a:srgbClr val="333333"/>
                </a:solidFill>
                <a:latin typeface="Helvetica Neue" panose="02000503000000020004" pitchFamily="2" charset="0"/>
              </a:rPr>
              <a:t>summarisation</a:t>
            </a:r>
            <a:r>
              <a:rPr lang="en-US" sz="1200" dirty="0">
                <a:solidFill>
                  <a:srgbClr val="333333"/>
                </a:solidFill>
                <a:latin typeface="Helvetica Neue" panose="02000503000000020004" pitchFamily="2" charset="0"/>
              </a:rPr>
              <a:t> and keyword detection using </a:t>
            </a:r>
            <a:r>
              <a:rPr lang="en-US" sz="1200" dirty="0" err="1">
                <a:solidFill>
                  <a:srgbClr val="333333"/>
                </a:solidFill>
                <a:latin typeface="Helvetica Neue" panose="02000503000000020004" pitchFamily="2" charset="0"/>
              </a:rPr>
              <a:t>textrank</a:t>
            </a:r>
            <a:r>
              <a:rPr lang="en-US" sz="1200" dirty="0">
                <a:solidFill>
                  <a:srgbClr val="333333"/>
                </a:solidFill>
                <a:latin typeface="Helvetica Neue" panose="02000503000000020004" pitchFamily="2" charset="0"/>
              </a:rPr>
              <a:t>: </a:t>
            </a:r>
            <a:r>
              <a:rPr lang="en-US" sz="1200" dirty="0">
                <a:solidFill>
                  <a:srgbClr val="337AB7"/>
                </a:solidFill>
                <a:latin typeface="Helvetica Neue" panose="02000503000000020004" pitchFamily="2" charset="0"/>
                <a:hlinkClick r:id="rId8"/>
              </a:rPr>
              <a:t>https://CRAN.R-project.org/package=textrank</a:t>
            </a:r>
            <a:endParaRPr lang="en-US" sz="12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200" b="1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333333"/>
                </a:solidFill>
                <a:latin typeface="Helvetica Neue" panose="02000503000000020004" pitchFamily="2" charset="0"/>
              </a:rPr>
              <a:t>brown</a:t>
            </a:r>
            <a:r>
              <a:rPr lang="en-US" sz="1200" dirty="0">
                <a:solidFill>
                  <a:srgbClr val="333333"/>
                </a:solidFill>
                <a:latin typeface="Helvetica Neue" panose="02000503000000020004" pitchFamily="2" charset="0"/>
              </a:rPr>
              <a:t>: Brown word clustering on texts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b="1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rgbClr val="333333"/>
                </a:solidFill>
                <a:latin typeface="Helvetica Neue" panose="02000503000000020004" pitchFamily="2" charset="0"/>
              </a:rPr>
              <a:t>sentencepiece</a:t>
            </a:r>
            <a:r>
              <a:rPr lang="en-US" sz="1200" dirty="0">
                <a:solidFill>
                  <a:srgbClr val="333333"/>
                </a:solidFill>
                <a:latin typeface="Helvetica Neue" panose="02000503000000020004" pitchFamily="2" charset="0"/>
              </a:rPr>
              <a:t>: Byte Pair Encoding and Unigram </a:t>
            </a:r>
            <a:r>
              <a:rPr lang="en-US" sz="1200" dirty="0" err="1">
                <a:solidFill>
                  <a:srgbClr val="333333"/>
                </a:solidFill>
                <a:latin typeface="Helvetica Neue" panose="02000503000000020004" pitchFamily="2" charset="0"/>
              </a:rPr>
              <a:t>tokenisation</a:t>
            </a:r>
            <a:r>
              <a:rPr lang="en-US" sz="1200" dirty="0">
                <a:solidFill>
                  <a:srgbClr val="333333"/>
                </a:solidFill>
                <a:latin typeface="Helvetica Neue" panose="02000503000000020004" pitchFamily="2" charset="0"/>
              </a:rPr>
              <a:t> using </a:t>
            </a:r>
            <a:r>
              <a:rPr lang="en-US" sz="1200" dirty="0" err="1">
                <a:solidFill>
                  <a:srgbClr val="333333"/>
                </a:solidFill>
                <a:latin typeface="Helvetica Neue" panose="02000503000000020004" pitchFamily="2" charset="0"/>
              </a:rPr>
              <a:t>sentencepiece</a:t>
            </a:r>
            <a:r>
              <a:rPr lang="en-US" sz="1200" dirty="0">
                <a:solidFill>
                  <a:srgbClr val="333333"/>
                </a:solidFill>
                <a:latin typeface="Helvetica Neue" panose="02000503000000020004" pitchFamily="2" charset="0"/>
              </a:rPr>
              <a:t>: </a:t>
            </a:r>
            <a:r>
              <a:rPr lang="en-US" sz="1200" dirty="0">
                <a:solidFill>
                  <a:srgbClr val="337AB7"/>
                </a:solidFill>
                <a:latin typeface="Helvetica Neue" panose="02000503000000020004" pitchFamily="2" charset="0"/>
                <a:hlinkClick r:id="rId9"/>
              </a:rPr>
              <a:t>https://CRAN.R-project.org/package=sentencepiece</a:t>
            </a:r>
            <a:endParaRPr lang="en-US" sz="12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200" b="1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rgbClr val="333333"/>
                </a:solidFill>
                <a:latin typeface="Helvetica Neue" panose="02000503000000020004" pitchFamily="2" charset="0"/>
              </a:rPr>
              <a:t>tokenizers.bpe</a:t>
            </a:r>
            <a:r>
              <a:rPr lang="en-US" sz="1200" dirty="0">
                <a:solidFill>
                  <a:srgbClr val="333333"/>
                </a:solidFill>
                <a:latin typeface="Helvetica Neue" panose="02000503000000020004" pitchFamily="2" charset="0"/>
              </a:rPr>
              <a:t>: Byte Pair Encoding </a:t>
            </a:r>
            <a:r>
              <a:rPr lang="en-US" sz="1200" dirty="0" err="1">
                <a:solidFill>
                  <a:srgbClr val="333333"/>
                </a:solidFill>
                <a:latin typeface="Helvetica Neue" panose="02000503000000020004" pitchFamily="2" charset="0"/>
              </a:rPr>
              <a:t>tokenisation</a:t>
            </a:r>
            <a:r>
              <a:rPr lang="en-US" sz="1200" dirty="0">
                <a:solidFill>
                  <a:srgbClr val="333333"/>
                </a:solidFill>
                <a:latin typeface="Helvetica Neue" panose="02000503000000020004" pitchFamily="2" charset="0"/>
              </a:rPr>
              <a:t> using </a:t>
            </a:r>
            <a:r>
              <a:rPr lang="en-US" sz="1200" dirty="0" err="1">
                <a:solidFill>
                  <a:srgbClr val="333333"/>
                </a:solidFill>
                <a:latin typeface="Helvetica Neue" panose="02000503000000020004" pitchFamily="2" charset="0"/>
              </a:rPr>
              <a:t>YouTokenToMe</a:t>
            </a:r>
            <a:r>
              <a:rPr lang="en-US" sz="1200" dirty="0">
                <a:solidFill>
                  <a:srgbClr val="333333"/>
                </a:solidFill>
                <a:latin typeface="Helvetica Neue" panose="02000503000000020004" pitchFamily="2" charset="0"/>
              </a:rPr>
              <a:t>: </a:t>
            </a:r>
            <a:r>
              <a:rPr lang="en-US" sz="1200" dirty="0">
                <a:solidFill>
                  <a:srgbClr val="337AB7"/>
                </a:solidFill>
                <a:latin typeface="Helvetica Neue" panose="02000503000000020004" pitchFamily="2" charset="0"/>
                <a:hlinkClick r:id="rId10"/>
              </a:rPr>
              <a:t>https://CRAN.R-project.org/package=tokenizers.bpe</a:t>
            </a:r>
            <a:endParaRPr lang="en-US" sz="12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200" b="1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rgbClr val="333333"/>
                </a:solidFill>
                <a:latin typeface="Helvetica Neue" panose="02000503000000020004" pitchFamily="2" charset="0"/>
              </a:rPr>
              <a:t>text.alignment</a:t>
            </a:r>
            <a:r>
              <a:rPr lang="en-US" sz="1200" dirty="0">
                <a:solidFill>
                  <a:srgbClr val="333333"/>
                </a:solidFill>
                <a:latin typeface="Helvetica Neue" panose="02000503000000020004" pitchFamily="2" charset="0"/>
              </a:rPr>
              <a:t>: Find text similarities using Smith-Waterman: </a:t>
            </a:r>
            <a:r>
              <a:rPr lang="en-US" sz="1200" dirty="0">
                <a:solidFill>
                  <a:srgbClr val="337AB7"/>
                </a:solidFill>
                <a:latin typeface="Helvetica Neue" panose="02000503000000020004" pitchFamily="2" charset="0"/>
                <a:hlinkClick r:id="rId11"/>
              </a:rPr>
              <a:t>https://CRAN.R-project.org/package=text.alignment</a:t>
            </a:r>
            <a:endParaRPr lang="en-US" sz="12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200" b="1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rgbClr val="333333"/>
                </a:solidFill>
                <a:latin typeface="Helvetica Neue" panose="02000503000000020004" pitchFamily="2" charset="0"/>
              </a:rPr>
              <a:t>textplot</a:t>
            </a:r>
            <a:r>
              <a:rPr lang="en-US" sz="1200" dirty="0">
                <a:solidFill>
                  <a:srgbClr val="333333"/>
                </a:solidFill>
                <a:latin typeface="Helvetica Neue" panose="02000503000000020004" pitchFamily="2" charset="0"/>
              </a:rPr>
              <a:t>: </a:t>
            </a:r>
            <a:r>
              <a:rPr lang="en-US" sz="1200" dirty="0" err="1">
                <a:solidFill>
                  <a:srgbClr val="333333"/>
                </a:solidFill>
                <a:latin typeface="Helvetica Neue" panose="02000503000000020004" pitchFamily="2" charset="0"/>
              </a:rPr>
              <a:t>Visualise</a:t>
            </a:r>
            <a:r>
              <a:rPr lang="en-US" sz="1200" dirty="0">
                <a:solidFill>
                  <a:srgbClr val="333333"/>
                </a:solidFill>
                <a:latin typeface="Helvetica Neue" panose="02000503000000020004" pitchFamily="2" charset="0"/>
              </a:rPr>
              <a:t> complex relations in texts: </a:t>
            </a:r>
            <a:r>
              <a:rPr lang="en-US" sz="1200" dirty="0">
                <a:solidFill>
                  <a:srgbClr val="337AB7"/>
                </a:solidFill>
                <a:latin typeface="Helvetica Neue" panose="02000503000000020004" pitchFamily="2" charset="0"/>
                <a:hlinkClick r:id="rId12"/>
              </a:rPr>
              <a:t>https://CRAN.R-project.org/package=textplot</a:t>
            </a:r>
            <a:r>
              <a:rPr lang="en-US" sz="1200" dirty="0">
                <a:solidFill>
                  <a:srgbClr val="337AB7"/>
                </a:solidFill>
                <a:latin typeface="Helvetica Neue" panose="02000503000000020004" pitchFamily="2" charset="0"/>
              </a:rPr>
              <a:t>; </a:t>
            </a:r>
            <a:r>
              <a:rPr lang="en-US" sz="1200" dirty="0">
                <a:solidFill>
                  <a:srgbClr val="333333"/>
                </a:solidFill>
                <a:latin typeface="Helvetica Neue" panose="02000503000000020004" pitchFamily="2" charset="0"/>
                <a:hlinkClick r:id="rId13"/>
              </a:rPr>
              <a:t>https://github.com/bnosac/textplot</a:t>
            </a:r>
            <a:endParaRPr lang="en-US" sz="12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endParaRPr lang="en-US" sz="1200" b="1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rgbClr val="333333"/>
                </a:solidFill>
                <a:highlight>
                  <a:srgbClr val="FFFF00"/>
                </a:highlight>
                <a:latin typeface="Helvetica Neue" panose="02000503000000020004" pitchFamily="2" charset="0"/>
              </a:rPr>
              <a:t>udpipe</a:t>
            </a:r>
            <a:r>
              <a:rPr lang="en-US" sz="1200" dirty="0">
                <a:solidFill>
                  <a:srgbClr val="333333"/>
                </a:solidFill>
                <a:highlight>
                  <a:srgbClr val="FFFF00"/>
                </a:highlight>
                <a:latin typeface="Helvetica Neue" panose="02000503000000020004" pitchFamily="2" charset="0"/>
              </a:rPr>
              <a:t>: Tokenization, Parts of Speech Tagging, Lemmatization, Dependency Parsing, Keyword detection and NLP processing: </a:t>
            </a:r>
            <a:r>
              <a:rPr lang="en-US" sz="1200" dirty="0">
                <a:solidFill>
                  <a:srgbClr val="337AB7"/>
                </a:solidFill>
                <a:highlight>
                  <a:srgbClr val="FFFF00"/>
                </a:highlight>
                <a:latin typeface="Helvetica Neue" panose="02000503000000020004" pitchFamily="2" charset="0"/>
                <a:hlinkClick r:id="rId14"/>
              </a:rPr>
              <a:t>https://CRAN.R-project.org/package=udpipe</a:t>
            </a:r>
            <a:endParaRPr lang="en-US" sz="1200" b="0" i="0" dirty="0">
              <a:solidFill>
                <a:srgbClr val="333333"/>
              </a:solidFill>
              <a:effectLst/>
              <a:highlight>
                <a:srgbClr val="FFFF00"/>
              </a:highlight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358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3/3/21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method for syntactic parsing.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0985" y="1173079"/>
            <a:ext cx="8686800" cy="4571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800" kern="1200" dirty="0">
                <a:solidFill>
                  <a:prstClr val="white"/>
                </a:solidFill>
                <a:latin typeface="+mj-lt"/>
                <a:cs typeface="Arial Unicode MS" panose="020B0604020202020204" pitchFamily="34" charset="-128"/>
              </a:rPr>
              <a:t>“</a:t>
            </a:r>
            <a:r>
              <a:rPr lang="en-US" sz="1800" kern="1200" dirty="0" err="1">
                <a:solidFill>
                  <a:prstClr val="white"/>
                </a:solidFill>
                <a:latin typeface="+mj-lt"/>
                <a:cs typeface="Arial Unicode MS" panose="020B0604020202020204" pitchFamily="34" charset="-128"/>
              </a:rPr>
              <a:t>Lebron</a:t>
            </a:r>
            <a:r>
              <a:rPr lang="en-US" sz="1800" kern="1200" dirty="0">
                <a:solidFill>
                  <a:prstClr val="white"/>
                </a:solidFill>
                <a:latin typeface="+mj-lt"/>
                <a:cs typeface="Arial Unicode MS" panose="020B0604020202020204" pitchFamily="34" charset="-128"/>
              </a:rPr>
              <a:t> James hit a tough shot.”</a:t>
            </a:r>
          </a:p>
        </p:txBody>
      </p:sp>
      <p:pic>
        <p:nvPicPr>
          <p:cNvPr id="7" name="Picture 6" descr="Macintosh HD:Users:ted:Desktop:manning pub:chap3 Initial Text Mining Methods:syntactic parsing:chap3 syntatic parsing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7" t="7278" r="10673" b="13386"/>
          <a:stretch/>
        </p:blipFill>
        <p:spPr bwMode="auto">
          <a:xfrm>
            <a:off x="459291" y="2377439"/>
            <a:ext cx="4029717" cy="30632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roup 18"/>
          <p:cNvGrpSpPr/>
          <p:nvPr/>
        </p:nvGrpSpPr>
        <p:grpSpPr>
          <a:xfrm>
            <a:off x="5400674" y="2245672"/>
            <a:ext cx="2671949" cy="3203120"/>
            <a:chOff x="5400674" y="2417128"/>
            <a:chExt cx="2671949" cy="3203120"/>
          </a:xfrm>
        </p:grpSpPr>
        <p:pic>
          <p:nvPicPr>
            <p:cNvPr id="8" name="Picture 2" descr="Image result for bag clipart transpare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0674" y="2417128"/>
              <a:ext cx="2671949" cy="3203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 rot="20129474">
              <a:off x="5911705" y="3593334"/>
              <a:ext cx="830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 err="1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Lebron</a:t>
              </a:r>
              <a:endParaRPr lang="en-US" sz="1800" kern="1200" dirty="0">
                <a:solidFill>
                  <a:srgbClr val="F0951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4404405">
              <a:off x="6874733" y="3807108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James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663996" y="4440420"/>
              <a:ext cx="727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tough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 rot="20938315">
              <a:off x="6431521" y="4120545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hit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63027" y="3762674"/>
              <a:ext cx="38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 rot="1236002">
              <a:off x="6011147" y="4721185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shot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300038" y="1800225"/>
            <a:ext cx="4243387" cy="2857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Syntactic Parsing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652963" y="1795463"/>
            <a:ext cx="4243387" cy="2857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Bag of Words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586288" y="2271713"/>
            <a:ext cx="0" cy="340042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68261" y="5803084"/>
            <a:ext cx="5175741" cy="282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*There are other approaches usually based on DNN, that I refer to “abstractive”</a:t>
            </a:r>
          </a:p>
        </p:txBody>
      </p:sp>
      <p:sp>
        <p:nvSpPr>
          <p:cNvPr id="21" name="Footer Placeholder 5">
            <a:extLst>
              <a:ext uri="{FF2B5EF4-FFF2-40B4-BE49-F238E27FC236}">
                <a16:creationId xmlns:a16="http://schemas.microsoft.com/office/drawing/2014/main" id="{400668B5-1689-45BD-A3E9-6F4F8F38394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</p:spTree>
    <p:extLst>
      <p:ext uri="{BB962C8B-B14F-4D97-AF65-F5344CB8AC3E}">
        <p14:creationId xmlns:p14="http://schemas.microsoft.com/office/powerpoint/2010/main" val="3853746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3/3/21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A_UD_syntacticParsing.R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9545" y="1450427"/>
            <a:ext cx="849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Great use of lemmatization as a preprocessing step even if you don’t use the POS tags</a:t>
            </a:r>
          </a:p>
        </p:txBody>
      </p:sp>
      <p:pic>
        <p:nvPicPr>
          <p:cNvPr id="1026" name="Picture 2" descr="Image result for pipe 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325" y="2349062"/>
            <a:ext cx="31813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134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80191D-43C2-8C4C-A26F-788D71835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3/3/21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04E3AC-89CA-CD4C-87B8-4D90106E5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vs Human Made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1D4435-BB6E-D946-996E-3E2EE7960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5CD10-8CE1-6740-BC70-3AA8C724A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ED0070-545D-AD4C-B735-9FD6378ECEF1}"/>
              </a:ext>
            </a:extLst>
          </p:cNvPr>
          <p:cNvSpPr/>
          <p:nvPr/>
        </p:nvSpPr>
        <p:spPr>
          <a:xfrm>
            <a:off x="164860" y="4495648"/>
            <a:ext cx="3976063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you use machine learning to learn language heuristics?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02D598-346C-714F-91B5-CDFED233F4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28" t="12103"/>
          <a:stretch/>
        </p:blipFill>
        <p:spPr>
          <a:xfrm>
            <a:off x="39188" y="2101324"/>
            <a:ext cx="4323803" cy="183743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C227266-7365-AD41-BE72-1DFF3600229E}"/>
              </a:ext>
            </a:extLst>
          </p:cNvPr>
          <p:cNvSpPr/>
          <p:nvPr/>
        </p:nvSpPr>
        <p:spPr>
          <a:xfrm>
            <a:off x="4754882" y="4493319"/>
            <a:ext cx="397606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languages can be described as parent child tree networks.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AB808A-0167-B042-8C46-A3C3827CE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120" y="2453509"/>
            <a:ext cx="46228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468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7953" y="0"/>
            <a:ext cx="4606047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7953" y="0"/>
            <a:ext cx="323928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6C8659-47A7-FB4B-AC0C-09F88AD4E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4268" y="640263"/>
            <a:ext cx="3836129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dirty="0"/>
              <a:t>Not programmatic.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33C108-C2EF-BE43-A8B4-7782DC8E4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88" y="981117"/>
            <a:ext cx="3807838" cy="495018"/>
          </a:xfrm>
          <a:prstGeom prst="rect">
            <a:avLst/>
          </a:prstGeom>
        </p:spPr>
      </p:pic>
      <p:pic>
        <p:nvPicPr>
          <p:cNvPr id="1026" name="Picture 2" descr="I Liked Hipster Tree Better When He Was Just Sapling - Animal Comedy -  Animal Comedy, funny animals, animal gifs">
            <a:extLst>
              <a:ext uri="{FF2B5EF4-FFF2-40B4-BE49-F238E27FC236}">
                <a16:creationId xmlns:a16="http://schemas.microsoft.com/office/drawing/2014/main" id="{89C0DF3F-DE11-A142-A66C-E6F0CBB77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1188" y="2258569"/>
            <a:ext cx="3680752" cy="2770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550F69-C483-9E44-87C5-F93D89C3939E}"/>
              </a:ext>
            </a:extLst>
          </p:cNvPr>
          <p:cNvSpPr txBox="1"/>
          <p:nvPr/>
        </p:nvSpPr>
        <p:spPr>
          <a:xfrm>
            <a:off x="4873964" y="2977221"/>
            <a:ext cx="3846580" cy="1444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Framework for all languages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300 contributors annotate 200 “treebanks”, annotation files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100 languages covered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E47B1-D0AC-7344-B277-BCD1CD89A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3474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200" kern="120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Kwartler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977D92-4FE0-6040-8656-47ADD58F41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73964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700A58B-DD98-43D0-B791-721480A02982}" type="datetime1">
              <a:rPr lang="en-US" sz="120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3/3/21</a:t>
            </a:fld>
            <a:endParaRPr lang="en-US" sz="120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3BF71-F3E9-2448-B609-11E03669D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190000"/>
              </a:lnSpc>
              <a:spcAft>
                <a:spcPts val="600"/>
              </a:spcAft>
            </a:pPr>
            <a:fld id="{37290FF7-652B-4475-AEAB-8B1A5D23AE09}" type="slidenum">
              <a:rPr lang="en-US" sz="1000">
                <a:solidFill>
                  <a:schemeClr val="tx1">
                    <a:alpha val="80000"/>
                  </a:schemeClr>
                </a:solidFill>
              </a:rPr>
              <a:pPr algn="r">
                <a:lnSpc>
                  <a:spcPct val="190000"/>
                </a:lnSpc>
                <a:spcAft>
                  <a:spcPts val="600"/>
                </a:spcAft>
              </a:pPr>
              <a:t>4</a:t>
            </a:fld>
            <a:endParaRPr lang="en-US" sz="100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50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 phrase is made up of child or constituent words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1AC72E-C79D-4CD4-97BC-31A9D9E94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 is a context free grammar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9B9087-EA30-4D22-B780-6F586CA1CE02}"/>
              </a:ext>
            </a:extLst>
          </p:cNvPr>
          <p:cNvSpPr txBox="1"/>
          <p:nvPr/>
        </p:nvSpPr>
        <p:spPr>
          <a:xfrm>
            <a:off x="3276600" y="2209800"/>
            <a:ext cx="150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university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0F158D-78E4-4AE9-B6F3-23C672AE9B08}"/>
              </a:ext>
            </a:extLst>
          </p:cNvPr>
          <p:cNvSpPr txBox="1"/>
          <p:nvPr/>
        </p:nvSpPr>
        <p:spPr>
          <a:xfrm>
            <a:off x="3601305" y="1931276"/>
            <a:ext cx="851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Noun Phrase</a:t>
            </a:r>
          </a:p>
        </p:txBody>
      </p:sp>
    </p:spTree>
    <p:extLst>
      <p:ext uri="{BB962C8B-B14F-4D97-AF65-F5344CB8AC3E}">
        <p14:creationId xmlns:p14="http://schemas.microsoft.com/office/powerpoint/2010/main" val="1766099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72E-C79D-4CD4-97BC-31A9D9E94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9B9087-EA30-4D22-B780-6F586CA1CE02}"/>
              </a:ext>
            </a:extLst>
          </p:cNvPr>
          <p:cNvSpPr txBox="1"/>
          <p:nvPr/>
        </p:nvSpPr>
        <p:spPr>
          <a:xfrm>
            <a:off x="3276600" y="2209800"/>
            <a:ext cx="150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university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50053A-985D-4630-B0A6-E9D07ABF3571}"/>
              </a:ext>
            </a:extLst>
          </p:cNvPr>
          <p:cNvCxnSpPr>
            <a:stCxn id="4" idx="2"/>
            <a:endCxn id="16" idx="0"/>
          </p:cNvCxnSpPr>
          <p:nvPr/>
        </p:nvCxnSpPr>
        <p:spPr>
          <a:xfrm flipH="1">
            <a:off x="2087358" y="2579132"/>
            <a:ext cx="1939704" cy="421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A54E53-0E80-4C3D-B5B6-2C759760C223}"/>
              </a:ext>
            </a:extLst>
          </p:cNvPr>
          <p:cNvCxnSpPr>
            <a:stCxn id="4" idx="2"/>
            <a:endCxn id="13" idx="0"/>
          </p:cNvCxnSpPr>
          <p:nvPr/>
        </p:nvCxnSpPr>
        <p:spPr>
          <a:xfrm flipH="1">
            <a:off x="3694342" y="2579132"/>
            <a:ext cx="332720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29FEDD-1022-48AC-9D9C-DBD160E993D4}"/>
              </a:ext>
            </a:extLst>
          </p:cNvPr>
          <p:cNvSpPr txBox="1"/>
          <p:nvPr/>
        </p:nvSpPr>
        <p:spPr>
          <a:xfrm>
            <a:off x="2045223" y="313003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0F158D-78E4-4AE9-B6F3-23C672AE9B08}"/>
              </a:ext>
            </a:extLst>
          </p:cNvPr>
          <p:cNvSpPr txBox="1"/>
          <p:nvPr/>
        </p:nvSpPr>
        <p:spPr>
          <a:xfrm>
            <a:off x="3459342" y="2971800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Noun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29FEDD-1022-48AC-9D9C-DBD160E993D4}"/>
              </a:ext>
            </a:extLst>
          </p:cNvPr>
          <p:cNvSpPr txBox="1"/>
          <p:nvPr/>
        </p:nvSpPr>
        <p:spPr>
          <a:xfrm>
            <a:off x="2045223" y="313003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AF7C60-88C1-4DB4-8EDA-F9441004D8FA}"/>
              </a:ext>
            </a:extLst>
          </p:cNvPr>
          <p:cNvSpPr txBox="1"/>
          <p:nvPr/>
        </p:nvSpPr>
        <p:spPr>
          <a:xfrm>
            <a:off x="3145057" y="3156466"/>
            <a:ext cx="109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FF0D66-8239-445A-9A85-BA7F1CAE7E2E}"/>
              </a:ext>
            </a:extLst>
          </p:cNvPr>
          <p:cNvSpPr txBox="1"/>
          <p:nvPr/>
        </p:nvSpPr>
        <p:spPr>
          <a:xfrm>
            <a:off x="1513322" y="3001089"/>
            <a:ext cx="1148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Article constituent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 phrase is made up of child or constituent words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0F158D-78E4-4AE9-B6F3-23C672AE9B08}"/>
              </a:ext>
            </a:extLst>
          </p:cNvPr>
          <p:cNvSpPr txBox="1"/>
          <p:nvPr/>
        </p:nvSpPr>
        <p:spPr>
          <a:xfrm>
            <a:off x="3601305" y="1931276"/>
            <a:ext cx="851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Noun Phrase</a:t>
            </a:r>
          </a:p>
        </p:txBody>
      </p:sp>
    </p:spTree>
    <p:extLst>
      <p:ext uri="{BB962C8B-B14F-4D97-AF65-F5344CB8AC3E}">
        <p14:creationId xmlns:p14="http://schemas.microsoft.com/office/powerpoint/2010/main" val="2345530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72E-C79D-4CD4-97BC-31A9D9E94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9B9087-EA30-4D22-B780-6F586CA1CE02}"/>
              </a:ext>
            </a:extLst>
          </p:cNvPr>
          <p:cNvSpPr txBox="1"/>
          <p:nvPr/>
        </p:nvSpPr>
        <p:spPr>
          <a:xfrm>
            <a:off x="3276600" y="2209800"/>
            <a:ext cx="305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university has great coffee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0F158D-78E4-4AE9-B6F3-23C672AE9B08}"/>
              </a:ext>
            </a:extLst>
          </p:cNvPr>
          <p:cNvSpPr txBox="1"/>
          <p:nvPr/>
        </p:nvSpPr>
        <p:spPr>
          <a:xfrm>
            <a:off x="3459342" y="2971800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Noun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50053A-985D-4630-B0A6-E9D07ABF3571}"/>
              </a:ext>
            </a:extLst>
          </p:cNvPr>
          <p:cNvCxnSpPr>
            <a:stCxn id="4" idx="2"/>
          </p:cNvCxnSpPr>
          <p:nvPr/>
        </p:nvCxnSpPr>
        <p:spPr>
          <a:xfrm flipH="1">
            <a:off x="2438406" y="2579132"/>
            <a:ext cx="2363388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A54E53-0E80-4C3D-B5B6-2C759760C223}"/>
              </a:ext>
            </a:extLst>
          </p:cNvPr>
          <p:cNvCxnSpPr>
            <a:stCxn id="4" idx="2"/>
          </p:cNvCxnSpPr>
          <p:nvPr/>
        </p:nvCxnSpPr>
        <p:spPr>
          <a:xfrm>
            <a:off x="4801794" y="2579132"/>
            <a:ext cx="75006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29FEDD-1022-48AC-9D9C-DBD160E993D4}"/>
              </a:ext>
            </a:extLst>
          </p:cNvPr>
          <p:cNvSpPr txBox="1"/>
          <p:nvPr/>
        </p:nvSpPr>
        <p:spPr>
          <a:xfrm>
            <a:off x="2045223" y="313003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F7C60-88C1-4DB4-8EDA-F9441004D8FA}"/>
              </a:ext>
            </a:extLst>
          </p:cNvPr>
          <p:cNvSpPr txBox="1"/>
          <p:nvPr/>
        </p:nvSpPr>
        <p:spPr>
          <a:xfrm>
            <a:off x="3145057" y="3156466"/>
            <a:ext cx="109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FF0D66-8239-445A-9A85-BA7F1CAE7E2E}"/>
              </a:ext>
            </a:extLst>
          </p:cNvPr>
          <p:cNvSpPr txBox="1"/>
          <p:nvPr/>
        </p:nvSpPr>
        <p:spPr>
          <a:xfrm>
            <a:off x="1513322" y="3001089"/>
            <a:ext cx="1148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Article constituent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C216D-5FCB-432E-9D6A-72F4304878C9}"/>
              </a:ext>
            </a:extLst>
          </p:cNvPr>
          <p:cNvSpPr txBox="1"/>
          <p:nvPr/>
        </p:nvSpPr>
        <p:spPr>
          <a:xfrm>
            <a:off x="4655757" y="3124200"/>
            <a:ext cx="1681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great coffee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150ABA-E9A1-43B7-A877-C9A0CE8D0550}"/>
              </a:ext>
            </a:extLst>
          </p:cNvPr>
          <p:cNvSpPr txBox="1"/>
          <p:nvPr/>
        </p:nvSpPr>
        <p:spPr>
          <a:xfrm>
            <a:off x="4557912" y="2991348"/>
            <a:ext cx="1412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Determiner constituent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76B7A1-1469-416D-99DA-7E09FF57998F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3694342" y="2579132"/>
            <a:ext cx="1107452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 phrase is made up of child or constituent words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0F158D-78E4-4AE9-B6F3-23C672AE9B08}"/>
              </a:ext>
            </a:extLst>
          </p:cNvPr>
          <p:cNvSpPr txBox="1"/>
          <p:nvPr/>
        </p:nvSpPr>
        <p:spPr>
          <a:xfrm>
            <a:off x="3601305" y="1931276"/>
            <a:ext cx="851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Noun Phrase</a:t>
            </a:r>
          </a:p>
        </p:txBody>
      </p:sp>
    </p:spTree>
    <p:extLst>
      <p:ext uri="{BB962C8B-B14F-4D97-AF65-F5344CB8AC3E}">
        <p14:creationId xmlns:p14="http://schemas.microsoft.com/office/powerpoint/2010/main" val="735978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72E-C79D-4CD4-97BC-31A9D9E94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9B9087-EA30-4D22-B780-6F586CA1CE02}"/>
              </a:ext>
            </a:extLst>
          </p:cNvPr>
          <p:cNvSpPr txBox="1"/>
          <p:nvPr/>
        </p:nvSpPr>
        <p:spPr>
          <a:xfrm>
            <a:off x="3276600" y="2209800"/>
            <a:ext cx="305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university has great coffee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0F158D-78E4-4AE9-B6F3-23C672AE9B08}"/>
              </a:ext>
            </a:extLst>
          </p:cNvPr>
          <p:cNvSpPr txBox="1"/>
          <p:nvPr/>
        </p:nvSpPr>
        <p:spPr>
          <a:xfrm>
            <a:off x="3459342" y="2971800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Noun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50053A-985D-4630-B0A6-E9D07ABF3571}"/>
              </a:ext>
            </a:extLst>
          </p:cNvPr>
          <p:cNvCxnSpPr>
            <a:stCxn id="4" idx="2"/>
          </p:cNvCxnSpPr>
          <p:nvPr/>
        </p:nvCxnSpPr>
        <p:spPr>
          <a:xfrm flipH="1">
            <a:off x="2438406" y="2579132"/>
            <a:ext cx="2363388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A54E53-0E80-4C3D-B5B6-2C759760C223}"/>
              </a:ext>
            </a:extLst>
          </p:cNvPr>
          <p:cNvCxnSpPr>
            <a:stCxn id="4" idx="2"/>
          </p:cNvCxnSpPr>
          <p:nvPr/>
        </p:nvCxnSpPr>
        <p:spPr>
          <a:xfrm>
            <a:off x="4801794" y="2579132"/>
            <a:ext cx="75006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29FEDD-1022-48AC-9D9C-DBD160E993D4}"/>
              </a:ext>
            </a:extLst>
          </p:cNvPr>
          <p:cNvSpPr txBox="1"/>
          <p:nvPr/>
        </p:nvSpPr>
        <p:spPr>
          <a:xfrm>
            <a:off x="2045223" y="313003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F7C60-88C1-4DB4-8EDA-F9441004D8FA}"/>
              </a:ext>
            </a:extLst>
          </p:cNvPr>
          <p:cNvSpPr txBox="1"/>
          <p:nvPr/>
        </p:nvSpPr>
        <p:spPr>
          <a:xfrm>
            <a:off x="3145057" y="3156466"/>
            <a:ext cx="109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FF0D66-8239-445A-9A85-BA7F1CAE7E2E}"/>
              </a:ext>
            </a:extLst>
          </p:cNvPr>
          <p:cNvSpPr txBox="1"/>
          <p:nvPr/>
        </p:nvSpPr>
        <p:spPr>
          <a:xfrm>
            <a:off x="1513322" y="3001089"/>
            <a:ext cx="1148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Article constituent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C216D-5FCB-432E-9D6A-72F4304878C9}"/>
              </a:ext>
            </a:extLst>
          </p:cNvPr>
          <p:cNvSpPr txBox="1"/>
          <p:nvPr/>
        </p:nvSpPr>
        <p:spPr>
          <a:xfrm>
            <a:off x="4655757" y="3124200"/>
            <a:ext cx="1681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great coffee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150ABA-E9A1-43B7-A877-C9A0CE8D0550}"/>
              </a:ext>
            </a:extLst>
          </p:cNvPr>
          <p:cNvSpPr txBox="1"/>
          <p:nvPr/>
        </p:nvSpPr>
        <p:spPr>
          <a:xfrm>
            <a:off x="4557912" y="2991348"/>
            <a:ext cx="1412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Determiner constituent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76B7A1-1469-416D-99DA-7E09FF57998F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3694342" y="2579132"/>
            <a:ext cx="1107452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D43BBEA-0480-4A3E-9268-E3B90D1DADEB}"/>
              </a:ext>
            </a:extLst>
          </p:cNvPr>
          <p:cNvSpPr txBox="1"/>
          <p:nvPr/>
        </p:nvSpPr>
        <p:spPr>
          <a:xfrm>
            <a:off x="3923306" y="4246602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A87132-B6CA-4226-877F-0BF350552696}"/>
              </a:ext>
            </a:extLst>
          </p:cNvPr>
          <p:cNvSpPr txBox="1"/>
          <p:nvPr/>
        </p:nvSpPr>
        <p:spPr>
          <a:xfrm>
            <a:off x="5029200" y="4246602"/>
            <a:ext cx="67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great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FB6EE0-953A-476A-9138-366D67607D49}"/>
              </a:ext>
            </a:extLst>
          </p:cNvPr>
          <p:cNvSpPr txBox="1"/>
          <p:nvPr/>
        </p:nvSpPr>
        <p:spPr>
          <a:xfrm>
            <a:off x="6096000" y="4246602"/>
            <a:ext cx="76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coffee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D63F79-B537-416C-BB6C-8C5CCF44E35C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>
            <a:off x="5496372" y="3493532"/>
            <a:ext cx="1493302" cy="505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4D8DC6-E7E3-40ED-A4D4-7984795D213B}"/>
              </a:ext>
            </a:extLst>
          </p:cNvPr>
          <p:cNvCxnSpPr>
            <a:cxnSpLocks/>
            <a:stCxn id="5" idx="2"/>
            <a:endCxn id="22" idx="0"/>
          </p:cNvCxnSpPr>
          <p:nvPr/>
        </p:nvCxnSpPr>
        <p:spPr>
          <a:xfrm flipH="1">
            <a:off x="5405588" y="3493532"/>
            <a:ext cx="90784" cy="533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8E83694-2714-4B7A-B0AC-8A4F9FCB5AD5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 flipH="1">
            <a:off x="4001680" y="3493532"/>
            <a:ext cx="1494692" cy="545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73E18EC-F907-4A4E-81E2-813501680909}"/>
              </a:ext>
            </a:extLst>
          </p:cNvPr>
          <p:cNvSpPr txBox="1"/>
          <p:nvPr/>
        </p:nvSpPr>
        <p:spPr>
          <a:xfrm>
            <a:off x="3434056" y="4038666"/>
            <a:ext cx="11352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article constituent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36BFDA-4F63-4EB1-802F-2444D699623C}"/>
              </a:ext>
            </a:extLst>
          </p:cNvPr>
          <p:cNvSpPr txBox="1"/>
          <p:nvPr/>
        </p:nvSpPr>
        <p:spPr>
          <a:xfrm>
            <a:off x="4765028" y="4026852"/>
            <a:ext cx="12811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adjective constituent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2ECF0B-19E4-4709-A964-BA2D802A32D0}"/>
              </a:ext>
            </a:extLst>
          </p:cNvPr>
          <p:cNvSpPr txBox="1"/>
          <p:nvPr/>
        </p:nvSpPr>
        <p:spPr>
          <a:xfrm>
            <a:off x="6221675" y="3999508"/>
            <a:ext cx="15359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Another noun constituent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97DCC4-7B25-4CF9-A572-8FAB029D4CCD}"/>
              </a:ext>
            </a:extLst>
          </p:cNvPr>
          <p:cNvSpPr txBox="1"/>
          <p:nvPr/>
        </p:nvSpPr>
        <p:spPr>
          <a:xfrm>
            <a:off x="596618" y="5943600"/>
            <a:ext cx="7659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constituents are optional </a:t>
            </a:r>
            <a:r>
              <a:rPr lang="en-US" dirty="0" err="1"/>
              <a:t>ie</a:t>
            </a:r>
            <a:r>
              <a:rPr lang="en-US" dirty="0"/>
              <a:t> noun constituent starts the process over again…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 phrase is made up of child or constituent words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0F158D-78E4-4AE9-B6F3-23C672AE9B08}"/>
              </a:ext>
            </a:extLst>
          </p:cNvPr>
          <p:cNvSpPr txBox="1"/>
          <p:nvPr/>
        </p:nvSpPr>
        <p:spPr>
          <a:xfrm>
            <a:off x="3601305" y="1931276"/>
            <a:ext cx="851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Noun Phrase</a:t>
            </a:r>
          </a:p>
        </p:txBody>
      </p:sp>
    </p:spTree>
    <p:extLst>
      <p:ext uri="{BB962C8B-B14F-4D97-AF65-F5344CB8AC3E}">
        <p14:creationId xmlns:p14="http://schemas.microsoft.com/office/powerpoint/2010/main" val="2899822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72E-C79D-4CD4-97BC-31A9D9E94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9B9087-EA30-4D22-B780-6F586CA1CE02}"/>
              </a:ext>
            </a:extLst>
          </p:cNvPr>
          <p:cNvSpPr txBox="1"/>
          <p:nvPr/>
        </p:nvSpPr>
        <p:spPr>
          <a:xfrm>
            <a:off x="2277269" y="2209800"/>
            <a:ext cx="458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university has great hot coffee with cream.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0F158D-78E4-4AE9-B6F3-23C672AE9B08}"/>
              </a:ext>
            </a:extLst>
          </p:cNvPr>
          <p:cNvSpPr txBox="1"/>
          <p:nvPr/>
        </p:nvSpPr>
        <p:spPr>
          <a:xfrm>
            <a:off x="3459342" y="2971800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Noun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50053A-985D-4630-B0A6-E9D07ABF3571}"/>
              </a:ext>
            </a:extLst>
          </p:cNvPr>
          <p:cNvCxnSpPr>
            <a:stCxn id="4" idx="2"/>
          </p:cNvCxnSpPr>
          <p:nvPr/>
        </p:nvCxnSpPr>
        <p:spPr>
          <a:xfrm flipH="1">
            <a:off x="2438409" y="2579132"/>
            <a:ext cx="2133591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A54E53-0E80-4C3D-B5B6-2C759760C223}"/>
              </a:ext>
            </a:extLst>
          </p:cNvPr>
          <p:cNvCxnSpPr>
            <a:stCxn id="4" idx="2"/>
          </p:cNvCxnSpPr>
          <p:nvPr/>
        </p:nvCxnSpPr>
        <p:spPr>
          <a:xfrm>
            <a:off x="4572000" y="2579132"/>
            <a:ext cx="304803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29FEDD-1022-48AC-9D9C-DBD160E993D4}"/>
              </a:ext>
            </a:extLst>
          </p:cNvPr>
          <p:cNvSpPr txBox="1"/>
          <p:nvPr/>
        </p:nvSpPr>
        <p:spPr>
          <a:xfrm>
            <a:off x="2045223" y="313003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F7C60-88C1-4DB4-8EDA-F9441004D8FA}"/>
              </a:ext>
            </a:extLst>
          </p:cNvPr>
          <p:cNvSpPr txBox="1"/>
          <p:nvPr/>
        </p:nvSpPr>
        <p:spPr>
          <a:xfrm>
            <a:off x="3145057" y="3156466"/>
            <a:ext cx="109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FF0D66-8239-445A-9A85-BA7F1CAE7E2E}"/>
              </a:ext>
            </a:extLst>
          </p:cNvPr>
          <p:cNvSpPr txBox="1"/>
          <p:nvPr/>
        </p:nvSpPr>
        <p:spPr>
          <a:xfrm>
            <a:off x="1513322" y="3001089"/>
            <a:ext cx="1148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Article constituent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C216D-5FCB-432E-9D6A-72F4304878C9}"/>
              </a:ext>
            </a:extLst>
          </p:cNvPr>
          <p:cNvSpPr txBox="1"/>
          <p:nvPr/>
        </p:nvSpPr>
        <p:spPr>
          <a:xfrm>
            <a:off x="4655757" y="3124200"/>
            <a:ext cx="1046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great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150ABA-E9A1-43B7-A877-C9A0CE8D0550}"/>
              </a:ext>
            </a:extLst>
          </p:cNvPr>
          <p:cNvSpPr txBox="1"/>
          <p:nvPr/>
        </p:nvSpPr>
        <p:spPr>
          <a:xfrm>
            <a:off x="4557912" y="2991348"/>
            <a:ext cx="1412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Determiner constituent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76B7A1-1469-416D-99DA-7E09FF57998F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3694342" y="2579132"/>
            <a:ext cx="877658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D43BBEA-0480-4A3E-9268-E3B90D1DADEB}"/>
              </a:ext>
            </a:extLst>
          </p:cNvPr>
          <p:cNvSpPr txBox="1"/>
          <p:nvPr/>
        </p:nvSpPr>
        <p:spPr>
          <a:xfrm>
            <a:off x="3923306" y="4246602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A87132-B6CA-4226-877F-0BF350552696}"/>
              </a:ext>
            </a:extLst>
          </p:cNvPr>
          <p:cNvSpPr txBox="1"/>
          <p:nvPr/>
        </p:nvSpPr>
        <p:spPr>
          <a:xfrm>
            <a:off x="5029200" y="4246602"/>
            <a:ext cx="67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great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FB6EE0-953A-476A-9138-366D67607D49}"/>
              </a:ext>
            </a:extLst>
          </p:cNvPr>
          <p:cNvSpPr txBox="1"/>
          <p:nvPr/>
        </p:nvSpPr>
        <p:spPr>
          <a:xfrm>
            <a:off x="7239000" y="4284887"/>
            <a:ext cx="76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coffee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D63F79-B537-416C-BB6C-8C5CCF44E35C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>
            <a:off x="5179138" y="3493532"/>
            <a:ext cx="2953536" cy="544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4D8DC6-E7E3-40ED-A4D4-7984795D213B}"/>
              </a:ext>
            </a:extLst>
          </p:cNvPr>
          <p:cNvCxnSpPr>
            <a:cxnSpLocks/>
            <a:stCxn id="5" idx="2"/>
            <a:endCxn id="22" idx="0"/>
          </p:cNvCxnSpPr>
          <p:nvPr/>
        </p:nvCxnSpPr>
        <p:spPr>
          <a:xfrm>
            <a:off x="5179138" y="3493532"/>
            <a:ext cx="226450" cy="533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8E83694-2714-4B7A-B0AC-8A4F9FCB5AD5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 flipH="1">
            <a:off x="4001680" y="3493532"/>
            <a:ext cx="1177458" cy="545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73E18EC-F907-4A4E-81E2-813501680909}"/>
              </a:ext>
            </a:extLst>
          </p:cNvPr>
          <p:cNvSpPr txBox="1"/>
          <p:nvPr/>
        </p:nvSpPr>
        <p:spPr>
          <a:xfrm>
            <a:off x="3434056" y="4038666"/>
            <a:ext cx="11352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article constituent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36BFDA-4F63-4EB1-802F-2444D699623C}"/>
              </a:ext>
            </a:extLst>
          </p:cNvPr>
          <p:cNvSpPr txBox="1"/>
          <p:nvPr/>
        </p:nvSpPr>
        <p:spPr>
          <a:xfrm>
            <a:off x="4765028" y="4026852"/>
            <a:ext cx="12811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adjective constituent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2ECF0B-19E4-4709-A964-BA2D802A32D0}"/>
              </a:ext>
            </a:extLst>
          </p:cNvPr>
          <p:cNvSpPr txBox="1"/>
          <p:nvPr/>
        </p:nvSpPr>
        <p:spPr>
          <a:xfrm>
            <a:off x="7364675" y="4037793"/>
            <a:ext cx="15359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Another noun constituent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97DCC4-7B25-4CF9-A572-8FAB029D4CCD}"/>
              </a:ext>
            </a:extLst>
          </p:cNvPr>
          <p:cNvSpPr txBox="1"/>
          <p:nvPr/>
        </p:nvSpPr>
        <p:spPr>
          <a:xfrm>
            <a:off x="596618" y="5943600"/>
            <a:ext cx="7659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constituents are optional </a:t>
            </a:r>
            <a:r>
              <a:rPr lang="en-US" dirty="0" err="1"/>
              <a:t>ie</a:t>
            </a:r>
            <a:r>
              <a:rPr lang="en-US" dirty="0"/>
              <a:t> noun constituent starts the process over again…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49FB03-2246-44E7-AE43-748F710ED3CA}"/>
              </a:ext>
            </a:extLst>
          </p:cNvPr>
          <p:cNvSpPr txBox="1"/>
          <p:nvPr/>
        </p:nvSpPr>
        <p:spPr>
          <a:xfrm>
            <a:off x="5377673" y="5562454"/>
            <a:ext cx="12666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adj noun constituent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CFB595-A406-498D-A14E-D8AFCD89566A}"/>
              </a:ext>
            </a:extLst>
          </p:cNvPr>
          <p:cNvSpPr txBox="1"/>
          <p:nvPr/>
        </p:nvSpPr>
        <p:spPr>
          <a:xfrm>
            <a:off x="5656745" y="524169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52926A-DB97-42BE-8B67-1A57ECA03CD0}"/>
              </a:ext>
            </a:extLst>
          </p:cNvPr>
          <p:cNvCxnSpPr>
            <a:cxnSpLocks/>
            <a:stCxn id="17" idx="2"/>
            <a:endCxn id="30" idx="0"/>
          </p:cNvCxnSpPr>
          <p:nvPr/>
        </p:nvCxnSpPr>
        <p:spPr>
          <a:xfrm flipH="1">
            <a:off x="5909379" y="4654219"/>
            <a:ext cx="1712739" cy="587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237DE49-CF44-49A9-B14E-82F8B779E5BF}"/>
              </a:ext>
            </a:extLst>
          </p:cNvPr>
          <p:cNvSpPr txBox="1"/>
          <p:nvPr/>
        </p:nvSpPr>
        <p:spPr>
          <a:xfrm>
            <a:off x="7487832" y="5573395"/>
            <a:ext cx="15359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Another noun constituent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BE4C30-FE5A-4400-A54B-FA0B3153E1DB}"/>
              </a:ext>
            </a:extLst>
          </p:cNvPr>
          <p:cNvSpPr txBox="1"/>
          <p:nvPr/>
        </p:nvSpPr>
        <p:spPr>
          <a:xfrm>
            <a:off x="7766904" y="5252634"/>
            <a:ext cx="1239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cream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6355941-69BF-4840-BA60-A74A3D9A470A}"/>
              </a:ext>
            </a:extLst>
          </p:cNvPr>
          <p:cNvCxnSpPr>
            <a:cxnSpLocks/>
            <a:stCxn id="17" idx="2"/>
            <a:endCxn id="35" idx="0"/>
          </p:cNvCxnSpPr>
          <p:nvPr/>
        </p:nvCxnSpPr>
        <p:spPr>
          <a:xfrm>
            <a:off x="7622118" y="4654219"/>
            <a:ext cx="764604" cy="598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 phrase is made up of child or constituent words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0F158D-78E4-4AE9-B6F3-23C672AE9B08}"/>
              </a:ext>
            </a:extLst>
          </p:cNvPr>
          <p:cNvSpPr txBox="1"/>
          <p:nvPr/>
        </p:nvSpPr>
        <p:spPr>
          <a:xfrm>
            <a:off x="2576545" y="1931276"/>
            <a:ext cx="851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Noun Phrase</a:t>
            </a:r>
          </a:p>
        </p:txBody>
      </p:sp>
    </p:spTree>
    <p:extLst>
      <p:ext uri="{BB962C8B-B14F-4D97-AF65-F5344CB8AC3E}">
        <p14:creationId xmlns:p14="http://schemas.microsoft.com/office/powerpoint/2010/main" val="266221838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5610</TotalTime>
  <Words>1089</Words>
  <Application>Microsoft Macintosh PowerPoint</Application>
  <PresentationFormat>On-screen Show (4:3)</PresentationFormat>
  <Paragraphs>256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Helvetica Neue</vt:lpstr>
      <vt:lpstr>1_Office Theme</vt:lpstr>
      <vt:lpstr>Text Mining &amp; NLP Syntactic Parsing Universal Dependencies</vt:lpstr>
      <vt:lpstr>Another method for syntactic parsing.</vt:lpstr>
      <vt:lpstr>Machine Learning vs Human Made </vt:lpstr>
      <vt:lpstr>Not programmatic.</vt:lpstr>
      <vt:lpstr>UD is a context free grammar</vt:lpstr>
      <vt:lpstr>Context Free Grammars</vt:lpstr>
      <vt:lpstr>Context Free Grammars</vt:lpstr>
      <vt:lpstr>Context Free Grammars</vt:lpstr>
      <vt:lpstr>Context Free Grammars</vt:lpstr>
      <vt:lpstr>Dependency View</vt:lpstr>
      <vt:lpstr>Dependency View</vt:lpstr>
      <vt:lpstr>Dependency View</vt:lpstr>
      <vt:lpstr>Dependency View</vt:lpstr>
      <vt:lpstr>Dependency View</vt:lpstr>
      <vt:lpstr>Dependency View</vt:lpstr>
      <vt:lpstr>Dependency View</vt:lpstr>
      <vt:lpstr>Universal Dependencies</vt:lpstr>
      <vt:lpstr>Institute of formal &amp; applied linguistics: UDPipe</vt:lpstr>
      <vt:lpstr>UD Pipe doesn’t do NER…but the package author has created many options.</vt:lpstr>
      <vt:lpstr>Open A_UD_syntacticParsing.R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305</cp:revision>
  <dcterms:created xsi:type="dcterms:W3CDTF">2018-05-23T17:24:59Z</dcterms:created>
  <dcterms:modified xsi:type="dcterms:W3CDTF">2021-03-04T04:45:48Z</dcterms:modified>
</cp:coreProperties>
</file>